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</p:sldIdLst>
  <p:sldSz cx="21396325" cy="30267275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593191734" val="976" revOS="4"/>
      <pr:smFileRevision xmlns:pr="smNativeData" xmlns:p14="http://schemas.microsoft.com/office/powerpoint/2010/main" xmlns="" dt="1593191734" val="101"/>
      <pr:guideOptions xmlns:pr="smNativeData" xmlns:p14="http://schemas.microsoft.com/office/powerpoint/2010/main" xmlns="" dt="1593191734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726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" d="100"/>
        <a:sy n="7" d="100"/>
      </p:scale>
      <p:origin x="0" y="0"/>
    </p:cViewPr>
  </p:sorterViewPr>
  <p:notesViewPr>
    <p:cSldViewPr snapToGrid="0">
      <p:cViewPr>
        <p:scale>
          <a:sx n="35" d="100"/>
          <a:sy n="35" d="100"/>
        </p:scale>
        <p:origin x="-107" y="-566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UAA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fCQAAeR4AAMB5AABLXwAAEAAAACYAAAAIAAAAgYAAAAAAAAA="/>
              </a:ext>
            </a:extLst>
          </p:cNvSpPr>
          <p:nvPr>
            <p:ph type="ctrTitle"/>
          </p:nvPr>
        </p:nvSpPr>
        <p:spPr>
          <a:xfrm>
            <a:off x="1604645" y="4953635"/>
            <a:ext cx="18187035" cy="1053719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en-us" sz="14035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0EAAAy2EAACtzAAC/jgAAEAAAACYAAAAIAAAAAYAAAAAAAAA="/>
              </a:ext>
            </a:extLst>
          </p:cNvSpPr>
          <p:nvPr>
            <p:ph type="subTitle" idx="1"/>
          </p:nvPr>
        </p:nvSpPr>
        <p:spPr>
          <a:xfrm>
            <a:off x="2674620" y="15897225"/>
            <a:ext cx="16047085" cy="7307580"/>
          </a:xfrm>
        </p:spPr>
        <p:txBody>
          <a:bodyPr/>
          <a:lstStyle>
            <a:lvl1pPr marL="0" indent="0" algn="ctr">
              <a:buNone/>
              <a:defRPr lang="en-us" sz="5615"/>
            </a:lvl1pPr>
            <a:lvl2pPr marL="1069975" indent="0" algn="ctr">
              <a:buNone/>
              <a:defRPr lang="en-us" sz="4680"/>
            </a:lvl2pPr>
            <a:lvl3pPr marL="2139315" indent="0" algn="ctr">
              <a:buNone/>
              <a:defRPr lang="en-us" sz="4210"/>
            </a:lvl3pPr>
            <a:lvl4pPr marL="3209290" indent="0" algn="ctr">
              <a:buNone/>
              <a:defRPr lang="en-us" sz="3740"/>
            </a:lvl4pPr>
            <a:lvl5pPr marL="4279265" indent="0" algn="ctr">
              <a:buNone/>
              <a:defRPr lang="en-us" sz="3740"/>
            </a:lvl5pPr>
            <a:lvl6pPr marL="5349240" indent="0" algn="ctr">
              <a:buNone/>
              <a:defRPr lang="en-us" sz="3740"/>
            </a:lvl6pPr>
            <a:lvl7pPr marL="6418580" indent="0" algn="ctr">
              <a:buNone/>
              <a:defRPr lang="en-us" sz="3740"/>
            </a:lvl7pPr>
            <a:lvl8pPr marL="7488555" indent="0" algn="ctr">
              <a:buNone/>
              <a:defRPr lang="en-us" sz="3740"/>
            </a:lvl8pPr>
            <a:lvl9pPr marL="8558530" indent="0" algn="ctr">
              <a:buNone/>
              <a:defRPr lang="en-us" sz="3740"/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E1B9-F7CA-B717-845A-0142AF147254}" type="datetime1">
              <a:rPr lang="en-gb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4AZ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8CF3-BDCA-B77A-845A-4B2FC214721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6gkAAJJ6AADnL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AAC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TEAAJJ6AAC0pw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B17B-35CA-B747-845A-C312FF147296}" type="datetime1">
              <a:rPr lang="en-gb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8C99-D7CA-B77A-845A-212FC214727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xXgAA6gkAAJJ6AAC0pwAAEAAAACYAAAAIAAAAAwAAAAAAAAA="/>
              </a:ext>
            </a:extLst>
          </p:cNvSpPr>
          <p:nvPr>
            <p:ph type="title"/>
          </p:nvPr>
        </p:nvSpPr>
        <p:spPr>
          <a:xfrm>
            <a:off x="15311755" y="1611630"/>
            <a:ext cx="4613275" cy="25650190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6gkAAIxcAAC0pwAAEAAAACYAAAAIAAAAAwAAAAAAAAA="/>
              </a:ext>
            </a:extLst>
          </p:cNvSpPr>
          <p:nvPr>
            <p:ph idx="1"/>
          </p:nvPr>
        </p:nvSpPr>
        <p:spPr>
          <a:xfrm>
            <a:off x="1471295" y="1611630"/>
            <a:ext cx="13573125" cy="2565019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91CF-81CA-B767-845A-7732DF147222}" type="datetime1">
              <a:rPr lang="en-gb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C6AF-E1CA-B730-845A-176588147242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6gkAAJJ6AADnL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TEAAJJ6AAC0pw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faX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C415-5BCA-B732-845A-AD678A1472F8}" type="datetime1">
              <a:rPr lang="en-gb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QAb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B09A-D4CA-B746-845A-2213FE147277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7CAAAay4AAIF6AADeewAAEAAAACYAAAAIAAAAgYAAAAAAAAA="/>
              </a:ext>
            </a:extLst>
          </p:cNvSpPr>
          <p:nvPr>
            <p:ph type="title"/>
          </p:nvPr>
        </p:nvSpPr>
        <p:spPr>
          <a:xfrm>
            <a:off x="1459865" y="7545705"/>
            <a:ext cx="18454370" cy="125901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14035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7CAAAmnwAAIF6AABVpQAAEAAAACYAAAAIAAAAAYAAAAAAAAA="/>
              </a:ext>
            </a:extLst>
          </p:cNvSpPr>
          <p:nvPr>
            <p:ph idx="1"/>
          </p:nvPr>
        </p:nvSpPr>
        <p:spPr>
          <a:xfrm>
            <a:off x="1459865" y="20255230"/>
            <a:ext cx="18454370" cy="6621145"/>
          </a:xfrm>
        </p:spPr>
        <p:txBody>
          <a:bodyPr/>
          <a:lstStyle>
            <a:lvl1pPr marL="0" indent="0">
              <a:buNone/>
              <a:defRPr lang="en-us" sz="5615">
                <a:solidFill>
                  <a:schemeClr val="tx1"/>
                </a:solidFill>
              </a:defRPr>
            </a:lvl1pPr>
            <a:lvl2pPr marL="1069975" indent="0">
              <a:buNone/>
              <a:defRPr lang="en-us" sz="4680">
                <a:solidFill>
                  <a:srgbClr val="8C8C8C"/>
                </a:solidFill>
              </a:defRPr>
            </a:lvl2pPr>
            <a:lvl3pPr marL="2139315" indent="0">
              <a:buNone/>
              <a:defRPr lang="en-us" sz="4210">
                <a:solidFill>
                  <a:srgbClr val="8C8C8C"/>
                </a:solidFill>
              </a:defRPr>
            </a:lvl3pPr>
            <a:lvl4pPr marL="3209290" indent="0">
              <a:buNone/>
              <a:defRPr lang="en-us" sz="3740">
                <a:solidFill>
                  <a:srgbClr val="8C8C8C"/>
                </a:solidFill>
              </a:defRPr>
            </a:lvl4pPr>
            <a:lvl5pPr marL="4279265" indent="0">
              <a:buNone/>
              <a:defRPr lang="en-us" sz="3740">
                <a:solidFill>
                  <a:srgbClr val="8C8C8C"/>
                </a:solidFill>
              </a:defRPr>
            </a:lvl5pPr>
            <a:lvl6pPr marL="5349240" indent="0">
              <a:buNone/>
              <a:defRPr lang="en-us" sz="3740">
                <a:solidFill>
                  <a:srgbClr val="8C8C8C"/>
                </a:solidFill>
              </a:defRPr>
            </a:lvl6pPr>
            <a:lvl7pPr marL="6418580" indent="0">
              <a:buNone/>
              <a:defRPr lang="en-us" sz="3740">
                <a:solidFill>
                  <a:srgbClr val="8C8C8C"/>
                </a:solidFill>
              </a:defRPr>
            </a:lvl7pPr>
            <a:lvl8pPr marL="7488555" indent="0">
              <a:buNone/>
              <a:defRPr lang="en-us" sz="3740">
                <a:solidFill>
                  <a:srgbClr val="8C8C8C"/>
                </a:solidFill>
              </a:defRPr>
            </a:lvl8pPr>
            <a:lvl9pPr marL="8558530" indent="0">
              <a:buNone/>
              <a:defRPr lang="en-us" sz="3740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t>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C2D4-9ACA-B734-845A-6C618C147239}" type="datetime1">
              <a:rPr lang="en-gb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A903-4DCA-B75F-845A-BB0AE71472E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6gkAAJJ6AADnL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TEAAP1AAAC0pwAAEAAAACYAAAAIAAAAAQAAAAAAAAA="/>
              </a:ext>
            </a:extLst>
          </p:cNvSpPr>
          <p:nvPr>
            <p:ph idx="1"/>
          </p:nvPr>
        </p:nvSpPr>
        <p:spPr>
          <a:xfrm>
            <a:off x="1471295" y="8057515"/>
            <a:ext cx="9093200" cy="19204305"/>
          </a:xfrm>
        </p:spPr>
        <p:txBody>
          <a:bodyPr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QgAAkTEAAJJ6AAC0pwAAEAAAACYAAAAIAAAAAQAAAAAAAAA="/>
              </a:ext>
            </a:extLst>
          </p:cNvSpPr>
          <p:nvPr>
            <p:ph idx="2"/>
          </p:nvPr>
        </p:nvSpPr>
        <p:spPr>
          <a:xfrm>
            <a:off x="10831830" y="8057515"/>
            <a:ext cx="9093200" cy="19204305"/>
          </a:xfrm>
        </p:spPr>
        <p:txBody>
          <a:bodyPr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EF75-3BCA-B719-845A-CD4CA1147298}" type="datetime1">
              <a:rPr lang="en-gb"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A934-7ACA-B75F-845A-8C0AE71472D9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CQAA6gkAAJd6AADnLQAAEAAAACYAAAAIAAAAAQAAAAAAAAA="/>
              </a:ext>
            </a:extLst>
          </p:cNvSpPr>
          <p:nvPr>
            <p:ph type="title"/>
          </p:nvPr>
        </p:nvSpPr>
        <p:spPr>
          <a:xfrm>
            <a:off x="1473835" y="1611630"/>
            <a:ext cx="18454370" cy="5850255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8Ah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CQAApS0AAL9AAAADRAAAEAAAACYAAAAIAAAAgYAAAAAAAAA="/>
              </a:ext>
            </a:extLst>
          </p:cNvSpPr>
          <p:nvPr>
            <p:ph idx="1"/>
          </p:nvPr>
        </p:nvSpPr>
        <p:spPr>
          <a:xfrm>
            <a:off x="1473835" y="7419975"/>
            <a:ext cx="9051290" cy="363601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5615" b="1"/>
            </a:lvl1pPr>
            <a:lvl2pPr marL="1069975" indent="0">
              <a:buNone/>
              <a:defRPr lang="en-us" sz="4680" b="1"/>
            </a:lvl2pPr>
            <a:lvl3pPr marL="2139315" indent="0">
              <a:buNone/>
              <a:defRPr lang="en-us" sz="4210" b="1"/>
            </a:lvl3pPr>
            <a:lvl4pPr marL="3209290" indent="0">
              <a:buNone/>
              <a:defRPr lang="en-us" sz="3740" b="1"/>
            </a:lvl4pPr>
            <a:lvl5pPr marL="4279265" indent="0">
              <a:buNone/>
              <a:defRPr lang="en-us" sz="3740" b="1"/>
            </a:lvl5pPr>
            <a:lvl6pPr marL="5349240" indent="0">
              <a:buNone/>
              <a:defRPr lang="en-us" sz="3740" b="1"/>
            </a:lvl6pPr>
            <a:lvl7pPr marL="6418580" indent="0">
              <a:buNone/>
              <a:defRPr lang="en-us" sz="3740" b="1"/>
            </a:lvl7pPr>
            <a:lvl8pPr marL="7488555" indent="0">
              <a:buNone/>
              <a:defRPr lang="en-us" sz="3740" b="1"/>
            </a:lvl8pPr>
            <a:lvl9pPr marL="8558530" indent="0">
              <a:buNone/>
              <a:defRPr lang="en-us" sz="3740" b="1"/>
            </a:lvl9pPr>
          </a:lstStyle>
          <a:p>
            <a:pPr>
              <a:defRPr lang="en-us"/>
            </a:pPr>
            <a:r>
              <a:t>Edit Master text styles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8iGQ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CQAAA0QAAL9AAAAMqAAAEAAAACYAAAAIAAAAAQAAAAAAAAA="/>
              </a:ext>
            </a:extLst>
          </p:cNvSpPr>
          <p:nvPr>
            <p:ph idx="2"/>
          </p:nvPr>
        </p:nvSpPr>
        <p:spPr>
          <a:xfrm>
            <a:off x="1473835" y="11055985"/>
            <a:ext cx="9051290" cy="16261715"/>
          </a:xfrm>
        </p:spPr>
        <p:txBody>
          <a:bodyPr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7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QgAApS0AAJd6AAADRAAAEAAAACYAAAAIAAAAgYAAAAAAAAA="/>
              </a:ext>
            </a:extLst>
          </p:cNvSpPr>
          <p:nvPr>
            <p:ph idx="3"/>
          </p:nvPr>
        </p:nvSpPr>
        <p:spPr>
          <a:xfrm>
            <a:off x="10831830" y="7419975"/>
            <a:ext cx="9096375" cy="363601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5615" b="1"/>
            </a:lvl1pPr>
            <a:lvl2pPr marL="1069975" indent="0">
              <a:buNone/>
              <a:defRPr lang="en-us" sz="4680" b="1"/>
            </a:lvl2pPr>
            <a:lvl3pPr marL="2139315" indent="0">
              <a:buNone/>
              <a:defRPr lang="en-us" sz="4210" b="1"/>
            </a:lvl3pPr>
            <a:lvl4pPr marL="3209290" indent="0">
              <a:buNone/>
              <a:defRPr lang="en-us" sz="3740" b="1"/>
            </a:lvl4pPr>
            <a:lvl5pPr marL="4279265" indent="0">
              <a:buNone/>
              <a:defRPr lang="en-us" sz="3740" b="1"/>
            </a:lvl5pPr>
            <a:lvl6pPr marL="5349240" indent="0">
              <a:buNone/>
              <a:defRPr lang="en-us" sz="3740" b="1"/>
            </a:lvl6pPr>
            <a:lvl7pPr marL="6418580" indent="0">
              <a:buNone/>
              <a:defRPr lang="en-us" sz="3740" b="1"/>
            </a:lvl7pPr>
            <a:lvl8pPr marL="7488555" indent="0">
              <a:buNone/>
              <a:defRPr lang="en-us" sz="3740" b="1"/>
            </a:lvl8pPr>
            <a:lvl9pPr marL="8558530" indent="0">
              <a:buNone/>
              <a:defRPr lang="en-us" sz="3740" b="1"/>
            </a:lvl9pPr>
          </a:lstStyle>
          <a:p>
            <a:pPr>
              <a:defRPr lang="en-us"/>
            </a:pPr>
            <a:r>
              <a:t>Edit Master text styles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D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QgAAA0QAAJd6AAAMqAAAEAAAACYAAAAIAAAAAQAAAAAAAAA="/>
              </a:ext>
            </a:extLst>
          </p:cNvSpPr>
          <p:nvPr>
            <p:ph idx="4"/>
          </p:nvPr>
        </p:nvSpPr>
        <p:spPr>
          <a:xfrm>
            <a:off x="10831830" y="11055985"/>
            <a:ext cx="9096375" cy="16261715"/>
          </a:xfrm>
        </p:spPr>
        <p:txBody>
          <a:bodyPr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j8O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A976-38CA-B75F-845A-CE0AE714729B}" type="datetime1">
              <a:rPr lang="en-gb"/>
              <a:t>27/06/2020</a:t>
            </a:fld>
            <a:endParaRPr lang="en-gb"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K7J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D12f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E943-0DCA-B71F-845A-FB4AA71472A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U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6gkAAJJ6AADnL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EAG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E342-0CCA-B715-845A-FA40AD1472AF}" type="datetime1">
              <a:rPr lang="en-gb"/>
              <a:t>27/06/2020</a:t>
            </a:fld>
            <a:endParaRPr lang="en-gb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877F-31CA-B771-845A-C724C9147292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F1C7-89CA-B707-845A-7F52BF14722A}" type="datetime1">
              <a:rPr lang="en-gb"/>
              <a:t>27/06/2020</a:t>
            </a:fld>
            <a:endParaRPr lang="en-gb"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BAQ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B5E6-A8CA-B743-845A-5E16FB14720B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CQAAagwAAIQzAADbNwAAEAAAACYAAAAIAAAAgYAAAAAAAAA="/>
              </a:ext>
            </a:extLst>
          </p:cNvSpPr>
          <p:nvPr>
            <p:ph type="title"/>
          </p:nvPr>
        </p:nvSpPr>
        <p:spPr>
          <a:xfrm>
            <a:off x="1473835" y="2018030"/>
            <a:ext cx="6900545" cy="706183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7485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NwAAzxoAAJd6AAAgnwAAEAAAACYAAAAIAAAAAYAAAAAAAAA="/>
              </a:ext>
            </a:extLst>
          </p:cNvSpPr>
          <p:nvPr>
            <p:ph idx="1"/>
          </p:nvPr>
        </p:nvSpPr>
        <p:spPr>
          <a:xfrm>
            <a:off x="9096375" y="4358005"/>
            <a:ext cx="10831830" cy="21509355"/>
          </a:xfrm>
        </p:spPr>
        <p:txBody>
          <a:bodyPr/>
          <a:lstStyle>
            <a:lvl1pPr>
              <a:defRPr lang="en-us" sz="7485"/>
            </a:lvl1pPr>
            <a:lvl2pPr>
              <a:defRPr lang="en-us" sz="6550"/>
            </a:lvl2pPr>
            <a:lvl3pPr>
              <a:defRPr lang="en-us" sz="5615"/>
            </a:lvl3pPr>
            <a:lvl4pPr>
              <a:defRPr lang="en-us" sz="4680"/>
            </a:lvl4pPr>
            <a:lvl5pPr>
              <a:defRPr lang="en-us" sz="4680"/>
            </a:lvl5pPr>
            <a:lvl6pPr>
              <a:defRPr lang="en-us" sz="4680"/>
            </a:lvl6pPr>
            <a:lvl7pPr>
              <a:defRPr lang="en-us" sz="4680"/>
            </a:lvl7pPr>
            <a:lvl8pPr>
              <a:defRPr lang="en-us" sz="4680"/>
            </a:lvl8pPr>
            <a:lvl9pPr>
              <a:defRPr lang="en-us" sz="4680"/>
            </a:lvl9pPr>
          </a:lstStyle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CQAA3DcAAIQzAABXnwAAEAAAACYAAAAIAAAAAYAAAAAAAAA="/>
              </a:ext>
            </a:extLst>
          </p:cNvSpPr>
          <p:nvPr>
            <p:ph idx="2"/>
          </p:nvPr>
        </p:nvSpPr>
        <p:spPr>
          <a:xfrm>
            <a:off x="1473835" y="9080500"/>
            <a:ext cx="6900545" cy="16821785"/>
          </a:xfrm>
        </p:spPr>
        <p:txBody>
          <a:bodyPr/>
          <a:lstStyle>
            <a:lvl1pPr marL="0" indent="0">
              <a:buNone/>
              <a:defRPr lang="en-us" sz="3740"/>
            </a:lvl1pPr>
            <a:lvl2pPr marL="1069975" indent="0">
              <a:buNone/>
              <a:defRPr lang="en-us" sz="3275"/>
            </a:lvl2pPr>
            <a:lvl3pPr marL="2139315" indent="0">
              <a:buNone/>
              <a:defRPr lang="en-us" sz="2805"/>
            </a:lvl3pPr>
            <a:lvl4pPr marL="3209290" indent="0">
              <a:buNone/>
              <a:defRPr lang="en-us" sz="2340"/>
            </a:lvl4pPr>
            <a:lvl5pPr marL="4279265" indent="0">
              <a:buNone/>
              <a:defRPr lang="en-us" sz="2340"/>
            </a:lvl5pPr>
            <a:lvl6pPr marL="5349240" indent="0">
              <a:buNone/>
              <a:defRPr lang="en-us" sz="2340"/>
            </a:lvl6pPr>
            <a:lvl7pPr marL="6418580" indent="0">
              <a:buNone/>
              <a:defRPr lang="en-us" sz="2340"/>
            </a:lvl7pPr>
            <a:lvl8pPr marL="7488555" indent="0">
              <a:buNone/>
              <a:defRPr lang="en-us" sz="2340"/>
            </a:lvl8pPr>
            <a:lvl9pPr marL="8558530" indent="0">
              <a:buNone/>
              <a:defRPr lang="en-us" sz="2340"/>
            </a:lvl9pPr>
          </a:lstStyle>
          <a:p>
            <a:pPr>
              <a:defRPr lang="en-us"/>
            </a:pPr>
            <a:r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DBD6-98CA-B72D-845A-6E789514723B}" type="datetime1">
              <a:rPr lang="en-gb"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9313-5DCA-B765-845A-AB30DD1472F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CQAAagwAAIQzAADbNwAAEAAAACYAAAAIAAAAgYAAAAAAAAA="/>
              </a:ext>
            </a:extLst>
          </p:cNvSpPr>
          <p:nvPr>
            <p:ph type="title"/>
          </p:nvPr>
        </p:nvSpPr>
        <p:spPr>
          <a:xfrm>
            <a:off x="1473835" y="2018030"/>
            <a:ext cx="6900545" cy="706183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7485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NwAAzxoAAJd6AAAgnwAAEAAAACYAAAAIAAAAAYAAAAAAAAA="/>
              </a:ext>
            </a:extLst>
          </p:cNvSpPr>
          <p:nvPr>
            <p:ph type="pic" idx="1"/>
          </p:nvPr>
        </p:nvSpPr>
        <p:spPr>
          <a:xfrm>
            <a:off x="9096375" y="4358005"/>
            <a:ext cx="10831830" cy="21509355"/>
          </a:xfrm>
        </p:spPr>
        <p:txBody>
          <a:bodyPr/>
          <a:lstStyle>
            <a:lvl1pPr marL="0" indent="0">
              <a:buNone/>
              <a:defRPr lang="en-us" sz="7485"/>
            </a:lvl1pPr>
            <a:lvl2pPr marL="1069975" indent="0">
              <a:buNone/>
              <a:defRPr lang="en-us" sz="6550"/>
            </a:lvl2pPr>
            <a:lvl3pPr marL="2139315" indent="0">
              <a:buNone/>
              <a:defRPr lang="en-us" sz="5615"/>
            </a:lvl3pPr>
            <a:lvl4pPr marL="3209290" indent="0">
              <a:buNone/>
              <a:defRPr lang="en-us" sz="4680"/>
            </a:lvl4pPr>
            <a:lvl5pPr marL="4279265" indent="0">
              <a:buNone/>
              <a:defRPr lang="en-us" sz="4680"/>
            </a:lvl5pPr>
            <a:lvl6pPr marL="5349240" indent="0">
              <a:buNone/>
              <a:defRPr lang="en-us" sz="4680"/>
            </a:lvl6pPr>
            <a:lvl7pPr marL="6418580" indent="0">
              <a:buNone/>
              <a:defRPr lang="en-us" sz="4680"/>
            </a:lvl7pPr>
            <a:lvl8pPr marL="7488555" indent="0">
              <a:buNone/>
              <a:defRPr lang="en-us" sz="4680"/>
            </a:lvl8pPr>
            <a:lvl9pPr marL="8558530" indent="0">
              <a:buNone/>
              <a:defRPr lang="en-us" sz="468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CQAA3DcAAIQzAABXnwAAEAAAACYAAAAIAAAAAYAAAAAAAAA="/>
              </a:ext>
            </a:extLst>
          </p:cNvSpPr>
          <p:nvPr>
            <p:ph idx="2"/>
          </p:nvPr>
        </p:nvSpPr>
        <p:spPr>
          <a:xfrm>
            <a:off x="1473835" y="9080500"/>
            <a:ext cx="6900545" cy="16821785"/>
          </a:xfrm>
        </p:spPr>
        <p:txBody>
          <a:bodyPr/>
          <a:lstStyle>
            <a:lvl1pPr marL="0" indent="0">
              <a:buNone/>
              <a:defRPr lang="en-us" sz="3740"/>
            </a:lvl1pPr>
            <a:lvl2pPr marL="1069975" indent="0">
              <a:buNone/>
              <a:defRPr lang="en-us" sz="3275"/>
            </a:lvl2pPr>
            <a:lvl3pPr marL="2139315" indent="0">
              <a:buNone/>
              <a:defRPr lang="en-us" sz="2805"/>
            </a:lvl3pPr>
            <a:lvl4pPr marL="3209290" indent="0">
              <a:buNone/>
              <a:defRPr lang="en-us" sz="2340"/>
            </a:lvl4pPr>
            <a:lvl5pPr marL="4279265" indent="0">
              <a:buNone/>
              <a:defRPr lang="en-us" sz="2340"/>
            </a:lvl5pPr>
            <a:lvl6pPr marL="5349240" indent="0">
              <a:buNone/>
              <a:defRPr lang="en-us" sz="2340"/>
            </a:lvl6pPr>
            <a:lvl7pPr marL="6418580" indent="0">
              <a:buNone/>
              <a:defRPr lang="en-us" sz="2340"/>
            </a:lvl7pPr>
            <a:lvl8pPr marL="7488555" indent="0">
              <a:buNone/>
              <a:defRPr lang="en-us" sz="2340"/>
            </a:lvl8pPr>
            <a:lvl9pPr marL="8558530" indent="0">
              <a:buNone/>
              <a:defRPr lang="en-us" sz="2340"/>
            </a:lvl9pPr>
          </a:lstStyle>
          <a:p>
            <a:pPr>
              <a:defRPr lang="en-us"/>
            </a:pPr>
            <a:r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CQAAkqwAAKomAAB8tg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ED54-1ACA-B71B-845A-EC4EA31472B9}" type="datetime1">
              <a:rPr lang="en-gb"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KwAAkqwAAAZYAAB8tg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1XAAAkqwAAJJ6AAB8tg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91F7-B9CA-B767-845A-4F32DF14721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mvia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CQAA6gkAAJJ6AADnLQAAEAAAACYAAAAIAAAAvy8AAAAAAAA="/>
              </a:ext>
            </a:extLst>
          </p:cNvSpPr>
          <p:nvPr>
            <p:ph type="title"/>
          </p:nvPr>
        </p:nvSpPr>
        <p:spPr>
          <a:xfrm>
            <a:off x="1471295" y="1611630"/>
            <a:ext cx="18453735" cy="585025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DNRv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CQAAkTEAAJJ6AAC0pwAAEAAAACYAAAAIAAAAPy8AAAAAAAA="/>
              </a:ext>
            </a:extLst>
          </p:cNvSpPr>
          <p:nvPr>
            <p:ph type="body" idx="1"/>
          </p:nvPr>
        </p:nvSpPr>
        <p:spPr>
          <a:xfrm>
            <a:off x="1471295" y="8057515"/>
            <a:ext cx="18453735" cy="192043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Vb12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CQAAkqwAAKomAAB8tgAAEAAAACYAAAAIAAAAv48AAAAAAAA="/>
              </a:ext>
            </a:extLst>
          </p:cNvSpPr>
          <p:nvPr>
            <p:ph type="dt" sz="half" idx="2"/>
          </p:nvPr>
        </p:nvSpPr>
        <p:spPr>
          <a:xfrm>
            <a:off x="1471295" y="28053030"/>
            <a:ext cx="4813935" cy="161163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gb" sz="2805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D099-D7CA-B726-845A-21739E147274}" type="datetime1">
              <a:rPr lang="en-gb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kS/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ZKwAAkqwAAAZYAAB8tgAAEAAAACYAAAAIAAAAv48AAAAAAAA="/>
              </a:ext>
            </a:extLst>
          </p:cNvSpPr>
          <p:nvPr>
            <p:ph type="ftr" sz="quarter" idx="3"/>
          </p:nvPr>
        </p:nvSpPr>
        <p:spPr>
          <a:xfrm>
            <a:off x="7087235" y="28053030"/>
            <a:ext cx="7221855" cy="161163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en-gb" sz="2805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Ni32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cP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1XAAAkqwAAJJ6AAB8tgAAEAAAACYAAAAIAAAAv48AAAAAAAA="/>
              </a:ext>
            </a:extLst>
          </p:cNvSpPr>
          <p:nvPr>
            <p:ph type="sldNum" sz="quarter" idx="4"/>
          </p:nvPr>
        </p:nvSpPr>
        <p:spPr>
          <a:xfrm>
            <a:off x="15111095" y="28053030"/>
            <a:ext cx="4813935" cy="161163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gb" sz="2805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7E2B3AA-E4CA-B745-845A-1210FD147247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l" defTabSz="2139315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10295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534670" marR="0" indent="-534670" algn="l" defTabSz="2139315">
        <a:lnSpc>
          <a:spcPct val="90000"/>
        </a:lnSpc>
        <a:spcBef>
          <a:spcPts val="234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655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1604645" marR="0" indent="-534670" algn="l" defTabSz="2139315">
        <a:lnSpc>
          <a:spcPct val="90000"/>
        </a:lnSpc>
        <a:spcBef>
          <a:spcPts val="117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5615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2674620" marR="0" indent="-534670" algn="l" defTabSz="2139315">
        <a:lnSpc>
          <a:spcPct val="90000"/>
        </a:lnSpc>
        <a:spcBef>
          <a:spcPts val="117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468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3744595" marR="0" indent="-534670" algn="l" defTabSz="2139315">
        <a:lnSpc>
          <a:spcPct val="90000"/>
        </a:lnSpc>
        <a:spcBef>
          <a:spcPts val="117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4813935" marR="0" indent="-534670" algn="l" defTabSz="2139315">
        <a:lnSpc>
          <a:spcPct val="90000"/>
        </a:lnSpc>
        <a:spcBef>
          <a:spcPts val="117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5883910" marR="0" indent="-534670" algn="l" defTabSz="2139315">
        <a:lnSpc>
          <a:spcPct val="90000"/>
        </a:lnSpc>
        <a:spcBef>
          <a:spcPts val="117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6953885" marR="0" indent="-534670" algn="l" defTabSz="2139315">
        <a:lnSpc>
          <a:spcPct val="90000"/>
        </a:lnSpc>
        <a:spcBef>
          <a:spcPts val="117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8023225" marR="0" indent="-534670" algn="l" defTabSz="2139315">
        <a:lnSpc>
          <a:spcPct val="90000"/>
        </a:lnSpc>
        <a:spcBef>
          <a:spcPts val="117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9093200" marR="0" indent="-534670" algn="l" defTabSz="2139315">
        <a:lnSpc>
          <a:spcPct val="90000"/>
        </a:lnSpc>
        <a:spcBef>
          <a:spcPts val="117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213931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1069975" marR="0" indent="0" algn="l" defTabSz="213931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2139315" marR="0" indent="0" algn="l" defTabSz="213931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3209290" marR="0" indent="0" algn="l" defTabSz="213931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4279265" marR="0" indent="0" algn="l" defTabSz="213931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5349240" marR="0" indent="0" algn="l" defTabSz="213931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6418580" marR="0" indent="0" algn="l" defTabSz="213931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7488555" marR="0" indent="0" algn="l" defTabSz="213931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8558530" marR="0" indent="0" algn="l" defTabSz="2139315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1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 flipH="1" flipV="1">
            <a:off x="14322176" y="21080821"/>
            <a:ext cx="5741512" cy="20429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Diagram 2"/>
          <p:cNvGrpSpPr/>
          <p:nvPr/>
        </p:nvGrpSpPr>
        <p:grpSpPr>
          <a:xfrm>
            <a:off x="4572001" y="11599572"/>
            <a:ext cx="6443755" cy="3564239"/>
            <a:chOff x="2484708" y="1031644"/>
            <a:chExt cx="6940643" cy="4328625"/>
          </a:xfrm>
        </p:grpSpPr>
        <p:sp>
          <p:nvSpPr>
            <p:cNvPr id="48" name="Freeform: Shape 3"/>
            <p:cNvSpPr/>
            <p:nvPr/>
          </p:nvSpPr>
          <p:spPr>
            <a:xfrm>
              <a:off x="2484708" y="1031644"/>
              <a:ext cx="2051004" cy="15631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3110"/>
                <a:gd name="f7" fmla="val 1094177"/>
                <a:gd name="f8" fmla="val 1563109"/>
                <a:gd name="f9" fmla="val 711215"/>
                <a:gd name="f10" fmla="val 781554"/>
                <a:gd name="f11" fmla="val 1"/>
                <a:gd name="f12" fmla="val 382962"/>
                <a:gd name="f13" fmla="+- 0 0 -90"/>
                <a:gd name="f14" fmla="*/ f3 1 1563110"/>
                <a:gd name="f15" fmla="*/ f4 1 1094177"/>
                <a:gd name="f16" fmla="+- f7 0 f5"/>
                <a:gd name="f17" fmla="+- f6 0 f5"/>
                <a:gd name="f18" fmla="*/ f13 f0 1"/>
                <a:gd name="f19" fmla="*/ f17 1 1563110"/>
                <a:gd name="f20" fmla="*/ f16 1 1094177"/>
                <a:gd name="f21" fmla="*/ 0 f17 1"/>
                <a:gd name="f22" fmla="*/ 0 f16 1"/>
                <a:gd name="f23" fmla="*/ 1016022 f17 1"/>
                <a:gd name="f24" fmla="*/ 1563110 f17 1"/>
                <a:gd name="f25" fmla="*/ 547089 f16 1"/>
                <a:gd name="f26" fmla="*/ 1094177 f16 1"/>
                <a:gd name="f27" fmla="*/ 547089 f17 1"/>
                <a:gd name="f28" fmla="*/ f18 1 f2"/>
                <a:gd name="f29" fmla="*/ f21 1 1563110"/>
                <a:gd name="f30" fmla="*/ f22 1 1094177"/>
                <a:gd name="f31" fmla="*/ f23 1 1563110"/>
                <a:gd name="f32" fmla="*/ f24 1 1563110"/>
                <a:gd name="f33" fmla="*/ f25 1 1094177"/>
                <a:gd name="f34" fmla="*/ f26 1 1094177"/>
                <a:gd name="f35" fmla="*/ f27 1 1563110"/>
                <a:gd name="f36" fmla="*/ f5 1 f19"/>
                <a:gd name="f37" fmla="*/ f6 1 f19"/>
                <a:gd name="f38" fmla="*/ f5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19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4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3"/>
                </a:cxn>
                <a:cxn ang="f40">
                  <a:pos x="f55" y="f56"/>
                </a:cxn>
                <a:cxn ang="f40">
                  <a:pos x="f54" y="f57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2" y="f53"/>
                </a:cxn>
              </a:cxnLst>
              <a:rect l="f48" t="f51" r="f49" b="f50"/>
              <a:pathLst>
                <a:path w="1563110" h="1094177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8887" tIns="555982" rIns="8887" bIns="555973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Philosophy</a:t>
              </a:r>
              <a:endParaRPr lang="en-GB" sz="3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9" name="Freeform: Shape 4"/>
            <p:cNvSpPr/>
            <p:nvPr/>
          </p:nvSpPr>
          <p:spPr>
            <a:xfrm>
              <a:off x="4535712" y="1031644"/>
              <a:ext cx="4889639" cy="1016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6021"/>
                <a:gd name="f7" fmla="val 5846470"/>
                <a:gd name="f8" fmla="val 974432"/>
                <a:gd name="f9" fmla="val 4872038"/>
                <a:gd name="f10" fmla="val 5410201"/>
                <a:gd name="f11" fmla="val 1002845"/>
                <a:gd name="f12" fmla="val 5846467"/>
                <a:gd name="f13" fmla="val 986592"/>
                <a:gd name="f14" fmla="val 3"/>
                <a:gd name="f15" fmla="val 436269"/>
                <a:gd name="f16" fmla="+- 0 0 -90"/>
                <a:gd name="f17" fmla="*/ f3 1 1016021"/>
                <a:gd name="f18" fmla="*/ f4 1 5846470"/>
                <a:gd name="f19" fmla="+- f7 0 f5"/>
                <a:gd name="f20" fmla="+- f6 0 f5"/>
                <a:gd name="f21" fmla="*/ f16 f0 1"/>
                <a:gd name="f22" fmla="*/ f20 1 1016021"/>
                <a:gd name="f23" fmla="*/ f19 1 5846470"/>
                <a:gd name="f24" fmla="*/ 169340 f20 1"/>
                <a:gd name="f25" fmla="*/ 0 f19 1"/>
                <a:gd name="f26" fmla="*/ 846681 f20 1"/>
                <a:gd name="f27" fmla="*/ 1016021 f20 1"/>
                <a:gd name="f28" fmla="*/ 169340 f19 1"/>
                <a:gd name="f29" fmla="*/ 5846470 f19 1"/>
                <a:gd name="f30" fmla="*/ 0 f20 1"/>
                <a:gd name="f31" fmla="*/ f21 1 f2"/>
                <a:gd name="f32" fmla="*/ f24 1 1016021"/>
                <a:gd name="f33" fmla="*/ f25 1 5846470"/>
                <a:gd name="f34" fmla="*/ f26 1 1016021"/>
                <a:gd name="f35" fmla="*/ f27 1 1016021"/>
                <a:gd name="f36" fmla="*/ f28 1 5846470"/>
                <a:gd name="f37" fmla="*/ f29 1 5846470"/>
                <a:gd name="f38" fmla="*/ f30 1 1016021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1016021" h="5846470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128016" tIns="61027" rIns="61027" bIns="61027" anchor="ctr" anchorCtr="0" compatLnSpc="1">
              <a:noAutofit/>
            </a:bodyPr>
            <a:lstStyle/>
            <a:p>
              <a:pPr marL="171450" marR="0" lvl="1" indent="-17145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Pragmatism Paradigm</a:t>
              </a:r>
            </a:p>
          </p:txBody>
        </p:sp>
        <p:sp>
          <p:nvSpPr>
            <p:cNvPr id="50" name="Freeform: Shape 5"/>
            <p:cNvSpPr/>
            <p:nvPr/>
          </p:nvSpPr>
          <p:spPr>
            <a:xfrm>
              <a:off x="2484708" y="1990545"/>
              <a:ext cx="2021975" cy="15631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3110"/>
                <a:gd name="f7" fmla="val 1094177"/>
                <a:gd name="f8" fmla="val 1563109"/>
                <a:gd name="f9" fmla="val 711215"/>
                <a:gd name="f10" fmla="val 781554"/>
                <a:gd name="f11" fmla="val 1"/>
                <a:gd name="f12" fmla="val 382962"/>
                <a:gd name="f13" fmla="+- 0 0 -90"/>
                <a:gd name="f14" fmla="*/ f3 1 1563110"/>
                <a:gd name="f15" fmla="*/ f4 1 1094177"/>
                <a:gd name="f16" fmla="+- f7 0 f5"/>
                <a:gd name="f17" fmla="+- f6 0 f5"/>
                <a:gd name="f18" fmla="*/ f13 f0 1"/>
                <a:gd name="f19" fmla="*/ f17 1 1563110"/>
                <a:gd name="f20" fmla="*/ f16 1 1094177"/>
                <a:gd name="f21" fmla="*/ 0 f17 1"/>
                <a:gd name="f22" fmla="*/ 0 f16 1"/>
                <a:gd name="f23" fmla="*/ 1016022 f17 1"/>
                <a:gd name="f24" fmla="*/ 1563110 f17 1"/>
                <a:gd name="f25" fmla="*/ 547089 f16 1"/>
                <a:gd name="f26" fmla="*/ 1094177 f16 1"/>
                <a:gd name="f27" fmla="*/ 547089 f17 1"/>
                <a:gd name="f28" fmla="*/ f18 1 f2"/>
                <a:gd name="f29" fmla="*/ f21 1 1563110"/>
                <a:gd name="f30" fmla="*/ f22 1 1094177"/>
                <a:gd name="f31" fmla="*/ f23 1 1563110"/>
                <a:gd name="f32" fmla="*/ f24 1 1563110"/>
                <a:gd name="f33" fmla="*/ f25 1 1094177"/>
                <a:gd name="f34" fmla="*/ f26 1 1094177"/>
                <a:gd name="f35" fmla="*/ f27 1 1563110"/>
                <a:gd name="f36" fmla="*/ f5 1 f19"/>
                <a:gd name="f37" fmla="*/ f6 1 f19"/>
                <a:gd name="f38" fmla="*/ f5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19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4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3"/>
                </a:cxn>
                <a:cxn ang="f40">
                  <a:pos x="f55" y="f56"/>
                </a:cxn>
                <a:cxn ang="f40">
                  <a:pos x="f54" y="f57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2" y="f53"/>
                </a:cxn>
              </a:cxnLst>
              <a:rect l="f48" t="f51" r="f49" b="f50"/>
              <a:pathLst>
                <a:path w="1563110" h="1094177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2CAB8"/>
            </a:solidFill>
            <a:ln w="12701" cap="flat">
              <a:solidFill>
                <a:srgbClr val="52CAB8"/>
              </a:solidFill>
              <a:prstDash val="solid"/>
              <a:miter/>
            </a:ln>
          </p:spPr>
          <p:txBody>
            <a:bodyPr vert="horz" wrap="square" lIns="8887" tIns="555982" rIns="8887" bIns="555973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en-GB" sz="3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Approach</a:t>
              </a:r>
            </a:p>
          </p:txBody>
        </p:sp>
        <p:sp>
          <p:nvSpPr>
            <p:cNvPr id="51" name="Freeform: Shape 6"/>
            <p:cNvSpPr/>
            <p:nvPr/>
          </p:nvSpPr>
          <p:spPr>
            <a:xfrm>
              <a:off x="4535712" y="2082667"/>
              <a:ext cx="4889639" cy="1016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6021"/>
                <a:gd name="f7" fmla="val 5846470"/>
                <a:gd name="f8" fmla="val 974432"/>
                <a:gd name="f9" fmla="val 4872038"/>
                <a:gd name="f10" fmla="val 5410201"/>
                <a:gd name="f11" fmla="val 1002845"/>
                <a:gd name="f12" fmla="val 5846467"/>
                <a:gd name="f13" fmla="val 986592"/>
                <a:gd name="f14" fmla="val 3"/>
                <a:gd name="f15" fmla="val 436269"/>
                <a:gd name="f16" fmla="+- 0 0 -90"/>
                <a:gd name="f17" fmla="*/ f3 1 1016021"/>
                <a:gd name="f18" fmla="*/ f4 1 5846470"/>
                <a:gd name="f19" fmla="+- f7 0 f5"/>
                <a:gd name="f20" fmla="+- f6 0 f5"/>
                <a:gd name="f21" fmla="*/ f16 f0 1"/>
                <a:gd name="f22" fmla="*/ f20 1 1016021"/>
                <a:gd name="f23" fmla="*/ f19 1 5846470"/>
                <a:gd name="f24" fmla="*/ 169340 f20 1"/>
                <a:gd name="f25" fmla="*/ 0 f19 1"/>
                <a:gd name="f26" fmla="*/ 846681 f20 1"/>
                <a:gd name="f27" fmla="*/ 1016021 f20 1"/>
                <a:gd name="f28" fmla="*/ 169340 f19 1"/>
                <a:gd name="f29" fmla="*/ 5846470 f19 1"/>
                <a:gd name="f30" fmla="*/ 0 f20 1"/>
                <a:gd name="f31" fmla="*/ f21 1 f2"/>
                <a:gd name="f32" fmla="*/ f24 1 1016021"/>
                <a:gd name="f33" fmla="*/ f25 1 5846470"/>
                <a:gd name="f34" fmla="*/ f26 1 1016021"/>
                <a:gd name="f35" fmla="*/ f27 1 1016021"/>
                <a:gd name="f36" fmla="*/ f28 1 5846470"/>
                <a:gd name="f37" fmla="*/ f29 1 5846470"/>
                <a:gd name="f38" fmla="*/ f30 1 1016021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1016021" h="5846470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52CAB8"/>
              </a:solidFill>
              <a:prstDash val="solid"/>
              <a:miter/>
            </a:ln>
          </p:spPr>
          <p:txBody>
            <a:bodyPr vert="horz" wrap="square" lIns="128016" tIns="61027" rIns="61027" bIns="61027" anchor="ctr" anchorCtr="0" compatLnSpc="1">
              <a:noAutofit/>
            </a:bodyPr>
            <a:lstStyle/>
            <a:p>
              <a:pPr marL="171450" marR="0" lvl="1" indent="-17145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Calibri"/>
                </a:rPr>
                <a:t>Abductive</a:t>
              </a:r>
              <a:r>
                <a:rPr lang="en-GB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Approach</a:t>
              </a:r>
            </a:p>
          </p:txBody>
        </p:sp>
        <p:sp>
          <p:nvSpPr>
            <p:cNvPr id="52" name="Freeform: Shape 7"/>
            <p:cNvSpPr/>
            <p:nvPr/>
          </p:nvSpPr>
          <p:spPr>
            <a:xfrm>
              <a:off x="2484708" y="2949448"/>
              <a:ext cx="2051004" cy="15631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3110"/>
                <a:gd name="f7" fmla="val 1094177"/>
                <a:gd name="f8" fmla="val 1563109"/>
                <a:gd name="f9" fmla="val 711215"/>
                <a:gd name="f10" fmla="val 781554"/>
                <a:gd name="f11" fmla="val 1"/>
                <a:gd name="f12" fmla="val 382962"/>
                <a:gd name="f13" fmla="+- 0 0 -90"/>
                <a:gd name="f14" fmla="*/ f3 1 1563110"/>
                <a:gd name="f15" fmla="*/ f4 1 1094177"/>
                <a:gd name="f16" fmla="+- f7 0 f5"/>
                <a:gd name="f17" fmla="+- f6 0 f5"/>
                <a:gd name="f18" fmla="*/ f13 f0 1"/>
                <a:gd name="f19" fmla="*/ f17 1 1563110"/>
                <a:gd name="f20" fmla="*/ f16 1 1094177"/>
                <a:gd name="f21" fmla="*/ 0 f17 1"/>
                <a:gd name="f22" fmla="*/ 0 f16 1"/>
                <a:gd name="f23" fmla="*/ 1016022 f17 1"/>
                <a:gd name="f24" fmla="*/ 1563110 f17 1"/>
                <a:gd name="f25" fmla="*/ 547089 f16 1"/>
                <a:gd name="f26" fmla="*/ 1094177 f16 1"/>
                <a:gd name="f27" fmla="*/ 547089 f17 1"/>
                <a:gd name="f28" fmla="*/ f18 1 f2"/>
                <a:gd name="f29" fmla="*/ f21 1 1563110"/>
                <a:gd name="f30" fmla="*/ f22 1 1094177"/>
                <a:gd name="f31" fmla="*/ f23 1 1563110"/>
                <a:gd name="f32" fmla="*/ f24 1 1563110"/>
                <a:gd name="f33" fmla="*/ f25 1 1094177"/>
                <a:gd name="f34" fmla="*/ f26 1 1094177"/>
                <a:gd name="f35" fmla="*/ f27 1 1563110"/>
                <a:gd name="f36" fmla="*/ f5 1 f19"/>
                <a:gd name="f37" fmla="*/ f6 1 f19"/>
                <a:gd name="f38" fmla="*/ f5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19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4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3"/>
                </a:cxn>
                <a:cxn ang="f40">
                  <a:pos x="f55" y="f56"/>
                </a:cxn>
                <a:cxn ang="f40">
                  <a:pos x="f54" y="f57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2" y="f53"/>
                </a:cxn>
              </a:cxnLst>
              <a:rect l="f48" t="f51" r="f49" b="f50"/>
              <a:pathLst>
                <a:path w="1563110" h="1094177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9BF64"/>
            </a:solidFill>
            <a:ln w="12701" cap="flat">
              <a:solidFill>
                <a:srgbClr val="49BF64"/>
              </a:solidFill>
              <a:prstDash val="solid"/>
              <a:miter/>
            </a:ln>
          </p:spPr>
          <p:txBody>
            <a:bodyPr vert="horz" wrap="square" lIns="8887" tIns="555982" rIns="8887" bIns="555973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en-GB" sz="3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Strategy</a:t>
              </a:r>
            </a:p>
          </p:txBody>
        </p:sp>
        <p:sp>
          <p:nvSpPr>
            <p:cNvPr id="53" name="Freeform: Shape 8"/>
            <p:cNvSpPr/>
            <p:nvPr/>
          </p:nvSpPr>
          <p:spPr>
            <a:xfrm>
              <a:off x="4506683" y="3072278"/>
              <a:ext cx="4918668" cy="1016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6021"/>
                <a:gd name="f7" fmla="val 5846470"/>
                <a:gd name="f8" fmla="val 974432"/>
                <a:gd name="f9" fmla="val 4872038"/>
                <a:gd name="f10" fmla="val 5410201"/>
                <a:gd name="f11" fmla="val 1002845"/>
                <a:gd name="f12" fmla="val 5846467"/>
                <a:gd name="f13" fmla="val 986592"/>
                <a:gd name="f14" fmla="val 3"/>
                <a:gd name="f15" fmla="val 436269"/>
                <a:gd name="f16" fmla="+- 0 0 -90"/>
                <a:gd name="f17" fmla="*/ f3 1 1016021"/>
                <a:gd name="f18" fmla="*/ f4 1 5846470"/>
                <a:gd name="f19" fmla="+- f7 0 f5"/>
                <a:gd name="f20" fmla="+- f6 0 f5"/>
                <a:gd name="f21" fmla="*/ f16 f0 1"/>
                <a:gd name="f22" fmla="*/ f20 1 1016021"/>
                <a:gd name="f23" fmla="*/ f19 1 5846470"/>
                <a:gd name="f24" fmla="*/ 169340 f20 1"/>
                <a:gd name="f25" fmla="*/ 0 f19 1"/>
                <a:gd name="f26" fmla="*/ 846681 f20 1"/>
                <a:gd name="f27" fmla="*/ 1016021 f20 1"/>
                <a:gd name="f28" fmla="*/ 169340 f19 1"/>
                <a:gd name="f29" fmla="*/ 5846470 f19 1"/>
                <a:gd name="f30" fmla="*/ 0 f20 1"/>
                <a:gd name="f31" fmla="*/ f21 1 f2"/>
                <a:gd name="f32" fmla="*/ f24 1 1016021"/>
                <a:gd name="f33" fmla="*/ f25 1 5846470"/>
                <a:gd name="f34" fmla="*/ f26 1 1016021"/>
                <a:gd name="f35" fmla="*/ f27 1 1016021"/>
                <a:gd name="f36" fmla="*/ f28 1 5846470"/>
                <a:gd name="f37" fmla="*/ f29 1 5846470"/>
                <a:gd name="f38" fmla="*/ f30 1 1016021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1016021" h="5846470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49BF64"/>
              </a:solidFill>
              <a:prstDash val="solid"/>
              <a:miter/>
            </a:ln>
          </p:spPr>
          <p:txBody>
            <a:bodyPr vert="horz" wrap="square" lIns="128016" tIns="61027" rIns="61027" bIns="61027" anchor="ctr" anchorCtr="0" compatLnSpc="1">
              <a:noAutofit/>
            </a:bodyPr>
            <a:lstStyle/>
            <a:p>
              <a:pPr marL="171450" marR="0" lvl="1" indent="-17145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Multi Methodological Strategy</a:t>
              </a:r>
            </a:p>
          </p:txBody>
        </p:sp>
        <p:sp>
          <p:nvSpPr>
            <p:cNvPr id="54" name="Freeform: Shape 9"/>
            <p:cNvSpPr/>
            <p:nvPr/>
          </p:nvSpPr>
          <p:spPr>
            <a:xfrm>
              <a:off x="2484708" y="3877643"/>
              <a:ext cx="2021975" cy="1482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3110"/>
                <a:gd name="f7" fmla="val 1094177"/>
                <a:gd name="f8" fmla="val 1563109"/>
                <a:gd name="f9" fmla="val 711215"/>
                <a:gd name="f10" fmla="val 781554"/>
                <a:gd name="f11" fmla="val 1"/>
                <a:gd name="f12" fmla="val 382962"/>
                <a:gd name="f13" fmla="+- 0 0 -90"/>
                <a:gd name="f14" fmla="*/ f3 1 1563110"/>
                <a:gd name="f15" fmla="*/ f4 1 1094177"/>
                <a:gd name="f16" fmla="+- f7 0 f5"/>
                <a:gd name="f17" fmla="+- f6 0 f5"/>
                <a:gd name="f18" fmla="*/ f13 f0 1"/>
                <a:gd name="f19" fmla="*/ f17 1 1563110"/>
                <a:gd name="f20" fmla="*/ f16 1 1094177"/>
                <a:gd name="f21" fmla="*/ 0 f17 1"/>
                <a:gd name="f22" fmla="*/ 0 f16 1"/>
                <a:gd name="f23" fmla="*/ 1016022 f17 1"/>
                <a:gd name="f24" fmla="*/ 1563110 f17 1"/>
                <a:gd name="f25" fmla="*/ 547089 f16 1"/>
                <a:gd name="f26" fmla="*/ 1094177 f16 1"/>
                <a:gd name="f27" fmla="*/ 547089 f17 1"/>
                <a:gd name="f28" fmla="*/ f18 1 f2"/>
                <a:gd name="f29" fmla="*/ f21 1 1563110"/>
                <a:gd name="f30" fmla="*/ f22 1 1094177"/>
                <a:gd name="f31" fmla="*/ f23 1 1563110"/>
                <a:gd name="f32" fmla="*/ f24 1 1563110"/>
                <a:gd name="f33" fmla="*/ f25 1 1094177"/>
                <a:gd name="f34" fmla="*/ f26 1 1094177"/>
                <a:gd name="f35" fmla="*/ f27 1 1563110"/>
                <a:gd name="f36" fmla="*/ f5 1 f19"/>
                <a:gd name="f37" fmla="*/ f6 1 f19"/>
                <a:gd name="f38" fmla="*/ f5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19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4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3"/>
                </a:cxn>
                <a:cxn ang="f40">
                  <a:pos x="f55" y="f56"/>
                </a:cxn>
                <a:cxn ang="f40">
                  <a:pos x="f54" y="f57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2" y="f53"/>
                </a:cxn>
              </a:cxnLst>
              <a:rect l="f48" t="f51" r="f49" b="f50"/>
              <a:pathLst>
                <a:path w="1563110" h="1094177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0AD47"/>
            </a:solidFill>
            <a:ln w="12701" cap="flat">
              <a:solidFill>
                <a:srgbClr val="70AD47"/>
              </a:solidFill>
              <a:prstDash val="solid"/>
              <a:miter/>
            </a:ln>
          </p:spPr>
          <p:txBody>
            <a:bodyPr vert="horz" wrap="square" lIns="8887" tIns="555982" rIns="8887" bIns="555973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en-GB" sz="3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Methods</a:t>
              </a:r>
            </a:p>
          </p:txBody>
        </p:sp>
        <p:sp>
          <p:nvSpPr>
            <p:cNvPr id="55" name="Freeform: Shape 10"/>
            <p:cNvSpPr/>
            <p:nvPr/>
          </p:nvSpPr>
          <p:spPr>
            <a:xfrm>
              <a:off x="4535712" y="4111758"/>
              <a:ext cx="4889639" cy="1211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6021"/>
                <a:gd name="f7" fmla="val 5846470"/>
                <a:gd name="f8" fmla="val 974432"/>
                <a:gd name="f9" fmla="val 4872038"/>
                <a:gd name="f10" fmla="val 5410201"/>
                <a:gd name="f11" fmla="val 1002845"/>
                <a:gd name="f12" fmla="val 5846467"/>
                <a:gd name="f13" fmla="val 986592"/>
                <a:gd name="f14" fmla="val 3"/>
                <a:gd name="f15" fmla="val 436269"/>
                <a:gd name="f16" fmla="+- 0 0 -90"/>
                <a:gd name="f17" fmla="*/ f3 1 1016021"/>
                <a:gd name="f18" fmla="*/ f4 1 5846470"/>
                <a:gd name="f19" fmla="+- f7 0 f5"/>
                <a:gd name="f20" fmla="+- f6 0 f5"/>
                <a:gd name="f21" fmla="*/ f16 f0 1"/>
                <a:gd name="f22" fmla="*/ f20 1 1016021"/>
                <a:gd name="f23" fmla="*/ f19 1 5846470"/>
                <a:gd name="f24" fmla="*/ 169340 f20 1"/>
                <a:gd name="f25" fmla="*/ 0 f19 1"/>
                <a:gd name="f26" fmla="*/ 846681 f20 1"/>
                <a:gd name="f27" fmla="*/ 1016021 f20 1"/>
                <a:gd name="f28" fmla="*/ 169340 f19 1"/>
                <a:gd name="f29" fmla="*/ 5846470 f19 1"/>
                <a:gd name="f30" fmla="*/ 0 f20 1"/>
                <a:gd name="f31" fmla="*/ f21 1 f2"/>
                <a:gd name="f32" fmla="*/ f24 1 1016021"/>
                <a:gd name="f33" fmla="*/ f25 1 5846470"/>
                <a:gd name="f34" fmla="*/ f26 1 1016021"/>
                <a:gd name="f35" fmla="*/ f27 1 1016021"/>
                <a:gd name="f36" fmla="*/ f28 1 5846470"/>
                <a:gd name="f37" fmla="*/ f29 1 5846470"/>
                <a:gd name="f38" fmla="*/ f30 1 1016021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1016021" h="5846470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70AD47"/>
              </a:solidFill>
              <a:prstDash val="solid"/>
              <a:miter/>
            </a:ln>
          </p:spPr>
          <p:txBody>
            <a:bodyPr vert="horz" wrap="square" lIns="128016" tIns="61027" rIns="61027" bIns="61027" anchor="ctr" anchorCtr="0" compatLnSpc="1">
              <a:noAutofit/>
            </a:bodyPr>
            <a:lstStyle/>
            <a:p>
              <a:pPr marL="171450" marR="0" lvl="1" indent="-17145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Calibri"/>
                </a:rPr>
                <a:t>Interviews and Surveys</a:t>
              </a:r>
              <a:endPara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171450" marR="0" lvl="1" indent="-17145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kern="1200" dirty="0" smtClean="0">
                  <a:solidFill>
                    <a:srgbClr val="000000"/>
                  </a:solidFill>
                  <a:latin typeface="Calibri"/>
                </a:rPr>
                <a:t>Monte Carlo Analysis</a:t>
              </a:r>
              <a:endPara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2" name="Picture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Ni32X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cAM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OgMAALMDAADqIQAA4A0AABAAAAAmAAAACAAAAP//////////"/>
              </a:ext>
            </a:extLst>
          </p:cNvPicPr>
          <p:nvPr/>
        </p:nvPicPr>
        <p:blipFill>
          <a:blip r:embed="rId2"/>
          <a:srcRect b="8800"/>
          <a:stretch>
            <a:fillRect/>
          </a:stretch>
        </p:blipFill>
        <p:spPr>
          <a:xfrm>
            <a:off x="524510" y="601345"/>
            <a:ext cx="4988560" cy="1654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Ni32Xh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GkIAAAAAAAAkwY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f///wEAAAAAAAAAAAAAAAAAAAAAAAAAAAAAAAAAAAAAAAAAAAAAAAJ/f38A5+bmA8zMzADAwP8Af39/AAAAAAAAAAAAAAAAAP///wAAAAAAIQAAABgAAAAUAAAAuAQAAJoOAADqIQAAzBkAABAAAAAmAAAACAAAAP//////////"/>
              </a:ext>
            </a:extLst>
          </p:cNvPicPr>
          <p:nvPr/>
        </p:nvPicPr>
        <p:blipFill>
          <a:blip r:embed="rId3"/>
          <a:srcRect t="21530" b="16830"/>
          <a:stretch>
            <a:fillRect/>
          </a:stretch>
        </p:blipFill>
        <p:spPr>
          <a:xfrm>
            <a:off x="767080" y="2373630"/>
            <a:ext cx="4745990" cy="1819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5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zJQAASwIAAEZ9AADbCwAAACAAACYAAAAIAAAA//////////8="/>
              </a:ext>
            </a:extLst>
          </p:cNvSpPr>
          <p:nvPr/>
        </p:nvSpPr>
        <p:spPr>
          <a:xfrm>
            <a:off x="6047105" y="372745"/>
            <a:ext cx="14317345" cy="15544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gb" sz="4800" b="1">
                <a:solidFill>
                  <a:srgbClr val="C00000"/>
                </a:solidFill>
              </a:defRPr>
            </a:pPr>
            <a:r>
              <a:t>Risk Management in Construction of Megahousing Projects in Egypt</a:t>
            </a:r>
          </a:p>
        </p:txBody>
      </p:sp>
      <p:sp>
        <p:nvSpPr>
          <p:cNvPr id="5" name="TextBox 8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WJQAAeQsAAMp+AABpDwAAACAAACYAAAAIAAAA//////////8="/>
              </a:ext>
            </a:extLst>
          </p:cNvSpPr>
          <p:nvPr/>
        </p:nvSpPr>
        <p:spPr>
          <a:xfrm>
            <a:off x="6028690" y="1864995"/>
            <a:ext cx="1458214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3600" b="1"/>
              <a:t>Mohamed Ibrahim</a:t>
            </a:r>
            <a:r>
              <a:rPr lang="sv-se" sz="3600" baseline="30000"/>
              <a:t>1,2</a:t>
            </a:r>
            <a:r>
              <a:rPr lang="en-us" sz="3600" b="1"/>
              <a:t>, George Ofori</a:t>
            </a:r>
            <a:r>
              <a:rPr lang="sv-se" sz="3600" baseline="30000"/>
              <a:t>1</a:t>
            </a:r>
            <a:r>
              <a:rPr lang="en-us" sz="3600" b="1"/>
              <a:t>, Maged Morcos</a:t>
            </a:r>
            <a:r>
              <a:rPr lang="sv-se" sz="3600" baseline="30000"/>
              <a:t>2</a:t>
            </a:r>
          </a:p>
        </p:txBody>
      </p:sp>
      <p:sp>
        <p:nvSpPr>
          <p:cNvPr id="6" name="Platshållare för text 117"/>
          <p:cNvSpPr>
            <a:extLst>
              <a:ext uri="smNativeData">
                <pr:smNativeData xmlns:pr="smNativeData" xmlns:p14="http://schemas.microsoft.com/office/powerpoint/2010/main" xmlns="" val="SMDATA_13_Ni32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zJQAApA8AAC+CAAB3GwAAAAAAACYAAAAIAAAA//////////8="/>
              </a:ext>
            </a:extLst>
          </p:cNvSpPr>
          <p:nvPr/>
        </p:nvSpPr>
        <p:spPr>
          <a:xfrm>
            <a:off x="6047105" y="2542540"/>
            <a:ext cx="15115540" cy="19221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534670" indent="-534670" algn="l" defTabSz="2139315">
              <a:lnSpc>
                <a:spcPct val="90000"/>
              </a:lnSpc>
              <a:spcBef>
                <a:spcPts val="2340"/>
              </a:spcBef>
              <a:buFont typeface="Arial" pitchFamily="2" charset="0"/>
              <a:buChar char="•"/>
              <a:tabLst/>
              <a:defRPr lang="en-us" sz="6550" kern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1604645" indent="-534670" algn="l" defTabSz="2139315">
              <a:lnSpc>
                <a:spcPct val="90000"/>
              </a:lnSpc>
              <a:spcBef>
                <a:spcPts val="1170"/>
              </a:spcBef>
              <a:buFont typeface="Arial" pitchFamily="2" charset="0"/>
              <a:buChar char="•"/>
              <a:tabLst/>
              <a:defRPr lang="en-us" sz="5615" kern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2674620" indent="-534670" algn="l" defTabSz="2139315">
              <a:lnSpc>
                <a:spcPct val="90000"/>
              </a:lnSpc>
              <a:spcBef>
                <a:spcPts val="1170"/>
              </a:spcBef>
              <a:buFont typeface="Arial" pitchFamily="2" charset="0"/>
              <a:buChar char="•"/>
              <a:tabLst/>
              <a:defRPr lang="en-us" sz="4680" kern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3744595" indent="-534670" algn="l" defTabSz="2139315">
              <a:lnSpc>
                <a:spcPct val="90000"/>
              </a:lnSpc>
              <a:spcBef>
                <a:spcPts val="1170"/>
              </a:spcBef>
              <a:buFont typeface="Arial" pitchFamily="2" charset="0"/>
              <a:buChar char="•"/>
              <a:tabLst/>
              <a:defRPr lang="en-us" sz="4210" kern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4813935" indent="-534670" algn="l" defTabSz="2139315">
              <a:lnSpc>
                <a:spcPct val="90000"/>
              </a:lnSpc>
              <a:spcBef>
                <a:spcPts val="1170"/>
              </a:spcBef>
              <a:buFont typeface="Arial" pitchFamily="2" charset="0"/>
              <a:buChar char="•"/>
              <a:tabLst/>
              <a:defRPr lang="en-us" sz="4210" kern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5pPr>
            <a:lvl6pPr marL="5883910" indent="-534670" algn="l" defTabSz="2139315">
              <a:lnSpc>
                <a:spcPct val="90000"/>
              </a:lnSpc>
              <a:spcBef>
                <a:spcPts val="1170"/>
              </a:spcBef>
              <a:buFont typeface="Arial" pitchFamily="2" charset="0"/>
              <a:buChar char="•"/>
              <a:tabLst/>
              <a:defRPr lang="en-us" sz="4210" kern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6pPr>
            <a:lvl7pPr marL="6953885" indent="-534670" algn="l" defTabSz="2139315">
              <a:lnSpc>
                <a:spcPct val="90000"/>
              </a:lnSpc>
              <a:spcBef>
                <a:spcPts val="1170"/>
              </a:spcBef>
              <a:buFont typeface="Arial" pitchFamily="2" charset="0"/>
              <a:buChar char="•"/>
              <a:tabLst/>
              <a:defRPr lang="en-us" sz="4210" kern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7pPr>
            <a:lvl8pPr marL="8023225" indent="-534670" algn="l" defTabSz="2139315">
              <a:lnSpc>
                <a:spcPct val="90000"/>
              </a:lnSpc>
              <a:spcBef>
                <a:spcPts val="1170"/>
              </a:spcBef>
              <a:buFont typeface="Arial" pitchFamily="2" charset="0"/>
              <a:buChar char="•"/>
              <a:tabLst/>
              <a:defRPr lang="en-us" sz="4210" kern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8pPr>
            <a:lvl9pPr marL="9093200" indent="-534670" algn="l" defTabSz="2139315">
              <a:lnSpc>
                <a:spcPct val="90000"/>
              </a:lnSpc>
              <a:spcBef>
                <a:spcPts val="1170"/>
              </a:spcBef>
              <a:buFont typeface="Arial" pitchFamily="2" charset="0"/>
              <a:buChar char="•"/>
              <a:tabLst/>
              <a:defRPr lang="en-us" sz="4210" kern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>
              <a:spcAft>
                <a:spcPts val="600"/>
              </a:spcAft>
              <a:buNone/>
              <a:defRPr lang="en-us"/>
            </a:pPr>
            <a:r>
              <a:rPr lang="en-us" sz="2800" baseline="30000" dirty="0">
                <a:solidFill>
                  <a:srgbClr val="002060"/>
                </a:solidFill>
              </a:rPr>
              <a:t>1</a:t>
            </a:r>
            <a:r>
              <a:rPr lang="en-us" sz="2800" i="1" dirty="0">
                <a:solidFill>
                  <a:srgbClr val="002060"/>
                </a:solidFill>
              </a:rPr>
              <a:t>School of Built Environment and Architecture, London South Bank University, 103 Borough Road, London SE1 0AA, United Kingdom</a:t>
            </a:r>
            <a:r>
              <a:rPr dirty="0"/>
              <a:t/>
            </a:r>
            <a:br>
              <a:rPr dirty="0"/>
            </a:br>
            <a:r>
              <a:rPr lang="en-us" sz="2800" baseline="30000" dirty="0">
                <a:solidFill>
                  <a:srgbClr val="002060"/>
                </a:solidFill>
              </a:rPr>
              <a:t>2</a:t>
            </a:r>
            <a:r>
              <a:rPr lang="en-us" sz="2800" i="1" dirty="0">
                <a:solidFill>
                  <a:srgbClr val="002060"/>
                </a:solidFill>
              </a:rPr>
              <a:t>Department of Civil Engineering, The British University in Egypt, El-</a:t>
            </a:r>
            <a:r>
              <a:rPr lang="en-us" sz="2800" i="1" dirty="0" err="1">
                <a:solidFill>
                  <a:srgbClr val="002060"/>
                </a:solidFill>
              </a:rPr>
              <a:t>Sherouk</a:t>
            </a:r>
            <a:r>
              <a:rPr lang="en-us" sz="2800" i="1" dirty="0">
                <a:solidFill>
                  <a:srgbClr val="002060"/>
                </a:solidFill>
              </a:rPr>
              <a:t> City, Cairo, Egypt</a:t>
            </a:r>
            <a:r>
              <a:rPr dirty="0"/>
              <a:t/>
            </a:r>
            <a:br>
              <a:rPr dirty="0"/>
            </a:br>
            <a:endParaRPr lang="en-us" sz="2800" i="1" dirty="0">
              <a:solidFill>
                <a:srgbClr val="002060"/>
              </a:solidFill>
            </a:endParaRPr>
          </a:p>
          <a:p>
            <a:pPr marL="0" indent="0">
              <a:spcAft>
                <a:spcPts val="600"/>
              </a:spcAft>
              <a:buNone/>
              <a:defRPr lang="en-us"/>
            </a:pPr>
            <a:endParaRPr lang="en-us" sz="2800" i="1" dirty="0">
              <a:solidFill>
                <a:srgbClr val="002060"/>
              </a:solidFill>
            </a:endParaRPr>
          </a:p>
          <a:p>
            <a:pPr>
              <a:defRPr lang="en-us"/>
            </a:pPr>
            <a:endParaRPr lang="sv-se" sz="2900" dirty="0"/>
          </a:p>
        </p:txBody>
      </p:sp>
      <p:sp>
        <p:nvSpPr>
          <p:cNvPr id="7" name="Rectangle: Rounded Corners 10"/>
          <p:cNvSpPr>
            <a:extLst>
              <a:ext uri="smNativeData">
                <pr:smNativeData xmlns:pr="smNativeData" xmlns:p14="http://schemas.microsoft.com/office/powerpoint/2010/main" xmlns="" val="SMDATA_13_Ni32XhMAAAAlAAAAZQAAAA0AAAAAkAAAAEgAAACQAAAASAAAAAAAAAABAAAAAAAAAAEAAABQAAAAhbacS3FV1T8AAAAAAADwv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DJVkQB4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EAgAAVQIAADaAAABJGgAAEAAAACYAAAAIAAAA//////////8="/>
              </a:ext>
            </a:extLst>
          </p:cNvSpPr>
          <p:nvPr/>
        </p:nvSpPr>
        <p:spPr>
          <a:xfrm>
            <a:off x="408940" y="379095"/>
            <a:ext cx="20433030" cy="389382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gb"/>
          </a:p>
        </p:txBody>
      </p:sp>
      <p:sp>
        <p:nvSpPr>
          <p:cNvPr id="8" name="Rectangle: Rounded Corners 16"/>
          <p:cNvSpPr>
            <a:extLst>
              <a:ext uri="smNativeData">
                <pr:smNativeData xmlns:pr="smNativeData" xmlns:p14="http://schemas.microsoft.com/office/powerpoint/2010/main" xmlns="" val="SMDATA_13_Ni32XhMAAAAlAAAAZQAAAA0AAAAAkAAAAEgAAACQAAAASAAAAAAAAAABAAAAAAAAAAEAAABQAAAAhbacS3FV1T8AAAAAAADwv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DJVkQB4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EAgAAsiAAAGWAAAAmPgAAEAAAACYAAAAIAAAA//////////8="/>
              </a:ext>
            </a:extLst>
          </p:cNvSpPr>
          <p:nvPr/>
        </p:nvSpPr>
        <p:spPr>
          <a:xfrm>
            <a:off x="408940" y="5314950"/>
            <a:ext cx="20462875" cy="478790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gb"/>
          </a:p>
        </p:txBody>
      </p:sp>
      <p:sp>
        <p:nvSpPr>
          <p:cNvPr id="9" name="TextBox 17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0BgAAORsAAPwvAABWIAAAECAAACYAAAAIAAAA//////////8="/>
              </a:ext>
            </a:extLst>
          </p:cNvSpPr>
          <p:nvPr/>
        </p:nvSpPr>
        <p:spPr>
          <a:xfrm>
            <a:off x="1008380" y="4425315"/>
            <a:ext cx="6791960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4800" b="1">
                <a:solidFill>
                  <a:srgbClr val="FF0000"/>
                </a:solidFill>
              </a:rPr>
              <a:t>Motivation</a:t>
            </a:r>
            <a:endParaRPr lang="en-gb" sz="4800" b="1">
              <a:solidFill>
                <a:srgbClr val="FF0000"/>
              </a:solidFill>
            </a:endParaRPr>
          </a:p>
        </p:txBody>
      </p:sp>
      <p:sp>
        <p:nvSpPr>
          <p:cNvPr id="10" name="TextBox 19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C2BQAAjzAAAMIhAAAfPQAAACAAACYAAAAIAAAA//////////8="/>
              </a:ext>
            </a:extLst>
          </p:cNvSpPr>
          <p:nvPr/>
        </p:nvSpPr>
        <p:spPr>
          <a:xfrm>
            <a:off x="928370" y="7893685"/>
            <a:ext cx="4559300" cy="2042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3200" dirty="0">
                <a:solidFill>
                  <a:srgbClr val="FF0000"/>
                </a:solidFill>
              </a:rPr>
              <a:t>Slum </a:t>
            </a:r>
            <a:r>
              <a:rPr lang="en-us" sz="3200" dirty="0" err="1">
                <a:solidFill>
                  <a:srgbClr val="FF0000"/>
                </a:solidFill>
              </a:rPr>
              <a:t>Urbanisation</a:t>
            </a:r>
            <a:r>
              <a:rPr lang="en-us" sz="3200" dirty="0">
                <a:solidFill>
                  <a:srgbClr val="FF0000"/>
                </a:solidFill>
              </a:rPr>
              <a:t> Crisis </a:t>
            </a:r>
          </a:p>
          <a:p>
            <a:pPr algn="ctr">
              <a:defRPr lang="en-us"/>
            </a:pPr>
            <a:r>
              <a:rPr lang="en-us" sz="3200" dirty="0"/>
              <a:t>Constructed with 95% delays, high cost, and poor quality buildings.</a:t>
            </a:r>
          </a:p>
        </p:txBody>
      </p:sp>
      <p:sp>
        <p:nvSpPr>
          <p:cNvPr id="11" name="TextBox 20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0IgAAlTAAAFxBAACFPQAAACAAACYAAAAIAAAA//////////8="/>
              </a:ext>
            </a:extLst>
          </p:cNvSpPr>
          <p:nvPr/>
        </p:nvSpPr>
        <p:spPr>
          <a:xfrm>
            <a:off x="5681980" y="7897495"/>
            <a:ext cx="4942840" cy="2103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3200" dirty="0">
                <a:solidFill>
                  <a:srgbClr val="FF0000"/>
                </a:solidFill>
              </a:rPr>
              <a:t>Slum </a:t>
            </a:r>
            <a:r>
              <a:rPr lang="en-us" sz="3200" i="1" dirty="0">
                <a:solidFill>
                  <a:srgbClr val="FF0000"/>
                </a:solidFill>
              </a:rPr>
              <a:t>vs</a:t>
            </a:r>
            <a:r>
              <a:rPr lang="en-us" sz="3200" dirty="0">
                <a:solidFill>
                  <a:srgbClr val="FF0000"/>
                </a:solidFill>
              </a:rPr>
              <a:t>. Mega Housing</a:t>
            </a:r>
          </a:p>
          <a:p>
            <a:pPr algn="ctr">
              <a:defRPr lang="en-us"/>
            </a:pPr>
            <a:r>
              <a:rPr lang="en-us" sz="3200" dirty="0"/>
              <a:t>Recently, Egypt strategy 2030 is targeting </a:t>
            </a:r>
            <a:r>
              <a:rPr lang="en-us" sz="3200" dirty="0" smtClean="0"/>
              <a:t>successful </a:t>
            </a:r>
            <a:r>
              <a:rPr lang="en-us" sz="3200" dirty="0"/>
              <a:t>delivery of mega housing. </a:t>
            </a:r>
          </a:p>
        </p:txBody>
      </p:sp>
      <p:sp>
        <p:nvSpPr>
          <p:cNvPr id="12" name="TextBox 7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cQQAAqjAAACViAAA6PQAAACAAACYAAAAIAAAA//////////8="/>
              </a:ext>
            </a:extLst>
          </p:cNvSpPr>
          <p:nvPr/>
        </p:nvSpPr>
        <p:spPr>
          <a:xfrm>
            <a:off x="10706100" y="7910830"/>
            <a:ext cx="5248275" cy="2042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3200" dirty="0"/>
              <a:t>Risk management framework is an ideal solution </a:t>
            </a:r>
            <a:r>
              <a:rPr lang="en-us" sz="3200" dirty="0">
                <a:solidFill>
                  <a:srgbClr val="FF0000"/>
                </a:solidFill>
              </a:rPr>
              <a:t>to reduce the impact on delivery of mega housing projects</a:t>
            </a:r>
          </a:p>
        </p:txBody>
      </p:sp>
      <p:sp>
        <p:nvSpPr>
          <p:cNvPr id="14" name="TextBox 23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HYQAA0TAAAA6AAABhPQAAACAAACYAAAAIAAAA//////////8="/>
              </a:ext>
            </a:extLst>
          </p:cNvSpPr>
          <p:nvPr/>
        </p:nvSpPr>
        <p:spPr>
          <a:xfrm>
            <a:off x="15894685" y="7935595"/>
            <a:ext cx="4921885" cy="2042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3200" dirty="0"/>
              <a:t>Risk Management Framework is developed using</a:t>
            </a:r>
            <a:r>
              <a:rPr lang="en-us" sz="3200" dirty="0">
                <a:solidFill>
                  <a:srgbClr val="FF0000"/>
                </a:solidFill>
              </a:rPr>
              <a:t> the Risk Management Standard ISO 31000 </a:t>
            </a:r>
          </a:p>
        </p:txBody>
      </p:sp>
      <p:sp>
        <p:nvSpPr>
          <p:cNvPr id="15" name="TextBox 27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0BgAAPT8AABceAABaRAAAECAAACYAAAAIAAAA//////////8="/>
              </a:ext>
            </a:extLst>
          </p:cNvSpPr>
          <p:nvPr/>
        </p:nvSpPr>
        <p:spPr>
          <a:xfrm>
            <a:off x="1008380" y="10280015"/>
            <a:ext cx="3883025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4800" b="1">
                <a:solidFill>
                  <a:srgbClr val="FF0000"/>
                </a:solidFill>
              </a:rPr>
              <a:t>Methodology</a:t>
            </a:r>
            <a:endParaRPr lang="en-gb" sz="4800" b="1">
              <a:solidFill>
                <a:srgbClr val="FF0000"/>
              </a:solidFill>
            </a:endParaRPr>
          </a:p>
        </p:txBody>
      </p:sp>
      <p:sp>
        <p:nvSpPr>
          <p:cNvPr id="16" name="Rectangle: Rounded Corners 29"/>
          <p:cNvSpPr>
            <a:extLst>
              <a:ext uri="smNativeData">
                <pr:smNativeData xmlns:pr="smNativeData" xmlns:p14="http://schemas.microsoft.com/office/powerpoint/2010/main" xmlns="" val="SMDATA_13_Ni32XhMAAAAlAAAAZQAAAA0AAAAAkAAAAEgAAACQAAAASAAAAAAAAAABAAAAAAAAAAEAAABQAAAAhbacS3FV1T8AAAAAAADwv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DJVkQB4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7SgAAhEUAADaAAADakQAAEAAAACYAAAAIAAAA//////////8="/>
              </a:ext>
            </a:extLst>
          </p:cNvSpPr>
          <p:nvPr/>
        </p:nvSpPr>
        <p:spPr>
          <a:xfrm>
            <a:off x="12148185" y="11300460"/>
            <a:ext cx="8693785" cy="1240917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gb"/>
          </a:p>
        </p:txBody>
      </p:sp>
      <p:sp>
        <p:nvSpPr>
          <p:cNvPr id="17" name="Rectangle: Rounded Corners 30"/>
          <p:cNvSpPr>
            <a:extLst>
              <a:ext uri="smNativeData">
                <pr:smNativeData xmlns:pr="smNativeData" xmlns:p14="http://schemas.microsoft.com/office/powerpoint/2010/main" xmlns="" val="SMDATA_13_Ni32XhMAAAAlAAAAZQAAAA0AAAAAkAAAAEgAAACQAAAASAAAAAAAAAABAAAAAAAAAAEAAABQAAAAhbacS3FV1T8AAAAAAADwv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DJVkQB4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EAgAA6XoAAKhHAAARpwAAEAAAACYAAAAIAAAA//////////8="/>
              </a:ext>
            </a:extLst>
          </p:cNvSpPr>
          <p:nvPr/>
        </p:nvSpPr>
        <p:spPr>
          <a:xfrm>
            <a:off x="408940" y="19980275"/>
            <a:ext cx="11239500" cy="717804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gb"/>
          </a:p>
        </p:txBody>
      </p:sp>
      <p:sp>
        <p:nvSpPr>
          <p:cNvPr id="18" name="TextBox 31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0BgAAAXQAABceAAAeeQAAECAAACYAAAAIAAAA//////////8="/>
              </a:ext>
            </a:extLst>
          </p:cNvSpPr>
          <p:nvPr/>
        </p:nvSpPr>
        <p:spPr>
          <a:xfrm>
            <a:off x="1008380" y="18857595"/>
            <a:ext cx="3883025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4800" b="1">
                <a:solidFill>
                  <a:srgbClr val="FF0000"/>
                </a:solidFill>
              </a:rPr>
              <a:t>Conclusions</a:t>
            </a:r>
            <a:endParaRPr lang="en-gb" sz="4800" b="1">
              <a:solidFill>
                <a:srgbClr val="FF0000"/>
              </a:solidFill>
            </a:endParaRPr>
          </a:p>
        </p:txBody>
      </p:sp>
      <p:sp>
        <p:nvSpPr>
          <p:cNvPr id="21" name="Rectangle: Rounded Corners 50"/>
          <p:cNvSpPr>
            <a:extLst>
              <a:ext uri="smNativeData">
                <pr:smNativeData xmlns:pr="smNativeData" xmlns:p14="http://schemas.microsoft.com/office/powerpoint/2010/main" xmlns="" val="SMDATA_13_Ni32XhMAAAAlAAAAZQAAAA0AAAAAkAAAAEgAAACQAAAASAAAAAAAAAABAAAAAAAAAAEAAABQAAAAhbacS3FV1T8AAAAAAADwv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DJVkQB4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VTQAAPZoAAA6AAADctwAAEAAAACYAAAAIAAAA//////////8="/>
              </a:ext>
            </a:extLst>
          </p:cNvSpPr>
          <p:nvPr/>
        </p:nvSpPr>
        <p:spPr>
          <a:xfrm>
            <a:off x="12611735" y="25072975"/>
            <a:ext cx="8204835" cy="4815205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gb"/>
          </a:p>
        </p:txBody>
      </p:sp>
      <p:sp>
        <p:nvSpPr>
          <p:cNvPr id="22" name="TextBox 51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+TgAAJZQAAM9sAABCmQAAECAAACYAAAAIAAAA//////////8="/>
              </a:ext>
            </a:extLst>
          </p:cNvSpPr>
          <p:nvPr/>
        </p:nvSpPr>
        <p:spPr>
          <a:xfrm>
            <a:off x="12719049" y="24082375"/>
            <a:ext cx="6248219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4800" b="1" dirty="0" smtClean="0">
                <a:solidFill>
                  <a:srgbClr val="FF0000"/>
                </a:solidFill>
              </a:rPr>
              <a:t>Researcher Contacts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25" name="Rectangle 40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BsTwAAXZwAAGWAAAANqQAAECAAACYAAAAIAAAA//////////8="/>
              </a:ext>
            </a:extLst>
          </p:cNvSpPr>
          <p:nvPr/>
        </p:nvSpPr>
        <p:spPr>
          <a:xfrm>
            <a:off x="13302711" y="25235533"/>
            <a:ext cx="7067184" cy="20624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3200" dirty="0" smtClean="0">
                <a:solidFill>
                  <a:srgbClr val="FF0000"/>
                </a:solidFill>
              </a:rPr>
              <a:t>M.ASCE</a:t>
            </a:r>
            <a:r>
              <a:rPr lang="en-US" sz="3200" dirty="0" smtClean="0"/>
              <a:t> – Member of the American Society of Civil Engineers, USA.</a:t>
            </a:r>
          </a:p>
          <a:p>
            <a:pPr>
              <a:defRPr lang="en-us"/>
            </a:pPr>
            <a:r>
              <a:rPr lang="en-US" sz="3200" dirty="0" smtClean="0">
                <a:solidFill>
                  <a:srgbClr val="FF0000"/>
                </a:solidFill>
              </a:rPr>
              <a:t>MAPM</a:t>
            </a:r>
            <a:r>
              <a:rPr lang="en-US" sz="3200" dirty="0" smtClean="0"/>
              <a:t> – Member of the Association of Project Management, UK.</a:t>
            </a:r>
            <a:endParaRPr lang="en-us" sz="3200" dirty="0"/>
          </a:p>
        </p:txBody>
      </p:sp>
      <p:pic>
        <p:nvPicPr>
          <p:cNvPr id="26" name="Ink 12"/>
          <p:cNvPicPr>
            <a:extLst>
              <a:ext uri="smNativeData">
                <pr:smNativeData xmlns:pr="smNativeData" xmlns:p14="http://schemas.microsoft.com/office/powerpoint/2010/main" xmlns="" val="SMDATA_15_Ni32XhMAAAAlAAAAEQ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5TQAAFEFAAALNQAAdw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598535" y="864235"/>
            <a:ext cx="24130" cy="241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Ink 15"/>
          <p:cNvPicPr>
            <a:extLst>
              <a:ext uri="smNativeData">
                <pr:smNativeData xmlns:pr="smNativeData" xmlns:p14="http://schemas.microsoft.com/office/powerpoint/2010/main" xmlns="" val="SMDATA_15_Ni32XhMAAAAlAAAAEQ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miYAAGEEAAADLgAAPAU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6275070" y="711835"/>
            <a:ext cx="1204595" cy="1390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3" name="TextBox 60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CVTQAAdT8AAHhlAACSRAAAECAAACYAAAAIAAAA//////////8="/>
              </a:ext>
            </a:extLst>
          </p:cNvSpPr>
          <p:nvPr/>
        </p:nvSpPr>
        <p:spPr>
          <a:xfrm>
            <a:off x="12611735" y="10315575"/>
            <a:ext cx="3883025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4800" b="1">
                <a:solidFill>
                  <a:srgbClr val="FF0000"/>
                </a:solidFill>
              </a:rPr>
              <a:t>Results</a:t>
            </a:r>
            <a:endParaRPr lang="en-gb" sz="4800" b="1">
              <a:solidFill>
                <a:srgbClr val="FF0000"/>
              </a:solidFill>
            </a:endParaRPr>
          </a:p>
        </p:txBody>
      </p:sp>
      <p:sp>
        <p:nvSpPr>
          <p:cNvPr id="64" name="Rectangle: Rounded Corners 61"/>
          <p:cNvSpPr>
            <a:extLst>
              <a:ext uri="smNativeData">
                <pr:smNativeData xmlns:pr="smNativeData" xmlns:p14="http://schemas.microsoft.com/office/powerpoint/2010/main" xmlns="" val="SMDATA_13_Ni32XhMAAAAlAAAAZQAAAA0AAAAAkAAAAEgAAACQAAAASAAAAAAAAAABAAAAAAAAAAEAAABQAAAAhbacS3FV1T8AAAAAAADwv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DJVkQB4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EAgAAhEUAAE9JAADXcgAAEAAAACYAAAAIAAAA//////////8="/>
              </a:ext>
            </a:extLst>
          </p:cNvSpPr>
          <p:nvPr/>
        </p:nvSpPr>
        <p:spPr>
          <a:xfrm>
            <a:off x="408940" y="11300460"/>
            <a:ext cx="11508105" cy="7367905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gb"/>
          </a:p>
        </p:txBody>
      </p:sp>
      <p:sp>
        <p:nvSpPr>
          <p:cNvPr id="65" name="Oval 59"/>
          <p:cNvSpPr>
            <a:extLst>
              <a:ext uri="smNativeData">
                <pr:smNativeData xmlns:pr="smNativeData" xmlns:p14="http://schemas.microsoft.com/office/powerpoint/2010/main" xmlns="" val="SMDATA_13_Ni32XhMAAAAlAAAAZgAAAA0AAAAAkAAAAEgAAACQAAAASAAAAAAAAAABAAAAAAAAAAEAAABQAAAAAAAAAAAA8D8AAAAAAADw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DJVkQB4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MlWRAH9/fwDn5uYDzMzMAMDA/wB/f38AAAAAAAAAAAAAAAAAAAAAAAAAAAAhAAAAGAAAABQAAACvJAAA72AAAAtYAAAEkwAAEAAAACYAAAAIAAAA//////////8="/>
              </a:ext>
            </a:extLst>
          </p:cNvSpPr>
          <p:nvPr/>
        </p:nvSpPr>
        <p:spPr>
          <a:xfrm>
            <a:off x="5963285" y="15757525"/>
            <a:ext cx="8348980" cy="8141335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gb"/>
          </a:p>
        </p:txBody>
      </p:sp>
      <p:sp>
        <p:nvSpPr>
          <p:cNvPr id="68" name="TextBox 63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+LwAA/WYAAGs7AAA8bQAAECAAACYAAAAIAAAA//////////8="/>
              </a:ext>
            </a:extLst>
          </p:cNvSpPr>
          <p:nvPr/>
        </p:nvSpPr>
        <p:spPr>
          <a:xfrm>
            <a:off x="7749358" y="16741775"/>
            <a:ext cx="1857375" cy="1015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6000" b="1" dirty="0">
                <a:solidFill>
                  <a:srgbClr val="FF0000"/>
                </a:solidFill>
              </a:rPr>
              <a:t>Aim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72" name="TextBox 65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aUgAAZ1gAAHp/AAAPYgAAECAAACYAAAAIAAAA//////////8="/>
              </a:ext>
            </a:extLst>
          </p:cNvSpPr>
          <p:nvPr/>
        </p:nvSpPr>
        <p:spPr>
          <a:xfrm>
            <a:off x="12812298" y="14579693"/>
            <a:ext cx="7787286" cy="16476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57200" indent="-457200">
              <a:buFont typeface="Arial" pitchFamily="2" charset="0"/>
              <a:buChar char="•"/>
              <a:defRPr lang="en-us"/>
            </a:pPr>
            <a:r>
              <a:rPr lang="en-US" sz="3200" dirty="0" smtClean="0"/>
              <a:t>Low risk knowledge was observed, 45% of project team  </a:t>
            </a:r>
            <a:r>
              <a:rPr lang="en-US" sz="3200" dirty="0" smtClean="0">
                <a:solidFill>
                  <a:srgbClr val="FF0000"/>
                </a:solidFill>
              </a:rPr>
              <a:t>do </a:t>
            </a:r>
            <a:r>
              <a:rPr lang="en-US" sz="3200" dirty="0">
                <a:solidFill>
                  <a:srgbClr val="FF0000"/>
                </a:solidFill>
              </a:rPr>
              <a:t>not participate </a:t>
            </a:r>
            <a:r>
              <a:rPr lang="en-US" sz="3200" dirty="0"/>
              <a:t>in the process of </a:t>
            </a:r>
            <a:r>
              <a:rPr lang="en-US" sz="3200" dirty="0">
                <a:solidFill>
                  <a:srgbClr val="FF0000"/>
                </a:solidFill>
              </a:rPr>
              <a:t>risk </a:t>
            </a:r>
            <a:r>
              <a:rPr lang="en-US" sz="3200" dirty="0" smtClean="0">
                <a:solidFill>
                  <a:srgbClr val="FF0000"/>
                </a:solidFill>
              </a:rPr>
              <a:t>management.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73" name="Rectangle 28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xUwAAKIYAAB94AADQjwAAECAAACYAAAAIAAAA//////////8="/>
              </a:ext>
            </a:extLst>
          </p:cNvSpPr>
          <p:nvPr/>
        </p:nvSpPr>
        <p:spPr>
          <a:xfrm>
            <a:off x="14339071" y="18700147"/>
            <a:ext cx="6477499" cy="1569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57200" indent="-457200">
              <a:buFont typeface="Arial" pitchFamily="2" charset="0"/>
              <a:buChar char="•"/>
              <a:defRPr lang="en-us"/>
            </a:pPr>
            <a:r>
              <a:rPr lang="en-us" sz="3200" dirty="0" smtClean="0"/>
              <a:t>Monte Carlo highlighted that </a:t>
            </a:r>
            <a:r>
              <a:rPr lang="en-us" sz="3200" dirty="0" smtClean="0">
                <a:solidFill>
                  <a:srgbClr val="FF0000"/>
                </a:solidFill>
              </a:rPr>
              <a:t>$273,000 are to be added to the construction budget.</a:t>
            </a:r>
            <a:endParaRPr lang="en-gb" sz="3200" dirty="0"/>
          </a:p>
        </p:txBody>
      </p:sp>
      <p:sp>
        <p:nvSpPr>
          <p:cNvPr id="74" name="TextBox 70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0AwAASH4AAKhHAAA7pgAAECAAACYAAAAIAAAA//////////8="/>
              </a:ext>
            </a:extLst>
          </p:cNvSpPr>
          <p:nvPr/>
        </p:nvSpPr>
        <p:spPr>
          <a:xfrm>
            <a:off x="596900" y="20528280"/>
            <a:ext cx="11005820" cy="64941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265430" indent="-265430">
              <a:buFont typeface="Arial" pitchFamily="2" charset="0"/>
              <a:buChar char="•"/>
              <a:defRPr lang="en-us"/>
            </a:pPr>
            <a:r>
              <a:rPr lang="en-US" sz="3200" dirty="0"/>
              <a:t> </a:t>
            </a:r>
            <a:r>
              <a:rPr lang="en-US" sz="3200" dirty="0" smtClean="0"/>
              <a:t>Risk categories included </a:t>
            </a:r>
          </a:p>
          <a:p>
            <a:pPr>
              <a:defRPr lang="en-us"/>
            </a:pPr>
            <a:r>
              <a:rPr lang="en-US" sz="3200" dirty="0" smtClean="0">
                <a:solidFill>
                  <a:srgbClr val="FF0000"/>
                </a:solidFill>
              </a:rPr>
              <a:t>financial </a:t>
            </a:r>
            <a:r>
              <a:rPr lang="en-US" sz="3200" dirty="0">
                <a:solidFill>
                  <a:srgbClr val="FF0000"/>
                </a:solidFill>
              </a:rPr>
              <a:t>risks, safety risks</a:t>
            </a:r>
            <a:r>
              <a:rPr lang="en-US" sz="3200" dirty="0"/>
              <a:t>, </a:t>
            </a:r>
            <a:r>
              <a:rPr lang="en-US" sz="3200" dirty="0" smtClean="0"/>
              <a:t>and </a:t>
            </a:r>
            <a:endParaRPr lang="en-US" sz="3200" dirty="0"/>
          </a:p>
          <a:p>
            <a:pPr>
              <a:defRPr lang="en-us"/>
            </a:pPr>
            <a:r>
              <a:rPr lang="en-US" sz="3200" dirty="0" smtClean="0">
                <a:solidFill>
                  <a:srgbClr val="FF0000"/>
                </a:solidFill>
              </a:rPr>
              <a:t>government </a:t>
            </a:r>
            <a:r>
              <a:rPr lang="en-US" sz="3200" dirty="0">
                <a:solidFill>
                  <a:srgbClr val="FF0000"/>
                </a:solidFill>
              </a:rPr>
              <a:t>support risks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pPr>
              <a:defRPr lang="en-us"/>
            </a:pPr>
            <a:r>
              <a:rPr lang="en-US" sz="3200" dirty="0" smtClean="0"/>
              <a:t> </a:t>
            </a:r>
            <a:endParaRPr lang="en-us" sz="4800" dirty="0"/>
          </a:p>
          <a:p>
            <a:pPr marL="265430" indent="-265430">
              <a:buFont typeface="Arial" pitchFamily="2" charset="0"/>
              <a:buChar char="•"/>
              <a:defRPr lang="en-us"/>
            </a:pPr>
            <a:r>
              <a:rPr lang="en-us" sz="3200" dirty="0" smtClean="0"/>
              <a:t>The Risk framework is </a:t>
            </a:r>
            <a:r>
              <a:rPr lang="en-us" sz="3200" dirty="0"/>
              <a:t>in </a:t>
            </a:r>
            <a:r>
              <a:rPr lang="en-us" sz="3200" dirty="0" smtClean="0">
                <a:solidFill>
                  <a:srgbClr val="FF0000"/>
                </a:solidFill>
              </a:rPr>
              <a:t>line </a:t>
            </a:r>
            <a:r>
              <a:rPr lang="en-us" sz="3200" dirty="0">
                <a:solidFill>
                  <a:srgbClr val="FF0000"/>
                </a:solidFill>
              </a:rPr>
              <a:t>with </a:t>
            </a:r>
            <a:r>
              <a:rPr lang="en-us" sz="3200" dirty="0" smtClean="0">
                <a:solidFill>
                  <a:srgbClr val="FF0000"/>
                </a:solidFill>
              </a:rPr>
              <a:t>the </a:t>
            </a:r>
          </a:p>
          <a:p>
            <a:pPr>
              <a:defRPr lang="en-us"/>
            </a:pP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nternational </a:t>
            </a:r>
            <a:r>
              <a:rPr lang="en-us" sz="3200" dirty="0" err="1">
                <a:solidFill>
                  <a:srgbClr val="FF0000"/>
                </a:solidFill>
              </a:rPr>
              <a:t>S</a:t>
            </a:r>
            <a:r>
              <a:rPr lang="en-us" sz="3200" dirty="0" err="1" smtClean="0">
                <a:solidFill>
                  <a:srgbClr val="FF0000"/>
                </a:solidFill>
              </a:rPr>
              <a:t>tandardaisation</a:t>
            </a:r>
            <a:r>
              <a:rPr lang="en-us" sz="3200" dirty="0" smtClean="0">
                <a:solidFill>
                  <a:srgbClr val="FF0000"/>
                </a:solidFill>
              </a:rPr>
              <a:t> (ISO31000).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defRPr lang="en-us"/>
            </a:pPr>
            <a:endParaRPr lang="en-us" sz="3200" dirty="0"/>
          </a:p>
          <a:p>
            <a:pPr marL="265430" indent="-265430">
              <a:buFont typeface="Arial" pitchFamily="2" charset="0"/>
              <a:buChar char="•"/>
              <a:defRPr lang="en-us"/>
            </a:pPr>
            <a:r>
              <a:rPr lang="en-GB" sz="3200" dirty="0" smtClean="0"/>
              <a:t>The cost of a Mega housing project in Egypt “New Capital” ranged </a:t>
            </a:r>
            <a:r>
              <a:rPr lang="en-GB" sz="3200" dirty="0"/>
              <a:t>between </a:t>
            </a:r>
            <a:r>
              <a:rPr lang="en-GB" sz="3200" dirty="0">
                <a:solidFill>
                  <a:srgbClr val="FF0000"/>
                </a:solidFill>
              </a:rPr>
              <a:t>$125,687,351 and $126,183,808</a:t>
            </a:r>
            <a:r>
              <a:rPr lang="en-GB" sz="3200" dirty="0"/>
              <a:t>. After implementing mitigations the cost ranged between </a:t>
            </a:r>
            <a:r>
              <a:rPr lang="en-GB" sz="3200" dirty="0">
                <a:solidFill>
                  <a:srgbClr val="FF0000"/>
                </a:solidFill>
              </a:rPr>
              <a:t>$125,687,351 and 125,917,868 </a:t>
            </a:r>
            <a:r>
              <a:rPr lang="en-GB" sz="3200" dirty="0"/>
              <a:t>this means that the maximum </a:t>
            </a:r>
            <a:r>
              <a:rPr lang="en-GB" sz="3200" dirty="0">
                <a:solidFill>
                  <a:srgbClr val="FF0000"/>
                </a:solidFill>
              </a:rPr>
              <a:t>completion cost is reduced by an amount of $265,940</a:t>
            </a:r>
            <a:r>
              <a:rPr lang="en-GB" sz="3200" dirty="0"/>
              <a:t>. This reduction is due to the implemented responsive actions. </a:t>
            </a:r>
            <a:endParaRPr lang="en-gb" sz="3200" dirty="0"/>
          </a:p>
        </p:txBody>
      </p:sp>
      <p:pic>
        <p:nvPicPr>
          <p:cNvPr id="76" name="Picture1" descr="https://www.mei.edu/sites/default/files/styles/featured_image_article/public/Cairo.jpg?itok=qQlSJy5S"/>
          <p:cNvPicPr>
            <a:extLst>
              <a:ext uri="smNativeData">
                <pr:smNativeData xmlns:pr="smNativeData" xmlns:p14="http://schemas.microsoft.com/office/powerpoint/2010/main" xmlns="" val="SMDATA_15_Ni32XhMAAAAlAAAAEQ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JQ0AAGgWAAByCwAAAAAAAAAAAABkAAAAZAAAAAEAAAAjAAAABAAAAGQAAAAXAAAAFAAAAAAAAAAAAAAA/38AAP9/AAAAAAAACQAAAAQAAADQ08/ODAAAABAAAAAAAAAAAAAAAAAAAAAAAAAA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dQYAAJYiAADeIAAARDAAAAAAAAAmAAAACAAAAP//////////"/>
              </a:ext>
            </a:extLst>
          </p:cNvPicPr>
          <p:nvPr/>
        </p:nvPicPr>
        <p:blipFill>
          <a:blip r:embed="rId6"/>
          <a:srcRect l="33650" t="57360" r="29300"/>
          <a:stretch>
            <a:fillRect/>
          </a:stretch>
        </p:blipFill>
        <p:spPr>
          <a:xfrm>
            <a:off x="1049655" y="5622290"/>
            <a:ext cx="4293235" cy="22237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7" name="Picture4" descr="C:\Users\AymanTalkhan\Desktop\500a1797-f754-4da4-98e3-5a4c0f2e561b-2060x1236.jpeg"/>
          <p:cNvPicPr>
            <a:extLst>
              <a:ext uri="smNativeData">
                <pr:smNativeData xmlns:pr="smNativeData" xmlns:p14="http://schemas.microsoft.com/office/powerpoint/2010/main" xmlns="" val="SMDATA_15_Ni32XhMAAAAlAAAAEQ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FxMAAHgGAABRAgAApAkAAAAAAABkAAAAZAAAAAEAAAAjAAAABAAAAGQAAAAXAAAAFAAAAAAAAAAAAAAA/38AAP9/AAAAAAAACQAAAAQAAADQ08/ODAAAABAAAAAAAAAAAAAAAAAAAAAAAAAA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IiQAAJEiAAAWQAAACzAAAAAAAAAmAAAACAAAAP//////////"/>
              </a:ext>
            </a:extLst>
          </p:cNvPicPr>
          <p:nvPr/>
        </p:nvPicPr>
        <p:blipFill>
          <a:blip r:embed="rId7"/>
          <a:srcRect l="48870" t="16560" r="5930" b="24680"/>
          <a:stretch>
            <a:fillRect/>
          </a:stretch>
        </p:blipFill>
        <p:spPr>
          <a:xfrm>
            <a:off x="5873750" y="5619115"/>
            <a:ext cx="4544060" cy="2190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8" name="Picture5" descr="C:\Users\AymanTalkhan\Desktop\Projects--Construction-ClydeCo-0217_800_450_90_s_c1_c_c.jpg"/>
          <p:cNvPicPr>
            <a:extLst>
              <a:ext uri="smNativeData">
                <pr:smNativeData xmlns:pr="smNativeData" xmlns:p14="http://schemas.microsoft.com/office/powerpoint/2010/main" xmlns="" val="SMDATA_15_Ni32XhMAAAAlAAAAEQ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YAAEARAABYFQAArAUAAAAAAABkAAAAZAAAAAEAAAAjAAAABAAAAGQAAAAXAAAAFAAAAAAAAAAAAAAA/38AAP9/AAAAAAAACQAAAAQAAADRz9fTDAAAABAAAAAAAAAAAAAAAAAAAAAAAAAA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XEIAAIoiAAB8YQAAGTAAAAAAAAAmAAAACAAAAP//////////"/>
              </a:ext>
            </a:extLst>
          </p:cNvPicPr>
          <p:nvPr/>
        </p:nvPicPr>
        <p:blipFill>
          <a:blip r:embed="rId8"/>
          <a:srcRect l="16980" t="44160" r="54640" b="14520"/>
          <a:stretch>
            <a:fillRect/>
          </a:stretch>
        </p:blipFill>
        <p:spPr>
          <a:xfrm>
            <a:off x="10787380" y="5614670"/>
            <a:ext cx="5059680" cy="22040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9" name="Picture2"/>
          <p:cNvPicPr>
            <a:extLst>
              <a:ext uri="smNativeData">
                <pr:smNativeData xmlns:pr="smNativeData" xmlns:p14="http://schemas.microsoft.com/office/powerpoint/2010/main" xmlns="" val="SMDATA_15_Ni32XhMAAAAlAAAAEQ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TQYAAAAAAABHBAAAwQgAAAAAAABkAAAAZAAAAAEAAAAjAAAABAAAAGQAAAAXAAAAFAAAAAAAAAAAAAAA/38AAP9/AAAAAAAACQAAAAQAAADRz9fTDAAAABAAAADXR0ifktTEP0qf9Emf9NU/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UmMAABgiAAANfgAA/S8AAAAAAAAmAAAACAAAAP//////////"/>
              </a:ext>
            </a:extLst>
          </p:cNvPicPr>
          <p:nvPr/>
        </p:nvPicPr>
        <p:blipFill>
          <a:blip r:embed="rId9"/>
          <a:srcRect l="16130" r="10950" b="22410"/>
          <a:stretch>
            <a:fillRect/>
          </a:stretch>
        </p:blipFill>
        <p:spPr>
          <a:xfrm>
            <a:off x="16145510" y="5542280"/>
            <a:ext cx="4345305" cy="22586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6" name="TextBox 65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aUgAAZ1gAAHp/AAAPYgAAECAAACYAAAAIAAAA//////////8="/>
              </a:ext>
            </a:extLst>
          </p:cNvSpPr>
          <p:nvPr/>
        </p:nvSpPr>
        <p:spPr>
          <a:xfrm>
            <a:off x="522692" y="15282085"/>
            <a:ext cx="6114415" cy="24849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57200" indent="-457200">
              <a:buFont typeface="Arial" pitchFamily="2" charset="0"/>
              <a:buChar char="•"/>
              <a:defRPr lang="en-us"/>
            </a:pPr>
            <a:r>
              <a:rPr lang="en-gb" sz="3200" dirty="0" smtClean="0"/>
              <a:t>Qualitative risks are identified using </a:t>
            </a:r>
            <a:r>
              <a:rPr lang="en-gb" sz="3200" dirty="0" smtClean="0">
                <a:solidFill>
                  <a:srgbClr val="FF0000"/>
                </a:solidFill>
              </a:rPr>
              <a:t>interviews. Survey </a:t>
            </a:r>
            <a:r>
              <a:rPr lang="en-gb" sz="3200" dirty="0" smtClean="0"/>
              <a:t>results allowed the recognition of impact scales. </a:t>
            </a:r>
            <a:r>
              <a:rPr lang="en-gb" sz="3200" dirty="0" smtClean="0">
                <a:solidFill>
                  <a:srgbClr val="FF0000"/>
                </a:solidFill>
              </a:rPr>
              <a:t>Monte Carlo analysed </a:t>
            </a:r>
            <a:r>
              <a:rPr lang="en-gb" sz="3200" dirty="0" smtClean="0"/>
              <a:t>the impact of risks on delivery time and cost.</a:t>
            </a:r>
            <a:endParaRPr lang="en-gb" sz="3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" y="12297953"/>
            <a:ext cx="3563621" cy="286109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8" r="82278" b="62292"/>
          <a:stretch/>
        </p:blipFill>
        <p:spPr>
          <a:xfrm>
            <a:off x="2059475" y="11715115"/>
            <a:ext cx="1035379" cy="82677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28942" r="66653" b="61771"/>
          <a:stretch/>
        </p:blipFill>
        <p:spPr>
          <a:xfrm>
            <a:off x="7949853" y="18203411"/>
            <a:ext cx="964857" cy="882743"/>
          </a:xfrm>
          <a:prstGeom prst="rect">
            <a:avLst/>
          </a:prstGeom>
        </p:spPr>
      </p:pic>
      <p:sp>
        <p:nvSpPr>
          <p:cNvPr id="61" name="TextBox 65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aUgAAZ1gAAHp/AAAPYgAAECAAACYAAAAIAAAA//////////8="/>
              </a:ext>
            </a:extLst>
          </p:cNvSpPr>
          <p:nvPr/>
        </p:nvSpPr>
        <p:spPr>
          <a:xfrm>
            <a:off x="7264399" y="19822886"/>
            <a:ext cx="5804536" cy="29734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57200" indent="-457200">
              <a:buFont typeface="Arial" pitchFamily="2" charset="0"/>
              <a:buChar char="•"/>
              <a:defRPr lang="en-us"/>
            </a:pPr>
            <a:r>
              <a:rPr lang="en-gb" sz="3200" dirty="0" smtClean="0"/>
              <a:t>To </a:t>
            </a:r>
            <a:r>
              <a:rPr lang="en-gb" sz="3200" dirty="0"/>
              <a:t>develop a risk management </a:t>
            </a:r>
            <a:r>
              <a:rPr lang="en-gb" sz="3200" dirty="0" smtClean="0"/>
              <a:t>framework to improve risk management practices and success in delivery during construction of Mega housing projects in Egypt.</a:t>
            </a:r>
            <a:endParaRPr lang="en-gb" sz="3200" dirty="0"/>
          </a:p>
        </p:txBody>
      </p:sp>
      <p:pic>
        <p:nvPicPr>
          <p:cNvPr id="81" name="Picture 80" descr="Construction workers in protective helmets and vests are shaking hands while working Premium Photo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42" y="17703168"/>
            <a:ext cx="3555914" cy="1861906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12424" r="12487" b="9490"/>
          <a:stretch/>
        </p:blipFill>
        <p:spPr>
          <a:xfrm>
            <a:off x="18481969" y="27448591"/>
            <a:ext cx="1581719" cy="147417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329332" y="29073347"/>
            <a:ext cx="673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Researcher Mail: Ibrahm63@lsbu.ac.uk</a:t>
            </a:r>
            <a:endParaRPr lang="en-US" sz="3200" dirty="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2139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 r="11409" b="21801"/>
          <a:stretch/>
        </p:blipFill>
        <p:spPr bwMode="auto">
          <a:xfrm>
            <a:off x="13428615" y="27339330"/>
            <a:ext cx="1362284" cy="14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: Rounded Corners 50"/>
          <p:cNvSpPr>
            <a:extLst>
              <a:ext uri="smNativeData">
                <pr:smNativeData xmlns:pr="smNativeData" xmlns:p14="http://schemas.microsoft.com/office/powerpoint/2010/main" xmlns="" val="SMDATA_13_Ni32XhMAAAAlAAAAZQAAAA0AAAAAkAAAAEgAAACQAAAASAAAAAAAAAABAAAAAAAAAAEAAABQAAAAhbacS3FV1T8AAAAAAADwv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DJVkQB4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CVTQAAPZoAAA6AAADctwAAEAAAACYAAAAIAAAA//////////8="/>
              </a:ext>
            </a:extLst>
          </p:cNvSpPr>
          <p:nvPr/>
        </p:nvSpPr>
        <p:spPr>
          <a:xfrm>
            <a:off x="589557" y="27949326"/>
            <a:ext cx="11058883" cy="1923959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gb"/>
          </a:p>
        </p:txBody>
      </p:sp>
      <p:sp>
        <p:nvSpPr>
          <p:cNvPr id="83" name="Rectangle 28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xUwAAKIYAAB94AADQjwAAECAAACYAAAAIAAAA//////////8="/>
              </a:ext>
            </a:extLst>
          </p:cNvSpPr>
          <p:nvPr/>
        </p:nvSpPr>
        <p:spPr>
          <a:xfrm>
            <a:off x="694418" y="28152644"/>
            <a:ext cx="5922010" cy="1569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57200" indent="-457200">
              <a:buFont typeface="Arial" pitchFamily="2" charset="0"/>
              <a:buChar char="•"/>
              <a:defRPr lang="en-us"/>
            </a:pPr>
            <a:endParaRPr lang="en-gb" sz="3200" dirty="0"/>
          </a:p>
        </p:txBody>
      </p:sp>
      <p:pic>
        <p:nvPicPr>
          <p:cNvPr id="84" name="Picture 83"/>
          <p:cNvPicPr/>
          <p:nvPr/>
        </p:nvPicPr>
        <p:blipFill rotWithShape="1">
          <a:blip r:embed="rId16"/>
          <a:srcRect l="27172" t="44185" r="63496" b="48689"/>
          <a:stretch/>
        </p:blipFill>
        <p:spPr bwMode="auto">
          <a:xfrm>
            <a:off x="4738331" y="28277547"/>
            <a:ext cx="3265350" cy="1427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Rectangle 28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xUwAAKIYAAB94AADQjwAAECAAACYAAAAIAAAA//////////8="/>
              </a:ext>
            </a:extLst>
          </p:cNvSpPr>
          <p:nvPr/>
        </p:nvSpPr>
        <p:spPr>
          <a:xfrm>
            <a:off x="661747" y="28188780"/>
            <a:ext cx="4148774" cy="1569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57200" indent="-457200">
              <a:buFont typeface="Arial" pitchFamily="2" charset="0"/>
              <a:buChar char="•"/>
              <a:defRPr lang="en-us"/>
            </a:pPr>
            <a:r>
              <a:rPr lang="en-us" sz="3200" dirty="0" smtClean="0"/>
              <a:t>For better future in delivery of mega housing projects.</a:t>
            </a:r>
            <a:endParaRPr lang="en-gb" sz="3200" dirty="0"/>
          </a:p>
        </p:txBody>
      </p:sp>
      <p:sp>
        <p:nvSpPr>
          <p:cNvPr id="86" name="Rectangle 28"/>
          <p:cNvSpPr>
            <a:extLst>
              <a:ext uri="smNativeData">
                <pr:smNativeData xmlns:pr="smNativeData" xmlns:p14="http://schemas.microsoft.com/office/powerpoint/2010/main" xmlns="" val="SMDATA_13_Ni32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xUwAAKIYAAB94AADQjwAAECAAACYAAAAIAAAA//////////8="/>
              </a:ext>
            </a:extLst>
          </p:cNvSpPr>
          <p:nvPr/>
        </p:nvSpPr>
        <p:spPr>
          <a:xfrm>
            <a:off x="8003681" y="29229232"/>
            <a:ext cx="3566381" cy="4288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57200" indent="-457200">
              <a:buFont typeface="Arial" pitchFamily="2" charset="0"/>
              <a:buChar char="•"/>
              <a:defRPr lang="en-us"/>
            </a:pPr>
            <a:r>
              <a:rPr lang="en-gb" sz="3200" dirty="0">
                <a:solidFill>
                  <a:srgbClr val="C00000"/>
                </a:solidFill>
              </a:rPr>
              <a:t>For better EGYPT</a:t>
            </a:r>
          </a:p>
        </p:txBody>
      </p:sp>
      <p:pic>
        <p:nvPicPr>
          <p:cNvPr id="88" name="Picture 87" descr="Egypt flag image - free download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0"/>
          <a:stretch/>
        </p:blipFill>
        <p:spPr bwMode="auto">
          <a:xfrm>
            <a:off x="8617804" y="28104417"/>
            <a:ext cx="2300206" cy="118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8141" r="24991" b="43772"/>
          <a:stretch/>
        </p:blipFill>
        <p:spPr bwMode="auto">
          <a:xfrm>
            <a:off x="14455752" y="11571787"/>
            <a:ext cx="5302659" cy="2379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/>
          <p:cNvPicPr/>
          <p:nvPr/>
        </p:nvPicPr>
        <p:blipFill rotWithShape="1">
          <a:blip r:embed="rId19"/>
          <a:srcRect l="38116" t="16545" r="37483" b="72269"/>
          <a:stretch/>
        </p:blipFill>
        <p:spPr bwMode="auto">
          <a:xfrm>
            <a:off x="14339072" y="16331968"/>
            <a:ext cx="6025378" cy="2342058"/>
          </a:xfrm>
          <a:prstGeom prst="rect">
            <a:avLst/>
          </a:prstGeom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TextBox 33"/>
          <p:cNvSpPr txBox="1"/>
          <p:nvPr/>
        </p:nvSpPr>
        <p:spPr>
          <a:xfrm rot="16200000">
            <a:off x="12769396" y="12348139"/>
            <a:ext cx="242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Respondents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5153105" y="13894647"/>
            <a:ext cx="1097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Low 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461376" y="13915126"/>
            <a:ext cx="168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Medium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409913" y="13911488"/>
            <a:ext cx="1097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High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3" name="Picture 92"/>
          <p:cNvPicPr/>
          <p:nvPr/>
        </p:nvPicPr>
        <p:blipFill rotWithShape="1">
          <a:blip r:embed="rId20"/>
          <a:srcRect t="25156" b="37809"/>
          <a:stretch/>
        </p:blipFill>
        <p:spPr bwMode="auto">
          <a:xfrm>
            <a:off x="16547012" y="27471594"/>
            <a:ext cx="1808485" cy="1397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12404351" y="13936217"/>
            <a:ext cx="291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Risk Knowledge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6" name="Picture 95"/>
          <p:cNvPicPr/>
          <p:nvPr/>
        </p:nvPicPr>
        <p:blipFill>
          <a:blip r:embed="rId21"/>
          <a:stretch>
            <a:fillRect/>
          </a:stretch>
        </p:blipFill>
        <p:spPr>
          <a:xfrm>
            <a:off x="14839407" y="27568949"/>
            <a:ext cx="1607260" cy="1352216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4385295" y="20325632"/>
            <a:ext cx="570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2" charset="0"/>
              <a:buChar char="•"/>
              <a:defRPr lang="en-us"/>
            </a:pPr>
            <a:r>
              <a:rPr lang="en-US" sz="3200" dirty="0"/>
              <a:t>Risk Management  Framework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4814129" y="21033907"/>
            <a:ext cx="2594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Step 1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identify Risks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88607" y="20998929"/>
            <a:ext cx="1684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Step 2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Analyse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648692" y="22046508"/>
            <a:ext cx="2916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Step 5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Report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178534" y="22094404"/>
            <a:ext cx="1954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Step 4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Monitor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394875" y="22063922"/>
            <a:ext cx="1660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Step 3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Respond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>
            <a:stCxn id="38" idx="3"/>
            <a:endCxn id="38" idx="1"/>
          </p:cNvCxnSpPr>
          <p:nvPr/>
        </p:nvCxnSpPr>
        <p:spPr>
          <a:xfrm>
            <a:off x="14322176" y="22102273"/>
            <a:ext cx="5741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 rot="5400000">
            <a:off x="19170981" y="21484510"/>
            <a:ext cx="614577" cy="549174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8" name="Right Arrow 107"/>
          <p:cNvSpPr/>
          <p:nvPr/>
        </p:nvSpPr>
        <p:spPr>
          <a:xfrm rot="16200000">
            <a:off x="14388545" y="21526331"/>
            <a:ext cx="637757" cy="525953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0" name="Right Arrow 109"/>
          <p:cNvSpPr/>
          <p:nvPr/>
        </p:nvSpPr>
        <p:spPr>
          <a:xfrm>
            <a:off x="16981107" y="21202568"/>
            <a:ext cx="726582" cy="479708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1" name="Right Arrow 110"/>
          <p:cNvSpPr/>
          <p:nvPr/>
        </p:nvSpPr>
        <p:spPr>
          <a:xfrm rot="10800000">
            <a:off x="17812774" y="22321626"/>
            <a:ext cx="726582" cy="479708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2" name="Right Arrow 111"/>
          <p:cNvSpPr/>
          <p:nvPr/>
        </p:nvSpPr>
        <p:spPr>
          <a:xfrm rot="10800000">
            <a:off x="15770614" y="22317265"/>
            <a:ext cx="726582" cy="479708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378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Omar.Aboelazayem</dc:creator>
  <cp:keywords/>
  <dc:description/>
  <cp:lastModifiedBy>mohamed Ibrahim</cp:lastModifiedBy>
  <cp:revision>62</cp:revision>
  <dcterms:created xsi:type="dcterms:W3CDTF">2018-02-20T19:37:18Z</dcterms:created>
  <dcterms:modified xsi:type="dcterms:W3CDTF">2020-06-27T15:47:11Z</dcterms:modified>
</cp:coreProperties>
</file>