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7" r:id="rId2"/>
    <p:sldId id="469" r:id="rId3"/>
    <p:sldId id="495" r:id="rId4"/>
    <p:sldId id="478" r:id="rId5"/>
    <p:sldId id="439" r:id="rId6"/>
    <p:sldId id="471" r:id="rId7"/>
    <p:sldId id="470" r:id="rId8"/>
    <p:sldId id="442" r:id="rId9"/>
    <p:sldId id="443" r:id="rId10"/>
    <p:sldId id="444" r:id="rId11"/>
    <p:sldId id="448" r:id="rId12"/>
    <p:sldId id="447" r:id="rId13"/>
    <p:sldId id="452" r:id="rId14"/>
    <p:sldId id="453" r:id="rId15"/>
    <p:sldId id="454" r:id="rId16"/>
    <p:sldId id="455" r:id="rId17"/>
    <p:sldId id="450" r:id="rId18"/>
    <p:sldId id="451" r:id="rId19"/>
    <p:sldId id="473" r:id="rId20"/>
    <p:sldId id="474" r:id="rId21"/>
    <p:sldId id="475" r:id="rId22"/>
    <p:sldId id="476" r:id="rId23"/>
    <p:sldId id="477" r:id="rId24"/>
    <p:sldId id="472" r:id="rId25"/>
    <p:sldId id="459" r:id="rId26"/>
    <p:sldId id="456" r:id="rId27"/>
    <p:sldId id="376" r:id="rId28"/>
    <p:sldId id="375" r:id="rId29"/>
    <p:sldId id="479" r:id="rId30"/>
    <p:sldId id="481" r:id="rId31"/>
    <p:sldId id="482" r:id="rId32"/>
    <p:sldId id="483" r:id="rId33"/>
    <p:sldId id="485" r:id="rId34"/>
    <p:sldId id="484" r:id="rId35"/>
    <p:sldId id="486" r:id="rId36"/>
    <p:sldId id="494" r:id="rId37"/>
    <p:sldId id="394" r:id="rId38"/>
    <p:sldId id="468" r:id="rId39"/>
    <p:sldId id="467" r:id="rId40"/>
    <p:sldId id="325" r:id="rId41"/>
    <p:sldId id="487" r:id="rId42"/>
    <p:sldId id="488" r:id="rId43"/>
    <p:sldId id="489" r:id="rId44"/>
    <p:sldId id="490" r:id="rId45"/>
    <p:sldId id="491" r:id="rId46"/>
    <p:sldId id="492" r:id="rId47"/>
    <p:sldId id="49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71" autoAdjust="0"/>
  </p:normalViewPr>
  <p:slideViewPr>
    <p:cSldViewPr showGuides="1">
      <p:cViewPr>
        <p:scale>
          <a:sx n="66" d="100"/>
          <a:sy n="66" d="100"/>
        </p:scale>
        <p:origin x="-1524" y="-180"/>
      </p:cViewPr>
      <p:guideLst>
        <p:guide orient="horz" pos="48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4-07T10:27:06.594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1BE45-5F35-4EBF-8458-0F0198C56BBF}" type="datetimeFigureOut">
              <a:rPr lang="en-GB" smtClean="0"/>
              <a:t>30/03/2020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D50E-D450-4033-BF28-3F0FC1E985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37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SOR</a:t>
            </a:r>
            <a:r>
              <a:rPr lang="en-GB" baseline="0" dirty="0" smtClean="0"/>
              <a:t> = Sensory Over Responsivity.</a:t>
            </a:r>
            <a:br>
              <a:rPr lang="en-GB" baseline="0" dirty="0" smtClean="0"/>
            </a:br>
            <a:endParaRPr lang="en-GB" baseline="0" dirty="0" smtClean="0"/>
          </a:p>
          <a:p>
            <a:r>
              <a:rPr lang="en-GB" baseline="0" dirty="0" smtClean="0"/>
              <a:t>SUR = Sensory Under Responsivity.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Howard model represents interactions between neurological differences and how that impacts on an autistic persons development and actions in later life.</a:t>
            </a:r>
          </a:p>
          <a:p>
            <a:r>
              <a:rPr lang="en-GB" baseline="0" dirty="0" smtClean="0"/>
              <a:t>Components are: </a:t>
            </a:r>
            <a:br>
              <a:rPr lang="en-GB" baseline="0" dirty="0" smtClean="0"/>
            </a:br>
            <a:r>
              <a:rPr lang="en-GB" baseline="0" dirty="0" smtClean="0"/>
              <a:t>(1) SOR/ Neurological differences.</a:t>
            </a:r>
            <a:br>
              <a:rPr lang="en-GB" baseline="0" dirty="0" smtClean="0"/>
            </a:br>
            <a:r>
              <a:rPr lang="en-GB" baseline="0" dirty="0" smtClean="0"/>
              <a:t>(2) Challenging situations/ missed development opportunities. </a:t>
            </a:r>
            <a:br>
              <a:rPr lang="en-GB" baseline="0" dirty="0" smtClean="0"/>
            </a:br>
            <a:r>
              <a:rPr lang="en-GB" baseline="0" dirty="0" smtClean="0"/>
              <a:t>(3) Delayed development/ social &amp; communication functional skills.</a:t>
            </a:r>
          </a:p>
          <a:p>
            <a:r>
              <a:rPr lang="en-GB" baseline="0" dirty="0" smtClean="0"/>
              <a:t>(4) Anxiety/ Intolerance of uncertainty.</a:t>
            </a:r>
          </a:p>
          <a:p>
            <a:r>
              <a:rPr lang="en-GB" baseline="0" dirty="0" smtClean="0"/>
              <a:t>(5) Presentation/ Consequences: Stimming; insistence on sameness; special interests; high focus/ ability; social communication differences; avoidance &amp; coping strategies.</a:t>
            </a:r>
          </a:p>
          <a:p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1 is linked 2.</a:t>
            </a:r>
          </a:p>
          <a:p>
            <a:r>
              <a:rPr lang="en-GB" baseline="0" dirty="0" smtClean="0"/>
              <a:t>2 is linked to independently to 3 and 4, so that 3 and 4 are not directly connected too each other.</a:t>
            </a:r>
          </a:p>
          <a:p>
            <a:r>
              <a:rPr lang="en-GB" baseline="0" dirty="0" smtClean="0"/>
              <a:t>3 &amp; 4 are both independently linked to 5, so that 5 parallels 2.</a:t>
            </a:r>
          </a:p>
          <a:p>
            <a:r>
              <a:rPr lang="en-GB" baseline="0" dirty="0" smtClean="0"/>
              <a:t>All these connections are back and forth; goes both ways.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can be viewed that interactions in the Howard developmental also apply to SUR.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Model can be found in Howard (2017, p105).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D50E-D450-4033-BF28-3F0FC1E98571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40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3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81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8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8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72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GB" dirty="0" smtClean="0"/>
              <a:t>DAP: Attachment, Trauma &amp; LAC.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FBFFB674-A772-4D56-AC9E-CBE176711D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9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70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8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Richard_Woods10" TargetMode="External"/><Relationship Id="rId2" Type="http://schemas.openxmlformats.org/officeDocument/2006/relationships/hyperlink" Target="mailto:richardwoodsautism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attwoodandgarnettevents.com/2018/11/29/school-refusal-by-professor-tony-attwood/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10803-019-03981-7" TargetMode="External"/><Relationship Id="rId2" Type="http://schemas.openxmlformats.org/officeDocument/2006/relationships/hyperlink" Target="https://network.autism.org.uk/sites/default/files/ckfinder/files/Differential%20diagnosis%20between%20PDA%20and%20attachment%20disorder%20-%20Dr%20Judy%20Eaton.pdf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adc.bmj.com/content/88/7/595.responses#pathological-demand-avoidance-syndrome-or-psychiatric-disorder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dasociety.org.uk/blog/2019/04/research-meeting-report" TargetMode="External"/><Relationship Id="rId2" Type="http://schemas.openxmlformats.org/officeDocument/2006/relationships/hyperlink" Target="https://pospsychbucks.files.wordpress.com/2019/02/app-symposium-proceedings-2017-final2.pdf" TargetMode="Externa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ryarnold.net/Autonomy/index.php/autonomy/article/view/CO3/html" TargetMode="External"/><Relationship Id="rId2" Type="http://schemas.openxmlformats.org/officeDocument/2006/relationships/hyperlink" Target="https://autisticmotherland.com/tag/pda/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07/s10803-019-04287-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DAP: Attachment, Trauma &amp; LAC.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8313" y="1484784"/>
            <a:ext cx="82073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Demand Avoidance Phenomena (Pathological Demand Avoidance): Core Issues, Attachment, Trauma 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&amp;</a:t>
            </a:r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 Looked After Children.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311" y="4330551"/>
            <a:ext cx="8207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Richard Woods.</a:t>
            </a:r>
          </a:p>
          <a:p>
            <a:pPr lvl="0"/>
            <a:r>
              <a:rPr lang="en-GB" sz="32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19</a:t>
            </a:r>
            <a:r>
              <a:rPr lang="en-GB" sz="3200" baseline="300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</a:t>
            </a:r>
            <a:r>
              <a:rPr lang="en-GB" sz="32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of November 2019.</a:t>
            </a:r>
            <a:endParaRPr lang="en-GB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2"/>
    </mc:Choice>
    <mc:Fallback xmlns="">
      <p:transition spd="slow" advTm="131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6480" y="774572"/>
            <a:ext cx="8176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Profile limitations.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No good quality research suggesting what diagnostic traits are compulsory or optional.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</a:t>
            </a:r>
            <a:r>
              <a:rPr lang="en-GB" sz="2800" dirty="0">
                <a:latin typeface="Trebuchet MS" panose="020B0603020202020204" pitchFamily="34" charset="0"/>
              </a:rPr>
              <a:t>criteria is unstable (Eaton </a:t>
            </a:r>
            <a:r>
              <a:rPr lang="en-GB" sz="2800" dirty="0" smtClean="0">
                <a:latin typeface="Trebuchet MS" panose="020B0603020202020204" pitchFamily="34" charset="0"/>
              </a:rPr>
              <a:t>2018a; O’Nions et al 2014a; 2016).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4 separate profiles, see Eaton et al (2018); Green et al (2018a); Newson et al (2003); Woods (2019c)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No agreement over diagnostic criteria &amp; are not consistently applied.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No agreement on how to do diagnose DAP.</a:t>
            </a:r>
          </a:p>
        </p:txBody>
      </p:sp>
    </p:spTree>
    <p:extLst>
      <p:ext uri="{BB962C8B-B14F-4D97-AF65-F5344CB8AC3E}">
        <p14:creationId xmlns:p14="http://schemas.microsoft.com/office/powerpoint/2010/main" val="253599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124744"/>
            <a:ext cx="8176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Profile limitations.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profile overlaps autism behaviour profile (O’Nions et al 2018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Autism </a:t>
            </a:r>
            <a:r>
              <a:rPr lang="en-GB" sz="2800" dirty="0">
                <a:latin typeface="Trebuchet MS" panose="020B0603020202020204" pitchFamily="34" charset="0"/>
              </a:rPr>
              <a:t>dx from age 3+, as when behaviours consistently manifests (Green </a:t>
            </a:r>
            <a:r>
              <a:rPr lang="en-GB" sz="2800" dirty="0" smtClean="0">
                <a:latin typeface="Trebuchet MS" panose="020B0603020202020204" pitchFamily="34" charset="0"/>
              </a:rPr>
              <a:t>2018).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“Passive Early History” &amp; Avoidant behaviours are generic, with anecdotal evidence open to confirmation bias.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Assumptions on ontology, nosology &amp; aetiology of DAP should avoid anecdotal evidence.</a:t>
            </a:r>
          </a:p>
        </p:txBody>
      </p:sp>
    </p:spTree>
    <p:extLst>
      <p:ext uri="{BB962C8B-B14F-4D97-AF65-F5344CB8AC3E}">
        <p14:creationId xmlns:p14="http://schemas.microsoft.com/office/powerpoint/2010/main" val="31303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BE SPECIFIC.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6480" y="765175"/>
            <a:ext cx="8176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 content analysis.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has no specificity (Attwood 2018; Christie et al 2012; Christie &amp; Fidler 2015; Garralda 2003</a:t>
            </a:r>
            <a:r>
              <a:rPr lang="en-GB" sz="2800" dirty="0" smtClean="0">
                <a:latin typeface="Trebuchet MS" panose="020B0603020202020204" pitchFamily="34" charset="0"/>
              </a:rPr>
              <a:t>; Kay 2019; </a:t>
            </a:r>
            <a:r>
              <a:rPr lang="en-GB" sz="2800" dirty="0">
                <a:latin typeface="Trebuchet MS" panose="020B0603020202020204" pitchFamily="34" charset="0"/>
              </a:rPr>
              <a:t>Malik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Baird </a:t>
            </a:r>
            <a:r>
              <a:rPr lang="en-GB" sz="2800" dirty="0" smtClean="0">
                <a:latin typeface="Trebuchet MS" panose="020B0603020202020204" pitchFamily="34" charset="0"/>
              </a:rPr>
              <a:t>2018; </a:t>
            </a:r>
            <a:r>
              <a:rPr lang="en-GB" sz="2800" dirty="0">
                <a:latin typeface="Trebuchet MS" panose="020B0603020202020204" pitchFamily="34" charset="0"/>
              </a:rPr>
              <a:t>Wing 2002).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Signs of DAP seen in Asperger’s case studies (Falk 2019; Philip &amp; Contejean 2018; Sanchez 2018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Traits applicable to many persons </a:t>
            </a:r>
            <a:r>
              <a:rPr lang="en-GB" sz="2800" dirty="0" smtClean="0">
                <a:latin typeface="Trebuchet MS" panose="020B0603020202020204" pitchFamily="34" charset="0"/>
              </a:rPr>
              <a:t>in attachment</a:t>
            </a:r>
            <a:r>
              <a:rPr lang="en-GB" sz="2800" dirty="0">
                <a:latin typeface="Trebuchet MS" panose="020B0603020202020204" pitchFamily="34" charset="0"/>
              </a:rPr>
              <a:t>/ trauma/ LAC literature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other non-autistics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3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ONLY FOOLS AND HORSES.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75577"/>
              </p:ext>
            </p:extLst>
          </p:nvPr>
        </p:nvGraphicFramePr>
        <p:xfrm>
          <a:off x="468313" y="1556792"/>
          <a:ext cx="8208143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863"/>
                <a:gridCol w="252028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Ontology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Comorbid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(%).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Autism subtype/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PDD.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Autistic Trauma.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Female form of Autism.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Form of Attachment Disorder.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Form of Catatonia.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-18.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Form of Personality Disorder.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0 - 32.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51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ONLY FOOLS AND HORSES.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687311"/>
              </p:ext>
            </p:extLst>
          </p:nvPr>
        </p:nvGraphicFramePr>
        <p:xfrm>
          <a:off x="468313" y="1340768"/>
          <a:ext cx="8208143" cy="44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863"/>
                <a:gridCol w="2520280"/>
              </a:tblGrid>
              <a:tr h="490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Ontology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Comorbid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(%).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Heterogeneous Spectrum Condition.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ADHD.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28.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Autism &amp;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Eating Disorders.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4 - 5.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Anxiety.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42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- 56.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Anxiety Disorders.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About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40.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666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ONLY FOOLS AND HORSES.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5297"/>
              </p:ext>
            </p:extLst>
          </p:nvPr>
        </p:nvGraphicFramePr>
        <p:xfrm>
          <a:off x="452438" y="1556792"/>
          <a:ext cx="8208143" cy="39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863"/>
                <a:gridCol w="2520280"/>
              </a:tblGrid>
              <a:tr h="58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Medical</a:t>
                      </a: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Ontology</a:t>
                      </a: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1" baseline="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Comorbid</a:t>
                      </a:r>
                      <a:r>
                        <a:rPr lang="en-GB" sz="2800" b="1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(%).</a:t>
                      </a:r>
                      <a:endParaRPr lang="en-GB" sz="2800" b="1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Depression.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- 70.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Dyslexia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Dyspraxia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N/A.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ODD.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28.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Symptoms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of 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</a:t>
                      </a:r>
                      <a:r>
                        <a:rPr lang="en-GB" sz="280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Schizophrenia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- 6.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800" b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See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 Woods (2019c) for references.</a:t>
                      </a:r>
                      <a:endParaRPr lang="en-GB" sz="280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3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84"/>
    </mc:Choice>
    <mc:Fallback xmlns="">
      <p:transition spd="slow" advTm="4088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THE OTHER SIDE.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30" y="765175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Non-Specific Nature.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Large overlap between many of these (Rutter &amp; Pickles 2016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Such comorbidities are being seen in recent samples (Brede et al 2017; Eaton 2018b; Egan et al 2018; Kaushik et al 2015; Lyle &amp; Leatherland 2018; Trundle et al 2017).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Interaction with comorbidities affects autism development (Brede et al 2017; Flackhill et al 2017; Green et al 2018a; Verhoeff 2012).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Can be difficult to differentiate between comorbids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&amp; autism.</a:t>
            </a:r>
          </a:p>
        </p:txBody>
      </p:sp>
    </p:spTree>
    <p:extLst>
      <p:ext uri="{BB962C8B-B14F-4D97-AF65-F5344CB8AC3E}">
        <p14:creationId xmlns:p14="http://schemas.microsoft.com/office/powerpoint/2010/main" val="330472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56"/>
    </mc:Choice>
    <mc:Fallback xmlns="">
      <p:transition spd="slow" advTm="2015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DOWNING TOOLS.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610" y="767032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D</a:t>
            </a:r>
            <a:r>
              <a:rPr lang="en-GB" sz="2800" b="1" dirty="0" smtClean="0">
                <a:latin typeface="Trebuchet MS" panose="020B0603020202020204" pitchFamily="34" charset="0"/>
              </a:rPr>
              <a:t>iagnostic tool flaws.</a:t>
            </a:r>
            <a:endParaRPr lang="en-GB" sz="2800" dirty="0" smtClean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Diagnostic </a:t>
            </a:r>
            <a:r>
              <a:rPr lang="en-GB" sz="2800" dirty="0">
                <a:latin typeface="Trebuchet MS" panose="020B0603020202020204" pitchFamily="34" charset="0"/>
              </a:rPr>
              <a:t>Interview for Social and Communication </a:t>
            </a:r>
            <a:r>
              <a:rPr lang="en-GB" sz="2800" dirty="0" smtClean="0">
                <a:latin typeface="Trebuchet MS" panose="020B0603020202020204" pitchFamily="34" charset="0"/>
              </a:rPr>
              <a:t>Disorders; DISCO.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Does not take into account fantasy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roleplay traits (Philip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Contejean 2018).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Only measures 7 of 10 profile traits.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Untested discriminatory ability with SEMH.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Validated with arbitrary thresholds (O’Nions et 2016).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Vague &amp; unspecific questions reliant on caregiver </a:t>
            </a:r>
            <a:r>
              <a:rPr lang="en-GB" sz="2800" dirty="0">
                <a:latin typeface="Trebuchet MS" panose="020B0603020202020204" pitchFamily="34" charset="0"/>
              </a:rPr>
              <a:t>reports (Lord et al 2018), </a:t>
            </a:r>
            <a:r>
              <a:rPr lang="en-GB" sz="2800" dirty="0" smtClean="0">
                <a:latin typeface="Trebuchet MS" panose="020B0603020202020204" pitchFamily="34" charset="0"/>
              </a:rPr>
              <a:t>open to confirmation bias.</a:t>
            </a:r>
          </a:p>
        </p:txBody>
      </p:sp>
    </p:spTree>
    <p:extLst>
      <p:ext uri="{BB962C8B-B14F-4D97-AF65-F5344CB8AC3E}">
        <p14:creationId xmlns:p14="http://schemas.microsoft.com/office/powerpoint/2010/main" val="192212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6"/>
    </mc:Choice>
    <mc:Fallback xmlns="">
      <p:transition spd="slow" advTm="1340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AUTISM MANIFOLD</a:t>
            </a:r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Measuring problems.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“</a:t>
            </a:r>
            <a:r>
              <a:rPr lang="en-GB" sz="2800" i="1" dirty="0">
                <a:latin typeface="Trebuchet MS" panose="020B0603020202020204" pitchFamily="34" charset="0"/>
              </a:rPr>
              <a:t>Reasons for this include: (1) that persons with autism frequently transition between subtypes; (2) it can be exceedingly challenging marking the boundaries between subtypes (Woods 2019); considering the concept of ‘spiky profiles’ in the autistic population i.e. atypical developmental trajectories compared to their age-matched non-autistic peers; (4) persons with autism can have different responses to the same task (Kapp 2019</a:t>
            </a:r>
            <a:r>
              <a:rPr lang="en-GB" sz="2800" i="1" dirty="0" smtClean="0">
                <a:latin typeface="Trebuchet MS" panose="020B0603020202020204" pitchFamily="34" charset="0"/>
              </a:rPr>
              <a:t>).</a:t>
            </a:r>
            <a:r>
              <a:rPr lang="en-GB" sz="2800" dirty="0" smtClean="0">
                <a:latin typeface="Trebuchet MS" panose="020B0603020202020204" pitchFamily="34" charset="0"/>
              </a:rPr>
              <a:t>” (Woods et al 2019).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7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CLINIC DUTY.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052736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Judy Eaton’s DAP Database Research.</a:t>
            </a:r>
            <a:endParaRPr lang="en-GB" sz="2800" dirty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Constructed a database from referrals to her clinic over a 2 year window.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Used ADOS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followed NICE Guidelines.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11 validated DISCO DAP items.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8 Traits from Newson’s profile.</a:t>
            </a:r>
          </a:p>
          <a:p>
            <a:pPr marL="51435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</a:t>
            </a:r>
            <a:r>
              <a:rPr lang="en-GB" sz="2800" dirty="0" smtClean="0">
                <a:latin typeface="Trebuchet MS" panose="020B0603020202020204" pitchFamily="34" charset="0"/>
              </a:rPr>
              <a:t>linical audit, not a scientific research study (Eaton 2018b).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3 groups with quantitative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qualitative differences.</a:t>
            </a:r>
          </a:p>
        </p:txBody>
      </p:sp>
    </p:spTree>
    <p:extLst>
      <p:ext uri="{BB962C8B-B14F-4D97-AF65-F5344CB8AC3E}">
        <p14:creationId xmlns:p14="http://schemas.microsoft.com/office/powerpoint/2010/main" val="13052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PERSPECTIVE.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43094" y="1340768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My Bias.</a:t>
            </a: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The speaker meets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its proposed profile, but that does not mean much.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Demand Avoidance Phenomenon (DAP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) Sceptical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that DAP is an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autism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subtype or a syndrome. 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Significantly more compelling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research, in quantity and quality.</a:t>
            </a:r>
          </a:p>
        </p:txBody>
      </p:sp>
    </p:spTree>
    <p:extLst>
      <p:ext uri="{BB962C8B-B14F-4D97-AF65-F5344CB8AC3E}">
        <p14:creationId xmlns:p14="http://schemas.microsoft.com/office/powerpoint/2010/main" val="1596977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CLINIC DUTY.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Judy Eaton’s DAP Database Research.</a:t>
            </a:r>
            <a:endParaRPr lang="en-GB" sz="2800" dirty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32039"/>
              </p:ext>
            </p:extLst>
          </p:nvPr>
        </p:nvGraphicFramePr>
        <p:xfrm>
          <a:off x="468313" y="1556792"/>
          <a:ext cx="8176395" cy="4552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465"/>
                <a:gridCol w="2725465"/>
                <a:gridCol w="2725465"/>
              </a:tblGrid>
              <a:tr h="101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Diagnostic group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Number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Percentage of sample</a:t>
                      </a:r>
                      <a:endParaRPr lang="en-GB" sz="2800" dirty="0">
                        <a:solidFill>
                          <a:schemeClr val="bg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145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</a:tr>
              <a:tr h="1010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Autism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&amp; </a:t>
                      </a: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DAP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</a:tr>
              <a:tr h="1538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Neither Autism or DAP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</a:tr>
              <a:tr h="4958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Total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351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Calibri"/>
                          <a:cs typeface="Times New Roman"/>
                        </a:rPr>
                        <a:t>100</a:t>
                      </a:r>
                      <a:endParaRPr lang="en-GB" sz="280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66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CLINIC DUTY.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1" y="765175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Judy Eaton’s DAP Research Limitations.</a:t>
            </a:r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Autism + DAP dx pathologises more characteristics of a person than standard autism dx (Sanchez 2018</a:t>
            </a:r>
            <a:r>
              <a:rPr lang="en-GB" sz="2800" dirty="0" smtClean="0">
                <a:latin typeface="Trebuchet MS" panose="020B0603020202020204" pitchFamily="34" charset="0"/>
              </a:rPr>
              <a:t>); this group inherently has more data than autism group.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Collected at specialist DAP clinic, needs replicating at larger scale across at least several clinics with 80% reliability on ADOS.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Is circular, Judy Eaton does not diagnose DAP in non-autistics; naturally creates 3 groups.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Lacks external validity due to no consensus over how to diagnose or reduced profile of essential 6 </a:t>
            </a:r>
            <a:r>
              <a:rPr lang="en-GB" sz="2800" dirty="0" smtClean="0">
                <a:latin typeface="Trebuchet MS" panose="020B0603020202020204" pitchFamily="34" charset="0"/>
              </a:rPr>
              <a:t>traits.</a:t>
            </a:r>
          </a:p>
        </p:txBody>
      </p:sp>
    </p:spTree>
    <p:extLst>
      <p:ext uri="{BB962C8B-B14F-4D97-AF65-F5344CB8AC3E}">
        <p14:creationId xmlns:p14="http://schemas.microsoft.com/office/powerpoint/2010/main" val="53139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CLINIC DUTY.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0" y="784450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Judy Eaton’s DAP Research Limitations.</a:t>
            </a:r>
            <a:endParaRPr lang="en-GB" sz="2800" dirty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DISCO DAP items only measure 5 of Newson’s profile traits (O’Nions et al 2016).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Less DAPers than </a:t>
            </a:r>
            <a:r>
              <a:rPr lang="en-GB" sz="2800" dirty="0" smtClean="0">
                <a:latin typeface="Trebuchet MS" panose="020B0603020202020204" pitchFamily="34" charset="0"/>
              </a:rPr>
              <a:t>Newson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had: </a:t>
            </a:r>
            <a:r>
              <a:rPr lang="en-GB" sz="2800" dirty="0">
                <a:latin typeface="Trebuchet MS" panose="020B0603020202020204" pitchFamily="34" charset="0"/>
              </a:rPr>
              <a:t>111 vs 150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Some results differ from DAPer lived experience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Uses WISC, needs Raven’s Matrices to accurately measure </a:t>
            </a:r>
            <a:r>
              <a:rPr lang="en-GB" sz="2800" dirty="0">
                <a:latin typeface="Trebuchet MS" panose="020B0603020202020204" pitchFamily="34" charset="0"/>
              </a:rPr>
              <a:t>autistic intelligence (Soulieres et al </a:t>
            </a:r>
            <a:r>
              <a:rPr lang="en-GB" sz="2800" dirty="0" smtClean="0">
                <a:latin typeface="Trebuchet MS" panose="020B0603020202020204" pitchFamily="34" charset="0"/>
              </a:rPr>
              <a:t>2011). Damian Milton commented, intelligence tests measure ability to pass the test.</a:t>
            </a:r>
          </a:p>
          <a:p>
            <a:pPr marL="51435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Currently, does not mean much.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46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CLINIC DUTY.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0" y="1124744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Judy Eaton’s Research, </a:t>
            </a:r>
            <a:r>
              <a:rPr lang="en-GB" sz="2800" b="1" dirty="0">
                <a:latin typeface="Trebuchet MS" panose="020B0603020202020204" pitchFamily="34" charset="0"/>
              </a:rPr>
              <a:t>m</a:t>
            </a:r>
            <a:r>
              <a:rPr lang="en-GB" sz="2800" b="1" dirty="0" smtClean="0">
                <a:latin typeface="Trebuchet MS" panose="020B0603020202020204" pitchFamily="34" charset="0"/>
              </a:rPr>
              <a:t>ost likely explanation.</a:t>
            </a:r>
            <a:endParaRPr lang="en-GB" sz="2800" dirty="0">
              <a:latin typeface="Trebuchet MS" panose="020B0603020202020204" pitchFamily="34" charset="0"/>
            </a:endParaRPr>
          </a:p>
          <a:p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“</a:t>
            </a:r>
            <a:r>
              <a:rPr lang="en-GB" sz="2800" i="1" dirty="0">
                <a:latin typeface="Trebuchet MS" panose="020B0603020202020204" pitchFamily="34" charset="0"/>
              </a:rPr>
              <a:t>It is plausible that behaviours traditionally associated with Social Emotional Behavioural Difficulties, but not autism are being diagnosed as autism through diagnostic overshadowing created by circular diagnostic practices of the autism + DAP traits diagnosis. This would explain if forthcoming research indicates DAP is </a:t>
            </a:r>
            <a:r>
              <a:rPr lang="en-GB" sz="2800" i="1" dirty="0" smtClean="0">
                <a:latin typeface="Trebuchet MS" panose="020B0603020202020204" pitchFamily="34" charset="0"/>
              </a:rPr>
              <a:t>distinct </a:t>
            </a:r>
            <a:r>
              <a:rPr lang="en-GB" sz="2800" i="1" dirty="0">
                <a:latin typeface="Trebuchet MS" panose="020B0603020202020204" pitchFamily="34" charset="0"/>
              </a:rPr>
              <a:t>from other autism subtypes</a:t>
            </a:r>
            <a:r>
              <a:rPr lang="en-GB" sz="2800" i="1" dirty="0" smtClean="0">
                <a:latin typeface="Trebuchet MS" panose="020B0603020202020204" pitchFamily="34" charset="0"/>
              </a:rPr>
              <a:t>.</a:t>
            </a:r>
            <a:r>
              <a:rPr lang="en-GB" sz="2800" dirty="0" smtClean="0">
                <a:latin typeface="Trebuchet MS" panose="020B0603020202020204" pitchFamily="34" charset="0"/>
              </a:rPr>
              <a:t>” (Work in progress ethics essay).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3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 GOOD APPROACH?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312" y="1196752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Good practice.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Many autism approaches do not work for most autistic persons (Milton 2017).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Cough *ABA/ PBS* Cough.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strategies are good practice (Milton 2017; Woods 2019a; 2019c).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strategies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comparable approaches need large scale RCTs in investigate their effectiveness (Woods et al 2019).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3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 FIAT PANDA?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AET DAP Strategies (Woods 2019c).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 </a:t>
            </a:r>
            <a:r>
              <a:rPr lang="en-GB" sz="2800" dirty="0">
                <a:latin typeface="Trebuchet MS" panose="020B0603020202020204" pitchFamily="34" charset="0"/>
              </a:rPr>
              <a:t>specific keyworker </a:t>
            </a:r>
            <a:r>
              <a:rPr lang="en-GB" sz="2800" dirty="0" smtClean="0">
                <a:latin typeface="Trebuchet MS" panose="020B0603020202020204" pitchFamily="34" charset="0"/>
              </a:rPr>
              <a:t>&amp; </a:t>
            </a:r>
            <a:r>
              <a:rPr lang="en-GB" sz="2800" dirty="0">
                <a:latin typeface="Trebuchet MS" panose="020B0603020202020204" pitchFamily="34" charset="0"/>
              </a:rPr>
              <a:t>trusted relationship.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Being </a:t>
            </a:r>
            <a:r>
              <a:rPr lang="en-GB" sz="2800" dirty="0">
                <a:latin typeface="Trebuchet MS" panose="020B0603020202020204" pitchFamily="34" charset="0"/>
              </a:rPr>
              <a:t>flexible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adaptable.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Indirect </a:t>
            </a:r>
            <a:r>
              <a:rPr lang="en-GB" sz="2800" dirty="0">
                <a:latin typeface="Trebuchet MS" panose="020B0603020202020204" pitchFamily="34" charset="0"/>
              </a:rPr>
              <a:t>praise.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Letting </a:t>
            </a:r>
            <a:r>
              <a:rPr lang="en-GB" sz="2800" dirty="0">
                <a:latin typeface="Trebuchet MS" panose="020B0603020202020204" pitchFamily="34" charset="0"/>
              </a:rPr>
              <a:t>things go.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Negotiating </a:t>
            </a:r>
            <a:r>
              <a:rPr lang="en-GB" sz="2800" dirty="0">
                <a:latin typeface="Trebuchet MS" panose="020B0603020202020204" pitchFamily="34" charset="0"/>
              </a:rPr>
              <a:t>by providing choices to pupils.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Positive </a:t>
            </a:r>
            <a:r>
              <a:rPr lang="en-GB" sz="2800" dirty="0">
                <a:latin typeface="Trebuchet MS" panose="020B0603020202020204" pitchFamily="34" charset="0"/>
              </a:rPr>
              <a:t>relations.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Thinking </a:t>
            </a:r>
            <a:r>
              <a:rPr lang="en-GB" sz="2800" dirty="0">
                <a:latin typeface="Trebuchet MS" panose="020B0603020202020204" pitchFamily="34" charset="0"/>
              </a:rPr>
              <a:t>aloud.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Tone </a:t>
            </a:r>
            <a:r>
              <a:rPr lang="en-GB" sz="2800" dirty="0">
                <a:latin typeface="Trebuchet MS" panose="020B0603020202020204" pitchFamily="34" charset="0"/>
              </a:rPr>
              <a:t>of voice.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Treating </a:t>
            </a:r>
            <a:r>
              <a:rPr lang="en-GB" sz="2800" dirty="0">
                <a:latin typeface="Trebuchet MS" panose="020B0603020202020204" pitchFamily="34" charset="0"/>
              </a:rPr>
              <a:t>anger as communication.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Use </a:t>
            </a:r>
            <a:r>
              <a:rPr lang="en-GB" sz="2800" dirty="0">
                <a:latin typeface="Trebuchet MS" panose="020B0603020202020204" pitchFamily="34" charset="0"/>
              </a:rPr>
              <a:t>humour.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Use </a:t>
            </a:r>
            <a:r>
              <a:rPr lang="en-GB" sz="2800" dirty="0">
                <a:latin typeface="Trebuchet MS" panose="020B0603020202020204" pitchFamily="34" charset="0"/>
              </a:rPr>
              <a:t>role play, novelty &amp;</a:t>
            </a:r>
            <a:r>
              <a:rPr lang="en-GB" sz="2800" dirty="0" smtClean="0">
                <a:latin typeface="Trebuchet MS" panose="020B0603020202020204" pitchFamily="34" charset="0"/>
              </a:rPr>
              <a:t> various materials.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Visual </a:t>
            </a:r>
            <a:r>
              <a:rPr lang="en-GB" sz="2800" dirty="0">
                <a:latin typeface="Trebuchet MS" panose="020B0603020202020204" pitchFamily="34" charset="0"/>
              </a:rPr>
              <a:t>communication </a:t>
            </a:r>
            <a:r>
              <a:rPr lang="en-GB" sz="2800" dirty="0" smtClean="0">
                <a:latin typeface="Trebuchet MS" panose="020B0603020202020204" pitchFamily="34" charset="0"/>
              </a:rPr>
              <a:t>methods.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9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9"/>
    </mc:Choice>
    <mc:Fallback xmlns="">
      <p:transition spd="slow" advTm="2500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STRATEGISE.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980728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Overlapping Strategies &amp; Pedagogies.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Autism Catatonia.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Autistic preferred approaches.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Capabilities Approach.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Dialectical Therapy.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Evidence </a:t>
            </a:r>
            <a:r>
              <a:rPr lang="en-GB" sz="2800" dirty="0">
                <a:latin typeface="Trebuchet MS" panose="020B0603020202020204" pitchFamily="34" charset="0"/>
              </a:rPr>
              <a:t>based </a:t>
            </a:r>
            <a:r>
              <a:rPr lang="en-GB" sz="2800" dirty="0" smtClean="0">
                <a:latin typeface="Trebuchet MS" panose="020B0603020202020204" pitchFamily="34" charset="0"/>
              </a:rPr>
              <a:t>practices.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Inquiries based learning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Low Arousal Approach.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SPELL </a:t>
            </a:r>
            <a:r>
              <a:rPr lang="en-GB" sz="2800" dirty="0" smtClean="0">
                <a:latin typeface="Trebuchet MS" panose="020B0603020202020204" pitchFamily="34" charset="0"/>
              </a:rPr>
              <a:t>Framework.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Universal Design for Learning </a:t>
            </a:r>
            <a:r>
              <a:rPr lang="en-GB" sz="2800" dirty="0">
                <a:latin typeface="Trebuchet MS" panose="020B0603020202020204" pitchFamily="34" charset="0"/>
              </a:rPr>
              <a:t>(Woods, </a:t>
            </a:r>
            <a:r>
              <a:rPr lang="en-GB" sz="2800" dirty="0" smtClean="0">
                <a:latin typeface="Trebuchet MS" panose="020B0603020202020204" pitchFamily="34" charset="0"/>
              </a:rPr>
              <a:t>Woods 2019c).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4"/>
    </mc:Choice>
    <mc:Fallback xmlns="">
      <p:transition spd="slow" advTm="18034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BACK TO MODELS.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6837" y="908720"/>
            <a:ext cx="81763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SOR Developmental Model (Howard 2017).</a:t>
            </a:r>
            <a:br>
              <a:rPr lang="en-GB" sz="2800" b="1" dirty="0" smtClean="0">
                <a:latin typeface="Trebuchet MS" panose="020B0603020202020204" pitchFamily="34" charset="0"/>
              </a:rPr>
            </a:br>
            <a:endParaRPr lang="en-GB" sz="2800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37" y="1687477"/>
            <a:ext cx="8146663" cy="428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110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59"/>
    </mc:Choice>
    <mc:Fallback xmlns="">
      <p:transition spd="slow" advTm="44759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 TRAUMATIC EXPERIENCE.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1412776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Monotropism DAP Model.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Howard Model can be adapted for Sensory Under Responsivity &amp; Monotropism.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Crucially</a:t>
            </a:r>
            <a:r>
              <a:rPr lang="en-GB" sz="2800" dirty="0">
                <a:latin typeface="Trebuchet MS" panose="020B0603020202020204" pitchFamily="34" charset="0"/>
              </a:rPr>
              <a:t>, this from birth.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Howard </a:t>
            </a:r>
            <a:r>
              <a:rPr lang="en-GB" sz="2800" dirty="0">
                <a:latin typeface="Trebuchet MS" panose="020B0603020202020204" pitchFamily="34" charset="0"/>
              </a:rPr>
              <a:t>Model is applicable for trauma-based developmental </a:t>
            </a:r>
            <a:r>
              <a:rPr lang="en-GB" sz="2800" dirty="0" smtClean="0">
                <a:latin typeface="Trebuchet MS" panose="020B0603020202020204" pitchFamily="34" charset="0"/>
              </a:rPr>
              <a:t>delays; can explain DAP.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Neurological differences can be from </a:t>
            </a:r>
            <a:r>
              <a:rPr lang="en-GB" sz="2800" dirty="0" smtClean="0">
                <a:latin typeface="Trebuchet MS" panose="020B0603020202020204" pitchFamily="34" charset="0"/>
              </a:rPr>
              <a:t>during pregnancy.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65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DO NOT BE CLINGY.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Overlaps between DAP, Trauma (Attachment &amp; LAC literature).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Avoid blaming the child, child cannot help themselves, they are not doing this by choice. Do not use “strategic” or “manipulative” terminology etc.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Behaviourist strategies based on rewards &amp; consequences do not work.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Building trusting relationships.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Can be manipulative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target a particular person.</a:t>
            </a:r>
          </a:p>
        </p:txBody>
      </p:sp>
    </p:spTree>
    <p:extLst>
      <p:ext uri="{BB962C8B-B14F-4D97-AF65-F5344CB8AC3E}">
        <p14:creationId xmlns:p14="http://schemas.microsoft.com/office/powerpoint/2010/main" val="18422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ICE BREAKERS.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601" y="1196752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Introduction.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Main DAP discourse.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 diagnostic traits &amp; its limitations.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DAPs proposed ontologies.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Judy Eaton’s database research &amp; critique.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 strategies &amp; critique.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Overlap between DAP &amp; attachment, trauma, Looked After Children literature.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Clinical implications.</a:t>
            </a:r>
          </a:p>
        </p:txBody>
      </p:sp>
    </p:spTree>
    <p:extLst>
      <p:ext uri="{BB962C8B-B14F-4D97-AF65-F5344CB8AC3E}">
        <p14:creationId xmlns:p14="http://schemas.microsoft.com/office/powerpoint/2010/main" val="320225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ATTACHMENT.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Overlaps between DAP, Trauma (Attachment </a:t>
            </a:r>
            <a:r>
              <a:rPr lang="en-GB" sz="2800" b="1" dirty="0">
                <a:latin typeface="Trebuchet MS" panose="020B0603020202020204" pitchFamily="34" charset="0"/>
              </a:rPr>
              <a:t>&amp;</a:t>
            </a:r>
            <a:r>
              <a:rPr lang="en-GB" sz="2800" b="1" dirty="0" smtClean="0">
                <a:latin typeface="Trebuchet MS" panose="020B0603020202020204" pitchFamily="34" charset="0"/>
              </a:rPr>
              <a:t> LAC literature).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Child taking rewards instead of completing request.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CYP allowed to direct direction of the session, no pressure to take part.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CYP has chaotic worldviews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high anxiety.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CYP use attention/ attachment seeking behaviours. 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CYP use social strategies, distraction behaviours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15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ATTACHMENT.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Overlaps between DAP, Trauma (Attachment </a:t>
            </a:r>
            <a:r>
              <a:rPr lang="en-GB" sz="2800" b="1" dirty="0">
                <a:latin typeface="Trebuchet MS" panose="020B0603020202020204" pitchFamily="34" charset="0"/>
              </a:rPr>
              <a:t>&amp;</a:t>
            </a:r>
            <a:r>
              <a:rPr lang="en-GB" sz="2800" b="1" dirty="0" smtClean="0">
                <a:latin typeface="Trebuchet MS" panose="020B0603020202020204" pitchFamily="34" charset="0"/>
              </a:rPr>
              <a:t> LAC literature).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Display demand avoidant behaviour to everyday requests.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Desperate carers as traditional approaches do not work.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Executive Functioning issues.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Going into fantasy.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Lack of sense of identity/ pride/ shame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/>
              <a:t>Need to reduce uncertainty</a:t>
            </a:r>
            <a:r>
              <a:rPr lang="en-GB" sz="2800" dirty="0" smtClean="0"/>
              <a:t>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/>
              <a:t>Positive relationships &amp;</a:t>
            </a:r>
            <a:r>
              <a:rPr lang="en-GB" sz="2800" dirty="0" smtClean="0"/>
              <a:t> </a:t>
            </a:r>
            <a:r>
              <a:rPr lang="en-GB" sz="2800" dirty="0"/>
              <a:t>use a sense of humour.</a:t>
            </a:r>
          </a:p>
        </p:txBody>
      </p:sp>
    </p:spTree>
    <p:extLst>
      <p:ext uri="{BB962C8B-B14F-4D97-AF65-F5344CB8AC3E}">
        <p14:creationId xmlns:p14="http://schemas.microsoft.com/office/powerpoint/2010/main" val="6215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BONDING EXPERIENCE.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556792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Overlaps between DAP, Trauma (Attachment </a:t>
            </a:r>
            <a:r>
              <a:rPr lang="en-GB" sz="2800" b="1" dirty="0">
                <a:latin typeface="Trebuchet MS" panose="020B0603020202020204" pitchFamily="34" charset="0"/>
              </a:rPr>
              <a:t>&amp;</a:t>
            </a:r>
            <a:r>
              <a:rPr lang="en-GB" sz="2800" b="1" dirty="0" smtClean="0">
                <a:latin typeface="Trebuchet MS" panose="020B0603020202020204" pitchFamily="34" charset="0"/>
              </a:rPr>
              <a:t> LAC literature).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Provide only 2 choices.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Significant overlap with trauma based strategies, such as DBT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LA Approach.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Stay calm.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Use interests to engage with CYP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8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BONDING EXPERIENCE.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1" y="1268760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Overlaps between DAP, Trauma (Attachment </a:t>
            </a:r>
            <a:r>
              <a:rPr lang="en-GB" sz="2800" b="1" dirty="0">
                <a:latin typeface="Trebuchet MS" panose="020B0603020202020204" pitchFamily="34" charset="0"/>
              </a:rPr>
              <a:t>&amp;</a:t>
            </a:r>
            <a:r>
              <a:rPr lang="en-GB" sz="2800" b="1" dirty="0" smtClean="0">
                <a:latin typeface="Trebuchet MS" panose="020B0603020202020204" pitchFamily="34" charset="0"/>
              </a:rPr>
              <a:t> LAC literature).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Use of a key worker.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Use projects to enable child to do work.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Visual communication methods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timetables.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Halloween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Christmas </a:t>
            </a:r>
            <a:r>
              <a:rPr lang="en-GB" sz="2800" dirty="0" smtClean="0">
                <a:latin typeface="Trebuchet MS" panose="020B0603020202020204" pitchFamily="34" charset="0"/>
              </a:rPr>
              <a:t>pantos; are children going into fantasy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roleplay much? </a:t>
            </a:r>
            <a:r>
              <a:rPr lang="en-GB" sz="2800" dirty="0">
                <a:latin typeface="Trebuchet MS" panose="020B0603020202020204" pitchFamily="34" charset="0"/>
              </a:rPr>
              <a:t>(Not Trauma related).</a:t>
            </a:r>
          </a:p>
        </p:txBody>
      </p:sp>
    </p:spTree>
    <p:extLst>
      <p:ext uri="{BB962C8B-B14F-4D97-AF65-F5344CB8AC3E}">
        <p14:creationId xmlns:p14="http://schemas.microsoft.com/office/powerpoint/2010/main" val="321504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DISTRACTION BEHAVIOUR.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417" y="103141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Clinical &amp; Research Implications.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strategies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behaviours can be found outside of autism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Combining autism &amp; trauma explains, what is seen autistic DAPers exceedingly well!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E.g autistic DAPer anxiety in top 2% of population (Christie et al 2012).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The DAP construct is inherently subjective, based on observer’s bias. 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E.g. What is manipulative or strategic behaviour that is targeted a person</a:t>
            </a:r>
            <a:r>
              <a:rPr lang="en-GB" sz="2800" dirty="0" smtClean="0">
                <a:latin typeface="Trebuchet MS" panose="020B0603020202020204" pitchFamily="34" charset="0"/>
              </a:rPr>
              <a:t>?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1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 DISTRACTION BEHAVIOUR.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409" y="908720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Clinical &amp; Research Implications.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is not a form of autism &amp; </a:t>
            </a:r>
            <a:r>
              <a:rPr lang="en-GB" sz="2800" dirty="0">
                <a:latin typeface="Trebuchet MS" panose="020B0603020202020204" pitchFamily="34" charset="0"/>
              </a:rPr>
              <a:t>should be diagnosed in n</a:t>
            </a:r>
            <a:r>
              <a:rPr lang="en-GB" sz="2800" dirty="0" smtClean="0">
                <a:latin typeface="Trebuchet MS" panose="020B0603020202020204" pitchFamily="34" charset="0"/>
              </a:rPr>
              <a:t>on-autistics</a:t>
            </a:r>
            <a:r>
              <a:rPr lang="en-GB" sz="2800" dirty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Or, Autistic </a:t>
            </a:r>
            <a:r>
              <a:rPr lang="en-GB" sz="2800" dirty="0">
                <a:latin typeface="Trebuchet MS" panose="020B0603020202020204" pitchFamily="34" charset="0"/>
              </a:rPr>
              <a:t>DAPers </a:t>
            </a:r>
            <a:r>
              <a:rPr lang="en-GB" sz="2800" dirty="0" smtClean="0">
                <a:latin typeface="Trebuchet MS" panose="020B0603020202020204" pitchFamily="34" charset="0"/>
              </a:rPr>
              <a:t>are probably </a:t>
            </a:r>
            <a:r>
              <a:rPr lang="en-GB" sz="2800" dirty="0">
                <a:latin typeface="Trebuchet MS" panose="020B0603020202020204" pitchFamily="34" charset="0"/>
              </a:rPr>
              <a:t>traumatised autistics; these are 2 separate constructs.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is a </a:t>
            </a:r>
            <a:r>
              <a:rPr lang="en-GB" sz="2800" dirty="0" smtClean="0">
                <a:latin typeface="Trebuchet MS" panose="020B0603020202020204" pitchFamily="34" charset="0"/>
              </a:rPr>
              <a:t>pseudo-syndrome &amp; </a:t>
            </a:r>
            <a:r>
              <a:rPr lang="en-GB" sz="2800" dirty="0">
                <a:latin typeface="Trebuchet MS" panose="020B0603020202020204" pitchFamily="34" charset="0"/>
              </a:rPr>
              <a:t>should be broken into </a:t>
            </a:r>
            <a:r>
              <a:rPr lang="en-GB" sz="2800" dirty="0" smtClean="0">
                <a:latin typeface="Trebuchet MS" panose="020B0603020202020204" pitchFamily="34" charset="0"/>
              </a:rPr>
              <a:t>its’ </a:t>
            </a:r>
            <a:r>
              <a:rPr lang="en-GB" sz="2800" dirty="0">
                <a:latin typeface="Trebuchet MS" panose="020B0603020202020204" pitchFamily="34" charset="0"/>
              </a:rPr>
              <a:t>autism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trauma components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Or, alternatively, DAPers should be diagnosed with a trauma based condition like attachment disorder or BPD; which approaches overlap DAP strategies.</a:t>
            </a:r>
          </a:p>
        </p:txBody>
      </p:sp>
    </p:spTree>
    <p:extLst>
      <p:ext uri="{BB962C8B-B14F-4D97-AF65-F5344CB8AC3E}">
        <p14:creationId xmlns:p14="http://schemas.microsoft.com/office/powerpoint/2010/main" val="301696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59"/>
    </mc:Choice>
    <mc:Fallback xmlns="">
      <p:transition spd="slow" advTm="16059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ROUND TABLE.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Summarising.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“</a:t>
            </a:r>
            <a:r>
              <a:rPr lang="en-GB" sz="2800" i="1" dirty="0">
                <a:latin typeface="Trebuchet MS" panose="020B0603020202020204" pitchFamily="34" charset="0"/>
              </a:rPr>
              <a:t>To build on developments, insights and increasing recognition of PDA but maintain the </a:t>
            </a:r>
            <a:r>
              <a:rPr lang="en-GB" sz="2800" i="1" u="sng" dirty="0">
                <a:latin typeface="Trebuchet MS" panose="020B0603020202020204" pitchFamily="34" charset="0"/>
              </a:rPr>
              <a:t>integrity</a:t>
            </a:r>
            <a:r>
              <a:rPr lang="en-GB" sz="2800" i="1" dirty="0">
                <a:latin typeface="Trebuchet MS" panose="020B0603020202020204" pitchFamily="34" charset="0"/>
              </a:rPr>
              <a:t> of how the condition is understood and the nature of support that is needed by individuals.</a:t>
            </a:r>
            <a:r>
              <a:rPr lang="en-GB" sz="2800" dirty="0">
                <a:latin typeface="Trebuchet MS" panose="020B0603020202020204" pitchFamily="34" charset="0"/>
              </a:rPr>
              <a:t>” (Christie 2018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There is no single understanding of DAP to maintain the integrity over.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It is: a fallacy, misleading &amp; unethical to simply say DAP is an autism profile.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1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ROUND TABLE.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340768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Summarising.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Significant disagreement over what DAP is.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Judy Eaton’s DAP Database has significant limitations.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Strategies are good practice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overlap many approaches.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Substantial overlap between trauma based scholarship &amp; DAP literature.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7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POSITIVE FEEDBACK.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8160" y="1556792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Acknowledgements.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 thank Dr Damian Milton for encouraging the production of the article this is based off.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Dr Glenys Jones for her commentary </a:t>
            </a:r>
            <a:r>
              <a:rPr lang="en-GB" sz="2800" dirty="0">
                <a:latin typeface="Trebuchet MS" panose="020B0603020202020204" pitchFamily="34" charset="0"/>
              </a:rPr>
              <a:t>&amp;</a:t>
            </a:r>
            <a:r>
              <a:rPr lang="en-GB" sz="2800" dirty="0" smtClean="0">
                <a:latin typeface="Trebuchet MS" panose="020B0603020202020204" pitchFamily="34" charset="0"/>
              </a:rPr>
              <a:t> supportive suggestions with said article.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Support </a:t>
            </a:r>
            <a:r>
              <a:rPr lang="en-GB" sz="2800" dirty="0">
                <a:latin typeface="Trebuchet MS" panose="020B0603020202020204" pitchFamily="34" charset="0"/>
              </a:rPr>
              <a:t>of James </a:t>
            </a:r>
            <a:r>
              <a:rPr lang="en-GB" sz="2800" dirty="0" smtClean="0">
                <a:latin typeface="Trebuchet MS" panose="020B0603020202020204" pitchFamily="34" charset="0"/>
              </a:rPr>
              <a:t>Donovan &amp; Lianne Lawrence.</a:t>
            </a:r>
          </a:p>
        </p:txBody>
      </p:sp>
    </p:spTree>
    <p:extLst>
      <p:ext uri="{BB962C8B-B14F-4D97-AF65-F5344CB8AC3E}">
        <p14:creationId xmlns:p14="http://schemas.microsoft.com/office/powerpoint/2010/main" val="310892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9"/>
    </mc:Choice>
    <mc:Fallback xmlns="">
      <p:transition spd="slow" advTm="11479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ANY QUESTIONS</a:t>
            </a:r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980728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The End Game.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Contact </a:t>
            </a:r>
            <a:r>
              <a:rPr lang="en-GB" sz="2800" dirty="0">
                <a:latin typeface="Trebuchet MS" panose="020B0603020202020204" pitchFamily="34" charset="0"/>
              </a:rPr>
              <a:t>Details: </a:t>
            </a:r>
            <a:r>
              <a:rPr lang="en-GB" sz="2800" dirty="0" smtClean="0">
                <a:latin typeface="Trebuchet MS" panose="020B0603020202020204" pitchFamily="34" charset="0"/>
                <a:hlinkClick r:id="rId2"/>
              </a:rPr>
              <a:t>richardwoodsautism@gmail.com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Twitter </a:t>
            </a:r>
            <a:r>
              <a:rPr lang="en-GB" sz="2800" dirty="0">
                <a:latin typeface="Trebuchet MS" panose="020B0603020202020204" pitchFamily="34" charset="0"/>
              </a:rPr>
              <a:t>handle</a:t>
            </a:r>
            <a:r>
              <a:rPr lang="en-GB" sz="2800" dirty="0" smtClean="0">
                <a:latin typeface="Trebuchet MS" panose="020B0603020202020204" pitchFamily="34" charset="0"/>
              </a:rPr>
              <a:t>:</a:t>
            </a:r>
            <a:br>
              <a:rPr lang="en-GB" sz="2800" dirty="0" smtClean="0">
                <a:latin typeface="Trebuchet MS" panose="020B0603020202020204" pitchFamily="34" charset="0"/>
              </a:rPr>
            </a:br>
            <a:r>
              <a:rPr lang="en-GB" sz="2800" dirty="0" smtClean="0">
                <a:latin typeface="Trebuchet MS" panose="020B0603020202020204" pitchFamily="34" charset="0"/>
              </a:rPr>
              <a:t>@Richard_Autism  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My researchgate:</a:t>
            </a:r>
            <a:r>
              <a:rPr lang="en-GB" sz="2800" dirty="0">
                <a:latin typeface="Trebuchet MS" panose="020B0603020202020204" pitchFamily="34" charset="0"/>
              </a:rPr>
              <a:t/>
            </a:r>
            <a:br>
              <a:rPr lang="en-GB" sz="2800" dirty="0">
                <a:latin typeface="Trebuchet MS" panose="020B0603020202020204" pitchFamily="34" charset="0"/>
              </a:rPr>
            </a:br>
            <a:r>
              <a:rPr lang="en-GB" sz="28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2800" dirty="0" smtClean="0">
                <a:latin typeface="Trebuchet MS" panose="020B0603020202020204" pitchFamily="34" charset="0"/>
                <a:hlinkClick r:id="rId3"/>
              </a:rPr>
              <a:t>www.researchgate.net/profile/Richard_Woods10</a:t>
            </a:r>
            <a:r>
              <a:rPr lang="en-GB" sz="2800" dirty="0" smtClean="0">
                <a:latin typeface="Trebuchet MS" panose="020B0603020202020204" pitchFamily="34" charset="0"/>
              </a:rPr>
              <a:t>  </a:t>
            </a:r>
          </a:p>
          <a:p>
            <a:pPr marL="514350" lvl="0" indent="-514350"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B</a:t>
            </a:r>
            <a:r>
              <a:rPr lang="en-GB" sz="2800" dirty="0" smtClean="0">
                <a:latin typeface="Trebuchet MS" panose="020B0603020202020204" pitchFamily="34" charset="0"/>
              </a:rPr>
              <a:t>ibliography can be found in Woods (2019b).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Any </a:t>
            </a:r>
            <a:r>
              <a:rPr lang="en-GB" sz="2800" dirty="0">
                <a:latin typeface="Trebuchet MS" panose="020B0603020202020204" pitchFamily="34" charset="0"/>
              </a:rPr>
              <a:t>questions</a:t>
            </a:r>
            <a:r>
              <a:rPr lang="en-GB" sz="2800" dirty="0" smtClean="0">
                <a:latin typeface="Trebuchet MS" panose="020B0603020202020204" pitchFamily="34" charset="0"/>
              </a:rPr>
              <a:t>?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0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EXAMPLE, NOT THE BAND.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91" y="1196752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 problematic statement.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Christie leads developing understanding of main discourse (Fidler 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“</a:t>
            </a:r>
            <a:r>
              <a:rPr lang="en-GB" sz="2800" i="1" dirty="0">
                <a:latin typeface="Trebuchet MS" panose="020B0603020202020204" pitchFamily="34" charset="0"/>
              </a:rPr>
              <a:t>To build on developments, insights and increasing recognition of PDA but maintain the </a:t>
            </a:r>
            <a:r>
              <a:rPr lang="en-GB" sz="2800" i="1" u="sng" dirty="0">
                <a:latin typeface="Trebuchet MS" panose="020B0603020202020204" pitchFamily="34" charset="0"/>
              </a:rPr>
              <a:t>integrity</a:t>
            </a:r>
            <a:r>
              <a:rPr lang="en-GB" sz="2800" i="1" dirty="0">
                <a:latin typeface="Trebuchet MS" panose="020B0603020202020204" pitchFamily="34" charset="0"/>
              </a:rPr>
              <a:t> </a:t>
            </a:r>
            <a:r>
              <a:rPr lang="en-GB" sz="2800" i="1" dirty="0" smtClean="0">
                <a:latin typeface="Trebuchet MS" panose="020B0603020202020204" pitchFamily="34" charset="0"/>
              </a:rPr>
              <a:t>of </a:t>
            </a:r>
            <a:r>
              <a:rPr lang="en-GB" sz="2800" i="1" dirty="0">
                <a:latin typeface="Trebuchet MS" panose="020B0603020202020204" pitchFamily="34" charset="0"/>
              </a:rPr>
              <a:t>how the condition is understood and the nature of support that is needed by individuals.</a:t>
            </a:r>
            <a:r>
              <a:rPr lang="en-GB" sz="2800" dirty="0">
                <a:latin typeface="Trebuchet MS" panose="020B0603020202020204" pitchFamily="34" charset="0"/>
              </a:rPr>
              <a:t>” </a:t>
            </a:r>
            <a:r>
              <a:rPr lang="en-GB" sz="2800" dirty="0" smtClean="0">
                <a:latin typeface="Trebuchet MS" panose="020B0603020202020204" pitchFamily="34" charset="0"/>
              </a:rPr>
              <a:t>(Christie 2018).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As I will demonstrate, the quote is nonsense!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FIRST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Attword, T. (2018). </a:t>
            </a:r>
            <a:r>
              <a:rPr lang="en-GB" sz="1600" i="1" dirty="0">
                <a:latin typeface="Trebuchet MS" panose="020B0603020202020204" pitchFamily="34" charset="0"/>
              </a:rPr>
              <a:t>School Refusal by Professor Tony Attwood </a:t>
            </a:r>
            <a:r>
              <a:rPr lang="en-GB" sz="1600" dirty="0">
                <a:latin typeface="Trebuchet MS" panose="020B0603020202020204" pitchFamily="34" charset="0"/>
              </a:rPr>
              <a:t>(Online blog).  Retrieved from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https://attwoodandgarnettevents.com/2018/11/29/school-refusal-by-professor-tony-attwood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27 March 2018)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Brede, J., Remington, A., Kenny, L., &amp; Warren, K. (2017). Excluded from school: Autistic students’ experiences of school exclusion and subsequent re-integration into school. </a:t>
            </a:r>
            <a:r>
              <a:rPr lang="en-GB" sz="1600" i="1" dirty="0">
                <a:latin typeface="Trebuchet MS" panose="020B0603020202020204" pitchFamily="34" charset="0"/>
              </a:rPr>
              <a:t>Autism &amp; Developmental Language Impairments</a:t>
            </a:r>
            <a:r>
              <a:rPr lang="en-GB" sz="1600" dirty="0">
                <a:latin typeface="Trebuchet MS" panose="020B0603020202020204" pitchFamily="34" charset="0"/>
              </a:rPr>
              <a:t>, 2(1), 1-20.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Brooks, R. (2020). </a:t>
            </a:r>
            <a:r>
              <a:rPr lang="en-GB" sz="1600" i="1" dirty="0">
                <a:latin typeface="Trebuchet MS" panose="020B0603020202020204" pitchFamily="34" charset="0"/>
              </a:rPr>
              <a:t>The Trauma And Attachment Aware Classroom: A Practical Guide to Supporting Children Who Have Encountered Trauma and Adverse Childhood Experiences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 (2007). The distinctive clinical and educational needs of children with pathological demand avoidance syndrome: guidelines for good practice.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8(1), 3–11.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 (2018). </a:t>
            </a:r>
            <a:r>
              <a:rPr lang="en-GB" sz="1600" i="1" dirty="0">
                <a:latin typeface="Trebuchet MS" panose="020B0603020202020204" pitchFamily="34" charset="0"/>
              </a:rPr>
              <a:t>Towards a better understanding of Pathological Demand Avoidance. In National Autistic Society</a:t>
            </a:r>
            <a:r>
              <a:rPr lang="en-GB" sz="1600" dirty="0">
                <a:latin typeface="Trebuchet MS" panose="020B0603020202020204" pitchFamily="34" charset="0"/>
              </a:rPr>
              <a:t> (Ed), Pathological Demand Avoidance Conference. London: National Autistic Society.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P., Duncan, M., Fidler, R. &amp; Healey, Z. (2012). </a:t>
            </a:r>
            <a:r>
              <a:rPr lang="en-GB" sz="1600" i="1" dirty="0">
                <a:latin typeface="Trebuchet MS" panose="020B0603020202020204" pitchFamily="34" charset="0"/>
              </a:rPr>
              <a:t>Understanding Pathological Demand Avoidance Syndrome in Children: A Guide for Parents, Teachers and Other Professionals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Colley, D., &amp; Cooper, P (2017). </a:t>
            </a:r>
            <a:r>
              <a:rPr lang="en-GB" sz="1600" i="1" dirty="0">
                <a:latin typeface="Trebuchet MS" panose="020B0603020202020204" pitchFamily="34" charset="0"/>
              </a:rPr>
              <a:t>Attachment and Emotional Development in the Classroom: Theory and Practice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</p:txBody>
      </p:sp>
    </p:spTree>
    <p:extLst>
      <p:ext uri="{BB962C8B-B14F-4D97-AF65-F5344CB8AC3E}">
        <p14:creationId xmlns:p14="http://schemas.microsoft.com/office/powerpoint/2010/main" val="53183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SECOND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Eaton, J. (2018a). </a:t>
            </a:r>
            <a:r>
              <a:rPr lang="en-GB" sz="1600" i="1" dirty="0">
                <a:latin typeface="Trebuchet MS" panose="020B0603020202020204" pitchFamily="34" charset="0"/>
              </a:rPr>
              <a:t>A guide to mental health issues in girls and young women on the autism spectrum: diagnosis, intervention and family support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Eaton, J. (2018b). </a:t>
            </a:r>
            <a:r>
              <a:rPr lang="en-GB" sz="1600" i="1" dirty="0">
                <a:latin typeface="Trebuchet MS" panose="020B0603020202020204" pitchFamily="34" charset="0"/>
              </a:rPr>
              <a:t>PDA and differential diagnosis. In National Autistic Society (Ed), Pathological Demand Avoidance Conference</a:t>
            </a:r>
            <a:r>
              <a:rPr lang="en-GB" sz="1600" dirty="0">
                <a:latin typeface="Trebuchet MS" panose="020B0603020202020204" pitchFamily="34" charset="0"/>
              </a:rPr>
              <a:t>. 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https://network.autism.org.uk/sites/default/files/ckfinder/files/Differential%20diagnosis%20between%20PDA%20and%20attachment%20disorder%20-%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20Dr%20Judy%20Eaton.pdf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09 November 2019).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Eaton, J., Duncan, K., &amp; Hesketh, E. (2018). Modification of the Coventry Grid Interview (Flackhill et al, 2017) to include the Pathological Demand Avoidant profile.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19(2), 12-24.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Egan, V., Linenburg, O., &amp; O’Nions, L. (2019). The Measurement of Adult Pathological Demand Avoidance Traits. </a:t>
            </a:r>
            <a:r>
              <a:rPr lang="en-GB" sz="1600" i="1" dirty="0">
                <a:latin typeface="Trebuchet MS" panose="020B0603020202020204" pitchFamily="34" charset="0"/>
              </a:rPr>
              <a:t>Journal of Autism and Developmental Disorders</a:t>
            </a:r>
            <a:r>
              <a:rPr lang="en-GB" sz="1600" dirty="0">
                <a:latin typeface="Trebuchet MS" panose="020B0603020202020204" pitchFamily="34" charset="0"/>
              </a:rPr>
              <a:t>, 49(2), 481-494.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Falk, D. (2019). Non-complicit: Revisiting Hans Asperger’s Career in Nazi-era Vienna. </a:t>
            </a:r>
            <a:r>
              <a:rPr lang="en-GB" sz="1600" i="1" dirty="0">
                <a:latin typeface="Trebuchet MS" panose="020B0603020202020204" pitchFamily="34" charset="0"/>
              </a:rPr>
              <a:t>Journal of Autism and Developmental Disorders</a:t>
            </a:r>
            <a:r>
              <a:rPr lang="en-GB" sz="1600" dirty="0">
                <a:latin typeface="Trebuchet MS" panose="020B0603020202020204" pitchFamily="34" charset="0"/>
              </a:rPr>
              <a:t>, (2019).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doi.org/10.1007/s10803-019-03981-7</a:t>
            </a:r>
            <a:r>
              <a:rPr lang="en-GB" sz="1600" dirty="0" smtClean="0">
                <a:latin typeface="Trebuchet MS" panose="020B0603020202020204" pitchFamily="34" charset="0"/>
              </a:rPr>
              <a:t>   </a:t>
            </a:r>
            <a:endParaRPr lang="en-GB" sz="1600" dirty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Fidler, R. (2019). Girls who “can’t help won’t”: Understanding the distinctive profile of Pathological Demand Avoidance (PDA) and developing approaches to support girls with PDA. In: Carpenter, B., Happe, F., &amp; Egerton, J (Eds.), </a:t>
            </a:r>
            <a:r>
              <a:rPr lang="en-GB" sz="1600" i="1" dirty="0">
                <a:latin typeface="Trebuchet MS" panose="020B0603020202020204" pitchFamily="34" charset="0"/>
              </a:rPr>
              <a:t>Girls and Autism: Educational, Family and Personal Perspectives</a:t>
            </a:r>
            <a:r>
              <a:rPr lang="en-GB" sz="1600" dirty="0">
                <a:latin typeface="Trebuchet MS" panose="020B0603020202020204" pitchFamily="34" charset="0"/>
              </a:rPr>
              <a:t> (pp. 93-101).Abbingdon, Routledge.</a:t>
            </a:r>
          </a:p>
        </p:txBody>
      </p:sp>
    </p:spTree>
    <p:extLst>
      <p:ext uri="{BB962C8B-B14F-4D97-AF65-F5344CB8AC3E}">
        <p14:creationId xmlns:p14="http://schemas.microsoft.com/office/powerpoint/2010/main" val="288166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THIRD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Fidler, R and Christie, P. (2019). </a:t>
            </a:r>
            <a:r>
              <a:rPr lang="en-GB" sz="1600" i="1" dirty="0">
                <a:latin typeface="Trebuchet MS" panose="020B0603020202020204" pitchFamily="34" charset="0"/>
              </a:rPr>
              <a:t>Collaborative Approaches to Learning for Pupils with PDA: Strategies for Education Professionals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Flackhill, C., James, S., Soppitt, R., &amp; Milton, K. (2017). The Coventry Grid Interview (CGI): exploring autism and attachment difficulties.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18(1), 62-80.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Garralda, E. (2003).  Pathological demand avoidance syndrome or psychiatric disorder? </a:t>
            </a:r>
            <a:r>
              <a:rPr lang="en-GB" sz="1600" i="1" dirty="0">
                <a:latin typeface="Trebuchet MS" panose="020B0603020202020204" pitchFamily="34" charset="0"/>
              </a:rPr>
              <a:t>Archives of Disease in Childhood </a:t>
            </a:r>
            <a:r>
              <a:rPr lang="en-GB" sz="1600" dirty="0">
                <a:latin typeface="Trebuchet MS" panose="020B0603020202020204" pitchFamily="34" charset="0"/>
              </a:rPr>
              <a:t>(online only article). Retrieved from</a:t>
            </a:r>
            <a:r>
              <a:rPr lang="en-GB" sz="1600" dirty="0" smtClean="0">
                <a:latin typeface="Trebuchet MS" panose="020B0603020202020204" pitchFamily="34" charset="0"/>
              </a:rPr>
              <a:t>: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adc.bmj.com/content/88/7/595.responses#pathological-demand-avoidance-syndrome-or-psychiatric-disorder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</a:t>
            </a:r>
            <a:r>
              <a:rPr lang="en-GB" sz="1600" dirty="0" smtClean="0">
                <a:latin typeface="Trebuchet MS" panose="020B0603020202020204" pitchFamily="34" charset="0"/>
              </a:rPr>
              <a:t>20 November 2019).</a:t>
            </a:r>
            <a:endParaRPr lang="en-GB" sz="1600" dirty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Gillberg, C. (2014). Commentary: PDA – public display of affection or pathological demand avoidance? – reflections on O’Nions et al. (2014). </a:t>
            </a:r>
            <a:r>
              <a:rPr lang="en-GB" sz="1600" i="1" dirty="0">
                <a:latin typeface="Trebuchet MS" panose="020B0603020202020204" pitchFamily="34" charset="0"/>
              </a:rPr>
              <a:t>Journal 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55: 769–770.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Green, J. (2018). Video-Feedback Intervention for Parents of Infants at High-Risk of Developing Autism. In: Steele, H., &amp; Steele, M. (Eds.), </a:t>
            </a:r>
            <a:r>
              <a:rPr lang="en-GB" sz="1600" i="1" dirty="0">
                <a:latin typeface="Trebuchet MS" panose="020B0603020202020204" pitchFamily="34" charset="0"/>
              </a:rPr>
              <a:t>Handbook of Attachment-Based Interventions</a:t>
            </a:r>
            <a:r>
              <a:rPr lang="en-GB" sz="1600" dirty="0">
                <a:latin typeface="Trebuchet MS" panose="020B0603020202020204" pitchFamily="34" charset="0"/>
              </a:rPr>
              <a:t> (pp. 273-295). New York: The Guilford Press.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Green, J., Absoud, M., Grahame, V., Malik, O., Simonoff, E., Le Couteur, A., &amp; Baird, G. (2018a). Pathological Demand Avoidance: symptoms but not a syndrome. </a:t>
            </a:r>
            <a:r>
              <a:rPr lang="en-GB" sz="1600" i="1" dirty="0">
                <a:latin typeface="Trebuchet MS" panose="020B0603020202020204" pitchFamily="34" charset="0"/>
              </a:rPr>
              <a:t>Lancet Child &amp; Adolescent Health</a:t>
            </a:r>
            <a:r>
              <a:rPr lang="en-GB" sz="1600" dirty="0">
                <a:latin typeface="Trebuchet MS" panose="020B0603020202020204" pitchFamily="34" charset="0"/>
              </a:rPr>
              <a:t>, 2(6), 455–464.</a:t>
            </a:r>
          </a:p>
        </p:txBody>
      </p:sp>
    </p:spTree>
    <p:extLst>
      <p:ext uri="{BB962C8B-B14F-4D97-AF65-F5344CB8AC3E}">
        <p14:creationId xmlns:p14="http://schemas.microsoft.com/office/powerpoint/2010/main" val="3986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FOURTH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Green, J., Absoud, M., Grahame, V., Malik, O., Simonoff, E., Le Couteur, A., &amp; Baird, G. (2018b). Demand avoidance is not necessarily defiance: Authors’ reply. </a:t>
            </a:r>
            <a:r>
              <a:rPr lang="en-GB" sz="1600" i="1" dirty="0">
                <a:latin typeface="Trebuchet MS" panose="020B0603020202020204" pitchFamily="34" charset="0"/>
              </a:rPr>
              <a:t>Lancet Child &amp; Adolescent Health</a:t>
            </a:r>
            <a:r>
              <a:rPr lang="en-GB" sz="1600" dirty="0">
                <a:latin typeface="Trebuchet MS" panose="020B0603020202020204" pitchFamily="34" charset="0"/>
              </a:rPr>
              <a:t>, 2 (9), e21.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Howard, R. (2017). </a:t>
            </a:r>
            <a:r>
              <a:rPr lang="en-GB" sz="1600" i="1" dirty="0">
                <a:latin typeface="Trebuchet MS" panose="020B0603020202020204" pitchFamily="34" charset="0"/>
              </a:rPr>
              <a:t>Autism: The Case for a Family Intervention Employing Adapted Positive Psychology Approaches </a:t>
            </a:r>
            <a:r>
              <a:rPr lang="en-GB" sz="1600" dirty="0">
                <a:latin typeface="Trebuchet MS" panose="020B0603020202020204" pitchFamily="34" charset="0"/>
              </a:rPr>
              <a:t>(Conference Paper). Pp 94-115.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pospsychbucks.files.wordpress.com/2019/02/app-symposium-proceedings-2017-final2.pdf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06 April 2019).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Kaushik, A., Ozsivadjian, A., Baird, G., Kyriakopoulos, M., and Absoud, M (2015, 09, 16). </a:t>
            </a:r>
            <a:r>
              <a:rPr lang="en-GB" sz="1600" i="1" dirty="0">
                <a:latin typeface="Trebuchet MS" panose="020B0603020202020204" pitchFamily="34" charset="0"/>
              </a:rPr>
              <a:t>Extreme Demand Avoidance: towards a dimensional approach in children presenting with complex neurodevelopmental disorders and avoidance of demands</a:t>
            </a:r>
            <a:r>
              <a:rPr lang="en-GB" sz="1600" dirty="0">
                <a:latin typeface="Trebuchet MS" panose="020B0603020202020204" pitchFamily="34" charset="0"/>
              </a:rPr>
              <a:t>. Paper presented at Royal College of Psychiatrists Faculty of Child and Adolescent Psychiatry Annual Conference. Brighton, United Kingdom. London: Royal College of Psychiatrists.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Kay, H. (2019). </a:t>
            </a:r>
            <a:r>
              <a:rPr lang="en-GB" sz="1600" i="1" dirty="0">
                <a:latin typeface="Trebuchet MS" panose="020B0603020202020204" pitchFamily="34" charset="0"/>
              </a:rPr>
              <a:t>Research Meeting: Record of meeting held 08th of January 2019 </a:t>
            </a:r>
            <a:r>
              <a:rPr lang="en-GB" sz="1600" dirty="0">
                <a:latin typeface="Trebuchet MS" panose="020B0603020202020204" pitchFamily="34" charset="0"/>
              </a:rPr>
              <a:t>(Online Report):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www.pdasociety.org.uk/blog/2019/04/research-meeting-report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05 April 2019).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Lord, C., Elsabbagh, M., Baird, G., &amp; Veenstra-Vanderweele, J. (2018). Autism spectrum disorder. </a:t>
            </a:r>
            <a:r>
              <a:rPr lang="en-GB" sz="1600" i="1" dirty="0">
                <a:latin typeface="Trebuchet MS" panose="020B0603020202020204" pitchFamily="34" charset="0"/>
              </a:rPr>
              <a:t>Lancet</a:t>
            </a:r>
            <a:r>
              <a:rPr lang="en-GB" sz="1600" dirty="0">
                <a:latin typeface="Trebuchet MS" panose="020B0603020202020204" pitchFamily="34" charset="0"/>
              </a:rPr>
              <a:t>, 2018(392), 508-520.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Lyle, C., &amp; Leatherland, H. (2018). Preventing school exclusion: a case study of a primary aged autistic child with ADHD and a PDA profile.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19(2), 33-42.</a:t>
            </a:r>
          </a:p>
        </p:txBody>
      </p:sp>
    </p:spTree>
    <p:extLst>
      <p:ext uri="{BB962C8B-B14F-4D97-AF65-F5344CB8AC3E}">
        <p14:creationId xmlns:p14="http://schemas.microsoft.com/office/powerpoint/2010/main" val="336686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FIFTH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Malik, O, &amp; Baird, G. (2018). Commentary: PDA - what’s in a name? Dimensions of difficulty in children reported to have an ASD and features of extreme/pathological demand avoidance: a commentary on O’Nions et al. (2018). </a:t>
            </a:r>
            <a:r>
              <a:rPr lang="en-GB" sz="1600" i="1" dirty="0">
                <a:latin typeface="Trebuchet MS" panose="020B0603020202020204" pitchFamily="34" charset="0"/>
              </a:rPr>
              <a:t>Child and Adolescent Mental Health</a:t>
            </a:r>
            <a:r>
              <a:rPr lang="en-GB" sz="1600" dirty="0">
                <a:latin typeface="Trebuchet MS" panose="020B0603020202020204" pitchFamily="34" charset="0"/>
              </a:rPr>
              <a:t>, 23(4), 387–388.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(2017). </a:t>
            </a:r>
            <a:r>
              <a:rPr lang="en-GB" sz="1600" i="1" dirty="0">
                <a:latin typeface="Trebuchet MS" panose="020B0603020202020204" pitchFamily="34" charset="0"/>
              </a:rPr>
              <a:t>A Mismatch of Salience: Explorations of the nature of autism from theory to practice</a:t>
            </a:r>
            <a:r>
              <a:rPr lang="en-GB" sz="1600" dirty="0">
                <a:latin typeface="Trebuchet MS" panose="020B0603020202020204" pitchFamily="34" charset="0"/>
              </a:rPr>
              <a:t>. Hove, UK: Pavilion Publishing and Media Limited.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Newson, E., Le Maréchal, K., &amp; David, C. (2003). Pathological demand avoidance syndrome: a necessary distinction within the pervasive developmental disorders. </a:t>
            </a:r>
            <a:r>
              <a:rPr lang="en-GB" sz="1600" i="1" dirty="0">
                <a:latin typeface="Trebuchet MS" panose="020B0603020202020204" pitchFamily="34" charset="0"/>
              </a:rPr>
              <a:t>Archives of Disease in Childhood</a:t>
            </a:r>
            <a:r>
              <a:rPr lang="en-GB" sz="1600" dirty="0">
                <a:latin typeface="Trebuchet MS" panose="020B0603020202020204" pitchFamily="34" charset="0"/>
              </a:rPr>
              <a:t>, 88(7), 595–600.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Christie, P., Gould, J., Viding, E., Happe, F. (2014a). Development of the ‘Extreme Demand Avoidance Questionnaire’ (EDA-Q): preliminary observations on a trait measure for Pathological Demand Avoidance. </a:t>
            </a:r>
            <a:r>
              <a:rPr lang="en-GB" sz="1600" i="1" dirty="0">
                <a:latin typeface="Trebuchet MS" panose="020B0603020202020204" pitchFamily="34" charset="0"/>
              </a:rPr>
              <a:t>Journal 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55(7), 758–768.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Viding, E., Greven, C., Ronald, A., &amp; Happe, F., (2014b). Pathological demand avoidance: Exploring the behavioural profile. </a:t>
            </a:r>
            <a:r>
              <a:rPr lang="en-GB" sz="1600" i="1" dirty="0">
                <a:latin typeface="Trebuchet MS" panose="020B0603020202020204" pitchFamily="34" charset="0"/>
              </a:rPr>
              <a:t>Autism</a:t>
            </a:r>
            <a:r>
              <a:rPr lang="en-GB" sz="1600" dirty="0">
                <a:latin typeface="Trebuchet MS" panose="020B0603020202020204" pitchFamily="34" charset="0"/>
              </a:rPr>
              <a:t>, 18(5), 538-544.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Gould, J., Christie, P., Gillberg, C., Viding, E., &amp; Happe, F. (2016a). Identifying features of ‘pathological demand avoidance’ using the Diagnostic Interview for Social and Communication Disorders (DISCO). </a:t>
            </a:r>
            <a:r>
              <a:rPr lang="en-GB" sz="1600" i="1" dirty="0">
                <a:latin typeface="Trebuchet MS" panose="020B0603020202020204" pitchFamily="34" charset="0"/>
              </a:rPr>
              <a:t>European Child &amp; Adolescent Psychiatry</a:t>
            </a:r>
            <a:r>
              <a:rPr lang="en-GB" sz="1600" dirty="0">
                <a:latin typeface="Trebuchet MS" panose="020B0603020202020204" pitchFamily="34" charset="0"/>
              </a:rPr>
              <a:t>, 25(4), 407-419.</a:t>
            </a:r>
          </a:p>
        </p:txBody>
      </p:sp>
    </p:spTree>
    <p:extLst>
      <p:ext uri="{BB962C8B-B14F-4D97-AF65-F5344CB8AC3E}">
        <p14:creationId xmlns:p14="http://schemas.microsoft.com/office/powerpoint/2010/main" val="93085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SIXTH JOB REFERENCES.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Viding, E., Floyd, C., Quinlan, E., Pidgeon, C., Gould, J., &amp; Happe, F. (2018) Dimensions of difficulty in children reported to have an autism spectrum diagnosis and features of extreme/‘pathological’ demand avoidance. </a:t>
            </a:r>
            <a:r>
              <a:rPr lang="en-GB" sz="1600" i="1" dirty="0">
                <a:latin typeface="Trebuchet MS" panose="020B0603020202020204" pitchFamily="34" charset="0"/>
              </a:rPr>
              <a:t>Child and Adolescent Mental Health</a:t>
            </a:r>
            <a:r>
              <a:rPr lang="en-GB" sz="1600" dirty="0">
                <a:latin typeface="Trebuchet MS" panose="020B0603020202020204" pitchFamily="34" charset="0"/>
              </a:rPr>
              <a:t>, 23(3), 220-227.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Pearce, C. (2017). </a:t>
            </a:r>
            <a:r>
              <a:rPr lang="en-GB" sz="1600" i="1" dirty="0">
                <a:latin typeface="Trebuchet MS" panose="020B0603020202020204" pitchFamily="34" charset="0"/>
              </a:rPr>
              <a:t>A short introduction to attachment and attachment disorder, Second Edition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Philip, A., &amp; Contejean, Y. (2018).  The syndrome of pathological avoidance of requests: autistic psychopathy? Asperger Syndrome ? Atypical autism? Or specific pervasive developmental disorder (PDD)? Pathological demand avoidance syndrome: Autistic psychopathy? Asperger syndrome? Atypical autism? Or specific pervasive developmental disorder (PDD)? </a:t>
            </a:r>
            <a:r>
              <a:rPr lang="en-GB" sz="1600" i="1" dirty="0">
                <a:latin typeface="Trebuchet MS" panose="020B0603020202020204" pitchFamily="34" charset="0"/>
              </a:rPr>
              <a:t>Neuropsychiatry of Childhood and Adolescence</a:t>
            </a:r>
            <a:r>
              <a:rPr lang="en-GB" sz="1600" dirty="0">
                <a:latin typeface="Trebuchet MS" panose="020B0603020202020204" pitchFamily="34" charset="0"/>
              </a:rPr>
              <a:t>, 66(2), 103-108.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Reilly, C., Atkinson, P., Menlove, L., Gillberg, C., O’Nions, E., Happe, F., &amp; Neville, B. (2014). Pathological Demand Avoidance in a population-based cohort of children with epilepsy: Four case studies. </a:t>
            </a:r>
            <a:r>
              <a:rPr lang="en-GB" sz="1600" i="1" dirty="0">
                <a:latin typeface="Trebuchet MS" panose="020B0603020202020204" pitchFamily="34" charset="0"/>
              </a:rPr>
              <a:t>Research in Developmental Disabilities</a:t>
            </a:r>
            <a:r>
              <a:rPr lang="en-GB" sz="1600" dirty="0">
                <a:latin typeface="Trebuchet MS" panose="020B0603020202020204" pitchFamily="34" charset="0"/>
              </a:rPr>
              <a:t>, 35: 3236–3244.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Rutter, M., &amp; Pickles, A. (2016). Annual Research Review: Threats to the validity of child psychiatry and psychology. </a:t>
            </a:r>
            <a:r>
              <a:rPr lang="en-GB" sz="1600" i="1" dirty="0">
                <a:latin typeface="Trebuchet MS" panose="020B0603020202020204" pitchFamily="34" charset="0"/>
              </a:rPr>
              <a:t>Journal 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57(3), 398–416.</a:t>
            </a:r>
          </a:p>
        </p:txBody>
      </p:sp>
    </p:spTree>
    <p:extLst>
      <p:ext uri="{BB962C8B-B14F-4D97-AF65-F5344CB8AC3E}">
        <p14:creationId xmlns:p14="http://schemas.microsoft.com/office/powerpoint/2010/main" val="187470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ARE WE THERE YET?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Sanchez, S. (2018). </a:t>
            </a:r>
            <a:r>
              <a:rPr lang="en-GB" sz="1600" i="1" dirty="0">
                <a:latin typeface="Trebuchet MS" panose="020B0603020202020204" pitchFamily="34" charset="0"/>
              </a:rPr>
              <a:t>PDA &amp; Parenting: A critical-insider perspective on PDA and parenting </a:t>
            </a:r>
            <a:r>
              <a:rPr lang="en-GB" sz="1600" dirty="0">
                <a:latin typeface="Trebuchet MS" panose="020B0603020202020204" pitchFamily="34" charset="0"/>
              </a:rPr>
              <a:t>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https://autisticmotherland.com/tag/pda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24 November 2018).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Soulieres, I., Dawson, M., Morton, A., &amp; Gernsbacher, M. (2011). The Level and Nature of Autistic Intelligence II: What about Asperger Syndrome? </a:t>
            </a:r>
            <a:r>
              <a:rPr lang="en-GB" sz="1600" i="1" dirty="0">
                <a:latin typeface="Trebuchet MS" panose="020B0603020202020204" pitchFamily="34" charset="0"/>
              </a:rPr>
              <a:t>PLoS ONE</a:t>
            </a:r>
            <a:r>
              <a:rPr lang="en-GB" sz="1600" dirty="0">
                <a:latin typeface="Trebuchet MS" panose="020B0603020202020204" pitchFamily="34" charset="0"/>
              </a:rPr>
              <a:t>, 6(9), e25372. doi:10.1371/journal.pone.0025372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Trundle, G., Leam., C., Stringer, I. (2017). Differentiating between pathological demand avoidance and antisocial personality disorder: a case study. </a:t>
            </a:r>
            <a:r>
              <a:rPr lang="en-GB" sz="1600" i="1" dirty="0">
                <a:latin typeface="Trebuchet MS" panose="020B0603020202020204" pitchFamily="34" charset="0"/>
              </a:rPr>
              <a:t>Journal of Intellectual Disabilities and Offending Behaviour</a:t>
            </a:r>
            <a:r>
              <a:rPr lang="en-GB" sz="1600" dirty="0">
                <a:latin typeface="Trebuchet MS" panose="020B0603020202020204" pitchFamily="34" charset="0"/>
              </a:rPr>
              <a:t>, 8(1), 13-27.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Verhoeff, B. (2012). What is this thing called autism? A critical analysis of the tenacious search for autism's essence. </a:t>
            </a:r>
            <a:r>
              <a:rPr lang="en-GB" sz="1600" i="1" dirty="0">
                <a:latin typeface="Trebuchet MS" panose="020B0603020202020204" pitchFamily="34" charset="0"/>
              </a:rPr>
              <a:t>BioSoties</a:t>
            </a:r>
            <a:r>
              <a:rPr lang="en-GB" sz="1600" dirty="0">
                <a:latin typeface="Trebuchet MS" panose="020B0603020202020204" pitchFamily="34" charset="0"/>
              </a:rPr>
              <a:t>, 7(4), 410-432.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Wing, L. (2002). </a:t>
            </a:r>
            <a:r>
              <a:rPr lang="en-GB" sz="1600" i="1" dirty="0">
                <a:latin typeface="Trebuchet MS" panose="020B0603020202020204" pitchFamily="34" charset="0"/>
              </a:rPr>
              <a:t>The Autistic Spectrum: A guide for parents and professionals</a:t>
            </a:r>
            <a:r>
              <a:rPr lang="en-GB" sz="1600" dirty="0">
                <a:latin typeface="Trebuchet MS" panose="020B0603020202020204" pitchFamily="34" charset="0"/>
              </a:rPr>
              <a:t>. London: Constable &amp; Robinson Limited.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(2019a). Pathological Demand Avoidance (PDA). In Volkmar, F. (Ed.), </a:t>
            </a:r>
            <a:r>
              <a:rPr lang="en-GB" sz="1600" i="1" dirty="0">
                <a:latin typeface="Trebuchet MS" panose="020B0603020202020204" pitchFamily="34" charset="0"/>
              </a:rPr>
              <a:t>Encyclopaedia of Autism Spectrum Disorders</a:t>
            </a:r>
            <a:r>
              <a:rPr lang="en-GB" sz="1600" dirty="0">
                <a:latin typeface="Trebuchet MS" panose="020B0603020202020204" pitchFamily="34" charset="0"/>
              </a:rPr>
              <a:t>. New York: Springer Nature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(2019b). Pathological Demand Avoidance: Is it time to move beyond the pathological need to not to develop more inclusive pedagogical practices? </a:t>
            </a:r>
            <a:r>
              <a:rPr lang="en-GB" sz="1600" i="1" dirty="0">
                <a:latin typeface="Trebuchet MS" panose="020B0603020202020204" pitchFamily="34" charset="0"/>
              </a:rPr>
              <a:t>Autonomy, the Critical Journal of Interdisciplinary Autism Studies</a:t>
            </a:r>
            <a:r>
              <a:rPr lang="en-GB" sz="1600" dirty="0">
                <a:latin typeface="Trebuchet MS" panose="020B0603020202020204" pitchFamily="34" charset="0"/>
              </a:rPr>
              <a:t>, 1(6).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www.larryarnold.net/Autonomy/index.php/autonomy/article/view/CO3/html</a:t>
            </a:r>
            <a:r>
              <a:rPr lang="en-GB" sz="1600" dirty="0" smtClean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29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THE END TIMES.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916832"/>
            <a:ext cx="817639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endParaRPr lang="en-GB" sz="1600" dirty="0" smtClean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(2019c). Demand avoidance phenomena: Circularity, integrity and validity - a commentary on the 2018 National Autistic Society PDA conference.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20(2), 28–40.</a:t>
            </a: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R., Waldock, K., Keates, N., &amp; Morgan, H. (2019). Empathy and a Personalised Approach in Autism. </a:t>
            </a:r>
            <a:r>
              <a:rPr lang="en-GB" sz="1600" i="1" dirty="0">
                <a:latin typeface="Trebuchet MS" panose="020B0603020202020204" pitchFamily="34" charset="0"/>
              </a:rPr>
              <a:t>Journal of Autism and Developmental Disorders</a:t>
            </a:r>
            <a:r>
              <a:rPr lang="en-GB" sz="1600" dirty="0">
                <a:latin typeface="Trebuchet MS" panose="020B0603020202020204" pitchFamily="34" charset="0"/>
              </a:rPr>
              <a:t>. DOI: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doi.org/10.1007/s10803-019-04287-4</a:t>
            </a:r>
            <a:r>
              <a:rPr lang="en-GB" sz="1600" dirty="0" smtClean="0">
                <a:latin typeface="Trebuchet MS" panose="020B0603020202020204" pitchFamily="34" charset="0"/>
              </a:rPr>
              <a:t> </a:t>
            </a:r>
            <a:endParaRPr lang="en-GB" sz="1600" dirty="0">
              <a:latin typeface="Trebuchet MS" panose="020B0603020202020204" pitchFamily="34" charset="0"/>
            </a:endParaRPr>
          </a:p>
          <a:p>
            <a:pPr marL="34290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I also attended a training session for tutoring Looked After Children, some of the points are from the training materials from the event.</a:t>
            </a:r>
          </a:p>
        </p:txBody>
      </p:sp>
    </p:spTree>
    <p:extLst>
      <p:ext uri="{BB962C8B-B14F-4D97-AF65-F5344CB8AC3E}">
        <p14:creationId xmlns:p14="http://schemas.microsoft.com/office/powerpoint/2010/main" val="220953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2"/>
    </mc:Choice>
    <mc:Fallback xmlns="">
      <p:transition spd="slow" advTm="70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LET’S TALK.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980728"/>
            <a:ext cx="8176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Main DAP Discourse.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Called Pathological Demand Avoidance or Extreme Demand Avoidance.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A</a:t>
            </a:r>
            <a:r>
              <a:rPr lang="en-GB" sz="2800" dirty="0" smtClean="0">
                <a:latin typeface="Trebuchet MS" panose="020B0603020202020204" pitchFamily="34" charset="0"/>
              </a:rPr>
              <a:t> distinct syndrome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with unique strategies.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An autism subtype/ Pervasive Developmental Disorder.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DAP </a:t>
            </a:r>
            <a:r>
              <a:rPr lang="en-GB" sz="2800" b="1" i="1" dirty="0">
                <a:solidFill>
                  <a:prstClr val="black"/>
                </a:solidFill>
                <a:latin typeface="Trebuchet MS" panose="020B0603020202020204" pitchFamily="34" charset="0"/>
              </a:rPr>
              <a:t>is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 controversial (Falk 2019; Fidler &amp;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Christie 2019</a:t>
            </a:r>
            <a:r>
              <a:rPr lang="en-GB" sz="2800" dirty="0" smtClean="0">
                <a:latin typeface="Trebuchet MS" panose="020B0603020202020204" pitchFamily="34" charset="0"/>
              </a:rPr>
              <a:t>;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Green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et al 2018b;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Kaushik et al 2015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; O’Nions et al 2014a; O’Nions et al 2014b).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Dichotomy “for” &amp; “against” sides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.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2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28"/>
    </mc:Choice>
    <mc:Fallback xmlns="">
      <p:transition spd="slow" advTm="2342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LET’S TALK.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Main DAP Discourse.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originally a PDD.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Public often called PDD nosology group “autistic spectrum” (Newson et al 2003).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 is not autism but part of autism spectrum (Christie 2007; Christie et al 2012).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More recently it is an autism subtype.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DAP’s main impairment is high anxiety driven demand avoidance.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Current autism nosology, is validity based.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Anxiety is a comorbid, external to autism.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 being an autism subtype is a fallacy.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65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28"/>
    </mc:Choice>
    <mc:Fallback xmlns="">
      <p:transition spd="slow" advTm="2342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WHAT IS IN A NAME?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268760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 Pathological Demand for name change.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There is substantial debate over its name (Woods 2019a).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Demand to change its name (Eaton 2018a; Gillberg 2014; Kay 2019 Milton 2017a; Newson et al 2003; Reilly et al 2014; Sanchez 2018; Woods 2019c).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i="1" dirty="0" smtClean="0">
                <a:latin typeface="Trebuchet MS" panose="020B0603020202020204" pitchFamily="34" charset="0"/>
              </a:rPr>
              <a:t>Demand Avoidance Phenomena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Reasons should be clear by end of the talk.</a:t>
            </a:r>
          </a:p>
        </p:txBody>
      </p:sp>
    </p:spTree>
    <p:extLst>
      <p:ext uri="{BB962C8B-B14F-4D97-AF65-F5344CB8AC3E}">
        <p14:creationId xmlns:p14="http://schemas.microsoft.com/office/powerpoint/2010/main" val="141496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6"/>
    </mc:Choice>
    <mc:Fallback xmlns="">
      <p:transition spd="slow" advTm="1941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908720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Autism + DAP Traits criteria.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Comfortable in role play &amp;</a:t>
            </a:r>
            <a:r>
              <a:rPr lang="en-GB" sz="2800" dirty="0" smtClean="0">
                <a:latin typeface="Trebuchet MS" panose="020B0603020202020204" pitchFamily="34" charset="0"/>
              </a:rPr>
              <a:t> pretend.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Continues </a:t>
            </a:r>
            <a:r>
              <a:rPr lang="en-GB" sz="2800" dirty="0">
                <a:latin typeface="Trebuchet MS" panose="020B0603020202020204" pitchFamily="34" charset="0"/>
              </a:rPr>
              <a:t>to resist &amp;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  <a:r>
              <a:rPr lang="en-GB" sz="2800" dirty="0">
                <a:latin typeface="Trebuchet MS" panose="020B0603020202020204" pitchFamily="34" charset="0"/>
              </a:rPr>
              <a:t>avoid ordinary demands of life.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Demand avoidance can use social strategies.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Lability </a:t>
            </a:r>
            <a:r>
              <a:rPr lang="en-GB" sz="2800" dirty="0">
                <a:latin typeface="Trebuchet MS" panose="020B0603020202020204" pitchFamily="34" charset="0"/>
              </a:rPr>
              <a:t>of mood &amp; impulsive.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Obsessive behaviour, often focused on other people.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Surface sociability, but apparent lack of sense of social identity, pride, or </a:t>
            </a:r>
            <a:r>
              <a:rPr lang="en-GB" sz="2800" dirty="0" smtClean="0">
                <a:latin typeface="Trebuchet MS" panose="020B0603020202020204" pitchFamily="34" charset="0"/>
              </a:rPr>
              <a:t>shame (Fidler </a:t>
            </a:r>
            <a:r>
              <a:rPr lang="en-GB" sz="2800" dirty="0">
                <a:latin typeface="Trebuchet MS" panose="020B0603020202020204" pitchFamily="34" charset="0"/>
              </a:rPr>
              <a:t>2019; Green et al 2018a; Newson et al 2003).</a:t>
            </a:r>
          </a:p>
        </p:txBody>
      </p:sp>
    </p:spTree>
    <p:extLst>
      <p:ext uri="{BB962C8B-B14F-4D97-AF65-F5344CB8AC3E}">
        <p14:creationId xmlns:p14="http://schemas.microsoft.com/office/powerpoint/2010/main" val="3919353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"/>
    </mc:Choice>
    <mc:Fallback xmlns="">
      <p:transition spd="slow" advTm="80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DAP: Attachment, Trauma &amp; LAC.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844824"/>
            <a:ext cx="81763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Non-essential criteria.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Delayed Speech Development.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Neurological Involvement.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Passive </a:t>
            </a:r>
            <a:r>
              <a:rPr lang="en-GB" sz="2800" dirty="0">
                <a:latin typeface="Trebuchet MS" panose="020B0603020202020204" pitchFamily="34" charset="0"/>
              </a:rPr>
              <a:t>early history (Newson et al 2003).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Sensory differences (Eaton et al 2018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2617</TotalTime>
  <Words>4786</Words>
  <Application>Microsoft Office PowerPoint</Application>
  <PresentationFormat>On-screen Show (4:3)</PresentationFormat>
  <Paragraphs>502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1276</cp:revision>
  <dcterms:created xsi:type="dcterms:W3CDTF">2019-03-24T21:41:26Z</dcterms:created>
  <dcterms:modified xsi:type="dcterms:W3CDTF">2020-03-30T11:56:23Z</dcterms:modified>
</cp:coreProperties>
</file>