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19" name="Toronto’s School Resource Officers’ Program:…"/>
          <p:cNvSpPr txBox="1"/>
          <p:nvPr>
            <p:ph type="ctrTitle"/>
          </p:nvPr>
        </p:nvSpPr>
        <p:spPr>
          <a:xfrm>
            <a:off x="139327" y="787399"/>
            <a:ext cx="12726146" cy="2233366"/>
          </a:xfrm>
          <a:prstGeom prst="rect">
            <a:avLst/>
          </a:prstGeom>
        </p:spPr>
        <p:txBody>
          <a:bodyPr/>
          <a:lstStyle/>
          <a:p>
            <a:pPr>
              <a:defRPr cap="small" sz="3600"/>
            </a:pPr>
            <a:r>
              <a:t>Toronto’s School Resource Officers’ Program:</a:t>
            </a:r>
          </a:p>
          <a:p>
            <a:pPr>
              <a:defRPr cap="small" sz="3600"/>
            </a:pPr>
            <a:r>
              <a:t>A </a:t>
            </a:r>
          </a:p>
          <a:p>
            <a:pPr>
              <a:defRPr cap="small" sz="3600"/>
            </a:pPr>
            <a:r>
              <a:t>Conflict between surveillance &amp; social Justice?</a:t>
            </a:r>
          </a:p>
        </p:txBody>
      </p:sp>
      <p:sp>
        <p:nvSpPr>
          <p:cNvPr id="120" name="Dr. Esmorie J. Miller…"/>
          <p:cNvSpPr txBox="1"/>
          <p:nvPr>
            <p:ph type="subTitle" sz="quarter" idx="1"/>
          </p:nvPr>
        </p:nvSpPr>
        <p:spPr>
          <a:xfrm>
            <a:off x="990600" y="6475263"/>
            <a:ext cx="10464800" cy="1551137"/>
          </a:xfrm>
          <a:prstGeom prst="rect">
            <a:avLst/>
          </a:prstGeom>
        </p:spPr>
        <p:txBody>
          <a:bodyPr/>
          <a:lstStyle/>
          <a:p>
            <a:pPr defTabSz="502412">
              <a:defRPr cap="small" sz="3182"/>
            </a:pPr>
            <a:r>
              <a:t>Dr. Esmorie J. Miller</a:t>
            </a:r>
          </a:p>
          <a:p>
            <a:pPr defTabSz="502412">
              <a:defRPr cap="small" sz="3182"/>
            </a:pPr>
          </a:p>
          <a:p>
            <a:pPr defTabSz="502412">
              <a:defRPr cap="small" sz="3182"/>
            </a:pPr>
            <a:r>
              <a:t>Queen’s University Belfast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45" name="School Resource Officers: Reaction #II"/>
          <p:cNvSpPr txBox="1"/>
          <p:nvPr>
            <p:ph type="title"/>
          </p:nvPr>
        </p:nvSpPr>
        <p:spPr>
          <a:xfrm>
            <a:off x="613023" y="254000"/>
            <a:ext cx="11439278" cy="1723926"/>
          </a:xfrm>
          <a:prstGeom prst="rect">
            <a:avLst/>
          </a:prstGeom>
        </p:spPr>
        <p:txBody>
          <a:bodyPr/>
          <a:lstStyle/>
          <a:p>
            <a:pPr defTabSz="388620">
              <a:defRPr b="1" cap="small" sz="3060">
                <a:uFill>
                  <a:solidFill>
                    <a:srgbClr val="000000"/>
                  </a:solidFill>
                </a:uFill>
                <a:latin typeface="Times New Roman"/>
                <a:ea typeface="Times New Roman"/>
                <a:cs typeface="Times New Roman"/>
                <a:sym typeface="Times New Roman"/>
              </a:defRPr>
            </a:pPr>
          </a:p>
          <a:p>
            <a:pPr defTabSz="388620">
              <a:defRPr b="1" cap="small" sz="4080">
                <a:uFill>
                  <a:solidFill>
                    <a:srgbClr val="000000"/>
                  </a:solidFill>
                </a:uFill>
                <a:latin typeface="Times New Roman"/>
                <a:ea typeface="Times New Roman"/>
                <a:cs typeface="Times New Roman"/>
                <a:sym typeface="Times New Roman"/>
              </a:defRPr>
            </a:pPr>
            <a:r>
              <a:t>School Resource Officers: Reaction #II</a:t>
            </a:r>
          </a:p>
        </p:txBody>
      </p:sp>
      <p:sp>
        <p:nvSpPr>
          <p:cNvPr id="146" name="Social Justice Effect?…"/>
          <p:cNvSpPr txBox="1"/>
          <p:nvPr>
            <p:ph type="body" idx="1"/>
          </p:nvPr>
        </p:nvSpPr>
        <p:spPr>
          <a:xfrm>
            <a:off x="211087" y="2357239"/>
            <a:ext cx="12676487" cy="6974285"/>
          </a:xfrm>
          <a:prstGeom prst="rect">
            <a:avLst/>
          </a:prstGeom>
        </p:spPr>
        <p:txBody>
          <a:bodyPr/>
          <a:lstStyle/>
          <a:p>
            <a:pPr marL="0" indent="0" algn="ctr" defTabSz="402336">
              <a:spcBef>
                <a:spcPts val="0"/>
              </a:spcBef>
              <a:buSzTx/>
              <a:buNone/>
              <a:defRPr cap="small" sz="3168">
                <a:uFill>
                  <a:solidFill>
                    <a:srgbClr val="000000"/>
                  </a:solidFill>
                </a:uFill>
                <a:latin typeface="Times New Roman"/>
                <a:ea typeface="Times New Roman"/>
                <a:cs typeface="Times New Roman"/>
                <a:sym typeface="Times New Roman"/>
              </a:defRPr>
            </a:pPr>
            <a:r>
              <a:t>Social Justice Effect?</a:t>
            </a:r>
          </a:p>
          <a:p>
            <a:pPr marL="0" indent="0" algn="ctr" defTabSz="402336">
              <a:spcBef>
                <a:spcPts val="0"/>
              </a:spcBef>
              <a:buSzTx/>
              <a:buNone/>
              <a:defRPr cap="small" sz="3168">
                <a:uFill>
                  <a:solidFill>
                    <a:srgbClr val="000000"/>
                  </a:solidFill>
                </a:uFill>
                <a:latin typeface="Times New Roman"/>
                <a:ea typeface="Times New Roman"/>
                <a:cs typeface="Times New Roman"/>
                <a:sym typeface="Times New Roman"/>
              </a:defRPr>
            </a:pPr>
          </a:p>
          <a:p>
            <a:pPr marL="440055" indent="-440055" algn="just" defTabSz="402336">
              <a:spcBef>
                <a:spcPts val="0"/>
              </a:spcBef>
              <a:buSzPct val="50000"/>
              <a:buBlip>
                <a:blip r:embed="rId2"/>
              </a:buBlip>
              <a:defRPr sz="3168">
                <a:uFill>
                  <a:solidFill>
                    <a:srgbClr val="000000"/>
                  </a:solidFill>
                </a:uFill>
                <a:latin typeface="Times New Roman"/>
                <a:ea typeface="Times New Roman"/>
                <a:cs typeface="Times New Roman"/>
                <a:sym typeface="Times New Roman"/>
              </a:defRPr>
            </a:pPr>
            <a:r>
              <a:t>‘I’ve always had good things to say about cops. Our SRO has been there for me countless amounts of times. Officers even offered me after school help (Jordan Jackson, Student).</a:t>
            </a:r>
          </a:p>
          <a:p>
            <a:pPr marL="440055" indent="-440055" algn="just" defTabSz="402336">
              <a:spcBef>
                <a:spcPts val="0"/>
              </a:spcBef>
              <a:buSzPct val="50000"/>
              <a:buBlip>
                <a:blip r:embed="rId2"/>
              </a:buBlip>
              <a:defRPr sz="3168">
                <a:uFill>
                  <a:solidFill>
                    <a:srgbClr val="000000"/>
                  </a:solidFill>
                </a:uFill>
                <a:latin typeface="Times New Roman"/>
                <a:ea typeface="Times New Roman"/>
                <a:cs typeface="Times New Roman"/>
                <a:sym typeface="Times New Roman"/>
              </a:defRPr>
            </a:pPr>
          </a:p>
          <a:p>
            <a:pPr marL="440055" indent="-440055" algn="just" defTabSz="402336">
              <a:spcBef>
                <a:spcPts val="0"/>
              </a:spcBef>
              <a:buSzPct val="50000"/>
              <a:buBlip>
                <a:blip r:embed="rId2"/>
              </a:buBlip>
              <a:defRPr sz="3168">
                <a:uFill>
                  <a:solidFill>
                    <a:srgbClr val="000000"/>
                  </a:solidFill>
                </a:uFill>
                <a:latin typeface="Times New Roman"/>
                <a:ea typeface="Times New Roman"/>
                <a:cs typeface="Times New Roman"/>
                <a:sym typeface="Times New Roman"/>
              </a:defRPr>
            </a:pPr>
            <a:r>
              <a:t>‘I do not think police officers in my school are racist in any way or form. They’re just normal people’ (Olivia Falana, student).</a:t>
            </a:r>
          </a:p>
          <a:p>
            <a:pPr marL="440055" indent="-440055" algn="just" defTabSz="402336">
              <a:spcBef>
                <a:spcPts val="0"/>
              </a:spcBef>
              <a:buSzPct val="50000"/>
              <a:buBlip>
                <a:blip r:embed="rId2"/>
              </a:buBlip>
              <a:defRPr sz="3168">
                <a:uFill>
                  <a:solidFill>
                    <a:srgbClr val="000000"/>
                  </a:solidFill>
                </a:uFill>
                <a:latin typeface="Times New Roman"/>
                <a:ea typeface="Times New Roman"/>
                <a:cs typeface="Times New Roman"/>
                <a:sym typeface="Times New Roman"/>
              </a:defRPr>
            </a:pPr>
          </a:p>
          <a:p>
            <a:pPr marL="440055" indent="-440055" algn="just" defTabSz="402336">
              <a:spcBef>
                <a:spcPts val="0"/>
              </a:spcBef>
              <a:buSzPct val="50000"/>
              <a:buBlip>
                <a:blip r:embed="rId2"/>
              </a:buBlip>
              <a:defRPr sz="3168">
                <a:uFill>
                  <a:solidFill>
                    <a:srgbClr val="000000"/>
                  </a:solidFill>
                </a:uFill>
                <a:latin typeface="Times New Roman"/>
                <a:ea typeface="Times New Roman"/>
                <a:cs typeface="Times New Roman"/>
                <a:sym typeface="Times New Roman"/>
              </a:defRPr>
            </a:pPr>
            <a:r>
              <a:t>‘Losing our SRO would be a big blow’ (Nancy Mancini, student).</a:t>
            </a:r>
          </a:p>
          <a:p>
            <a:pPr marL="440055" indent="-440055" algn="just" defTabSz="402336">
              <a:spcBef>
                <a:spcPts val="0"/>
              </a:spcBef>
              <a:buSzPct val="50000"/>
              <a:buBlip>
                <a:blip r:embed="rId2"/>
              </a:buBlip>
              <a:defRPr sz="3168">
                <a:uFill>
                  <a:solidFill>
                    <a:srgbClr val="000000"/>
                  </a:solidFill>
                </a:uFill>
                <a:latin typeface="Times New Roman"/>
                <a:ea typeface="Times New Roman"/>
                <a:cs typeface="Times New Roman"/>
                <a:sym typeface="Times New Roman"/>
              </a:defRPr>
            </a:pPr>
          </a:p>
          <a:p>
            <a:pPr marL="440055" indent="-440055" algn="just" defTabSz="402336">
              <a:spcBef>
                <a:spcPts val="0"/>
              </a:spcBef>
              <a:buSzPct val="50000"/>
              <a:buBlip>
                <a:blip r:embed="rId2"/>
              </a:buBlip>
              <a:defRPr sz="3168">
                <a:uFill>
                  <a:solidFill>
                    <a:srgbClr val="000000"/>
                  </a:solidFill>
                </a:uFill>
                <a:latin typeface="Times New Roman"/>
                <a:ea typeface="Times New Roman"/>
                <a:cs typeface="Times New Roman"/>
                <a:sym typeface="Times New Roman"/>
              </a:defRPr>
            </a:pPr>
            <a:r>
              <a:t>‘He supported us through everything we’ve been through. He reaches out to the students. He provides options instead of students going out at lunch doing negative things, they’re inside exploring the options he has presented’ (Nathan President, Student).</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48" name="My Question:…"/>
          <p:cNvSpPr txBox="1"/>
          <p:nvPr>
            <p:ph type="title"/>
          </p:nvPr>
        </p:nvSpPr>
        <p:spPr>
          <a:xfrm>
            <a:off x="613023" y="254000"/>
            <a:ext cx="11439277" cy="1723926"/>
          </a:xfrm>
          <a:prstGeom prst="rect">
            <a:avLst/>
          </a:prstGeom>
        </p:spPr>
        <p:txBody>
          <a:bodyPr/>
          <a:lstStyle/>
          <a:p>
            <a:pPr defTabSz="283463">
              <a:defRPr b="1" cap="small" sz="2232">
                <a:uFill>
                  <a:solidFill>
                    <a:srgbClr val="000000"/>
                  </a:solidFill>
                </a:uFill>
                <a:latin typeface="Times New Roman"/>
                <a:ea typeface="Times New Roman"/>
                <a:cs typeface="Times New Roman"/>
                <a:sym typeface="Times New Roman"/>
              </a:defRPr>
            </a:pPr>
          </a:p>
          <a:p>
            <a:pPr defTabSz="283463">
              <a:defRPr b="1" cap="small" sz="2976">
                <a:uFill>
                  <a:solidFill>
                    <a:srgbClr val="000000"/>
                  </a:solidFill>
                </a:uFill>
                <a:latin typeface="Times New Roman"/>
                <a:ea typeface="Times New Roman"/>
                <a:cs typeface="Times New Roman"/>
                <a:sym typeface="Times New Roman"/>
              </a:defRPr>
            </a:pPr>
            <a:r>
              <a:t>My Question: </a:t>
            </a:r>
          </a:p>
          <a:p>
            <a:pPr defTabSz="283463">
              <a:defRPr b="1" cap="small" sz="2976">
                <a:uFill>
                  <a:solidFill>
                    <a:srgbClr val="000000"/>
                  </a:solidFill>
                </a:uFill>
                <a:latin typeface="Times New Roman"/>
                <a:ea typeface="Times New Roman"/>
                <a:cs typeface="Times New Roman"/>
                <a:sym typeface="Times New Roman"/>
              </a:defRPr>
            </a:pPr>
            <a:r>
              <a:t>What lies at the heart of the SRO conflict?</a:t>
            </a:r>
          </a:p>
        </p:txBody>
      </p:sp>
      <p:sp>
        <p:nvSpPr>
          <p:cNvPr id="149" name="Hypothesis #I…"/>
          <p:cNvSpPr txBox="1"/>
          <p:nvPr>
            <p:ph type="body" idx="1"/>
          </p:nvPr>
        </p:nvSpPr>
        <p:spPr>
          <a:xfrm>
            <a:off x="211087" y="2357239"/>
            <a:ext cx="12676487" cy="6974285"/>
          </a:xfrm>
          <a:prstGeom prst="rect">
            <a:avLst/>
          </a:prstGeom>
        </p:spPr>
        <p:txBody>
          <a:bodyPr/>
          <a:lstStyle/>
          <a:p>
            <a:pPr marL="0" indent="0" algn="ctr" defTabSz="457200">
              <a:spcBef>
                <a:spcPts val="0"/>
              </a:spcBef>
              <a:buSzTx/>
              <a:buNone/>
              <a:defRPr cap="small" sz="3600">
                <a:uFill>
                  <a:solidFill>
                    <a:srgbClr val="000000"/>
                  </a:solidFill>
                </a:uFill>
                <a:latin typeface="Times New Roman"/>
                <a:ea typeface="Times New Roman"/>
                <a:cs typeface="Times New Roman"/>
                <a:sym typeface="Times New Roman"/>
              </a:defRPr>
            </a:pPr>
            <a:r>
              <a:t>Hypothesis #I</a:t>
            </a: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Discerned in the vocabulary of activist is an opposition to surveillance in schools</a:t>
            </a: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p>
          <a:p>
            <a:pPr marL="0" indent="0" algn="ctr" defTabSz="457200">
              <a:spcBef>
                <a:spcPts val="0"/>
              </a:spcBef>
              <a:buSzTx/>
              <a:buNone/>
              <a:defRPr cap="small" sz="3600">
                <a:uFill>
                  <a:solidFill>
                    <a:srgbClr val="000000"/>
                  </a:solidFill>
                </a:uFill>
                <a:latin typeface="Times New Roman"/>
                <a:ea typeface="Times New Roman"/>
                <a:cs typeface="Times New Roman"/>
                <a:sym typeface="Times New Roman"/>
              </a:defRPr>
            </a:pPr>
          </a:p>
          <a:p>
            <a:pPr marL="0" indent="0" algn="ctr" defTabSz="457200">
              <a:spcBef>
                <a:spcPts val="0"/>
              </a:spcBef>
              <a:buSzTx/>
              <a:buNone/>
              <a:defRPr cap="small" sz="3600">
                <a:uFill>
                  <a:solidFill>
                    <a:srgbClr val="000000"/>
                  </a:solidFill>
                </a:uFill>
                <a:latin typeface="Times New Roman"/>
                <a:ea typeface="Times New Roman"/>
                <a:cs typeface="Times New Roman"/>
                <a:sym typeface="Times New Roman"/>
              </a:defRPr>
            </a:pPr>
            <a:r>
              <a:t>Hypothesis #II</a:t>
            </a: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Discerned in student responses is a receptivity to social justice oriented measures, i.e., SROs engaging with students as mentors or football coaches, etc.</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51" name="Mixed Method Research —…"/>
          <p:cNvSpPr txBox="1"/>
          <p:nvPr>
            <p:ph type="title"/>
          </p:nvPr>
        </p:nvSpPr>
        <p:spPr>
          <a:xfrm>
            <a:off x="221307" y="254000"/>
            <a:ext cx="12562186" cy="2479279"/>
          </a:xfrm>
          <a:prstGeom prst="rect">
            <a:avLst/>
          </a:prstGeom>
        </p:spPr>
        <p:txBody>
          <a:bodyPr/>
          <a:lstStyle/>
          <a:p>
            <a:pPr defTabSz="269747">
              <a:defRPr b="1" cap="small" sz="2124">
                <a:uFill>
                  <a:solidFill>
                    <a:srgbClr val="000000"/>
                  </a:solidFill>
                </a:uFill>
                <a:latin typeface="Times New Roman"/>
                <a:ea typeface="Times New Roman"/>
                <a:cs typeface="Times New Roman"/>
                <a:sym typeface="Times New Roman"/>
              </a:defRPr>
            </a:pPr>
          </a:p>
          <a:p>
            <a:pPr defTabSz="269747">
              <a:defRPr b="1" cap="small" sz="2832">
                <a:uFill>
                  <a:solidFill>
                    <a:srgbClr val="000000"/>
                  </a:solidFill>
                </a:uFill>
                <a:latin typeface="Times New Roman"/>
                <a:ea typeface="Times New Roman"/>
                <a:cs typeface="Times New Roman"/>
                <a:sym typeface="Times New Roman"/>
              </a:defRPr>
            </a:pPr>
            <a:r>
              <a:t>Mixed Method Research —</a:t>
            </a:r>
          </a:p>
          <a:p>
            <a:pPr defTabSz="269747">
              <a:defRPr b="1" cap="small" sz="2832">
                <a:uFill>
                  <a:solidFill>
                    <a:srgbClr val="000000"/>
                  </a:solidFill>
                </a:uFill>
                <a:latin typeface="Times New Roman"/>
                <a:ea typeface="Times New Roman"/>
                <a:cs typeface="Times New Roman"/>
                <a:sym typeface="Times New Roman"/>
              </a:defRPr>
            </a:pPr>
            <a:r>
              <a:t>Qualitative interviews,</a:t>
            </a:r>
          </a:p>
          <a:p>
            <a:pPr defTabSz="269747">
              <a:defRPr b="1" cap="small" sz="2832">
                <a:uFill>
                  <a:solidFill>
                    <a:srgbClr val="000000"/>
                  </a:solidFill>
                </a:uFill>
                <a:latin typeface="Times New Roman"/>
                <a:ea typeface="Times New Roman"/>
                <a:cs typeface="Times New Roman"/>
                <a:sym typeface="Times New Roman"/>
              </a:defRPr>
            </a:pPr>
            <a:r>
              <a:t>Focus groups,</a:t>
            </a:r>
          </a:p>
          <a:p>
            <a:pPr defTabSz="269747">
              <a:defRPr b="1" cap="small" sz="2832">
                <a:uFill>
                  <a:solidFill>
                    <a:srgbClr val="000000"/>
                  </a:solidFill>
                </a:uFill>
                <a:latin typeface="Times New Roman"/>
                <a:ea typeface="Times New Roman"/>
                <a:cs typeface="Times New Roman"/>
                <a:sym typeface="Times New Roman"/>
              </a:defRPr>
            </a:pPr>
            <a:r>
              <a:t>&amp; Participant observation</a:t>
            </a:r>
          </a:p>
        </p:txBody>
      </p:sp>
      <p:sp>
        <p:nvSpPr>
          <p:cNvPr id="152" name="Participants #I Students…"/>
          <p:cNvSpPr txBox="1"/>
          <p:nvPr>
            <p:ph type="body" idx="1"/>
          </p:nvPr>
        </p:nvSpPr>
        <p:spPr>
          <a:xfrm>
            <a:off x="211087" y="3104604"/>
            <a:ext cx="12676487" cy="6226920"/>
          </a:xfrm>
          <a:prstGeom prst="rect">
            <a:avLst/>
          </a:prstGeom>
        </p:spPr>
        <p:txBody>
          <a:bodyPr/>
          <a:lstStyle/>
          <a:p>
            <a:pPr marL="0" indent="0" algn="ctr" defTabSz="457200">
              <a:spcBef>
                <a:spcPts val="0"/>
              </a:spcBef>
              <a:buSzTx/>
              <a:buNone/>
              <a:defRPr cap="small" sz="3600">
                <a:uFill>
                  <a:solidFill>
                    <a:srgbClr val="000000"/>
                  </a:solidFill>
                </a:uFill>
                <a:latin typeface="Times New Roman"/>
                <a:ea typeface="Times New Roman"/>
                <a:cs typeface="Times New Roman"/>
                <a:sym typeface="Times New Roman"/>
              </a:defRPr>
            </a:pPr>
            <a:r>
              <a:t>Participants #I Students</a:t>
            </a:r>
          </a:p>
          <a:p>
            <a:pPr marL="0" indent="0" algn="ctr" defTabSz="457200">
              <a:spcBef>
                <a:spcPts val="0"/>
              </a:spcBef>
              <a:buSzTx/>
              <a:buNone/>
              <a:defRPr cap="small" sz="3600">
                <a:uFill>
                  <a:solidFill>
                    <a:srgbClr val="000000"/>
                  </a:solidFill>
                </a:uFill>
                <a:latin typeface="Times New Roman"/>
                <a:ea typeface="Times New Roman"/>
                <a:cs typeface="Times New Roman"/>
                <a:sym typeface="Times New Roman"/>
              </a:defRPr>
            </a:pPr>
          </a:p>
          <a:p>
            <a:pPr marL="0" indent="0" algn="ctr" defTabSz="457200">
              <a:spcBef>
                <a:spcPts val="0"/>
              </a:spcBef>
              <a:buSzTx/>
              <a:buNone/>
              <a:defRPr cap="small" sz="3600">
                <a:uFill>
                  <a:solidFill>
                    <a:srgbClr val="000000"/>
                  </a:solidFill>
                </a:uFill>
                <a:latin typeface="Times New Roman"/>
                <a:ea typeface="Times New Roman"/>
                <a:cs typeface="Times New Roman"/>
                <a:sym typeface="Times New Roman"/>
              </a:defRPr>
            </a:pPr>
          </a:p>
          <a:p>
            <a:pPr marL="500062" indent="-500062" algn="just" defTabSz="457200">
              <a:spcBef>
                <a:spcPts val="0"/>
              </a:spcBef>
              <a:buSzPct val="50000"/>
              <a:buBlip>
                <a:blip r:embed="rId2"/>
              </a:buBlip>
              <a:defRPr cap="small" sz="3600">
                <a:uFill>
                  <a:solidFill>
                    <a:srgbClr val="000000"/>
                  </a:solidFill>
                </a:uFill>
                <a:latin typeface="Times New Roman"/>
                <a:ea typeface="Times New Roman"/>
                <a:cs typeface="Times New Roman"/>
                <a:sym typeface="Times New Roman"/>
              </a:defRPr>
            </a:pPr>
            <a:r>
              <a:t>Why:</a:t>
            </a:r>
            <a:r>
              <a:rPr cap="none"/>
              <a:t> crucial to understand students’ experience of the SRO program</a:t>
            </a:r>
            <a:endParaRPr cap="none"/>
          </a:p>
          <a:p>
            <a:pPr marL="500062" indent="-500062" algn="just" defTabSz="457200">
              <a:spcBef>
                <a:spcPts val="0"/>
              </a:spcBef>
              <a:buSzPct val="50000"/>
              <a:buBlip>
                <a:blip r:embed="rId2"/>
              </a:buBlip>
              <a:defRPr cap="small" sz="3600">
                <a:uFill>
                  <a:solidFill>
                    <a:srgbClr val="000000"/>
                  </a:solidFill>
                </a:uFill>
                <a:latin typeface="Times New Roman"/>
                <a:ea typeface="Times New Roman"/>
                <a:cs typeface="Times New Roman"/>
                <a:sym typeface="Times New Roman"/>
              </a:defRPr>
            </a:pPr>
            <a:r>
              <a:t>Important to speak with them</a:t>
            </a:r>
          </a:p>
          <a:p>
            <a:pPr marL="500062" indent="-500062" algn="just" defTabSz="457200">
              <a:spcBef>
                <a:spcPts val="0"/>
              </a:spcBef>
              <a:buSzPct val="50000"/>
              <a:buBlip>
                <a:blip r:embed="rId2"/>
              </a:buBlip>
              <a:defRPr cap="small" sz="3600">
                <a:uFill>
                  <a:solidFill>
                    <a:srgbClr val="000000"/>
                  </a:solidFill>
                </a:uFill>
                <a:latin typeface="Times New Roman"/>
                <a:ea typeface="Times New Roman"/>
                <a:cs typeface="Times New Roman"/>
                <a:sym typeface="Times New Roman"/>
              </a:defRPr>
            </a:pPr>
            <a:r>
              <a:t>How</a:t>
            </a:r>
            <a:r>
              <a:t>: Focus groups, and or, semi-structured interviews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54" name="Mixed Method Research — Qualitative interviews,…"/>
          <p:cNvSpPr txBox="1"/>
          <p:nvPr>
            <p:ph type="title"/>
          </p:nvPr>
        </p:nvSpPr>
        <p:spPr>
          <a:xfrm>
            <a:off x="221307" y="254000"/>
            <a:ext cx="12562186" cy="1713409"/>
          </a:xfrm>
          <a:prstGeom prst="rect">
            <a:avLst/>
          </a:prstGeom>
        </p:spPr>
        <p:txBody>
          <a:bodyPr/>
          <a:lstStyle/>
          <a:p>
            <a:pPr defTabSz="283463">
              <a:defRPr b="1" cap="small" sz="2232">
                <a:uFill>
                  <a:solidFill>
                    <a:srgbClr val="000000"/>
                  </a:solidFill>
                </a:uFill>
                <a:latin typeface="Times New Roman"/>
                <a:ea typeface="Times New Roman"/>
                <a:cs typeface="Times New Roman"/>
                <a:sym typeface="Times New Roman"/>
              </a:defRPr>
            </a:pPr>
          </a:p>
          <a:p>
            <a:pPr defTabSz="283463">
              <a:defRPr b="1" cap="small" sz="2976">
                <a:uFill>
                  <a:solidFill>
                    <a:srgbClr val="000000"/>
                  </a:solidFill>
                </a:uFill>
                <a:latin typeface="Times New Roman"/>
                <a:ea typeface="Times New Roman"/>
                <a:cs typeface="Times New Roman"/>
                <a:sym typeface="Times New Roman"/>
              </a:defRPr>
            </a:pPr>
            <a:r>
              <a:t>Mixed Method Research — Qualitative interviews,</a:t>
            </a:r>
          </a:p>
          <a:p>
            <a:pPr defTabSz="283463">
              <a:defRPr b="1" cap="small" sz="2976">
                <a:uFill>
                  <a:solidFill>
                    <a:srgbClr val="000000"/>
                  </a:solidFill>
                </a:uFill>
                <a:latin typeface="Times New Roman"/>
                <a:ea typeface="Times New Roman"/>
                <a:cs typeface="Times New Roman"/>
                <a:sym typeface="Times New Roman"/>
              </a:defRPr>
            </a:pPr>
            <a:r>
              <a:t>Focus groups, &amp; Participant observation</a:t>
            </a:r>
          </a:p>
        </p:txBody>
      </p:sp>
      <p:sp>
        <p:nvSpPr>
          <p:cNvPr id="155" name="Participants #II — Activism (Opponents of Program)…"/>
          <p:cNvSpPr txBox="1"/>
          <p:nvPr>
            <p:ph type="body" idx="1"/>
          </p:nvPr>
        </p:nvSpPr>
        <p:spPr>
          <a:xfrm>
            <a:off x="211087" y="2552303"/>
            <a:ext cx="12676487" cy="6779221"/>
          </a:xfrm>
          <a:prstGeom prst="rect">
            <a:avLst/>
          </a:prstGeom>
        </p:spPr>
        <p:txBody>
          <a:bodyPr/>
          <a:lstStyle/>
          <a:p>
            <a:pPr marL="0" indent="0" algn="ctr" defTabSz="457200">
              <a:lnSpc>
                <a:spcPct val="120000"/>
              </a:lnSpc>
              <a:spcBef>
                <a:spcPts val="0"/>
              </a:spcBef>
              <a:buSzTx/>
              <a:buNone/>
              <a:defRPr cap="small" sz="3600">
                <a:uFill>
                  <a:solidFill>
                    <a:srgbClr val="000000"/>
                  </a:solidFill>
                </a:uFill>
                <a:latin typeface="Times New Roman"/>
                <a:ea typeface="Times New Roman"/>
                <a:cs typeface="Times New Roman"/>
                <a:sym typeface="Times New Roman"/>
              </a:defRPr>
            </a:pPr>
            <a:r>
              <a:t>Participants #II — Activism (Opponents of Program)</a:t>
            </a:r>
          </a:p>
          <a:p>
            <a:pPr marL="0" indent="0" algn="ctr" defTabSz="457200">
              <a:lnSpc>
                <a:spcPct val="120000"/>
              </a:lnSpc>
              <a:spcBef>
                <a:spcPts val="0"/>
              </a:spcBef>
              <a:buSzTx/>
              <a:buNone/>
              <a:defRPr sz="3600">
                <a:uFill>
                  <a:solidFill>
                    <a:srgbClr val="000000"/>
                  </a:solidFill>
                </a:uFill>
                <a:latin typeface="Times New Roman"/>
                <a:ea typeface="Times New Roman"/>
                <a:cs typeface="Times New Roman"/>
                <a:sym typeface="Times New Roman"/>
              </a:defRPr>
            </a:pPr>
            <a:r>
              <a:t>Why: Because of what their perspectives represent…</a:t>
            </a:r>
          </a:p>
          <a:p>
            <a:pPr marL="714375" indent="-714375" algn="just" defTabSz="457200">
              <a:lnSpc>
                <a:spcPct val="120000"/>
              </a:lnSpc>
              <a:spcBef>
                <a:spcPts val="0"/>
              </a:spcBef>
              <a:buSzPct val="100000"/>
              <a:buAutoNum type="arabicPeriod" startAt="1"/>
              <a:defRPr sz="3600">
                <a:uFill>
                  <a:solidFill>
                    <a:srgbClr val="000000"/>
                  </a:solidFill>
                </a:uFill>
                <a:latin typeface="Times New Roman"/>
                <a:ea typeface="Times New Roman"/>
                <a:cs typeface="Times New Roman"/>
                <a:sym typeface="Times New Roman"/>
              </a:defRPr>
            </a:pPr>
            <a:r>
              <a:t>Their perspective links SROs to a broader discussion </a:t>
            </a:r>
            <a:r>
              <a:t>concerning racial discrimination in contemporary youth justice</a:t>
            </a:r>
          </a:p>
          <a:p>
            <a:pPr marL="500062" indent="-500062" algn="just" defTabSz="457200">
              <a:lnSpc>
                <a:spcPct val="120000"/>
              </a:lnSpc>
              <a:spcBef>
                <a:spcPts val="0"/>
              </a:spcBef>
              <a:buSzPct val="50000"/>
              <a:buBlip>
                <a:blip r:embed="rId2"/>
              </a:buBlip>
              <a:defRPr sz="2400">
                <a:uFill>
                  <a:solidFill>
                    <a:srgbClr val="000000"/>
                  </a:solidFill>
                </a:uFill>
                <a:latin typeface="Times New Roman"/>
                <a:ea typeface="Times New Roman"/>
                <a:cs typeface="Times New Roman"/>
                <a:sym typeface="Times New Roman"/>
              </a:defRPr>
            </a:pPr>
            <a:r>
              <a:t>Consider the recent Lammy report, UK</a:t>
            </a:r>
          </a:p>
          <a:p>
            <a:pPr marL="500062" indent="-500062" algn="just" defTabSz="457200">
              <a:lnSpc>
                <a:spcPct val="120000"/>
              </a:lnSpc>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p>
          <a:p>
            <a:pPr marL="714375" indent="-714375" algn="just" defTabSz="457200">
              <a:lnSpc>
                <a:spcPct val="120000"/>
              </a:lnSpc>
              <a:spcBef>
                <a:spcPts val="0"/>
              </a:spcBef>
              <a:buSzPct val="100000"/>
              <a:buAutoNum type="arabicPeriod" startAt="2"/>
              <a:defRPr sz="3600">
                <a:uFill>
                  <a:solidFill>
                    <a:srgbClr val="000000"/>
                  </a:solidFill>
                </a:uFill>
                <a:latin typeface="Times New Roman"/>
                <a:ea typeface="Times New Roman"/>
                <a:cs typeface="Times New Roman"/>
                <a:sym typeface="Times New Roman"/>
              </a:defRPr>
            </a:pPr>
            <a:r>
              <a:t>Their perspective challenge to the customary ‘racialized rhetoric of community blaming’ (Mullings </a:t>
            </a:r>
            <a:r>
              <a:rPr i="1"/>
              <a:t>et al., </a:t>
            </a:r>
            <a:r>
              <a:t>2016, p.20).</a:t>
            </a:r>
          </a:p>
          <a:p>
            <a:pPr marL="500062" indent="-500062" algn="just" defTabSz="457200">
              <a:lnSpc>
                <a:spcPct val="120000"/>
              </a:lnSpc>
              <a:spcBef>
                <a:spcPts val="0"/>
              </a:spcBef>
              <a:buSzPct val="50000"/>
              <a:buBlip>
                <a:blip r:embed="rId2"/>
              </a:buBlip>
              <a:defRPr sz="2400">
                <a:uFill>
                  <a:solidFill>
                    <a:srgbClr val="000000"/>
                  </a:solidFill>
                </a:uFill>
                <a:latin typeface="Times New Roman"/>
                <a:ea typeface="Times New Roman"/>
                <a:cs typeface="Times New Roman"/>
                <a:sym typeface="Times New Roman"/>
              </a:defRPr>
            </a:pPr>
            <a:r>
              <a:t>Racial stereotyping, i.e., Black on Black crime</a:t>
            </a:r>
          </a:p>
          <a:p>
            <a:pPr marL="500062" indent="-500062" algn="just" defTabSz="457200">
              <a:lnSpc>
                <a:spcPct val="120000"/>
              </a:lnSpc>
              <a:spcBef>
                <a:spcPts val="0"/>
              </a:spcBef>
              <a:buSzPct val="50000"/>
              <a:buBlip>
                <a:blip r:embed="rId2"/>
              </a:buBlip>
              <a:defRPr sz="2400">
                <a:uFill>
                  <a:solidFill>
                    <a:srgbClr val="000000"/>
                  </a:solidFill>
                </a:uFill>
                <a:latin typeface="Times New Roman"/>
                <a:ea typeface="Times New Roman"/>
                <a:cs typeface="Times New Roman"/>
                <a:sym typeface="Times New Roman"/>
              </a:defRPr>
            </a:pPr>
            <a:r>
              <a:t>The Black, criminal boogeyman (Young, 2006)</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57" name="Mixed Method Research — Qualitative interviews,…"/>
          <p:cNvSpPr txBox="1"/>
          <p:nvPr>
            <p:ph type="title"/>
          </p:nvPr>
        </p:nvSpPr>
        <p:spPr>
          <a:xfrm>
            <a:off x="221307" y="254000"/>
            <a:ext cx="12562186" cy="1713409"/>
          </a:xfrm>
          <a:prstGeom prst="rect">
            <a:avLst/>
          </a:prstGeom>
        </p:spPr>
        <p:txBody>
          <a:bodyPr/>
          <a:lstStyle/>
          <a:p>
            <a:pPr defTabSz="283463">
              <a:defRPr b="1" cap="small" sz="2232">
                <a:uFill>
                  <a:solidFill>
                    <a:srgbClr val="000000"/>
                  </a:solidFill>
                </a:uFill>
                <a:latin typeface="Times New Roman"/>
                <a:ea typeface="Times New Roman"/>
                <a:cs typeface="Times New Roman"/>
                <a:sym typeface="Times New Roman"/>
              </a:defRPr>
            </a:pPr>
          </a:p>
          <a:p>
            <a:pPr defTabSz="283463">
              <a:defRPr b="1" cap="small" sz="2976">
                <a:uFill>
                  <a:solidFill>
                    <a:srgbClr val="000000"/>
                  </a:solidFill>
                </a:uFill>
                <a:latin typeface="Times New Roman"/>
                <a:ea typeface="Times New Roman"/>
                <a:cs typeface="Times New Roman"/>
                <a:sym typeface="Times New Roman"/>
              </a:defRPr>
            </a:pPr>
            <a:r>
              <a:t>Mixed Method Research — Qualitative interviews,</a:t>
            </a:r>
          </a:p>
          <a:p>
            <a:pPr defTabSz="283463">
              <a:defRPr b="1" cap="small" sz="2976">
                <a:uFill>
                  <a:solidFill>
                    <a:srgbClr val="000000"/>
                  </a:solidFill>
                </a:uFill>
                <a:latin typeface="Times New Roman"/>
                <a:ea typeface="Times New Roman"/>
                <a:cs typeface="Times New Roman"/>
                <a:sym typeface="Times New Roman"/>
              </a:defRPr>
            </a:pPr>
            <a:r>
              <a:t>Focus groups, &amp; Participant observation</a:t>
            </a:r>
          </a:p>
        </p:txBody>
      </p:sp>
      <p:sp>
        <p:nvSpPr>
          <p:cNvPr id="158" name="Participant #II — Activism (Opponents Of Program cont’d)…"/>
          <p:cNvSpPr txBox="1"/>
          <p:nvPr>
            <p:ph type="body" idx="1"/>
          </p:nvPr>
        </p:nvSpPr>
        <p:spPr>
          <a:xfrm>
            <a:off x="211087" y="2552303"/>
            <a:ext cx="12676487" cy="6779221"/>
          </a:xfrm>
          <a:prstGeom prst="rect">
            <a:avLst/>
          </a:prstGeom>
        </p:spPr>
        <p:txBody>
          <a:bodyPr/>
          <a:lstStyle/>
          <a:p>
            <a:pPr marL="0" indent="0" algn="ctr" defTabSz="457200">
              <a:lnSpc>
                <a:spcPct val="120000"/>
              </a:lnSpc>
              <a:spcBef>
                <a:spcPts val="0"/>
              </a:spcBef>
              <a:buSzTx/>
              <a:buNone/>
              <a:defRPr cap="small" sz="3600">
                <a:uFill>
                  <a:solidFill>
                    <a:srgbClr val="000000"/>
                  </a:solidFill>
                </a:uFill>
                <a:latin typeface="Times New Roman"/>
                <a:ea typeface="Times New Roman"/>
                <a:cs typeface="Times New Roman"/>
                <a:sym typeface="Times New Roman"/>
              </a:defRPr>
            </a:pPr>
            <a:r>
              <a:t>Participant #II — Activism (Opponents Of Program cont’d)</a:t>
            </a:r>
          </a:p>
          <a:p>
            <a:pPr marL="0" indent="0" algn="ctr" defTabSz="457200">
              <a:lnSpc>
                <a:spcPct val="120000"/>
              </a:lnSpc>
              <a:spcBef>
                <a:spcPts val="0"/>
              </a:spcBef>
              <a:buSzTx/>
              <a:buNone/>
              <a:defRPr sz="3600">
                <a:uFill>
                  <a:solidFill>
                    <a:srgbClr val="000000"/>
                  </a:solidFill>
                </a:uFill>
                <a:latin typeface="Times New Roman"/>
                <a:ea typeface="Times New Roman"/>
                <a:cs typeface="Times New Roman"/>
                <a:sym typeface="Times New Roman"/>
              </a:defRPr>
            </a:pPr>
          </a:p>
          <a:p>
            <a:pPr marL="714375" indent="-714375" algn="just" defTabSz="457200">
              <a:lnSpc>
                <a:spcPct val="120000"/>
              </a:lnSpc>
              <a:spcBef>
                <a:spcPts val="0"/>
              </a:spcBef>
              <a:buSzPct val="100000"/>
              <a:buAutoNum type="arabicPeriod" startAt="1"/>
              <a:defRPr sz="3600">
                <a:uFill>
                  <a:solidFill>
                    <a:srgbClr val="000000"/>
                  </a:solidFill>
                </a:uFill>
                <a:latin typeface="Times New Roman"/>
                <a:ea typeface="Times New Roman"/>
                <a:cs typeface="Times New Roman"/>
                <a:sym typeface="Times New Roman"/>
              </a:defRPr>
            </a:pPr>
            <a:r>
              <a:t>Perspectives representative of emergent resistance to Afro-centric racism (Kitossa, 2013; Rojas, 2010; Shadd, 2010).</a:t>
            </a:r>
          </a:p>
          <a:p>
            <a:pPr marL="500062" indent="-500062" algn="just" defTabSz="457200">
              <a:lnSpc>
                <a:spcPct val="120000"/>
              </a:lnSpc>
              <a:spcBef>
                <a:spcPts val="0"/>
              </a:spcBef>
              <a:buSzPct val="50000"/>
              <a:buBlip>
                <a:blip r:embed="rId2"/>
              </a:buBlip>
              <a:defRPr sz="2400">
                <a:uFill>
                  <a:solidFill>
                    <a:srgbClr val="000000"/>
                  </a:solidFill>
                </a:uFill>
                <a:latin typeface="Times New Roman"/>
                <a:ea typeface="Times New Roman"/>
                <a:cs typeface="Times New Roman"/>
                <a:sym typeface="Times New Roman"/>
              </a:defRPr>
            </a:pPr>
            <a:r>
              <a:t>Black Lives Matter</a:t>
            </a:r>
          </a:p>
          <a:p>
            <a:pPr marL="500062" indent="-500062" algn="just" defTabSz="457200">
              <a:lnSpc>
                <a:spcPct val="120000"/>
              </a:lnSpc>
              <a:spcBef>
                <a:spcPts val="0"/>
              </a:spcBef>
              <a:buSzPct val="50000"/>
              <a:buBlip>
                <a:blip r:embed="rId2"/>
              </a:buBlip>
              <a:defRPr sz="2400">
                <a:uFill>
                  <a:solidFill>
                    <a:srgbClr val="000000"/>
                  </a:solidFill>
                </a:uFill>
                <a:latin typeface="Times New Roman"/>
                <a:ea typeface="Times New Roman"/>
                <a:cs typeface="Times New Roman"/>
                <a:sym typeface="Times New Roman"/>
              </a:defRPr>
            </a:pPr>
            <a:r>
              <a:t>Contributes an international relevance </a:t>
            </a:r>
          </a:p>
          <a:p>
            <a:pPr marL="500062" indent="-500062" algn="just" defTabSz="457200">
              <a:lnSpc>
                <a:spcPct val="120000"/>
              </a:lnSpc>
              <a:spcBef>
                <a:spcPts val="0"/>
              </a:spcBef>
              <a:buSzPct val="50000"/>
              <a:buBlip>
                <a:blip r:embed="rId2"/>
              </a:buBlip>
              <a:defRPr sz="2400">
                <a:uFill>
                  <a:solidFill>
                    <a:srgbClr val="000000"/>
                  </a:solidFill>
                </a:uFill>
                <a:latin typeface="Times New Roman"/>
                <a:ea typeface="Times New Roman"/>
                <a:cs typeface="Times New Roman"/>
                <a:sym typeface="Times New Roman"/>
              </a:defRPr>
            </a:pPr>
          </a:p>
          <a:p>
            <a:pPr marL="714375" indent="-714375" algn="just" defTabSz="457200">
              <a:spcBef>
                <a:spcPts val="0"/>
              </a:spcBef>
              <a:buSzPct val="100000"/>
              <a:buAutoNum type="arabicPeriod" startAt="2"/>
              <a:defRPr sz="3600">
                <a:uFill>
                  <a:solidFill>
                    <a:srgbClr val="000000"/>
                  </a:solidFill>
                </a:uFill>
                <a:latin typeface="Times New Roman"/>
                <a:ea typeface="Times New Roman"/>
                <a:cs typeface="Times New Roman"/>
                <a:sym typeface="Times New Roman"/>
              </a:defRPr>
            </a:pPr>
            <a:r>
              <a:t>SRO = broader historical continuity of racial discrimination</a:t>
            </a:r>
          </a:p>
          <a:p>
            <a:pPr marL="500062" indent="-500062" algn="just" defTabSz="457200">
              <a:spcBef>
                <a:spcPts val="0"/>
              </a:spcBef>
              <a:buSzPct val="50000"/>
              <a:buBlip>
                <a:blip r:embed="rId2"/>
              </a:buBlip>
              <a:defRPr sz="2400">
                <a:uFill>
                  <a:solidFill>
                    <a:srgbClr val="000000"/>
                  </a:solidFill>
                </a:uFill>
                <a:latin typeface="Times New Roman"/>
                <a:ea typeface="Times New Roman"/>
                <a:cs typeface="Times New Roman"/>
                <a:sym typeface="Times New Roman"/>
              </a:defRPr>
            </a:pPr>
            <a:r>
              <a:t>Market orientation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60" name="Theoretical Framework"/>
          <p:cNvSpPr txBox="1"/>
          <p:nvPr>
            <p:ph type="title"/>
          </p:nvPr>
        </p:nvSpPr>
        <p:spPr>
          <a:xfrm>
            <a:off x="221307" y="254000"/>
            <a:ext cx="12562186" cy="1713409"/>
          </a:xfrm>
          <a:prstGeom prst="rect">
            <a:avLst/>
          </a:prstGeom>
        </p:spPr>
        <p:txBody>
          <a:bodyPr/>
          <a:lstStyle/>
          <a:p>
            <a:pPr defTabSz="379475">
              <a:defRPr b="1" cap="small" sz="2988">
                <a:uFill>
                  <a:solidFill>
                    <a:srgbClr val="000000"/>
                  </a:solidFill>
                </a:uFill>
                <a:latin typeface="Times New Roman"/>
                <a:ea typeface="Times New Roman"/>
                <a:cs typeface="Times New Roman"/>
                <a:sym typeface="Times New Roman"/>
              </a:defRPr>
            </a:pPr>
          </a:p>
          <a:p>
            <a:pPr defTabSz="379475">
              <a:defRPr b="1" cap="small" sz="3984">
                <a:uFill>
                  <a:solidFill>
                    <a:srgbClr val="000000"/>
                  </a:solidFill>
                </a:uFill>
                <a:latin typeface="Times New Roman"/>
                <a:ea typeface="Times New Roman"/>
                <a:cs typeface="Times New Roman"/>
                <a:sym typeface="Times New Roman"/>
              </a:defRPr>
            </a:pPr>
            <a:r>
              <a:t>Theoretical Framework</a:t>
            </a:r>
          </a:p>
        </p:txBody>
      </p:sp>
      <p:sp>
        <p:nvSpPr>
          <p:cNvPr id="161" name="Critical Race Theory…"/>
          <p:cNvSpPr txBox="1"/>
          <p:nvPr>
            <p:ph type="body" idx="1"/>
          </p:nvPr>
        </p:nvSpPr>
        <p:spPr>
          <a:xfrm>
            <a:off x="211087" y="2552303"/>
            <a:ext cx="12676487" cy="6779221"/>
          </a:xfrm>
          <a:prstGeom prst="rect">
            <a:avLst/>
          </a:prstGeom>
        </p:spPr>
        <p:txBody>
          <a:bodyPr/>
          <a:lstStyle/>
          <a:p>
            <a:pPr marL="0" indent="0" algn="ctr" defTabSz="457200">
              <a:lnSpc>
                <a:spcPct val="120000"/>
              </a:lnSpc>
              <a:spcBef>
                <a:spcPts val="0"/>
              </a:spcBef>
              <a:buSzTx/>
              <a:buNone/>
              <a:defRPr cap="small" sz="3600">
                <a:uFill>
                  <a:solidFill>
                    <a:srgbClr val="000000"/>
                  </a:solidFill>
                </a:uFill>
                <a:latin typeface="Times New Roman"/>
                <a:ea typeface="Times New Roman"/>
                <a:cs typeface="Times New Roman"/>
                <a:sym typeface="Times New Roman"/>
              </a:defRPr>
            </a:pPr>
            <a:r>
              <a:t>Critical Race Theory</a:t>
            </a: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I use a ‘critical race counter storytelling’ framework (Mullings </a:t>
            </a:r>
            <a:r>
              <a:rPr i="1"/>
              <a:t>et. al., </a:t>
            </a:r>
            <a:r>
              <a:t>2016).</a:t>
            </a: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Gives crucial critical currency</a:t>
            </a: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Conceptual incarceration — (Brockett, 2000, p.110) — and a broader punitive effect</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63" name="Conclusion"/>
          <p:cNvSpPr txBox="1"/>
          <p:nvPr>
            <p:ph type="title"/>
          </p:nvPr>
        </p:nvSpPr>
        <p:spPr>
          <a:xfrm>
            <a:off x="221307" y="254000"/>
            <a:ext cx="12562186" cy="1713409"/>
          </a:xfrm>
          <a:prstGeom prst="rect">
            <a:avLst/>
          </a:prstGeom>
        </p:spPr>
        <p:txBody>
          <a:bodyPr/>
          <a:lstStyle>
            <a:lvl1pPr defTabSz="457200">
              <a:defRPr b="1" cap="small" sz="3600">
                <a:uFill>
                  <a:solidFill>
                    <a:srgbClr val="000000"/>
                  </a:solidFill>
                </a:uFill>
                <a:latin typeface="Times New Roman"/>
                <a:ea typeface="Times New Roman"/>
                <a:cs typeface="Times New Roman"/>
                <a:sym typeface="Times New Roman"/>
              </a:defRPr>
            </a:lvl1pPr>
          </a:lstStyle>
          <a:p>
            <a:pPr/>
            <a:r>
              <a:t>Conclusion</a:t>
            </a:r>
          </a:p>
        </p:txBody>
      </p:sp>
      <p:sp>
        <p:nvSpPr>
          <p:cNvPr id="164" name="Research aim —…"/>
          <p:cNvSpPr txBox="1"/>
          <p:nvPr>
            <p:ph type="body" idx="1"/>
          </p:nvPr>
        </p:nvSpPr>
        <p:spPr>
          <a:xfrm>
            <a:off x="211087" y="2552303"/>
            <a:ext cx="12676487" cy="6779221"/>
          </a:xfrm>
          <a:prstGeom prst="rect">
            <a:avLst/>
          </a:prstGeom>
        </p:spPr>
        <p:txBody>
          <a:bodyPr/>
          <a:lstStyle/>
          <a:p>
            <a:pPr marL="0" indent="0" algn="ctr" defTabSz="457200">
              <a:lnSpc>
                <a:spcPct val="120000"/>
              </a:lnSpc>
              <a:spcBef>
                <a:spcPts val="0"/>
              </a:spcBef>
              <a:buSzTx/>
              <a:buNone/>
              <a:defRPr cap="small" sz="4800">
                <a:uFill>
                  <a:solidFill>
                    <a:srgbClr val="000000"/>
                  </a:solidFill>
                </a:uFill>
                <a:latin typeface="Times New Roman"/>
                <a:ea typeface="Times New Roman"/>
                <a:cs typeface="Times New Roman"/>
                <a:sym typeface="Times New Roman"/>
              </a:defRPr>
            </a:pPr>
            <a:r>
              <a:t>Research aim — </a:t>
            </a:r>
          </a:p>
          <a:p>
            <a:pPr marL="0" indent="0" algn="ctr" defTabSz="457200">
              <a:lnSpc>
                <a:spcPct val="120000"/>
              </a:lnSpc>
              <a:spcBef>
                <a:spcPts val="0"/>
              </a:spcBef>
              <a:buSzTx/>
              <a:buNone/>
              <a:defRPr sz="3600">
                <a:uFill>
                  <a:solidFill>
                    <a:srgbClr val="000000"/>
                  </a:solidFill>
                </a:uFill>
                <a:latin typeface="Times New Roman"/>
                <a:ea typeface="Times New Roman"/>
                <a:cs typeface="Times New Roman"/>
                <a:sym typeface="Times New Roman"/>
              </a:defRPr>
            </a:pPr>
            <a:r>
              <a:t>To understand what lies at the heart of this conflict, particularly how this relates Black youth’s wellbeing to broader questions of racial inequality…</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66" name="Rebranding"/>
          <p:cNvSpPr txBox="1"/>
          <p:nvPr>
            <p:ph type="title"/>
          </p:nvPr>
        </p:nvSpPr>
        <p:spPr>
          <a:xfrm>
            <a:off x="221307" y="254000"/>
            <a:ext cx="12562186" cy="1713409"/>
          </a:xfrm>
          <a:prstGeom prst="rect">
            <a:avLst/>
          </a:prstGeom>
        </p:spPr>
        <p:txBody>
          <a:bodyPr/>
          <a:lstStyle>
            <a:lvl1pPr defTabSz="457200">
              <a:defRPr b="1" cap="small" sz="3600">
                <a:uFill>
                  <a:solidFill>
                    <a:srgbClr val="000000"/>
                  </a:solidFill>
                </a:uFill>
                <a:latin typeface="Times New Roman"/>
                <a:ea typeface="Times New Roman"/>
                <a:cs typeface="Times New Roman"/>
                <a:sym typeface="Times New Roman"/>
              </a:defRPr>
            </a:lvl1pPr>
          </a:lstStyle>
          <a:p>
            <a:pPr/>
            <a:r>
              <a:t>Rebranding</a:t>
            </a:r>
          </a:p>
        </p:txBody>
      </p:sp>
      <p:sp>
        <p:nvSpPr>
          <p:cNvPr id="167" name="creation of a new look and feel for an established product or idea or service by a person(s) or institution(s)…"/>
          <p:cNvSpPr txBox="1"/>
          <p:nvPr>
            <p:ph type="body" idx="1"/>
          </p:nvPr>
        </p:nvSpPr>
        <p:spPr>
          <a:xfrm>
            <a:off x="211087" y="2552303"/>
            <a:ext cx="12676487" cy="6779221"/>
          </a:xfrm>
          <a:prstGeom prst="rect">
            <a:avLst/>
          </a:prstGeom>
        </p:spPr>
        <p:txBody>
          <a:bodyPr/>
          <a:lstStyle/>
          <a:p>
            <a:pPr marL="490061" indent="-490061" algn="just" defTabSz="448055">
              <a:spcBef>
                <a:spcPts val="0"/>
              </a:spcBef>
              <a:buSzPct val="50000"/>
              <a:buBlip>
                <a:blip r:embed="rId2"/>
              </a:buBlip>
              <a:defRPr cap="small" sz="3528">
                <a:uFill>
                  <a:solidFill>
                    <a:srgbClr val="000000"/>
                  </a:solidFill>
                </a:uFill>
                <a:latin typeface="Times New Roman"/>
                <a:ea typeface="Times New Roman"/>
                <a:cs typeface="Times New Roman"/>
                <a:sym typeface="Times New Roman"/>
              </a:defRPr>
            </a:pPr>
            <a:r>
              <a:t>creation of a new look and feel for an established product or idea or service by a person(s) or institution(s)</a:t>
            </a:r>
          </a:p>
          <a:p>
            <a:pPr marL="490061" indent="-490061" algn="just" defTabSz="448055">
              <a:spcBef>
                <a:spcPts val="0"/>
              </a:spcBef>
              <a:buSzPct val="50000"/>
              <a:buBlip>
                <a:blip r:embed="rId2"/>
              </a:buBlip>
              <a:defRPr cap="small" sz="3528">
                <a:uFill>
                  <a:solidFill>
                    <a:srgbClr val="000000"/>
                  </a:solidFill>
                </a:uFill>
                <a:latin typeface="Times New Roman"/>
                <a:ea typeface="Times New Roman"/>
                <a:cs typeface="Times New Roman"/>
                <a:sym typeface="Times New Roman"/>
              </a:defRPr>
            </a:pPr>
          </a:p>
          <a:p>
            <a:pPr marL="490061" indent="-490061" algn="just" defTabSz="448055">
              <a:spcBef>
                <a:spcPts val="0"/>
              </a:spcBef>
              <a:buSzPct val="50000"/>
              <a:buBlip>
                <a:blip r:embed="rId2"/>
              </a:buBlip>
              <a:defRPr cap="small" sz="3528">
                <a:uFill>
                  <a:solidFill>
                    <a:srgbClr val="000000"/>
                  </a:solidFill>
                </a:uFill>
                <a:latin typeface="Times New Roman"/>
                <a:ea typeface="Times New Roman"/>
                <a:cs typeface="Times New Roman"/>
                <a:sym typeface="Times New Roman"/>
              </a:defRPr>
            </a:pPr>
            <a:r>
              <a:t>To influence perception about a product or idea or service </a:t>
            </a:r>
          </a:p>
          <a:p>
            <a:pPr marL="490061" indent="-490061" algn="just" defTabSz="448055">
              <a:spcBef>
                <a:spcPts val="0"/>
              </a:spcBef>
              <a:buSzPct val="50000"/>
              <a:buBlip>
                <a:blip r:embed="rId2"/>
              </a:buBlip>
              <a:defRPr cap="small" sz="3528">
                <a:uFill>
                  <a:solidFill>
                    <a:srgbClr val="000000"/>
                  </a:solidFill>
                </a:uFill>
                <a:latin typeface="Times New Roman"/>
                <a:ea typeface="Times New Roman"/>
                <a:cs typeface="Times New Roman"/>
                <a:sym typeface="Times New Roman"/>
              </a:defRPr>
            </a:pPr>
          </a:p>
          <a:p>
            <a:pPr marL="490061" indent="-490061" algn="just" defTabSz="448055">
              <a:spcBef>
                <a:spcPts val="0"/>
              </a:spcBef>
              <a:buSzPct val="50000"/>
              <a:buBlip>
                <a:blip r:embed="rId2"/>
              </a:buBlip>
              <a:defRPr cap="small" sz="3528">
                <a:uFill>
                  <a:solidFill>
                    <a:srgbClr val="000000"/>
                  </a:solidFill>
                </a:uFill>
                <a:latin typeface="Times New Roman"/>
                <a:ea typeface="Times New Roman"/>
                <a:cs typeface="Times New Roman"/>
                <a:sym typeface="Times New Roman"/>
              </a:defRPr>
            </a:pPr>
            <a:r>
              <a:t>To influence perception about the individual(s) or institution(s) associated with said product, idea or service</a:t>
            </a:r>
          </a:p>
          <a:p>
            <a:pPr marL="490061" indent="-490061" algn="just" defTabSz="448055">
              <a:spcBef>
                <a:spcPts val="0"/>
              </a:spcBef>
              <a:buSzPct val="50000"/>
              <a:buBlip>
                <a:blip r:embed="rId2"/>
              </a:buBlip>
              <a:defRPr cap="small" sz="3528">
                <a:uFill>
                  <a:solidFill>
                    <a:srgbClr val="000000"/>
                  </a:solidFill>
                </a:uFill>
                <a:latin typeface="Times New Roman"/>
                <a:ea typeface="Times New Roman"/>
                <a:cs typeface="Times New Roman"/>
                <a:sym typeface="Times New Roman"/>
              </a:defRPr>
            </a:pPr>
          </a:p>
          <a:p>
            <a:pPr marL="490061" indent="-490061" algn="just" defTabSz="448055">
              <a:spcBef>
                <a:spcPts val="0"/>
              </a:spcBef>
              <a:buSzPct val="50000"/>
              <a:buBlip>
                <a:blip r:embed="rId2"/>
              </a:buBlip>
              <a:defRPr cap="small" sz="3528">
                <a:uFill>
                  <a:solidFill>
                    <a:srgbClr val="000000"/>
                  </a:solidFill>
                </a:uFill>
                <a:latin typeface="Times New Roman"/>
                <a:ea typeface="Times New Roman"/>
                <a:cs typeface="Times New Roman"/>
                <a:sym typeface="Times New Roman"/>
              </a:defRPr>
            </a:pPr>
            <a:r>
              <a:t>To revitalise the image or associated trademark and making it seem more modern and relevant to the customer's needs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22" name="Project Aims…"/>
          <p:cNvSpPr txBox="1"/>
          <p:nvPr>
            <p:ph type="body" idx="1"/>
          </p:nvPr>
        </p:nvSpPr>
        <p:spPr>
          <a:xfrm>
            <a:off x="952500" y="252809"/>
            <a:ext cx="11738422" cy="8961984"/>
          </a:xfrm>
          <a:prstGeom prst="rect">
            <a:avLst/>
          </a:prstGeom>
        </p:spPr>
        <p:txBody>
          <a:bodyPr/>
          <a:lstStyle/>
          <a:p>
            <a:pPr marL="0" indent="0" algn="ctr" defTabSz="457200">
              <a:spcBef>
                <a:spcPts val="0"/>
              </a:spcBef>
              <a:buSzTx/>
              <a:buNone/>
              <a:defRPr b="1" cap="small" sz="3600">
                <a:uFill>
                  <a:solidFill>
                    <a:srgbClr val="000000"/>
                  </a:solidFill>
                </a:uFill>
                <a:latin typeface="Times New Roman"/>
                <a:ea typeface="Times New Roman"/>
                <a:cs typeface="Times New Roman"/>
                <a:sym typeface="Times New Roman"/>
              </a:defRPr>
            </a:pPr>
            <a:r>
              <a:t>Project Aims </a:t>
            </a:r>
          </a:p>
          <a:p>
            <a:pPr marL="0" indent="0" algn="ctr" defTabSz="457200">
              <a:spcBef>
                <a:spcPts val="0"/>
              </a:spcBef>
              <a:buSzTx/>
              <a:buNone/>
              <a:defRPr b="1" cap="small" sz="3600">
                <a:uFill>
                  <a:solidFill>
                    <a:srgbClr val="000000"/>
                  </a:solidFill>
                </a:uFill>
                <a:latin typeface="Times New Roman"/>
                <a:ea typeface="Times New Roman"/>
                <a:cs typeface="Times New Roman"/>
                <a:sym typeface="Times New Roman"/>
              </a:defRPr>
            </a:pPr>
          </a:p>
          <a:p>
            <a:pPr marL="0" indent="0" algn="ctr" defTabSz="457200">
              <a:spcBef>
                <a:spcPts val="0"/>
              </a:spcBef>
              <a:buSzTx/>
              <a:buNone/>
              <a:defRPr b="1" cap="small" sz="3600">
                <a:uFill>
                  <a:solidFill>
                    <a:srgbClr val="000000"/>
                  </a:solidFill>
                </a:uFill>
                <a:latin typeface="Times New Roman"/>
                <a:ea typeface="Times New Roman"/>
                <a:cs typeface="Times New Roman"/>
                <a:sym typeface="Times New Roman"/>
              </a:defRPr>
            </a:pPr>
          </a:p>
          <a:p>
            <a:pPr marL="0" indent="0" algn="ctr" defTabSz="457200">
              <a:lnSpc>
                <a:spcPct val="120000"/>
              </a:lnSpc>
              <a:spcBef>
                <a:spcPts val="0"/>
              </a:spcBef>
              <a:buSzTx/>
              <a:buNone/>
              <a:defRPr cap="small" sz="3600">
                <a:uFill>
                  <a:solidFill>
                    <a:srgbClr val="000000"/>
                  </a:solidFill>
                </a:uFill>
                <a:latin typeface="Times New Roman"/>
                <a:ea typeface="Times New Roman"/>
                <a:cs typeface="Times New Roman"/>
                <a:sym typeface="Times New Roman"/>
              </a:defRPr>
            </a:pPr>
            <a:r>
              <a:t>To understand the ways this program potentially represents a conflict between </a:t>
            </a:r>
          </a:p>
          <a:p>
            <a:pPr marL="0" indent="0" algn="ctr" defTabSz="457200">
              <a:lnSpc>
                <a:spcPct val="120000"/>
              </a:lnSpc>
              <a:spcBef>
                <a:spcPts val="0"/>
              </a:spcBef>
              <a:buSzTx/>
              <a:buNone/>
              <a:defRPr cap="small" sz="3600">
                <a:uFill>
                  <a:solidFill>
                    <a:srgbClr val="000000"/>
                  </a:solidFill>
                </a:uFill>
                <a:latin typeface="Times New Roman"/>
                <a:ea typeface="Times New Roman"/>
                <a:cs typeface="Times New Roman"/>
                <a:sym typeface="Times New Roman"/>
              </a:defRPr>
            </a:pPr>
            <a:r>
              <a:t>surveillance and social justice…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24" name="School Resource Officer:…"/>
          <p:cNvSpPr txBox="1"/>
          <p:nvPr>
            <p:ph type="title"/>
          </p:nvPr>
        </p:nvSpPr>
        <p:spPr>
          <a:xfrm>
            <a:off x="952500" y="254000"/>
            <a:ext cx="11099800" cy="1782813"/>
          </a:xfrm>
          <a:prstGeom prst="rect">
            <a:avLst/>
          </a:prstGeom>
        </p:spPr>
        <p:txBody>
          <a:bodyPr/>
          <a:lstStyle/>
          <a:p>
            <a:pPr defTabSz="457200">
              <a:defRPr b="1" cap="small" sz="3600">
                <a:uFill>
                  <a:solidFill>
                    <a:srgbClr val="000000"/>
                  </a:solidFill>
                </a:uFill>
                <a:latin typeface="Times New Roman"/>
                <a:ea typeface="Times New Roman"/>
                <a:cs typeface="Times New Roman"/>
                <a:sym typeface="Times New Roman"/>
              </a:defRPr>
            </a:pPr>
            <a:r>
              <a:t>School Resource Officer:</a:t>
            </a:r>
          </a:p>
          <a:p>
            <a:pPr defTabSz="457200">
              <a:defRPr b="1" cap="small" sz="3600">
                <a:uFill>
                  <a:solidFill>
                    <a:srgbClr val="000000"/>
                  </a:solidFill>
                </a:uFill>
                <a:latin typeface="Times New Roman"/>
                <a:ea typeface="Times New Roman"/>
                <a:cs typeface="Times New Roman"/>
                <a:sym typeface="Times New Roman"/>
              </a:defRPr>
            </a:pPr>
            <a:r>
              <a:t>Some context</a:t>
            </a:r>
          </a:p>
        </p:txBody>
      </p:sp>
      <p:sp>
        <p:nvSpPr>
          <p:cNvPr id="125" name="School Resource Officers, who they are?…"/>
          <p:cNvSpPr txBox="1"/>
          <p:nvPr>
            <p:ph type="body" idx="1"/>
          </p:nvPr>
        </p:nvSpPr>
        <p:spPr>
          <a:xfrm>
            <a:off x="458043" y="2603500"/>
            <a:ext cx="12088714" cy="6273800"/>
          </a:xfrm>
          <a:prstGeom prst="rect">
            <a:avLst/>
          </a:prstGeom>
        </p:spPr>
        <p:txBody>
          <a:bodyPr/>
          <a:lstStyle/>
          <a:p>
            <a:pPr marL="0" indent="0" algn="just" defTabSz="347472">
              <a:lnSpc>
                <a:spcPct val="150000"/>
              </a:lnSpc>
              <a:spcBef>
                <a:spcPts val="0"/>
              </a:spcBef>
              <a:buSzTx/>
              <a:buNone/>
              <a:defRPr cap="small" sz="2736">
                <a:uFill>
                  <a:solidFill>
                    <a:srgbClr val="000000"/>
                  </a:solidFill>
                </a:uFill>
                <a:latin typeface="Times New Roman"/>
                <a:ea typeface="Times New Roman"/>
                <a:cs typeface="Times New Roman"/>
                <a:sym typeface="Times New Roman"/>
              </a:defRPr>
            </a:pPr>
            <a:r>
              <a:t>School Resource Officers, who they are?</a:t>
            </a:r>
          </a:p>
          <a:p>
            <a:pPr marL="380047" indent="-380047" algn="just" defTabSz="347472">
              <a:spcBef>
                <a:spcPts val="0"/>
              </a:spcBef>
              <a:buSzPct val="50000"/>
              <a:buBlip>
                <a:blip r:embed="rId2"/>
              </a:buBlip>
              <a:defRPr sz="2736">
                <a:uFill>
                  <a:solidFill>
                    <a:srgbClr val="000000"/>
                  </a:solidFill>
                </a:uFill>
                <a:latin typeface="Times New Roman"/>
                <a:ea typeface="Times New Roman"/>
                <a:cs typeface="Times New Roman"/>
                <a:sym typeface="Times New Roman"/>
              </a:defRPr>
            </a:pPr>
          </a:p>
          <a:p>
            <a:pPr marL="380047" indent="-380047" algn="just" defTabSz="347472">
              <a:spcBef>
                <a:spcPts val="0"/>
              </a:spcBef>
              <a:buSzPct val="50000"/>
              <a:buBlip>
                <a:blip r:embed="rId2"/>
              </a:buBlip>
              <a:defRPr sz="2736">
                <a:uFill>
                  <a:solidFill>
                    <a:srgbClr val="000000"/>
                  </a:solidFill>
                </a:uFill>
                <a:latin typeface="Times New Roman"/>
                <a:ea typeface="Times New Roman"/>
                <a:cs typeface="Times New Roman"/>
                <a:sym typeface="Times New Roman"/>
              </a:defRPr>
            </a:pPr>
            <a:r>
              <a:t>Armed, uniformed police officers assigned to inner-city high schools in Toronto, Ontario, Canada </a:t>
            </a:r>
          </a:p>
          <a:p>
            <a:pPr marL="380047" indent="-380047" algn="just" defTabSz="347472">
              <a:spcBef>
                <a:spcPts val="0"/>
              </a:spcBef>
              <a:buSzPct val="50000"/>
              <a:buBlip>
                <a:blip r:embed="rId2"/>
              </a:buBlip>
              <a:defRPr sz="2736">
                <a:uFill>
                  <a:solidFill>
                    <a:srgbClr val="000000"/>
                  </a:solidFill>
                </a:uFill>
                <a:latin typeface="Times New Roman"/>
                <a:ea typeface="Times New Roman"/>
                <a:cs typeface="Times New Roman"/>
                <a:sym typeface="Times New Roman"/>
              </a:defRPr>
            </a:pPr>
          </a:p>
          <a:p>
            <a:pPr marL="380047" indent="-380047" algn="just" defTabSz="347472">
              <a:lnSpc>
                <a:spcPct val="150000"/>
              </a:lnSpc>
              <a:spcBef>
                <a:spcPts val="0"/>
              </a:spcBef>
              <a:buSzPct val="50000"/>
              <a:buBlip>
                <a:blip r:embed="rId2"/>
              </a:buBlip>
              <a:defRPr sz="2736">
                <a:uFill>
                  <a:solidFill>
                    <a:srgbClr val="000000"/>
                  </a:solidFill>
                </a:uFill>
                <a:latin typeface="Times New Roman"/>
                <a:ea typeface="Times New Roman"/>
                <a:cs typeface="Times New Roman"/>
                <a:sym typeface="Times New Roman"/>
              </a:defRPr>
            </a:pPr>
            <a:r>
              <a:t>Inaugurated: 2007—2008 school, across the Greater Toronto Area (GTA) </a:t>
            </a:r>
          </a:p>
          <a:p>
            <a:pPr marL="380047" indent="-380047" algn="just" defTabSz="347472">
              <a:lnSpc>
                <a:spcPct val="150000"/>
              </a:lnSpc>
              <a:spcBef>
                <a:spcPts val="0"/>
              </a:spcBef>
              <a:buSzPct val="50000"/>
              <a:buBlip>
                <a:blip r:embed="rId2"/>
              </a:buBlip>
              <a:defRPr sz="2736">
                <a:uFill>
                  <a:solidFill>
                    <a:srgbClr val="000000"/>
                  </a:solidFill>
                </a:uFill>
                <a:latin typeface="Times New Roman"/>
                <a:ea typeface="Times New Roman"/>
                <a:cs typeface="Times New Roman"/>
                <a:sym typeface="Times New Roman"/>
              </a:defRPr>
            </a:pPr>
          </a:p>
          <a:p>
            <a:pPr marL="380047" indent="-380047" algn="just" defTabSz="347472">
              <a:lnSpc>
                <a:spcPct val="150000"/>
              </a:lnSpc>
              <a:spcBef>
                <a:spcPts val="0"/>
              </a:spcBef>
              <a:buSzPct val="50000"/>
              <a:buBlip>
                <a:blip r:embed="rId2"/>
              </a:buBlip>
              <a:defRPr sz="2736">
                <a:uFill>
                  <a:solidFill>
                    <a:srgbClr val="000000"/>
                  </a:solidFill>
                </a:uFill>
                <a:latin typeface="Times New Roman"/>
                <a:ea typeface="Times New Roman"/>
                <a:cs typeface="Times New Roman"/>
                <a:sym typeface="Times New Roman"/>
              </a:defRPr>
            </a:pPr>
            <a:r>
              <a:t>Number of designated schools at last count: 75 different schools</a:t>
            </a:r>
          </a:p>
          <a:p>
            <a:pPr marL="380047" indent="-380047" algn="just" defTabSz="347472">
              <a:lnSpc>
                <a:spcPct val="150000"/>
              </a:lnSpc>
              <a:spcBef>
                <a:spcPts val="0"/>
              </a:spcBef>
              <a:buSzPct val="50000"/>
              <a:buBlip>
                <a:blip r:embed="rId2"/>
              </a:buBlip>
              <a:defRPr sz="2736">
                <a:uFill>
                  <a:solidFill>
                    <a:srgbClr val="000000"/>
                  </a:solidFill>
                </a:uFill>
                <a:latin typeface="Times New Roman"/>
                <a:ea typeface="Times New Roman"/>
                <a:cs typeface="Times New Roman"/>
                <a:sym typeface="Times New Roman"/>
              </a:defRPr>
            </a:pPr>
          </a:p>
          <a:p>
            <a:pPr marL="380047" indent="-380047" algn="just" defTabSz="347472">
              <a:lnSpc>
                <a:spcPct val="150000"/>
              </a:lnSpc>
              <a:spcBef>
                <a:spcPts val="0"/>
              </a:spcBef>
              <a:buSzPct val="50000"/>
              <a:buBlip>
                <a:blip r:embed="rId2"/>
              </a:buBlip>
              <a:defRPr sz="2736">
                <a:uFill>
                  <a:solidFill>
                    <a:srgbClr val="000000"/>
                  </a:solidFill>
                </a:uFill>
                <a:latin typeface="Times New Roman"/>
                <a:ea typeface="Times New Roman"/>
                <a:cs typeface="Times New Roman"/>
                <a:sym typeface="Times New Roman"/>
              </a:defRPr>
            </a:pPr>
            <a:r>
              <a:t>Current status of program: suspended pending review from researchers at Ryerson University, Toronto</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27" name="The School Resource Officer (SRO) Program:…"/>
          <p:cNvSpPr txBox="1"/>
          <p:nvPr>
            <p:ph type="title"/>
          </p:nvPr>
        </p:nvSpPr>
        <p:spPr>
          <a:xfrm>
            <a:off x="952500" y="254000"/>
            <a:ext cx="11099800" cy="1910458"/>
          </a:xfrm>
          <a:prstGeom prst="rect">
            <a:avLst/>
          </a:prstGeom>
        </p:spPr>
        <p:txBody>
          <a:bodyPr/>
          <a:lstStyle/>
          <a:p>
            <a:pPr defTabSz="457200">
              <a:defRPr b="1" cap="small" sz="3600">
                <a:uFill>
                  <a:solidFill>
                    <a:srgbClr val="000000"/>
                  </a:solidFill>
                </a:uFill>
                <a:latin typeface="Times New Roman"/>
                <a:ea typeface="Times New Roman"/>
                <a:cs typeface="Times New Roman"/>
                <a:sym typeface="Times New Roman"/>
              </a:defRPr>
            </a:pPr>
            <a:r>
              <a:t>The School Resource Officer (SRO) Program:</a:t>
            </a:r>
          </a:p>
          <a:p>
            <a:pPr defTabSz="457200">
              <a:defRPr b="1" cap="small" sz="3600">
                <a:uFill>
                  <a:solidFill>
                    <a:srgbClr val="000000"/>
                  </a:solidFill>
                </a:uFill>
                <a:latin typeface="Times New Roman"/>
                <a:ea typeface="Times New Roman"/>
                <a:cs typeface="Times New Roman"/>
                <a:sym typeface="Times New Roman"/>
              </a:defRPr>
            </a:pPr>
            <a:r>
              <a:t>Some context </a:t>
            </a:r>
          </a:p>
        </p:txBody>
      </p:sp>
      <p:sp>
        <p:nvSpPr>
          <p:cNvPr id="128" name="The Murder of Jordan Manners…"/>
          <p:cNvSpPr txBox="1"/>
          <p:nvPr>
            <p:ph type="body" idx="1"/>
          </p:nvPr>
        </p:nvSpPr>
        <p:spPr>
          <a:xfrm>
            <a:off x="424755" y="2357239"/>
            <a:ext cx="12155290" cy="6520061"/>
          </a:xfrm>
          <a:prstGeom prst="rect">
            <a:avLst/>
          </a:prstGeom>
        </p:spPr>
        <p:txBody>
          <a:bodyPr/>
          <a:lstStyle/>
          <a:p>
            <a:pPr marL="0" indent="0" algn="ctr" defTabSz="457200">
              <a:spcBef>
                <a:spcPts val="0"/>
              </a:spcBef>
              <a:buSzTx/>
              <a:buNone/>
              <a:defRPr b="1" cap="small" sz="3600">
                <a:uFill>
                  <a:solidFill>
                    <a:srgbClr val="000000"/>
                  </a:solidFill>
                </a:uFill>
                <a:latin typeface="Times New Roman"/>
                <a:ea typeface="Times New Roman"/>
                <a:cs typeface="Times New Roman"/>
                <a:sym typeface="Times New Roman"/>
              </a:defRPr>
            </a:pPr>
          </a:p>
          <a:p>
            <a:pPr marL="0" indent="0" algn="ctr" defTabSz="457200">
              <a:spcBef>
                <a:spcPts val="0"/>
              </a:spcBef>
              <a:buSzTx/>
              <a:buNone/>
              <a:defRPr b="1" cap="small" sz="3600">
                <a:uFill>
                  <a:solidFill>
                    <a:srgbClr val="000000"/>
                  </a:solidFill>
                </a:uFill>
                <a:latin typeface="Times New Roman"/>
                <a:ea typeface="Times New Roman"/>
                <a:cs typeface="Times New Roman"/>
                <a:sym typeface="Times New Roman"/>
              </a:defRPr>
            </a:pPr>
            <a:r>
              <a:t> The Murder of Jordan Manners</a:t>
            </a:r>
          </a:p>
          <a:p>
            <a:pPr marL="0" indent="0" algn="ctr" defTabSz="457200">
              <a:spcBef>
                <a:spcPts val="0"/>
              </a:spcBef>
              <a:buSzTx/>
              <a:buNone/>
              <a:defRPr b="1" cap="small" sz="3600">
                <a:uFill>
                  <a:solidFill>
                    <a:srgbClr val="000000"/>
                  </a:solidFill>
                </a:uFill>
                <a:latin typeface="Times New Roman"/>
                <a:ea typeface="Times New Roman"/>
                <a:cs typeface="Times New Roman"/>
                <a:sym typeface="Times New Roman"/>
              </a:defRPr>
            </a:pPr>
          </a:p>
          <a:p>
            <a:pPr marL="500062" indent="-500062" algn="just" defTabSz="457200">
              <a:lnSpc>
                <a:spcPct val="150000"/>
              </a:lnSpc>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2007—2008 school year</a:t>
            </a:r>
          </a:p>
          <a:p>
            <a:pPr marL="500062" indent="-500062" algn="just" defTabSz="457200">
              <a:lnSpc>
                <a:spcPct val="150000"/>
              </a:lnSpc>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Jordan Manners — 15 yr old high school student</a:t>
            </a:r>
          </a:p>
          <a:p>
            <a:pPr marL="500062" indent="-500062" algn="just" defTabSz="457200">
              <a:lnSpc>
                <a:spcPct val="150000"/>
              </a:lnSpc>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He was a 9th Grader — a freshman at C.W. Jefferys</a:t>
            </a:r>
          </a:p>
          <a:p>
            <a:pPr marL="500062" indent="-500062" algn="just" defTabSz="457200">
              <a:lnSpc>
                <a:spcPct val="150000"/>
              </a:lnSpc>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Found dead in his school hallway, shot in the chest</a:t>
            </a:r>
          </a:p>
          <a:p>
            <a:pPr marL="500062" indent="-500062" algn="just" defTabSz="457200">
              <a:lnSpc>
                <a:spcPct val="150000"/>
              </a:lnSpc>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Two 17yr old were arrested and charged</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30" name="School Resource Officers, rationale for their presence?"/>
          <p:cNvSpPr txBox="1"/>
          <p:nvPr>
            <p:ph type="title"/>
          </p:nvPr>
        </p:nvSpPr>
        <p:spPr>
          <a:xfrm>
            <a:off x="952500" y="378271"/>
            <a:ext cx="11099800" cy="1910458"/>
          </a:xfrm>
          <a:prstGeom prst="rect">
            <a:avLst/>
          </a:prstGeom>
        </p:spPr>
        <p:txBody>
          <a:bodyPr/>
          <a:lstStyle>
            <a:lvl1pPr defTabSz="457200">
              <a:defRPr b="1" cap="small" sz="3600">
                <a:uFill>
                  <a:solidFill>
                    <a:srgbClr val="000000"/>
                  </a:solidFill>
                </a:uFill>
                <a:latin typeface="Times New Roman"/>
                <a:ea typeface="Times New Roman"/>
                <a:cs typeface="Times New Roman"/>
                <a:sym typeface="Times New Roman"/>
              </a:defRPr>
            </a:lvl1pPr>
          </a:lstStyle>
          <a:p>
            <a:pPr/>
            <a:r>
              <a:t>School Resource Officers, rationale for their presence?</a:t>
            </a:r>
          </a:p>
        </p:txBody>
      </p:sp>
      <p:sp>
        <p:nvSpPr>
          <p:cNvPr id="131" name="Rationale #I — Securing Youth’s wellbeing…"/>
          <p:cNvSpPr txBox="1"/>
          <p:nvPr>
            <p:ph type="body" idx="1"/>
          </p:nvPr>
        </p:nvSpPr>
        <p:spPr>
          <a:xfrm>
            <a:off x="424755" y="2357239"/>
            <a:ext cx="12155290" cy="6520061"/>
          </a:xfrm>
          <a:prstGeom prst="rect">
            <a:avLst/>
          </a:prstGeom>
        </p:spPr>
        <p:txBody>
          <a:bodyPr/>
          <a:lstStyle/>
          <a:p>
            <a:pPr marL="0" indent="0" algn="ctr" defTabSz="457200">
              <a:spcBef>
                <a:spcPts val="0"/>
              </a:spcBef>
              <a:buSzTx/>
              <a:buNone/>
              <a:defRPr cap="small" sz="3600">
                <a:uFill>
                  <a:solidFill>
                    <a:srgbClr val="000000"/>
                  </a:solidFill>
                </a:uFill>
                <a:latin typeface="Times New Roman"/>
                <a:ea typeface="Times New Roman"/>
                <a:cs typeface="Times New Roman"/>
                <a:sym typeface="Times New Roman"/>
              </a:defRPr>
            </a:pPr>
            <a:r>
              <a:t>Rationale #I — Securing Youth’s wellbeing</a:t>
            </a:r>
          </a:p>
          <a:p>
            <a:pPr marL="0" indent="0" algn="just" defTabSz="457200">
              <a:spcBef>
                <a:spcPts val="0"/>
              </a:spcBef>
              <a:buSzTx/>
              <a:buNone/>
              <a:defRPr cap="small" sz="3600">
                <a:uFill>
                  <a:solidFill>
                    <a:srgbClr val="000000"/>
                  </a:solidFill>
                </a:uFill>
                <a:latin typeface="Times New Roman"/>
                <a:ea typeface="Times New Roman"/>
                <a:cs typeface="Times New Roman"/>
                <a:sym typeface="Times New Roman"/>
              </a:defRPr>
            </a:pP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The School Resource Officer program (SRO) started in the 2008–2009 school year, after Jordan Manners’ death</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33" name="School Resource Officers, rationale for their presence?"/>
          <p:cNvSpPr txBox="1"/>
          <p:nvPr>
            <p:ph type="title"/>
          </p:nvPr>
        </p:nvSpPr>
        <p:spPr>
          <a:xfrm>
            <a:off x="952500" y="254000"/>
            <a:ext cx="11099800" cy="1910458"/>
          </a:xfrm>
          <a:prstGeom prst="rect">
            <a:avLst/>
          </a:prstGeom>
        </p:spPr>
        <p:txBody>
          <a:bodyPr/>
          <a:lstStyle>
            <a:lvl1pPr defTabSz="457200">
              <a:defRPr b="1" cap="small" sz="3600">
                <a:uFill>
                  <a:solidFill>
                    <a:srgbClr val="000000"/>
                  </a:solidFill>
                </a:uFill>
                <a:latin typeface="Times New Roman"/>
                <a:ea typeface="Times New Roman"/>
                <a:cs typeface="Times New Roman"/>
                <a:sym typeface="Times New Roman"/>
              </a:defRPr>
            </a:lvl1pPr>
          </a:lstStyle>
          <a:p>
            <a:pPr/>
            <a:r>
              <a:t>School Resource Officers, rationale for their presence?</a:t>
            </a:r>
          </a:p>
        </p:txBody>
      </p:sp>
      <p:sp>
        <p:nvSpPr>
          <p:cNvPr id="134" name="Rationale #II — Developing youth’s potential…"/>
          <p:cNvSpPr txBox="1"/>
          <p:nvPr>
            <p:ph type="body" idx="1"/>
          </p:nvPr>
        </p:nvSpPr>
        <p:spPr>
          <a:xfrm>
            <a:off x="424755" y="2357239"/>
            <a:ext cx="12155290" cy="6520061"/>
          </a:xfrm>
          <a:prstGeom prst="rect">
            <a:avLst/>
          </a:prstGeom>
        </p:spPr>
        <p:txBody>
          <a:bodyPr/>
          <a:lstStyle/>
          <a:p>
            <a:pPr marL="0" indent="0" algn="ctr" defTabSz="457200">
              <a:spcBef>
                <a:spcPts val="0"/>
              </a:spcBef>
              <a:buSzTx/>
              <a:buNone/>
              <a:defRPr cap="small" sz="3600">
                <a:uFill>
                  <a:solidFill>
                    <a:srgbClr val="000000"/>
                  </a:solidFill>
                </a:uFill>
                <a:latin typeface="Times New Roman"/>
                <a:ea typeface="Times New Roman"/>
                <a:cs typeface="Times New Roman"/>
                <a:sym typeface="Times New Roman"/>
              </a:defRPr>
            </a:pPr>
            <a:r>
              <a:t>Rationale #II — Developing youth’s potential</a:t>
            </a:r>
          </a:p>
          <a:p>
            <a:pPr marL="500062" indent="-500062" algn="just" defTabSz="457200">
              <a:spcBef>
                <a:spcPts val="0"/>
              </a:spcBef>
              <a:buSzPct val="50000"/>
              <a:buBlip>
                <a:blip r:embed="rId2"/>
              </a:buBlip>
              <a:defRPr cap="small" sz="3600">
                <a:uFill>
                  <a:solidFill>
                    <a:srgbClr val="000000"/>
                  </a:solidFill>
                </a:uFill>
                <a:latin typeface="Times New Roman"/>
                <a:ea typeface="Times New Roman"/>
                <a:cs typeface="Times New Roman"/>
                <a:sym typeface="Times New Roman"/>
              </a:defRPr>
            </a:pP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Officers work in collaboration with schools in ‘capacity building, youth engagement and youth development’ (Deputy Chief Michael Federico).</a:t>
            </a: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Police officers in schools are ‘not engaged in law enforcement or security; they are engaged in community capacity building’(Deputy Chief Michael Federico).</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36" name="School Resource Officers:…"/>
          <p:cNvSpPr txBox="1"/>
          <p:nvPr>
            <p:ph type="title"/>
          </p:nvPr>
        </p:nvSpPr>
        <p:spPr>
          <a:xfrm>
            <a:off x="952500" y="254000"/>
            <a:ext cx="11099800" cy="1910458"/>
          </a:xfrm>
          <a:prstGeom prst="rect">
            <a:avLst/>
          </a:prstGeom>
        </p:spPr>
        <p:txBody>
          <a:bodyPr/>
          <a:lstStyle/>
          <a:p>
            <a:pPr defTabSz="320039">
              <a:defRPr b="1" cap="small" sz="2520">
                <a:uFill>
                  <a:solidFill>
                    <a:srgbClr val="000000"/>
                  </a:solidFill>
                </a:uFill>
                <a:latin typeface="Times New Roman"/>
                <a:ea typeface="Times New Roman"/>
                <a:cs typeface="Times New Roman"/>
                <a:sym typeface="Times New Roman"/>
              </a:defRPr>
            </a:pPr>
          </a:p>
          <a:p>
            <a:pPr defTabSz="320039">
              <a:defRPr b="1" cap="small" sz="3359">
                <a:uFill>
                  <a:solidFill>
                    <a:srgbClr val="000000"/>
                  </a:solidFill>
                </a:uFill>
                <a:latin typeface="Times New Roman"/>
                <a:ea typeface="Times New Roman"/>
                <a:cs typeface="Times New Roman"/>
                <a:sym typeface="Times New Roman"/>
              </a:defRPr>
            </a:pPr>
            <a:r>
              <a:t>School Resource Officers:</a:t>
            </a:r>
          </a:p>
          <a:p>
            <a:pPr defTabSz="320039">
              <a:defRPr b="1" cap="small" sz="3359">
                <a:uFill>
                  <a:solidFill>
                    <a:srgbClr val="000000"/>
                  </a:solidFill>
                </a:uFill>
                <a:latin typeface="Times New Roman"/>
                <a:ea typeface="Times New Roman"/>
                <a:cs typeface="Times New Roman"/>
                <a:sym typeface="Times New Roman"/>
              </a:defRPr>
            </a:pPr>
            <a:r>
              <a:t>Reaction #I</a:t>
            </a:r>
          </a:p>
        </p:txBody>
      </p:sp>
      <p:sp>
        <p:nvSpPr>
          <p:cNvPr id="137" name="Surveillance Effect?…"/>
          <p:cNvSpPr txBox="1"/>
          <p:nvPr>
            <p:ph type="body" idx="1"/>
          </p:nvPr>
        </p:nvSpPr>
        <p:spPr>
          <a:xfrm>
            <a:off x="424755" y="2357239"/>
            <a:ext cx="12155290" cy="6766322"/>
          </a:xfrm>
          <a:prstGeom prst="rect">
            <a:avLst/>
          </a:prstGeom>
        </p:spPr>
        <p:txBody>
          <a:bodyPr/>
          <a:lstStyle/>
          <a:p>
            <a:pPr marL="0" indent="0" algn="ctr" defTabSz="457200">
              <a:lnSpc>
                <a:spcPct val="150000"/>
              </a:lnSpc>
              <a:spcBef>
                <a:spcPts val="0"/>
              </a:spcBef>
              <a:buSzTx/>
              <a:buNone/>
              <a:defRPr cap="small" sz="3600">
                <a:uFill>
                  <a:solidFill>
                    <a:srgbClr val="000000"/>
                  </a:solidFill>
                </a:uFill>
                <a:latin typeface="Times New Roman"/>
                <a:ea typeface="Times New Roman"/>
                <a:cs typeface="Times New Roman"/>
                <a:sym typeface="Times New Roman"/>
              </a:defRPr>
            </a:pPr>
            <a:r>
              <a:t>Surveillance Effect?</a:t>
            </a:r>
          </a:p>
          <a:p>
            <a:pPr marL="500062" indent="-500062" algn="just" defTabSz="457200">
              <a:spcBef>
                <a:spcPts val="0"/>
              </a:spcBef>
              <a:buSzPct val="50000"/>
              <a:buBlip>
                <a:blip r:embed="rId2"/>
              </a:buBlip>
              <a:defRPr cap="small" sz="3600">
                <a:uFill>
                  <a:solidFill>
                    <a:srgbClr val="000000"/>
                  </a:solidFill>
                </a:uFill>
                <a:latin typeface="Times New Roman"/>
                <a:ea typeface="Times New Roman"/>
                <a:cs typeface="Times New Roman"/>
                <a:sym typeface="Times New Roman"/>
              </a:defRPr>
            </a:pP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‘It’s an empirically untrue statement’ (Karl Gardner, No One is Illegal — From Mochama, Toronto Star/Online, 30 August 2017).</a:t>
            </a: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‘Your distance from the law is really reduced when there’s a cop walking in your hall. This person can say that they’re not a police officer and they can feel like they’re not because on a day-to-day basis, they’re not doing police work. But they are’ (Gardner, No One is Illegal — From Mochama, Toronto Star/Online, 30 August 2017 ).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39" name="School Resource Officers:…"/>
          <p:cNvSpPr txBox="1"/>
          <p:nvPr>
            <p:ph type="title"/>
          </p:nvPr>
        </p:nvSpPr>
        <p:spPr>
          <a:xfrm>
            <a:off x="952500" y="254000"/>
            <a:ext cx="11099800" cy="1910458"/>
          </a:xfrm>
          <a:prstGeom prst="rect">
            <a:avLst/>
          </a:prstGeom>
        </p:spPr>
        <p:txBody>
          <a:bodyPr/>
          <a:lstStyle/>
          <a:p>
            <a:pPr defTabSz="320039">
              <a:defRPr b="1" cap="small" sz="2520">
                <a:uFill>
                  <a:solidFill>
                    <a:srgbClr val="000000"/>
                  </a:solidFill>
                </a:uFill>
                <a:latin typeface="Times New Roman"/>
                <a:ea typeface="Times New Roman"/>
                <a:cs typeface="Times New Roman"/>
                <a:sym typeface="Times New Roman"/>
              </a:defRPr>
            </a:pPr>
          </a:p>
          <a:p>
            <a:pPr defTabSz="320039">
              <a:defRPr b="1" cap="small" sz="3359">
                <a:uFill>
                  <a:solidFill>
                    <a:srgbClr val="000000"/>
                  </a:solidFill>
                </a:uFill>
                <a:latin typeface="Times New Roman"/>
                <a:ea typeface="Times New Roman"/>
                <a:cs typeface="Times New Roman"/>
                <a:sym typeface="Times New Roman"/>
              </a:defRPr>
            </a:pPr>
            <a:r>
              <a:t>School Resource Officers:</a:t>
            </a:r>
          </a:p>
          <a:p>
            <a:pPr defTabSz="320039">
              <a:defRPr b="1" cap="small" sz="3359">
                <a:uFill>
                  <a:solidFill>
                    <a:srgbClr val="000000"/>
                  </a:solidFill>
                </a:uFill>
                <a:latin typeface="Times New Roman"/>
                <a:ea typeface="Times New Roman"/>
                <a:cs typeface="Times New Roman"/>
                <a:sym typeface="Times New Roman"/>
              </a:defRPr>
            </a:pPr>
            <a:r>
              <a:t>Reaction #II</a:t>
            </a:r>
          </a:p>
        </p:txBody>
      </p:sp>
      <p:sp>
        <p:nvSpPr>
          <p:cNvPr id="140" name="Surveillance Effect?…"/>
          <p:cNvSpPr txBox="1"/>
          <p:nvPr>
            <p:ph type="body" idx="1"/>
          </p:nvPr>
        </p:nvSpPr>
        <p:spPr>
          <a:xfrm>
            <a:off x="424755" y="2357239"/>
            <a:ext cx="12155290" cy="6520061"/>
          </a:xfrm>
          <a:prstGeom prst="rect">
            <a:avLst/>
          </a:prstGeom>
        </p:spPr>
        <p:txBody>
          <a:bodyPr/>
          <a:lstStyle/>
          <a:p>
            <a:pPr marL="0" indent="0" algn="ctr" defTabSz="457200">
              <a:lnSpc>
                <a:spcPct val="150000"/>
              </a:lnSpc>
              <a:spcBef>
                <a:spcPts val="0"/>
              </a:spcBef>
              <a:buSzTx/>
              <a:buNone/>
              <a:defRPr cap="small" sz="3600">
                <a:uFill>
                  <a:solidFill>
                    <a:srgbClr val="000000"/>
                  </a:solidFill>
                </a:uFill>
                <a:latin typeface="Times New Roman"/>
                <a:ea typeface="Times New Roman"/>
                <a:cs typeface="Times New Roman"/>
                <a:sym typeface="Times New Roman"/>
              </a:defRPr>
            </a:pPr>
          </a:p>
          <a:p>
            <a:pPr marL="0" indent="0" algn="ctr" defTabSz="457200">
              <a:lnSpc>
                <a:spcPct val="150000"/>
              </a:lnSpc>
              <a:spcBef>
                <a:spcPts val="0"/>
              </a:spcBef>
              <a:buSzTx/>
              <a:buNone/>
              <a:defRPr cap="small" sz="3600">
                <a:uFill>
                  <a:solidFill>
                    <a:srgbClr val="000000"/>
                  </a:solidFill>
                </a:uFill>
                <a:latin typeface="Times New Roman"/>
                <a:ea typeface="Times New Roman"/>
                <a:cs typeface="Times New Roman"/>
                <a:sym typeface="Times New Roman"/>
              </a:defRPr>
            </a:pPr>
            <a:r>
              <a:t>Surveillance Effect?</a:t>
            </a:r>
          </a:p>
          <a:p>
            <a:pPr marL="500062" indent="-500062" algn="just" defTabSz="457200">
              <a:spcBef>
                <a:spcPts val="0"/>
              </a:spcBef>
              <a:buSzPct val="50000"/>
              <a:buBlip>
                <a:blip r:embed="rId2"/>
              </a:buBlip>
              <a:defRPr cap="small" sz="3600">
                <a:uFill>
                  <a:solidFill>
                    <a:srgbClr val="000000"/>
                  </a:solidFill>
                </a:uFill>
                <a:latin typeface="Times New Roman"/>
                <a:ea typeface="Times New Roman"/>
                <a:cs typeface="Times New Roman"/>
                <a:sym typeface="Times New Roman"/>
              </a:defRPr>
            </a:pPr>
          </a:p>
          <a:p>
            <a:pPr marL="500062" indent="-500062" algn="just" defTabSz="457200">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‘Students who might already have a history of really negative interactions with the police are expected to come to school and interact with an SRO as if that person is not a police officer’ (Gita Madan from Education, Not Incarceration — Mochama, Toronto Star/Online, 30 August 2017 ).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bg>
      <p:bgPr>
        <a:solidFill>
          <a:schemeClr val="accent1">
            <a:hueOff val="373667"/>
            <a:lumOff val="-17254"/>
          </a:schemeClr>
        </a:solidFill>
      </p:bgPr>
    </p:bg>
    <p:spTree>
      <p:nvGrpSpPr>
        <p:cNvPr id="1" name=""/>
        <p:cNvGrpSpPr/>
        <p:nvPr/>
      </p:nvGrpSpPr>
      <p:grpSpPr>
        <a:xfrm>
          <a:off x="0" y="0"/>
          <a:ext cx="0" cy="0"/>
          <a:chOff x="0" y="0"/>
          <a:chExt cx="0" cy="0"/>
        </a:xfrm>
      </p:grpSpPr>
      <p:sp>
        <p:nvSpPr>
          <p:cNvPr id="142" name="School Resource Officers: Reaction #I"/>
          <p:cNvSpPr txBox="1"/>
          <p:nvPr>
            <p:ph type="title"/>
          </p:nvPr>
        </p:nvSpPr>
        <p:spPr>
          <a:xfrm>
            <a:off x="952500" y="254000"/>
            <a:ext cx="11099800" cy="1910458"/>
          </a:xfrm>
          <a:prstGeom prst="rect">
            <a:avLst/>
          </a:prstGeom>
        </p:spPr>
        <p:txBody>
          <a:bodyPr/>
          <a:lstStyle/>
          <a:p>
            <a:pPr defTabSz="429768">
              <a:defRPr b="1" cap="small" sz="3384">
                <a:uFill>
                  <a:solidFill>
                    <a:srgbClr val="000000"/>
                  </a:solidFill>
                </a:uFill>
                <a:latin typeface="Times New Roman"/>
                <a:ea typeface="Times New Roman"/>
                <a:cs typeface="Times New Roman"/>
                <a:sym typeface="Times New Roman"/>
              </a:defRPr>
            </a:pPr>
          </a:p>
          <a:p>
            <a:pPr defTabSz="429768">
              <a:defRPr b="1" cap="small" sz="4512">
                <a:uFill>
                  <a:solidFill>
                    <a:srgbClr val="000000"/>
                  </a:solidFill>
                </a:uFill>
                <a:latin typeface="Times New Roman"/>
                <a:ea typeface="Times New Roman"/>
                <a:cs typeface="Times New Roman"/>
                <a:sym typeface="Times New Roman"/>
              </a:defRPr>
            </a:pPr>
            <a:r>
              <a:t>School Resource Officers: Reaction #I</a:t>
            </a:r>
          </a:p>
        </p:txBody>
      </p:sp>
      <p:sp>
        <p:nvSpPr>
          <p:cNvPr id="143" name="Surveillance Effect?…"/>
          <p:cNvSpPr txBox="1"/>
          <p:nvPr>
            <p:ph type="body" idx="1"/>
          </p:nvPr>
        </p:nvSpPr>
        <p:spPr>
          <a:xfrm>
            <a:off x="424755" y="2357239"/>
            <a:ext cx="12155290" cy="6520061"/>
          </a:xfrm>
          <a:prstGeom prst="rect">
            <a:avLst/>
          </a:prstGeom>
        </p:spPr>
        <p:txBody>
          <a:bodyPr/>
          <a:lstStyle/>
          <a:p>
            <a:pPr marL="0" indent="0" algn="ctr" defTabSz="457200">
              <a:lnSpc>
                <a:spcPct val="120000"/>
              </a:lnSpc>
              <a:spcBef>
                <a:spcPts val="0"/>
              </a:spcBef>
              <a:buSzTx/>
              <a:buNone/>
              <a:defRPr cap="small" sz="3600">
                <a:uFill>
                  <a:solidFill>
                    <a:srgbClr val="000000"/>
                  </a:solidFill>
                </a:uFill>
                <a:latin typeface="Times New Roman"/>
                <a:ea typeface="Times New Roman"/>
                <a:cs typeface="Times New Roman"/>
                <a:sym typeface="Times New Roman"/>
              </a:defRPr>
            </a:pPr>
            <a:r>
              <a:t>Surveillance Effect?</a:t>
            </a:r>
          </a:p>
          <a:p>
            <a:pPr marL="0" indent="0" algn="ctr" defTabSz="457200">
              <a:lnSpc>
                <a:spcPct val="120000"/>
              </a:lnSpc>
              <a:spcBef>
                <a:spcPts val="0"/>
              </a:spcBef>
              <a:buSzTx/>
              <a:buNone/>
              <a:defRPr cap="small" sz="3600">
                <a:uFill>
                  <a:solidFill>
                    <a:srgbClr val="000000"/>
                  </a:solidFill>
                </a:uFill>
                <a:latin typeface="Times New Roman"/>
                <a:ea typeface="Times New Roman"/>
                <a:cs typeface="Times New Roman"/>
                <a:sym typeface="Times New Roman"/>
              </a:defRPr>
            </a:pPr>
          </a:p>
          <a:p>
            <a:pPr marL="500062" indent="-500062" algn="just" defTabSz="457200">
              <a:lnSpc>
                <a:spcPct val="120000"/>
              </a:lnSpc>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Why do activist fear surveillance? </a:t>
            </a:r>
          </a:p>
          <a:p>
            <a:pPr marL="500062" indent="-500062" algn="just" defTabSz="457200">
              <a:lnSpc>
                <a:spcPct val="120000"/>
              </a:lnSpc>
              <a:spcBef>
                <a:spcPts val="0"/>
              </a:spcBef>
              <a:buSzPct val="50000"/>
              <a:buBlip>
                <a:blip r:embed="rId2"/>
              </a:buBlip>
              <a:defRPr sz="3600">
                <a:uFill>
                  <a:solidFill>
                    <a:srgbClr val="000000"/>
                  </a:solidFill>
                </a:uFill>
                <a:latin typeface="Times New Roman"/>
                <a:ea typeface="Times New Roman"/>
                <a:cs typeface="Times New Roman"/>
                <a:sym typeface="Times New Roman"/>
              </a:defRPr>
            </a:pPr>
            <a:r>
              <a:t>Negative impacts of police presence in schools (Gillis, 2017)</a:t>
            </a:r>
          </a:p>
          <a:p>
            <a:pPr marL="500062" indent="-500062" algn="just" defTabSz="457200">
              <a:lnSpc>
                <a:spcPct val="120000"/>
              </a:lnSpc>
              <a:spcBef>
                <a:spcPts val="0"/>
              </a:spcBef>
              <a:defRPr sz="3600">
                <a:uFill>
                  <a:solidFill>
                    <a:srgbClr val="000000"/>
                  </a:solidFill>
                </a:uFill>
                <a:latin typeface="Times New Roman"/>
                <a:ea typeface="Times New Roman"/>
                <a:cs typeface="Times New Roman"/>
                <a:sym typeface="Times New Roman"/>
              </a:defRPr>
            </a:pPr>
            <a:r>
              <a:t>Racialised students feeling harassed</a:t>
            </a:r>
          </a:p>
          <a:p>
            <a:pPr marL="500062" indent="-500062" algn="just" defTabSz="457200">
              <a:lnSpc>
                <a:spcPct val="120000"/>
              </a:lnSpc>
              <a:spcBef>
                <a:spcPts val="0"/>
              </a:spcBef>
              <a:defRPr sz="3600">
                <a:uFill>
                  <a:solidFill>
                    <a:srgbClr val="000000"/>
                  </a:solidFill>
                </a:uFill>
                <a:latin typeface="Times New Roman"/>
                <a:ea typeface="Times New Roman"/>
                <a:cs typeface="Times New Roman"/>
                <a:sym typeface="Times New Roman"/>
              </a:defRPr>
            </a:pPr>
            <a:r>
              <a:t>Undocumented students being asked for citizenship status </a:t>
            </a:r>
          </a:p>
          <a:p>
            <a:pPr marL="500062" indent="-500062" algn="just" defTabSz="457200">
              <a:lnSpc>
                <a:spcPct val="120000"/>
              </a:lnSpc>
              <a:spcBef>
                <a:spcPts val="0"/>
              </a:spcBef>
              <a:defRPr sz="3600">
                <a:uFill>
                  <a:solidFill>
                    <a:srgbClr val="000000"/>
                  </a:solidFill>
                </a:uFill>
                <a:latin typeface="Times New Roman"/>
                <a:ea typeface="Times New Roman"/>
                <a:cs typeface="Times New Roman"/>
                <a:sym typeface="Times New Roman"/>
              </a:defRPr>
            </a:pPr>
            <a:r>
              <a:t>And criminalising nuisance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