
<file path=[Content_Types].xml><?xml version="1.0" encoding="utf-8"?>
<Types xmlns="http://schemas.openxmlformats.org/package/2006/content-types">
  <Default Extension="0D196650"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76" r:id="rId7"/>
    <p:sldId id="258" r:id="rId8"/>
    <p:sldId id="262" r:id="rId9"/>
    <p:sldId id="311" r:id="rId10"/>
    <p:sldId id="3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B49736-8C71-4542-96D3-96A3C2A88202}">
          <p14:sldIdLst>
            <p14:sldId id="256"/>
            <p14:sldId id="257"/>
            <p14:sldId id="276"/>
            <p14:sldId id="258"/>
            <p14:sldId id="262"/>
            <p14:sldId id="311"/>
          </p14:sldIdLst>
        </p14:section>
        <p14:section name="Untitled Section" id="{7309E3E7-20EF-4269-86E8-40BAB158B450}">
          <p14:sldIdLst>
            <p14:sldId id="304"/>
          </p14:sldIdLst>
        </p14:section>
      </p14:sectionLst>
    </p:ext>
    <p:ext uri="{EFAFB233-063F-42B5-8137-9DF3F51BA10A}">
      <p15:sldGuideLst xmlns:p15="http://schemas.microsoft.com/office/powerpoint/2012/main">
        <p15:guide id="1" orient="horz" pos="777" userDrawn="1">
          <p15:clr>
            <a:srgbClr val="A4A3A4"/>
          </p15:clr>
        </p15:guide>
        <p15:guide id="2" pos="69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32E"/>
    <a:srgbClr val="00A499"/>
    <a:srgbClr val="DC2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5"/>
    <p:restoredTop sz="92923" autoAdjust="0"/>
  </p:normalViewPr>
  <p:slideViewPr>
    <p:cSldViewPr snapToGrid="0" snapToObjects="1">
      <p:cViewPr varScale="1">
        <p:scale>
          <a:sx n="54" d="100"/>
          <a:sy n="54" d="100"/>
        </p:scale>
        <p:origin x="816" y="52"/>
      </p:cViewPr>
      <p:guideLst>
        <p:guide orient="horz" pos="777"/>
        <p:guide pos="6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EFC1E-AC2B-46E1-9AF8-DDAD5758AE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111931-01D7-482C-89A7-F2D6FDF54A55}">
      <dgm:prSet custT="1"/>
      <dgm:spPr/>
      <dgm:t>
        <a:bodyPr/>
        <a:lstStyle/>
        <a:p>
          <a:r>
            <a:rPr lang="en-GB" sz="2200" dirty="0">
              <a:latin typeface="Calibri" panose="020F0502020204030204" pitchFamily="34" charset="0"/>
              <a:cs typeface="Calibri" panose="020F0502020204030204" pitchFamily="34" charset="0"/>
            </a:rPr>
            <a:t>Background</a:t>
          </a:r>
          <a:endParaRPr lang="en-US" sz="2200" dirty="0">
            <a:latin typeface="Calibri" panose="020F0502020204030204" pitchFamily="34" charset="0"/>
            <a:cs typeface="Calibri" panose="020F0502020204030204" pitchFamily="34" charset="0"/>
          </a:endParaRPr>
        </a:p>
      </dgm:t>
    </dgm:pt>
    <dgm:pt modelId="{723E60B5-102E-4D7D-9AC1-BA82D4E269C1}" type="parTrans" cxnId="{443FC916-28E1-4406-AAF9-E0F69D440E63}">
      <dgm:prSet/>
      <dgm:spPr/>
      <dgm:t>
        <a:bodyPr/>
        <a:lstStyle/>
        <a:p>
          <a:endParaRPr lang="en-US" sz="2000">
            <a:latin typeface="Calibri" panose="020F0502020204030204" pitchFamily="34" charset="0"/>
            <a:cs typeface="Calibri" panose="020F0502020204030204" pitchFamily="34" charset="0"/>
          </a:endParaRPr>
        </a:p>
      </dgm:t>
    </dgm:pt>
    <dgm:pt modelId="{33EFC10D-0578-4D1A-A1D1-738CD949053F}" type="sibTrans" cxnId="{443FC916-28E1-4406-AAF9-E0F69D440E63}">
      <dgm:prSet/>
      <dgm:spPr/>
      <dgm:t>
        <a:bodyPr/>
        <a:lstStyle/>
        <a:p>
          <a:endParaRPr lang="en-US" sz="2000">
            <a:latin typeface="Calibri" panose="020F0502020204030204" pitchFamily="34" charset="0"/>
            <a:cs typeface="Calibri" panose="020F0502020204030204" pitchFamily="34" charset="0"/>
          </a:endParaRPr>
        </a:p>
      </dgm:t>
    </dgm:pt>
    <dgm:pt modelId="{7C89BE30-4DD8-43ED-815B-642B4691547E}">
      <dgm:prSet custT="1"/>
      <dgm:spPr/>
      <dgm:t>
        <a:bodyPr/>
        <a:lstStyle/>
        <a:p>
          <a:r>
            <a:rPr lang="en-GB" sz="2200" dirty="0">
              <a:latin typeface="Calibri" panose="020F0502020204030204" pitchFamily="34" charset="0"/>
              <a:cs typeface="Calibri" panose="020F0502020204030204" pitchFamily="34" charset="0"/>
            </a:rPr>
            <a:t>Aim and objectives </a:t>
          </a:r>
          <a:endParaRPr lang="en-US" sz="2200" dirty="0">
            <a:latin typeface="Calibri" panose="020F0502020204030204" pitchFamily="34" charset="0"/>
            <a:cs typeface="Calibri" panose="020F0502020204030204" pitchFamily="34" charset="0"/>
          </a:endParaRPr>
        </a:p>
      </dgm:t>
    </dgm:pt>
    <dgm:pt modelId="{7D8EB99E-DDF8-480B-86CB-48C48BFF9BBB}" type="parTrans" cxnId="{D7EC8E20-46A5-4AB1-9024-039154F05D90}">
      <dgm:prSet/>
      <dgm:spPr/>
      <dgm:t>
        <a:bodyPr/>
        <a:lstStyle/>
        <a:p>
          <a:endParaRPr lang="en-US" sz="2000">
            <a:latin typeface="Calibri" panose="020F0502020204030204" pitchFamily="34" charset="0"/>
            <a:cs typeface="Calibri" panose="020F0502020204030204" pitchFamily="34" charset="0"/>
          </a:endParaRPr>
        </a:p>
      </dgm:t>
    </dgm:pt>
    <dgm:pt modelId="{256FEE11-7864-4478-B422-594DCAC69A94}" type="sibTrans" cxnId="{D7EC8E20-46A5-4AB1-9024-039154F05D90}">
      <dgm:prSet/>
      <dgm:spPr/>
      <dgm:t>
        <a:bodyPr/>
        <a:lstStyle/>
        <a:p>
          <a:endParaRPr lang="en-US" sz="2000">
            <a:latin typeface="Calibri" panose="020F0502020204030204" pitchFamily="34" charset="0"/>
            <a:cs typeface="Calibri" panose="020F0502020204030204" pitchFamily="34" charset="0"/>
          </a:endParaRPr>
        </a:p>
      </dgm:t>
    </dgm:pt>
    <dgm:pt modelId="{C446A518-6709-457D-B407-7505FDB387C9}">
      <dgm:prSet custT="1"/>
      <dgm:spPr/>
      <dgm:t>
        <a:bodyPr/>
        <a:lstStyle/>
        <a:p>
          <a:r>
            <a:rPr lang="en-GB" sz="2200" dirty="0">
              <a:latin typeface="Calibri" panose="020F0502020204030204" pitchFamily="34" charset="0"/>
              <a:cs typeface="Calibri" panose="020F0502020204030204" pitchFamily="34" charset="0"/>
            </a:rPr>
            <a:t>Conceptual motivation framework</a:t>
          </a:r>
          <a:endParaRPr lang="en-US" sz="2200" dirty="0">
            <a:latin typeface="Calibri" panose="020F0502020204030204" pitchFamily="34" charset="0"/>
            <a:cs typeface="Calibri" panose="020F0502020204030204" pitchFamily="34" charset="0"/>
          </a:endParaRPr>
        </a:p>
      </dgm:t>
    </dgm:pt>
    <dgm:pt modelId="{E0F2B5FA-ACF7-40EF-BF8B-6BDFDF8CA827}" type="parTrans" cxnId="{4B5E38E0-7885-41DF-9A69-80852818222E}">
      <dgm:prSet/>
      <dgm:spPr/>
      <dgm:t>
        <a:bodyPr/>
        <a:lstStyle/>
        <a:p>
          <a:endParaRPr lang="en-US" sz="2000">
            <a:latin typeface="Calibri" panose="020F0502020204030204" pitchFamily="34" charset="0"/>
            <a:cs typeface="Calibri" panose="020F0502020204030204" pitchFamily="34" charset="0"/>
          </a:endParaRPr>
        </a:p>
      </dgm:t>
    </dgm:pt>
    <dgm:pt modelId="{2E434BF0-8F15-4941-B5FE-75786BF5F0E0}" type="sibTrans" cxnId="{4B5E38E0-7885-41DF-9A69-80852818222E}">
      <dgm:prSet/>
      <dgm:spPr/>
      <dgm:t>
        <a:bodyPr/>
        <a:lstStyle/>
        <a:p>
          <a:endParaRPr lang="en-US" sz="2000">
            <a:latin typeface="Calibri" panose="020F0502020204030204" pitchFamily="34" charset="0"/>
            <a:cs typeface="Calibri" panose="020F0502020204030204" pitchFamily="34" charset="0"/>
          </a:endParaRPr>
        </a:p>
      </dgm:t>
    </dgm:pt>
    <dgm:pt modelId="{FB661169-F722-4D15-BC94-930053190179}">
      <dgm:prSet custT="1"/>
      <dgm:spPr/>
      <dgm:t>
        <a:bodyPr/>
        <a:lstStyle/>
        <a:p>
          <a:r>
            <a:rPr lang="en-GB" sz="2200" dirty="0">
              <a:latin typeface="Calibri" panose="020F0502020204030204" pitchFamily="34" charset="0"/>
              <a:cs typeface="Calibri" panose="020F0502020204030204" pitchFamily="34" charset="0"/>
            </a:rPr>
            <a:t>Conclusion.</a:t>
          </a:r>
          <a:endParaRPr lang="en-US" sz="2200" dirty="0">
            <a:latin typeface="Calibri" panose="020F0502020204030204" pitchFamily="34" charset="0"/>
            <a:cs typeface="Calibri" panose="020F0502020204030204" pitchFamily="34" charset="0"/>
          </a:endParaRPr>
        </a:p>
      </dgm:t>
    </dgm:pt>
    <dgm:pt modelId="{9BAABDB2-F0B6-4AC8-8126-64189A9D0065}" type="parTrans" cxnId="{5CB48DCF-1D65-42C0-B4C6-BB2D8E6FBE87}">
      <dgm:prSet/>
      <dgm:spPr/>
      <dgm:t>
        <a:bodyPr/>
        <a:lstStyle/>
        <a:p>
          <a:endParaRPr lang="en-US" sz="2000">
            <a:latin typeface="Calibri" panose="020F0502020204030204" pitchFamily="34" charset="0"/>
            <a:cs typeface="Calibri" panose="020F0502020204030204" pitchFamily="34" charset="0"/>
          </a:endParaRPr>
        </a:p>
      </dgm:t>
    </dgm:pt>
    <dgm:pt modelId="{376173A6-8997-4696-9E69-104429E02496}" type="sibTrans" cxnId="{5CB48DCF-1D65-42C0-B4C6-BB2D8E6FBE87}">
      <dgm:prSet/>
      <dgm:spPr/>
      <dgm:t>
        <a:bodyPr/>
        <a:lstStyle/>
        <a:p>
          <a:endParaRPr lang="en-US" sz="2000">
            <a:latin typeface="Calibri" panose="020F0502020204030204" pitchFamily="34" charset="0"/>
            <a:cs typeface="Calibri" panose="020F0502020204030204" pitchFamily="34" charset="0"/>
          </a:endParaRPr>
        </a:p>
      </dgm:t>
    </dgm:pt>
    <dgm:pt modelId="{D4E26A70-6002-4471-89D8-D655B0824F7A}" type="pres">
      <dgm:prSet presAssocID="{451EFC1E-AC2B-46E1-9AF8-DDAD5758AE87}" presName="hierChild1" presStyleCnt="0">
        <dgm:presLayoutVars>
          <dgm:chPref val="1"/>
          <dgm:dir/>
          <dgm:animOne val="branch"/>
          <dgm:animLvl val="lvl"/>
          <dgm:resizeHandles/>
        </dgm:presLayoutVars>
      </dgm:prSet>
      <dgm:spPr/>
    </dgm:pt>
    <dgm:pt modelId="{7A56A47B-2CC2-4A23-8283-65FE6A27CEAB}" type="pres">
      <dgm:prSet presAssocID="{35111931-01D7-482C-89A7-F2D6FDF54A55}" presName="hierRoot1" presStyleCnt="0"/>
      <dgm:spPr/>
    </dgm:pt>
    <dgm:pt modelId="{4249B6B2-254D-4424-88C9-776DBC1631DD}" type="pres">
      <dgm:prSet presAssocID="{35111931-01D7-482C-89A7-F2D6FDF54A55}" presName="composite" presStyleCnt="0"/>
      <dgm:spPr/>
    </dgm:pt>
    <dgm:pt modelId="{6D9B6769-CA5D-4749-A31E-161C3A2973DC}" type="pres">
      <dgm:prSet presAssocID="{35111931-01D7-482C-89A7-F2D6FDF54A55}" presName="background" presStyleLbl="node0" presStyleIdx="0" presStyleCnt="4"/>
      <dgm:spPr/>
    </dgm:pt>
    <dgm:pt modelId="{FBF13D5B-7723-4554-9418-03B63DA827A7}" type="pres">
      <dgm:prSet presAssocID="{35111931-01D7-482C-89A7-F2D6FDF54A55}" presName="text" presStyleLbl="fgAcc0" presStyleIdx="0" presStyleCnt="4">
        <dgm:presLayoutVars>
          <dgm:chPref val="3"/>
        </dgm:presLayoutVars>
      </dgm:prSet>
      <dgm:spPr/>
    </dgm:pt>
    <dgm:pt modelId="{73BEDC46-6B9C-4472-BAAD-9D4067EE79D8}" type="pres">
      <dgm:prSet presAssocID="{35111931-01D7-482C-89A7-F2D6FDF54A55}" presName="hierChild2" presStyleCnt="0"/>
      <dgm:spPr/>
    </dgm:pt>
    <dgm:pt modelId="{30DC301B-19F0-4C7A-97C8-3598DEEB0395}" type="pres">
      <dgm:prSet presAssocID="{7C89BE30-4DD8-43ED-815B-642B4691547E}" presName="hierRoot1" presStyleCnt="0"/>
      <dgm:spPr/>
    </dgm:pt>
    <dgm:pt modelId="{4A947038-3953-4BB0-923A-F130549BF10F}" type="pres">
      <dgm:prSet presAssocID="{7C89BE30-4DD8-43ED-815B-642B4691547E}" presName="composite" presStyleCnt="0"/>
      <dgm:spPr/>
    </dgm:pt>
    <dgm:pt modelId="{FB577610-D05C-48D6-AF28-1ABE4EF1562E}" type="pres">
      <dgm:prSet presAssocID="{7C89BE30-4DD8-43ED-815B-642B4691547E}" presName="background" presStyleLbl="node0" presStyleIdx="1" presStyleCnt="4"/>
      <dgm:spPr/>
    </dgm:pt>
    <dgm:pt modelId="{4061A6F8-FE23-4455-9B4F-8669550F7697}" type="pres">
      <dgm:prSet presAssocID="{7C89BE30-4DD8-43ED-815B-642B4691547E}" presName="text" presStyleLbl="fgAcc0" presStyleIdx="1" presStyleCnt="4">
        <dgm:presLayoutVars>
          <dgm:chPref val="3"/>
        </dgm:presLayoutVars>
      </dgm:prSet>
      <dgm:spPr/>
    </dgm:pt>
    <dgm:pt modelId="{3272ECAC-F76A-44FE-973A-D7FC809B69A0}" type="pres">
      <dgm:prSet presAssocID="{7C89BE30-4DD8-43ED-815B-642B4691547E}" presName="hierChild2" presStyleCnt="0"/>
      <dgm:spPr/>
    </dgm:pt>
    <dgm:pt modelId="{7CC2FA88-FE15-4E51-878E-A195DF0C5718}" type="pres">
      <dgm:prSet presAssocID="{C446A518-6709-457D-B407-7505FDB387C9}" presName="hierRoot1" presStyleCnt="0"/>
      <dgm:spPr/>
    </dgm:pt>
    <dgm:pt modelId="{D39BE58A-7D3D-4E08-94F3-E0C7A2D8230D}" type="pres">
      <dgm:prSet presAssocID="{C446A518-6709-457D-B407-7505FDB387C9}" presName="composite" presStyleCnt="0"/>
      <dgm:spPr/>
    </dgm:pt>
    <dgm:pt modelId="{24E477E1-B4C4-4715-BA80-DAA5CBCD3906}" type="pres">
      <dgm:prSet presAssocID="{C446A518-6709-457D-B407-7505FDB387C9}" presName="background" presStyleLbl="node0" presStyleIdx="2" presStyleCnt="4"/>
      <dgm:spPr/>
    </dgm:pt>
    <dgm:pt modelId="{61A45F3E-C9EF-4B42-8194-C46C59850D07}" type="pres">
      <dgm:prSet presAssocID="{C446A518-6709-457D-B407-7505FDB387C9}" presName="text" presStyleLbl="fgAcc0" presStyleIdx="2" presStyleCnt="4">
        <dgm:presLayoutVars>
          <dgm:chPref val="3"/>
        </dgm:presLayoutVars>
      </dgm:prSet>
      <dgm:spPr/>
    </dgm:pt>
    <dgm:pt modelId="{99F2C3B9-9A55-4474-88E5-C7918211C1E2}" type="pres">
      <dgm:prSet presAssocID="{C446A518-6709-457D-B407-7505FDB387C9}" presName="hierChild2" presStyleCnt="0"/>
      <dgm:spPr/>
    </dgm:pt>
    <dgm:pt modelId="{8A73BEBA-1BF1-4FBC-AAE3-483B2E690B5B}" type="pres">
      <dgm:prSet presAssocID="{FB661169-F722-4D15-BC94-930053190179}" presName="hierRoot1" presStyleCnt="0"/>
      <dgm:spPr/>
    </dgm:pt>
    <dgm:pt modelId="{58DA60DA-A1E2-4579-9539-BDAA5B750C4E}" type="pres">
      <dgm:prSet presAssocID="{FB661169-F722-4D15-BC94-930053190179}" presName="composite" presStyleCnt="0"/>
      <dgm:spPr/>
    </dgm:pt>
    <dgm:pt modelId="{371FE97A-5E8B-45DE-BF6A-E083CD55D537}" type="pres">
      <dgm:prSet presAssocID="{FB661169-F722-4D15-BC94-930053190179}" presName="background" presStyleLbl="node0" presStyleIdx="3" presStyleCnt="4"/>
      <dgm:spPr/>
    </dgm:pt>
    <dgm:pt modelId="{D4F52CBE-E486-49FE-9895-CD08362612F1}" type="pres">
      <dgm:prSet presAssocID="{FB661169-F722-4D15-BC94-930053190179}" presName="text" presStyleLbl="fgAcc0" presStyleIdx="3" presStyleCnt="4">
        <dgm:presLayoutVars>
          <dgm:chPref val="3"/>
        </dgm:presLayoutVars>
      </dgm:prSet>
      <dgm:spPr/>
    </dgm:pt>
    <dgm:pt modelId="{0AE40E48-BC74-4064-959E-956B1B3FB0D6}" type="pres">
      <dgm:prSet presAssocID="{FB661169-F722-4D15-BC94-930053190179}" presName="hierChild2" presStyleCnt="0"/>
      <dgm:spPr/>
    </dgm:pt>
  </dgm:ptLst>
  <dgm:cxnLst>
    <dgm:cxn modelId="{DFD65911-E10D-4E26-B0CF-680C5EC2232E}" type="presOf" srcId="{7C89BE30-4DD8-43ED-815B-642B4691547E}" destId="{4061A6F8-FE23-4455-9B4F-8669550F7697}" srcOrd="0" destOrd="0" presId="urn:microsoft.com/office/officeart/2005/8/layout/hierarchy1"/>
    <dgm:cxn modelId="{443FC916-28E1-4406-AAF9-E0F69D440E63}" srcId="{451EFC1E-AC2B-46E1-9AF8-DDAD5758AE87}" destId="{35111931-01D7-482C-89A7-F2D6FDF54A55}" srcOrd="0" destOrd="0" parTransId="{723E60B5-102E-4D7D-9AC1-BA82D4E269C1}" sibTransId="{33EFC10D-0578-4D1A-A1D1-738CD949053F}"/>
    <dgm:cxn modelId="{D7EC8E20-46A5-4AB1-9024-039154F05D90}" srcId="{451EFC1E-AC2B-46E1-9AF8-DDAD5758AE87}" destId="{7C89BE30-4DD8-43ED-815B-642B4691547E}" srcOrd="1" destOrd="0" parTransId="{7D8EB99E-DDF8-480B-86CB-48C48BFF9BBB}" sibTransId="{256FEE11-7864-4478-B422-594DCAC69A94}"/>
    <dgm:cxn modelId="{BE5ED124-72DE-45E0-ADFC-8101EDD2380C}" type="presOf" srcId="{FB661169-F722-4D15-BC94-930053190179}" destId="{D4F52CBE-E486-49FE-9895-CD08362612F1}" srcOrd="0" destOrd="0" presId="urn:microsoft.com/office/officeart/2005/8/layout/hierarchy1"/>
    <dgm:cxn modelId="{93E9626A-E31C-4926-9816-DE668F7F3C13}" type="presOf" srcId="{C446A518-6709-457D-B407-7505FDB387C9}" destId="{61A45F3E-C9EF-4B42-8194-C46C59850D07}" srcOrd="0" destOrd="0" presId="urn:microsoft.com/office/officeart/2005/8/layout/hierarchy1"/>
    <dgm:cxn modelId="{3508434E-16FE-4BA4-A20D-A3E35CD2A7FB}" type="presOf" srcId="{451EFC1E-AC2B-46E1-9AF8-DDAD5758AE87}" destId="{D4E26A70-6002-4471-89D8-D655B0824F7A}" srcOrd="0" destOrd="0" presId="urn:microsoft.com/office/officeart/2005/8/layout/hierarchy1"/>
    <dgm:cxn modelId="{5CB48DCF-1D65-42C0-B4C6-BB2D8E6FBE87}" srcId="{451EFC1E-AC2B-46E1-9AF8-DDAD5758AE87}" destId="{FB661169-F722-4D15-BC94-930053190179}" srcOrd="3" destOrd="0" parTransId="{9BAABDB2-F0B6-4AC8-8126-64189A9D0065}" sibTransId="{376173A6-8997-4696-9E69-104429E02496}"/>
    <dgm:cxn modelId="{4B5E38E0-7885-41DF-9A69-80852818222E}" srcId="{451EFC1E-AC2B-46E1-9AF8-DDAD5758AE87}" destId="{C446A518-6709-457D-B407-7505FDB387C9}" srcOrd="2" destOrd="0" parTransId="{E0F2B5FA-ACF7-40EF-BF8B-6BDFDF8CA827}" sibTransId="{2E434BF0-8F15-4941-B5FE-75786BF5F0E0}"/>
    <dgm:cxn modelId="{1E2E1EFA-A7D6-4AF6-BD68-125D36B04771}" type="presOf" srcId="{35111931-01D7-482C-89A7-F2D6FDF54A55}" destId="{FBF13D5B-7723-4554-9418-03B63DA827A7}" srcOrd="0" destOrd="0" presId="urn:microsoft.com/office/officeart/2005/8/layout/hierarchy1"/>
    <dgm:cxn modelId="{0A336D06-A19C-4C7F-9A7C-5E19F7B38F68}" type="presParOf" srcId="{D4E26A70-6002-4471-89D8-D655B0824F7A}" destId="{7A56A47B-2CC2-4A23-8283-65FE6A27CEAB}" srcOrd="0" destOrd="0" presId="urn:microsoft.com/office/officeart/2005/8/layout/hierarchy1"/>
    <dgm:cxn modelId="{6A070AEF-3116-44D7-AE04-458ECED0BB3A}" type="presParOf" srcId="{7A56A47B-2CC2-4A23-8283-65FE6A27CEAB}" destId="{4249B6B2-254D-4424-88C9-776DBC1631DD}" srcOrd="0" destOrd="0" presId="urn:microsoft.com/office/officeart/2005/8/layout/hierarchy1"/>
    <dgm:cxn modelId="{9EDCD126-766A-4EB5-96D1-1B1ABB2717F7}" type="presParOf" srcId="{4249B6B2-254D-4424-88C9-776DBC1631DD}" destId="{6D9B6769-CA5D-4749-A31E-161C3A2973DC}" srcOrd="0" destOrd="0" presId="urn:microsoft.com/office/officeart/2005/8/layout/hierarchy1"/>
    <dgm:cxn modelId="{DB330A64-D53F-4C24-8575-BF8DF0D64ABA}" type="presParOf" srcId="{4249B6B2-254D-4424-88C9-776DBC1631DD}" destId="{FBF13D5B-7723-4554-9418-03B63DA827A7}" srcOrd="1" destOrd="0" presId="urn:microsoft.com/office/officeart/2005/8/layout/hierarchy1"/>
    <dgm:cxn modelId="{F2EA1F2D-151F-4219-9313-83E6C739D80B}" type="presParOf" srcId="{7A56A47B-2CC2-4A23-8283-65FE6A27CEAB}" destId="{73BEDC46-6B9C-4472-BAAD-9D4067EE79D8}" srcOrd="1" destOrd="0" presId="urn:microsoft.com/office/officeart/2005/8/layout/hierarchy1"/>
    <dgm:cxn modelId="{75F25B5A-423D-4134-82DF-319E13134BD7}" type="presParOf" srcId="{D4E26A70-6002-4471-89D8-D655B0824F7A}" destId="{30DC301B-19F0-4C7A-97C8-3598DEEB0395}" srcOrd="1" destOrd="0" presId="urn:microsoft.com/office/officeart/2005/8/layout/hierarchy1"/>
    <dgm:cxn modelId="{EFFF7F21-C60D-41BD-B357-B8C0D93B483C}" type="presParOf" srcId="{30DC301B-19F0-4C7A-97C8-3598DEEB0395}" destId="{4A947038-3953-4BB0-923A-F130549BF10F}" srcOrd="0" destOrd="0" presId="urn:microsoft.com/office/officeart/2005/8/layout/hierarchy1"/>
    <dgm:cxn modelId="{751BC5A2-CB97-4AF9-836E-FCEA92BAC86C}" type="presParOf" srcId="{4A947038-3953-4BB0-923A-F130549BF10F}" destId="{FB577610-D05C-48D6-AF28-1ABE4EF1562E}" srcOrd="0" destOrd="0" presId="urn:microsoft.com/office/officeart/2005/8/layout/hierarchy1"/>
    <dgm:cxn modelId="{55C8C8F3-7843-4E49-8415-72D014BBB30A}" type="presParOf" srcId="{4A947038-3953-4BB0-923A-F130549BF10F}" destId="{4061A6F8-FE23-4455-9B4F-8669550F7697}" srcOrd="1" destOrd="0" presId="urn:microsoft.com/office/officeart/2005/8/layout/hierarchy1"/>
    <dgm:cxn modelId="{8E1E05F3-25E3-49AE-A2A2-1FCCB293E9F4}" type="presParOf" srcId="{30DC301B-19F0-4C7A-97C8-3598DEEB0395}" destId="{3272ECAC-F76A-44FE-973A-D7FC809B69A0}" srcOrd="1" destOrd="0" presId="urn:microsoft.com/office/officeart/2005/8/layout/hierarchy1"/>
    <dgm:cxn modelId="{49C8A00D-62CF-44E0-B6CB-A8FF437C9D4B}" type="presParOf" srcId="{D4E26A70-6002-4471-89D8-D655B0824F7A}" destId="{7CC2FA88-FE15-4E51-878E-A195DF0C5718}" srcOrd="2" destOrd="0" presId="urn:microsoft.com/office/officeart/2005/8/layout/hierarchy1"/>
    <dgm:cxn modelId="{1B79C179-12E5-4536-B31B-06E47313478D}" type="presParOf" srcId="{7CC2FA88-FE15-4E51-878E-A195DF0C5718}" destId="{D39BE58A-7D3D-4E08-94F3-E0C7A2D8230D}" srcOrd="0" destOrd="0" presId="urn:microsoft.com/office/officeart/2005/8/layout/hierarchy1"/>
    <dgm:cxn modelId="{DACF384B-E41A-4D87-8FFC-50F8229E18B0}" type="presParOf" srcId="{D39BE58A-7D3D-4E08-94F3-E0C7A2D8230D}" destId="{24E477E1-B4C4-4715-BA80-DAA5CBCD3906}" srcOrd="0" destOrd="0" presId="urn:microsoft.com/office/officeart/2005/8/layout/hierarchy1"/>
    <dgm:cxn modelId="{F04C44F0-247E-4E12-867F-3A9417635440}" type="presParOf" srcId="{D39BE58A-7D3D-4E08-94F3-E0C7A2D8230D}" destId="{61A45F3E-C9EF-4B42-8194-C46C59850D07}" srcOrd="1" destOrd="0" presId="urn:microsoft.com/office/officeart/2005/8/layout/hierarchy1"/>
    <dgm:cxn modelId="{C43A885E-505D-47E0-BCD8-F27855A9D20F}" type="presParOf" srcId="{7CC2FA88-FE15-4E51-878E-A195DF0C5718}" destId="{99F2C3B9-9A55-4474-88E5-C7918211C1E2}" srcOrd="1" destOrd="0" presId="urn:microsoft.com/office/officeart/2005/8/layout/hierarchy1"/>
    <dgm:cxn modelId="{02F788F9-A5BC-4D2A-B63F-B723B4CC499D}" type="presParOf" srcId="{D4E26A70-6002-4471-89D8-D655B0824F7A}" destId="{8A73BEBA-1BF1-4FBC-AAE3-483B2E690B5B}" srcOrd="3" destOrd="0" presId="urn:microsoft.com/office/officeart/2005/8/layout/hierarchy1"/>
    <dgm:cxn modelId="{B0031C07-743B-43F7-80BF-19ECDC0DEEAB}" type="presParOf" srcId="{8A73BEBA-1BF1-4FBC-AAE3-483B2E690B5B}" destId="{58DA60DA-A1E2-4579-9539-BDAA5B750C4E}" srcOrd="0" destOrd="0" presId="urn:microsoft.com/office/officeart/2005/8/layout/hierarchy1"/>
    <dgm:cxn modelId="{48FCD6E3-E49A-4DAE-A1AA-877ECDB98A9A}" type="presParOf" srcId="{58DA60DA-A1E2-4579-9539-BDAA5B750C4E}" destId="{371FE97A-5E8B-45DE-BF6A-E083CD55D537}" srcOrd="0" destOrd="0" presId="urn:microsoft.com/office/officeart/2005/8/layout/hierarchy1"/>
    <dgm:cxn modelId="{ABB41912-DDBE-487F-B9B7-3ACD3D3DCB92}" type="presParOf" srcId="{58DA60DA-A1E2-4579-9539-BDAA5B750C4E}" destId="{D4F52CBE-E486-49FE-9895-CD08362612F1}" srcOrd="1" destOrd="0" presId="urn:microsoft.com/office/officeart/2005/8/layout/hierarchy1"/>
    <dgm:cxn modelId="{C350E590-D50B-4BCF-921C-63FD661EE1A8}" type="presParOf" srcId="{8A73BEBA-1BF1-4FBC-AAE3-483B2E690B5B}" destId="{0AE40E48-BC74-4064-959E-956B1B3FB0D6}"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5363A-0349-4919-B669-C4F14A959A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7F81A9-49BB-4578-B59E-D004297E54C2}">
      <dgm:prSet/>
      <dgm:spPr/>
      <dgm:t>
        <a:bodyPr/>
        <a:lstStyle/>
        <a:p>
          <a:r>
            <a:rPr lang="en-GB" b="1" dirty="0">
              <a:latin typeface="Calibri" panose="020F0502020204030204" pitchFamily="34" charset="0"/>
              <a:cs typeface="Calibri" panose="020F0502020204030204" pitchFamily="34" charset="0"/>
            </a:rPr>
            <a:t>AIM</a:t>
          </a:r>
          <a:endParaRPr lang="en-US" dirty="0">
            <a:latin typeface="Calibri" panose="020F0502020204030204" pitchFamily="34" charset="0"/>
            <a:cs typeface="Calibri" panose="020F0502020204030204" pitchFamily="34" charset="0"/>
          </a:endParaRPr>
        </a:p>
      </dgm:t>
    </dgm:pt>
    <dgm:pt modelId="{DF00A770-8889-4ABB-8136-E4E24A556640}" type="parTrans" cxnId="{93FBEDAB-B47D-4AB7-847B-92599AA2621C}">
      <dgm:prSet/>
      <dgm:spPr/>
      <dgm:t>
        <a:bodyPr/>
        <a:lstStyle/>
        <a:p>
          <a:endParaRPr lang="en-US">
            <a:latin typeface="Calibri" panose="020F0502020204030204" pitchFamily="34" charset="0"/>
            <a:cs typeface="Calibri" panose="020F0502020204030204" pitchFamily="34" charset="0"/>
          </a:endParaRPr>
        </a:p>
      </dgm:t>
    </dgm:pt>
    <dgm:pt modelId="{7AFB2EAC-AD0B-431F-906F-7BB126DBDE6E}" type="sibTrans" cxnId="{93FBEDAB-B47D-4AB7-847B-92599AA2621C}">
      <dgm:prSet/>
      <dgm:spPr/>
      <dgm:t>
        <a:bodyPr/>
        <a:lstStyle/>
        <a:p>
          <a:endParaRPr lang="en-US">
            <a:latin typeface="Calibri" panose="020F0502020204030204" pitchFamily="34" charset="0"/>
            <a:cs typeface="Calibri" panose="020F0502020204030204" pitchFamily="34" charset="0"/>
          </a:endParaRPr>
        </a:p>
      </dgm:t>
    </dgm:pt>
    <dgm:pt modelId="{814964B3-357B-476F-A0A2-A992D60D4428}">
      <dgm:prSet/>
      <dgm:spPr/>
      <dgm:t>
        <a:bodyPr/>
        <a:lstStyle/>
        <a:p>
          <a:pPr algn="just"/>
          <a:r>
            <a:rPr lang="en-GB" dirty="0">
              <a:latin typeface="Calibri" panose="020F0502020204030204" pitchFamily="34" charset="0"/>
              <a:cs typeface="Calibri" panose="020F0502020204030204" pitchFamily="34" charset="0"/>
            </a:rPr>
            <a:t>The research aims to identify the motivational factors that influence labour productivity to develop a conceptual motivational framework to improve construction labour productivity in the U.K. </a:t>
          </a:r>
          <a:endParaRPr lang="en-US" dirty="0">
            <a:latin typeface="Calibri" panose="020F0502020204030204" pitchFamily="34" charset="0"/>
            <a:cs typeface="Calibri" panose="020F0502020204030204" pitchFamily="34" charset="0"/>
          </a:endParaRPr>
        </a:p>
      </dgm:t>
    </dgm:pt>
    <dgm:pt modelId="{C84DD639-AB75-4481-8AFB-8BCA2DB17BC8}" type="parTrans" cxnId="{9836843D-4854-45AA-A6B8-6F9DD37FB692}">
      <dgm:prSet/>
      <dgm:spPr/>
      <dgm:t>
        <a:bodyPr/>
        <a:lstStyle/>
        <a:p>
          <a:endParaRPr lang="en-US">
            <a:latin typeface="Calibri" panose="020F0502020204030204" pitchFamily="34" charset="0"/>
            <a:cs typeface="Calibri" panose="020F0502020204030204" pitchFamily="34" charset="0"/>
          </a:endParaRPr>
        </a:p>
      </dgm:t>
    </dgm:pt>
    <dgm:pt modelId="{C1A1E7C4-7877-4BA0-95F9-5BF43583257F}" type="sibTrans" cxnId="{9836843D-4854-45AA-A6B8-6F9DD37FB692}">
      <dgm:prSet/>
      <dgm:spPr/>
      <dgm:t>
        <a:bodyPr/>
        <a:lstStyle/>
        <a:p>
          <a:endParaRPr lang="en-US">
            <a:latin typeface="Calibri" panose="020F0502020204030204" pitchFamily="34" charset="0"/>
            <a:cs typeface="Calibri" panose="020F0502020204030204" pitchFamily="34" charset="0"/>
          </a:endParaRPr>
        </a:p>
      </dgm:t>
    </dgm:pt>
    <dgm:pt modelId="{2C81C87E-5F34-4E1C-A461-0F2BB6730DCC}">
      <dgm:prSet/>
      <dgm:spPr/>
      <dgm:t>
        <a:bodyPr/>
        <a:lstStyle/>
        <a:p>
          <a:r>
            <a:rPr lang="en-GB" b="1" dirty="0">
              <a:latin typeface="Calibri" panose="020F0502020204030204" pitchFamily="34" charset="0"/>
              <a:cs typeface="Calibri" panose="020F0502020204030204" pitchFamily="34" charset="0"/>
            </a:rPr>
            <a:t>OBJECTIVES</a:t>
          </a:r>
          <a:endParaRPr lang="en-US" dirty="0">
            <a:latin typeface="Calibri" panose="020F0502020204030204" pitchFamily="34" charset="0"/>
            <a:cs typeface="Calibri" panose="020F0502020204030204" pitchFamily="34" charset="0"/>
          </a:endParaRPr>
        </a:p>
      </dgm:t>
    </dgm:pt>
    <dgm:pt modelId="{181B05A6-71AC-4D6D-BD15-A8EF4E67CDB5}" type="parTrans" cxnId="{05EA3916-81A8-4C34-8B1E-41D914CDD300}">
      <dgm:prSet/>
      <dgm:spPr/>
      <dgm:t>
        <a:bodyPr/>
        <a:lstStyle/>
        <a:p>
          <a:endParaRPr lang="en-US">
            <a:latin typeface="Calibri" panose="020F0502020204030204" pitchFamily="34" charset="0"/>
            <a:cs typeface="Calibri" panose="020F0502020204030204" pitchFamily="34" charset="0"/>
          </a:endParaRPr>
        </a:p>
      </dgm:t>
    </dgm:pt>
    <dgm:pt modelId="{4968D60D-394D-4DF6-8B1A-8CD52CC389AA}" type="sibTrans" cxnId="{05EA3916-81A8-4C34-8B1E-41D914CDD300}">
      <dgm:prSet/>
      <dgm:spPr/>
      <dgm:t>
        <a:bodyPr/>
        <a:lstStyle/>
        <a:p>
          <a:endParaRPr lang="en-US">
            <a:latin typeface="Calibri" panose="020F0502020204030204" pitchFamily="34" charset="0"/>
            <a:cs typeface="Calibri" panose="020F0502020204030204" pitchFamily="34" charset="0"/>
          </a:endParaRPr>
        </a:p>
      </dgm:t>
    </dgm:pt>
    <dgm:pt modelId="{3239348D-5861-49BD-84B4-9556B259BC42}">
      <dgm:prSet/>
      <dgm:spPr/>
      <dgm:t>
        <a:bodyPr/>
        <a:lstStyle/>
        <a:p>
          <a:pPr algn="just"/>
          <a:r>
            <a:rPr lang="en-GB" dirty="0">
              <a:latin typeface="Calibri" panose="020F0502020204030204" pitchFamily="34" charset="0"/>
              <a:cs typeface="Calibri" panose="020F0502020204030204" pitchFamily="34" charset="0"/>
            </a:rPr>
            <a:t>To identify the motivational factors which influence construction labour productivity in the U.K. </a:t>
          </a:r>
          <a:endParaRPr lang="en-US" dirty="0">
            <a:latin typeface="Calibri" panose="020F0502020204030204" pitchFamily="34" charset="0"/>
            <a:cs typeface="Calibri" panose="020F0502020204030204" pitchFamily="34" charset="0"/>
          </a:endParaRPr>
        </a:p>
      </dgm:t>
    </dgm:pt>
    <dgm:pt modelId="{A080B6D7-D3E2-4B32-AEA5-DBD8842ECD3C}" type="parTrans" cxnId="{479EBDF1-A22E-4763-9A5D-F1623F7C3F11}">
      <dgm:prSet/>
      <dgm:spPr/>
      <dgm:t>
        <a:bodyPr/>
        <a:lstStyle/>
        <a:p>
          <a:endParaRPr lang="en-US">
            <a:latin typeface="Calibri" panose="020F0502020204030204" pitchFamily="34" charset="0"/>
            <a:cs typeface="Calibri" panose="020F0502020204030204" pitchFamily="34" charset="0"/>
          </a:endParaRPr>
        </a:p>
      </dgm:t>
    </dgm:pt>
    <dgm:pt modelId="{7365501C-61B9-4904-8A9B-7682602B5DAB}" type="sibTrans" cxnId="{479EBDF1-A22E-4763-9A5D-F1623F7C3F11}">
      <dgm:prSet/>
      <dgm:spPr/>
      <dgm:t>
        <a:bodyPr/>
        <a:lstStyle/>
        <a:p>
          <a:endParaRPr lang="en-US">
            <a:latin typeface="Calibri" panose="020F0502020204030204" pitchFamily="34" charset="0"/>
            <a:cs typeface="Calibri" panose="020F0502020204030204" pitchFamily="34" charset="0"/>
          </a:endParaRPr>
        </a:p>
      </dgm:t>
    </dgm:pt>
    <dgm:pt modelId="{3C24629D-8EE5-4426-96CA-A2C8A77471A9}">
      <dgm:prSet/>
      <dgm:spPr/>
      <dgm:t>
        <a:bodyPr/>
        <a:lstStyle/>
        <a:p>
          <a:pPr algn="just"/>
          <a:r>
            <a:rPr lang="en-GB" dirty="0">
              <a:latin typeface="Calibri" panose="020F0502020204030204" pitchFamily="34" charset="0"/>
              <a:cs typeface="Calibri" panose="020F0502020204030204" pitchFamily="34" charset="0"/>
            </a:rPr>
            <a:t>To examine the relationship between motivation, social compliance, and labour productivity. </a:t>
          </a:r>
          <a:endParaRPr lang="en-US" dirty="0">
            <a:latin typeface="Calibri" panose="020F0502020204030204" pitchFamily="34" charset="0"/>
            <a:cs typeface="Calibri" panose="020F0502020204030204" pitchFamily="34" charset="0"/>
          </a:endParaRPr>
        </a:p>
      </dgm:t>
    </dgm:pt>
    <dgm:pt modelId="{33E20085-5606-4716-B05A-3EB27DCE0EFB}" type="parTrans" cxnId="{61A2FEDE-29AC-470C-916B-76226AB712CA}">
      <dgm:prSet/>
      <dgm:spPr/>
      <dgm:t>
        <a:bodyPr/>
        <a:lstStyle/>
        <a:p>
          <a:endParaRPr lang="en-US">
            <a:latin typeface="Calibri" panose="020F0502020204030204" pitchFamily="34" charset="0"/>
            <a:cs typeface="Calibri" panose="020F0502020204030204" pitchFamily="34" charset="0"/>
          </a:endParaRPr>
        </a:p>
      </dgm:t>
    </dgm:pt>
    <dgm:pt modelId="{0DC129F1-191E-4704-8EF0-FF0680A73690}" type="sibTrans" cxnId="{61A2FEDE-29AC-470C-916B-76226AB712CA}">
      <dgm:prSet/>
      <dgm:spPr/>
      <dgm:t>
        <a:bodyPr/>
        <a:lstStyle/>
        <a:p>
          <a:endParaRPr lang="en-US">
            <a:latin typeface="Calibri" panose="020F0502020204030204" pitchFamily="34" charset="0"/>
            <a:cs typeface="Calibri" panose="020F0502020204030204" pitchFamily="34" charset="0"/>
          </a:endParaRPr>
        </a:p>
      </dgm:t>
    </dgm:pt>
    <dgm:pt modelId="{12ECA435-BDA8-4063-B9FF-CF120906FDC5}">
      <dgm:prSet/>
      <dgm:spPr/>
      <dgm:t>
        <a:bodyPr/>
        <a:lstStyle/>
        <a:p>
          <a:pPr algn="just"/>
          <a:r>
            <a:rPr lang="en-GB" dirty="0">
              <a:latin typeface="Calibri" panose="020F0502020204030204" pitchFamily="34" charset="0"/>
              <a:cs typeface="Calibri" panose="020F0502020204030204" pitchFamily="34" charset="0"/>
            </a:rPr>
            <a:t>Examine the motivational factors that could improve labour productivity.</a:t>
          </a:r>
          <a:endParaRPr lang="en-US" dirty="0">
            <a:latin typeface="Calibri" panose="020F0502020204030204" pitchFamily="34" charset="0"/>
            <a:cs typeface="Calibri" panose="020F0502020204030204" pitchFamily="34" charset="0"/>
          </a:endParaRPr>
        </a:p>
      </dgm:t>
    </dgm:pt>
    <dgm:pt modelId="{1FE8C180-55EF-432A-A054-1077950AAA49}" type="parTrans" cxnId="{B2F52204-F9BB-4229-AA34-0A0786DE9D75}">
      <dgm:prSet/>
      <dgm:spPr/>
      <dgm:t>
        <a:bodyPr/>
        <a:lstStyle/>
        <a:p>
          <a:endParaRPr lang="en-US">
            <a:latin typeface="Calibri" panose="020F0502020204030204" pitchFamily="34" charset="0"/>
            <a:cs typeface="Calibri" panose="020F0502020204030204" pitchFamily="34" charset="0"/>
          </a:endParaRPr>
        </a:p>
      </dgm:t>
    </dgm:pt>
    <dgm:pt modelId="{69CDDE78-8F77-4E16-9E0A-45542B7DA924}" type="sibTrans" cxnId="{B2F52204-F9BB-4229-AA34-0A0786DE9D75}">
      <dgm:prSet/>
      <dgm:spPr/>
      <dgm:t>
        <a:bodyPr/>
        <a:lstStyle/>
        <a:p>
          <a:endParaRPr lang="en-US">
            <a:latin typeface="Calibri" panose="020F0502020204030204" pitchFamily="34" charset="0"/>
            <a:cs typeface="Calibri" panose="020F0502020204030204" pitchFamily="34" charset="0"/>
          </a:endParaRPr>
        </a:p>
      </dgm:t>
    </dgm:pt>
    <dgm:pt modelId="{18A942BA-DE0C-4FC3-B9DC-5412C9805DDB}">
      <dgm:prSet/>
      <dgm:spPr/>
      <dgm:t>
        <a:bodyPr/>
        <a:lstStyle/>
        <a:p>
          <a:pPr algn="just"/>
          <a:r>
            <a:rPr lang="en-GB" dirty="0">
              <a:latin typeface="Calibri" panose="020F0502020204030204" pitchFamily="34" charset="0"/>
              <a:cs typeface="Calibri" panose="020F0502020204030204" pitchFamily="34" charset="0"/>
            </a:rPr>
            <a:t>To develop a conceptual motivational framework to improve construction labour productivity.</a:t>
          </a:r>
          <a:endParaRPr lang="en-US" dirty="0">
            <a:latin typeface="Calibri" panose="020F0502020204030204" pitchFamily="34" charset="0"/>
            <a:cs typeface="Calibri" panose="020F0502020204030204" pitchFamily="34" charset="0"/>
          </a:endParaRPr>
        </a:p>
      </dgm:t>
    </dgm:pt>
    <dgm:pt modelId="{686F6ACE-4372-481F-A132-55CB0B38BEAD}" type="parTrans" cxnId="{308C5DCC-AB69-4ACE-8767-77CBF551FBF1}">
      <dgm:prSet/>
      <dgm:spPr/>
      <dgm:t>
        <a:bodyPr/>
        <a:lstStyle/>
        <a:p>
          <a:endParaRPr lang="en-US">
            <a:latin typeface="Calibri" panose="020F0502020204030204" pitchFamily="34" charset="0"/>
            <a:cs typeface="Calibri" panose="020F0502020204030204" pitchFamily="34" charset="0"/>
          </a:endParaRPr>
        </a:p>
      </dgm:t>
    </dgm:pt>
    <dgm:pt modelId="{07FF27F0-0D2E-4CB8-BABC-AC8BA4309080}" type="sibTrans" cxnId="{308C5DCC-AB69-4ACE-8767-77CBF551FBF1}">
      <dgm:prSet/>
      <dgm:spPr/>
      <dgm:t>
        <a:bodyPr/>
        <a:lstStyle/>
        <a:p>
          <a:endParaRPr lang="en-US">
            <a:latin typeface="Calibri" panose="020F0502020204030204" pitchFamily="34" charset="0"/>
            <a:cs typeface="Calibri" panose="020F0502020204030204" pitchFamily="34" charset="0"/>
          </a:endParaRPr>
        </a:p>
      </dgm:t>
    </dgm:pt>
    <dgm:pt modelId="{F177638F-D17B-4505-9AFF-6F325E60B562}" type="pres">
      <dgm:prSet presAssocID="{B305363A-0349-4919-B669-C4F14A959A32}" presName="linear" presStyleCnt="0">
        <dgm:presLayoutVars>
          <dgm:animLvl val="lvl"/>
          <dgm:resizeHandles val="exact"/>
        </dgm:presLayoutVars>
      </dgm:prSet>
      <dgm:spPr/>
    </dgm:pt>
    <dgm:pt modelId="{47D11F26-06DC-4FC1-B8D6-7D563A73566E}" type="pres">
      <dgm:prSet presAssocID="{C77F81A9-49BB-4578-B59E-D004297E54C2}" presName="parentText" presStyleLbl="node1" presStyleIdx="0" presStyleCnt="2">
        <dgm:presLayoutVars>
          <dgm:chMax val="0"/>
          <dgm:bulletEnabled val="1"/>
        </dgm:presLayoutVars>
      </dgm:prSet>
      <dgm:spPr/>
    </dgm:pt>
    <dgm:pt modelId="{88C2382E-35BF-4C0F-983A-BA245A216DDE}" type="pres">
      <dgm:prSet presAssocID="{C77F81A9-49BB-4578-B59E-D004297E54C2}" presName="childText" presStyleLbl="revTx" presStyleIdx="0" presStyleCnt="2">
        <dgm:presLayoutVars>
          <dgm:bulletEnabled val="1"/>
        </dgm:presLayoutVars>
      </dgm:prSet>
      <dgm:spPr/>
    </dgm:pt>
    <dgm:pt modelId="{8A93EB69-0379-4EA1-A7CE-DB727A08793D}" type="pres">
      <dgm:prSet presAssocID="{2C81C87E-5F34-4E1C-A461-0F2BB6730DCC}" presName="parentText" presStyleLbl="node1" presStyleIdx="1" presStyleCnt="2">
        <dgm:presLayoutVars>
          <dgm:chMax val="0"/>
          <dgm:bulletEnabled val="1"/>
        </dgm:presLayoutVars>
      </dgm:prSet>
      <dgm:spPr/>
    </dgm:pt>
    <dgm:pt modelId="{BE35A886-229C-48BD-84AB-FAEF9409844B}" type="pres">
      <dgm:prSet presAssocID="{2C81C87E-5F34-4E1C-A461-0F2BB6730DCC}" presName="childText" presStyleLbl="revTx" presStyleIdx="1" presStyleCnt="2">
        <dgm:presLayoutVars>
          <dgm:bulletEnabled val="1"/>
        </dgm:presLayoutVars>
      </dgm:prSet>
      <dgm:spPr/>
    </dgm:pt>
  </dgm:ptLst>
  <dgm:cxnLst>
    <dgm:cxn modelId="{B2F52204-F9BB-4229-AA34-0A0786DE9D75}" srcId="{2C81C87E-5F34-4E1C-A461-0F2BB6730DCC}" destId="{12ECA435-BDA8-4063-B9FF-CF120906FDC5}" srcOrd="2" destOrd="0" parTransId="{1FE8C180-55EF-432A-A054-1077950AAA49}" sibTransId="{69CDDE78-8F77-4E16-9E0A-45542B7DA924}"/>
    <dgm:cxn modelId="{05EA3916-81A8-4C34-8B1E-41D914CDD300}" srcId="{B305363A-0349-4919-B669-C4F14A959A32}" destId="{2C81C87E-5F34-4E1C-A461-0F2BB6730DCC}" srcOrd="1" destOrd="0" parTransId="{181B05A6-71AC-4D6D-BD15-A8EF4E67CDB5}" sibTransId="{4968D60D-394D-4DF6-8B1A-8CD52CC389AA}"/>
    <dgm:cxn modelId="{9836843D-4854-45AA-A6B8-6F9DD37FB692}" srcId="{C77F81A9-49BB-4578-B59E-D004297E54C2}" destId="{814964B3-357B-476F-A0A2-A992D60D4428}" srcOrd="0" destOrd="0" parTransId="{C84DD639-AB75-4481-8AFB-8BCA2DB17BC8}" sibTransId="{C1A1E7C4-7877-4BA0-95F9-5BF43583257F}"/>
    <dgm:cxn modelId="{149B3F47-2F20-4D7A-9B42-2D6A71862649}" type="presOf" srcId="{814964B3-357B-476F-A0A2-A992D60D4428}" destId="{88C2382E-35BF-4C0F-983A-BA245A216DDE}" srcOrd="0" destOrd="0" presId="urn:microsoft.com/office/officeart/2005/8/layout/vList2"/>
    <dgm:cxn modelId="{CD5E8054-5636-40B9-8675-32CC27A300EB}" type="presOf" srcId="{2C81C87E-5F34-4E1C-A461-0F2BB6730DCC}" destId="{8A93EB69-0379-4EA1-A7CE-DB727A08793D}" srcOrd="0" destOrd="0" presId="urn:microsoft.com/office/officeart/2005/8/layout/vList2"/>
    <dgm:cxn modelId="{8C61BB8E-6DA5-414C-AF3E-5AC0D711D14F}" type="presOf" srcId="{18A942BA-DE0C-4FC3-B9DC-5412C9805DDB}" destId="{BE35A886-229C-48BD-84AB-FAEF9409844B}" srcOrd="0" destOrd="3" presId="urn:microsoft.com/office/officeart/2005/8/layout/vList2"/>
    <dgm:cxn modelId="{93FBEDAB-B47D-4AB7-847B-92599AA2621C}" srcId="{B305363A-0349-4919-B669-C4F14A959A32}" destId="{C77F81A9-49BB-4578-B59E-D004297E54C2}" srcOrd="0" destOrd="0" parTransId="{DF00A770-8889-4ABB-8136-E4E24A556640}" sibTransId="{7AFB2EAC-AD0B-431F-906F-7BB126DBDE6E}"/>
    <dgm:cxn modelId="{31404BB2-A50E-4ADC-8AEA-CFD41DB58A65}" type="presOf" srcId="{C77F81A9-49BB-4578-B59E-D004297E54C2}" destId="{47D11F26-06DC-4FC1-B8D6-7D563A73566E}" srcOrd="0" destOrd="0" presId="urn:microsoft.com/office/officeart/2005/8/layout/vList2"/>
    <dgm:cxn modelId="{751D64C1-FD5B-4583-8C33-D60B5AF10CE6}" type="presOf" srcId="{12ECA435-BDA8-4063-B9FF-CF120906FDC5}" destId="{BE35A886-229C-48BD-84AB-FAEF9409844B}" srcOrd="0" destOrd="2" presId="urn:microsoft.com/office/officeart/2005/8/layout/vList2"/>
    <dgm:cxn modelId="{3ED38AC2-3069-4D0E-B23A-F3213A10BEAB}" type="presOf" srcId="{3239348D-5861-49BD-84B4-9556B259BC42}" destId="{BE35A886-229C-48BD-84AB-FAEF9409844B}" srcOrd="0" destOrd="0" presId="urn:microsoft.com/office/officeart/2005/8/layout/vList2"/>
    <dgm:cxn modelId="{308C5DCC-AB69-4ACE-8767-77CBF551FBF1}" srcId="{2C81C87E-5F34-4E1C-A461-0F2BB6730DCC}" destId="{18A942BA-DE0C-4FC3-B9DC-5412C9805DDB}" srcOrd="3" destOrd="0" parTransId="{686F6ACE-4372-481F-A132-55CB0B38BEAD}" sibTransId="{07FF27F0-0D2E-4CB8-BABC-AC8BA4309080}"/>
    <dgm:cxn modelId="{61A2FEDE-29AC-470C-916B-76226AB712CA}" srcId="{2C81C87E-5F34-4E1C-A461-0F2BB6730DCC}" destId="{3C24629D-8EE5-4426-96CA-A2C8A77471A9}" srcOrd="1" destOrd="0" parTransId="{33E20085-5606-4716-B05A-3EB27DCE0EFB}" sibTransId="{0DC129F1-191E-4704-8EF0-FF0680A73690}"/>
    <dgm:cxn modelId="{C72273DF-F68B-4C88-98A1-97517E0FBC01}" type="presOf" srcId="{3C24629D-8EE5-4426-96CA-A2C8A77471A9}" destId="{BE35A886-229C-48BD-84AB-FAEF9409844B}" srcOrd="0" destOrd="1" presId="urn:microsoft.com/office/officeart/2005/8/layout/vList2"/>
    <dgm:cxn modelId="{5D7B01E1-D5F9-4DA5-9A5B-4E418B2BA9A3}" type="presOf" srcId="{B305363A-0349-4919-B669-C4F14A959A32}" destId="{F177638F-D17B-4505-9AFF-6F325E60B562}" srcOrd="0" destOrd="0" presId="urn:microsoft.com/office/officeart/2005/8/layout/vList2"/>
    <dgm:cxn modelId="{479EBDF1-A22E-4763-9A5D-F1623F7C3F11}" srcId="{2C81C87E-5F34-4E1C-A461-0F2BB6730DCC}" destId="{3239348D-5861-49BD-84B4-9556B259BC42}" srcOrd="0" destOrd="0" parTransId="{A080B6D7-D3E2-4B32-AEA5-DBD8842ECD3C}" sibTransId="{7365501C-61B9-4904-8A9B-7682602B5DAB}"/>
    <dgm:cxn modelId="{B83E7480-43E0-4F7D-AE27-543F8BF2711D}" type="presParOf" srcId="{F177638F-D17B-4505-9AFF-6F325E60B562}" destId="{47D11F26-06DC-4FC1-B8D6-7D563A73566E}" srcOrd="0" destOrd="0" presId="urn:microsoft.com/office/officeart/2005/8/layout/vList2"/>
    <dgm:cxn modelId="{172584A1-6E00-43C2-8062-CF7373C7AC80}" type="presParOf" srcId="{F177638F-D17B-4505-9AFF-6F325E60B562}" destId="{88C2382E-35BF-4C0F-983A-BA245A216DDE}" srcOrd="1" destOrd="0" presId="urn:microsoft.com/office/officeart/2005/8/layout/vList2"/>
    <dgm:cxn modelId="{AFDABFDA-8867-48D8-B8D2-FE711D0C964C}" type="presParOf" srcId="{F177638F-D17B-4505-9AFF-6F325E60B562}" destId="{8A93EB69-0379-4EA1-A7CE-DB727A08793D}" srcOrd="2" destOrd="0" presId="urn:microsoft.com/office/officeart/2005/8/layout/vList2"/>
    <dgm:cxn modelId="{9B78CAA4-D446-4890-9CD1-3DDD0A14B678}" type="presParOf" srcId="{F177638F-D17B-4505-9AFF-6F325E60B562}" destId="{BE35A886-229C-48BD-84AB-FAEF9409844B}"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B6769-CA5D-4749-A31E-161C3A2973DC}">
      <dsp:nvSpPr>
        <dsp:cNvPr id="0" name=""/>
        <dsp:cNvSpPr/>
      </dsp:nvSpPr>
      <dsp:spPr>
        <a:xfrm>
          <a:off x="2873" y="1307832"/>
          <a:ext cx="2051810" cy="1302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13D5B-7723-4554-9418-03B63DA827A7}">
      <dsp:nvSpPr>
        <dsp:cNvPr id="0" name=""/>
        <dsp:cNvSpPr/>
      </dsp:nvSpPr>
      <dsp:spPr>
        <a:xfrm>
          <a:off x="230852" y="1524412"/>
          <a:ext cx="2051810" cy="13028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Background</a:t>
          </a:r>
          <a:endParaRPr lang="en-US" sz="2200" kern="1200" dirty="0">
            <a:latin typeface="Calibri" panose="020F0502020204030204" pitchFamily="34" charset="0"/>
            <a:cs typeface="Calibri" panose="020F0502020204030204" pitchFamily="34" charset="0"/>
          </a:endParaRPr>
        </a:p>
      </dsp:txBody>
      <dsp:txXfrm>
        <a:off x="269013" y="1562573"/>
        <a:ext cx="1975488" cy="1226577"/>
      </dsp:txXfrm>
    </dsp:sp>
    <dsp:sp modelId="{FB577610-D05C-48D6-AF28-1ABE4EF1562E}">
      <dsp:nvSpPr>
        <dsp:cNvPr id="0" name=""/>
        <dsp:cNvSpPr/>
      </dsp:nvSpPr>
      <dsp:spPr>
        <a:xfrm>
          <a:off x="2510642" y="1307832"/>
          <a:ext cx="2051810" cy="1302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1A6F8-FE23-4455-9B4F-8669550F7697}">
      <dsp:nvSpPr>
        <dsp:cNvPr id="0" name=""/>
        <dsp:cNvSpPr/>
      </dsp:nvSpPr>
      <dsp:spPr>
        <a:xfrm>
          <a:off x="2738621" y="1524412"/>
          <a:ext cx="2051810" cy="13028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Aim and objectives </a:t>
          </a:r>
          <a:endParaRPr lang="en-US" sz="2200" kern="1200" dirty="0">
            <a:latin typeface="Calibri" panose="020F0502020204030204" pitchFamily="34" charset="0"/>
            <a:cs typeface="Calibri" panose="020F0502020204030204" pitchFamily="34" charset="0"/>
          </a:endParaRPr>
        </a:p>
      </dsp:txBody>
      <dsp:txXfrm>
        <a:off x="2776782" y="1562573"/>
        <a:ext cx="1975488" cy="1226577"/>
      </dsp:txXfrm>
    </dsp:sp>
    <dsp:sp modelId="{24E477E1-B4C4-4715-BA80-DAA5CBCD3906}">
      <dsp:nvSpPr>
        <dsp:cNvPr id="0" name=""/>
        <dsp:cNvSpPr/>
      </dsp:nvSpPr>
      <dsp:spPr>
        <a:xfrm>
          <a:off x="5018410" y="1307832"/>
          <a:ext cx="2051810" cy="1302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45F3E-C9EF-4B42-8194-C46C59850D07}">
      <dsp:nvSpPr>
        <dsp:cNvPr id="0" name=""/>
        <dsp:cNvSpPr/>
      </dsp:nvSpPr>
      <dsp:spPr>
        <a:xfrm>
          <a:off x="5246389" y="1524412"/>
          <a:ext cx="2051810" cy="13028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Conceptual motivation framework</a:t>
          </a:r>
          <a:endParaRPr lang="en-US" sz="2200" kern="1200" dirty="0">
            <a:latin typeface="Calibri" panose="020F0502020204030204" pitchFamily="34" charset="0"/>
            <a:cs typeface="Calibri" panose="020F0502020204030204" pitchFamily="34" charset="0"/>
          </a:endParaRPr>
        </a:p>
      </dsp:txBody>
      <dsp:txXfrm>
        <a:off x="5284550" y="1562573"/>
        <a:ext cx="1975488" cy="1226577"/>
      </dsp:txXfrm>
    </dsp:sp>
    <dsp:sp modelId="{371FE97A-5E8B-45DE-BF6A-E083CD55D537}">
      <dsp:nvSpPr>
        <dsp:cNvPr id="0" name=""/>
        <dsp:cNvSpPr/>
      </dsp:nvSpPr>
      <dsp:spPr>
        <a:xfrm>
          <a:off x="7526179" y="1307832"/>
          <a:ext cx="2051810" cy="13028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F52CBE-E486-49FE-9895-CD08362612F1}">
      <dsp:nvSpPr>
        <dsp:cNvPr id="0" name=""/>
        <dsp:cNvSpPr/>
      </dsp:nvSpPr>
      <dsp:spPr>
        <a:xfrm>
          <a:off x="7754158" y="1524412"/>
          <a:ext cx="2051810" cy="13028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cs typeface="Calibri" panose="020F0502020204030204" pitchFamily="34" charset="0"/>
            </a:rPr>
            <a:t>Conclusion.</a:t>
          </a:r>
          <a:endParaRPr lang="en-US" sz="2200" kern="1200" dirty="0">
            <a:latin typeface="Calibri" panose="020F0502020204030204" pitchFamily="34" charset="0"/>
            <a:cs typeface="Calibri" panose="020F0502020204030204" pitchFamily="34" charset="0"/>
          </a:endParaRPr>
        </a:p>
      </dsp:txBody>
      <dsp:txXfrm>
        <a:off x="7792319" y="1562573"/>
        <a:ext cx="1975488" cy="1226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1F26-06DC-4FC1-B8D6-7D563A73566E}">
      <dsp:nvSpPr>
        <dsp:cNvPr id="0" name=""/>
        <dsp:cNvSpPr/>
      </dsp:nvSpPr>
      <dsp:spPr>
        <a:xfrm>
          <a:off x="0" y="112889"/>
          <a:ext cx="9798684"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cs typeface="Calibri" panose="020F0502020204030204" pitchFamily="34" charset="0"/>
            </a:rPr>
            <a:t>AIM</a:t>
          </a:r>
          <a:endParaRPr lang="en-US" sz="2800" kern="1200" dirty="0">
            <a:latin typeface="Calibri" panose="020F0502020204030204" pitchFamily="34" charset="0"/>
            <a:cs typeface="Calibri" panose="020F0502020204030204" pitchFamily="34" charset="0"/>
          </a:endParaRPr>
        </a:p>
      </dsp:txBody>
      <dsp:txXfrm>
        <a:off x="32784" y="145673"/>
        <a:ext cx="9733116" cy="606012"/>
      </dsp:txXfrm>
    </dsp:sp>
    <dsp:sp modelId="{88C2382E-35BF-4C0F-983A-BA245A216DDE}">
      <dsp:nvSpPr>
        <dsp:cNvPr id="0" name=""/>
        <dsp:cNvSpPr/>
      </dsp:nvSpPr>
      <dsp:spPr>
        <a:xfrm>
          <a:off x="0" y="784469"/>
          <a:ext cx="9798684"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08"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The research aims to identify the motivational factors that influence labour productivity to develop a conceptual motivational framework to improve construction labour productivity in the U.K. </a:t>
          </a:r>
          <a:endParaRPr lang="en-US" sz="2200" kern="1200" dirty="0">
            <a:latin typeface="Calibri" panose="020F0502020204030204" pitchFamily="34" charset="0"/>
            <a:cs typeface="Calibri" panose="020F0502020204030204" pitchFamily="34" charset="0"/>
          </a:endParaRPr>
        </a:p>
      </dsp:txBody>
      <dsp:txXfrm>
        <a:off x="0" y="784469"/>
        <a:ext cx="9798684" cy="1014300"/>
      </dsp:txXfrm>
    </dsp:sp>
    <dsp:sp modelId="{8A93EB69-0379-4EA1-A7CE-DB727A08793D}">
      <dsp:nvSpPr>
        <dsp:cNvPr id="0" name=""/>
        <dsp:cNvSpPr/>
      </dsp:nvSpPr>
      <dsp:spPr>
        <a:xfrm>
          <a:off x="0" y="1798770"/>
          <a:ext cx="9798684"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alibri" panose="020F0502020204030204" pitchFamily="34" charset="0"/>
              <a:cs typeface="Calibri" panose="020F0502020204030204" pitchFamily="34" charset="0"/>
            </a:rPr>
            <a:t>OBJECTIVES</a:t>
          </a:r>
          <a:endParaRPr lang="en-US" sz="2800" kern="1200" dirty="0">
            <a:latin typeface="Calibri" panose="020F0502020204030204" pitchFamily="34" charset="0"/>
            <a:cs typeface="Calibri" panose="020F0502020204030204" pitchFamily="34" charset="0"/>
          </a:endParaRPr>
        </a:p>
      </dsp:txBody>
      <dsp:txXfrm>
        <a:off x="32784" y="1831554"/>
        <a:ext cx="9733116" cy="606012"/>
      </dsp:txXfrm>
    </dsp:sp>
    <dsp:sp modelId="{BE35A886-229C-48BD-84AB-FAEF9409844B}">
      <dsp:nvSpPr>
        <dsp:cNvPr id="0" name=""/>
        <dsp:cNvSpPr/>
      </dsp:nvSpPr>
      <dsp:spPr>
        <a:xfrm>
          <a:off x="0" y="2470350"/>
          <a:ext cx="9798684"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08"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To identify the motivational factors which influence construction labour productivity in the U.K. </a:t>
          </a:r>
          <a:endParaRPr lang="en-US" sz="2200" kern="1200" dirty="0">
            <a:latin typeface="Calibri" panose="020F0502020204030204" pitchFamily="34" charset="0"/>
            <a:cs typeface="Calibri" panose="020F0502020204030204" pitchFamily="34" charset="0"/>
          </a:endParaRPr>
        </a:p>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To examine the relationship between motivation, social compliance, and labour productivity. </a:t>
          </a:r>
          <a:endParaRPr lang="en-US" sz="2200" kern="1200" dirty="0">
            <a:latin typeface="Calibri" panose="020F0502020204030204" pitchFamily="34" charset="0"/>
            <a:cs typeface="Calibri" panose="020F0502020204030204" pitchFamily="34" charset="0"/>
          </a:endParaRPr>
        </a:p>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Examine the motivational factors that could improve labour productivity.</a:t>
          </a:r>
          <a:endParaRPr lang="en-US" sz="2200" kern="1200" dirty="0">
            <a:latin typeface="Calibri" panose="020F0502020204030204" pitchFamily="34" charset="0"/>
            <a:cs typeface="Calibri" panose="020F0502020204030204" pitchFamily="34" charset="0"/>
          </a:endParaRPr>
        </a:p>
        <a:p>
          <a:pPr marL="228600" lvl="1" indent="-228600" algn="just" defTabSz="977900">
            <a:lnSpc>
              <a:spcPct val="90000"/>
            </a:lnSpc>
            <a:spcBef>
              <a:spcPct val="0"/>
            </a:spcBef>
            <a:spcAft>
              <a:spcPct val="20000"/>
            </a:spcAft>
            <a:buChar char="•"/>
          </a:pPr>
          <a:r>
            <a:rPr lang="en-GB" sz="2200" kern="1200" dirty="0">
              <a:latin typeface="Calibri" panose="020F0502020204030204" pitchFamily="34" charset="0"/>
              <a:cs typeface="Calibri" panose="020F0502020204030204" pitchFamily="34" charset="0"/>
            </a:rPr>
            <a:t>To develop a conceptual motivational framework to improve construction labour productivity.</a:t>
          </a:r>
          <a:endParaRPr lang="en-US" sz="2200" kern="1200" dirty="0">
            <a:latin typeface="Calibri" panose="020F0502020204030204" pitchFamily="34" charset="0"/>
            <a:cs typeface="Calibri" panose="020F0502020204030204" pitchFamily="34" charset="0"/>
          </a:endParaRPr>
        </a:p>
      </dsp:txBody>
      <dsp:txXfrm>
        <a:off x="0" y="2470350"/>
        <a:ext cx="9798684" cy="2434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E0192-D74D-DE4B-B54F-3859609973BD}"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DD01-9F14-CD43-A307-CD38F413C6B9}" type="slidenum">
              <a:rPr lang="en-US" smtClean="0"/>
              <a:t>‹#›</a:t>
            </a:fld>
            <a:endParaRPr lang="en-US"/>
          </a:p>
        </p:txBody>
      </p:sp>
    </p:spTree>
    <p:extLst>
      <p:ext uri="{BB962C8B-B14F-4D97-AF65-F5344CB8AC3E}">
        <p14:creationId xmlns:p14="http://schemas.microsoft.com/office/powerpoint/2010/main" val="109623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90ABFC-90BC-5F4F-950D-A3BE09913D1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6101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0ABFC-90BC-5F4F-950D-A3BE09913D1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07429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0ABFC-90BC-5F4F-950D-A3BE09913D1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80380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0ABFC-90BC-5F4F-950D-A3BE09913D1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34888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0ABFC-90BC-5F4F-950D-A3BE09913D1E}"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10062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0ABFC-90BC-5F4F-950D-A3BE09913D1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99409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0ABFC-90BC-5F4F-950D-A3BE09913D1E}"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11196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90ABFC-90BC-5F4F-950D-A3BE09913D1E}"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34502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0ABFC-90BC-5F4F-950D-A3BE09913D1E}"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41222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0ABFC-90BC-5F4F-950D-A3BE09913D1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123392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0ABFC-90BC-5F4F-950D-A3BE09913D1E}"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DAD23-25E4-B74D-82B6-738587FE776F}" type="slidenum">
              <a:rPr lang="en-US" smtClean="0"/>
              <a:t>‹#›</a:t>
            </a:fld>
            <a:endParaRPr lang="en-US"/>
          </a:p>
        </p:txBody>
      </p:sp>
    </p:spTree>
    <p:extLst>
      <p:ext uri="{BB962C8B-B14F-4D97-AF65-F5344CB8AC3E}">
        <p14:creationId xmlns:p14="http://schemas.microsoft.com/office/powerpoint/2010/main" val="26238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0ABFC-90BC-5F4F-950D-A3BE09913D1E}"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DAD23-25E4-B74D-82B6-738587FE776F}" type="slidenum">
              <a:rPr lang="en-US" smtClean="0"/>
              <a:t>‹#›</a:t>
            </a:fld>
            <a:endParaRPr lang="en-US"/>
          </a:p>
        </p:txBody>
      </p:sp>
    </p:spTree>
    <p:extLst>
      <p:ext uri="{BB962C8B-B14F-4D97-AF65-F5344CB8AC3E}">
        <p14:creationId xmlns:p14="http://schemas.microsoft.com/office/powerpoint/2010/main" val="1187916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0D196650"/><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0D196650"/><Relationship Id="rId7" Type="http://schemas.openxmlformats.org/officeDocument/2006/relationships/diagramLayout" Target="../diagrams/layout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JP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0D196650"/><Relationship Id="rId7" Type="http://schemas.openxmlformats.org/officeDocument/2006/relationships/diagramLayout" Target="../diagrams/layout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JP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alphaModFix amt="70000"/>
            <a:extLst>
              <a:ext uri="{28A0092B-C50C-407E-A947-70E740481C1C}">
                <a14:useLocalDpi xmlns:a14="http://schemas.microsoft.com/office/drawing/2010/main" val="0"/>
              </a:ext>
            </a:extLst>
          </a:blip>
          <a:srcRect t="25000"/>
          <a:stretch/>
        </p:blipFill>
        <p:spPr>
          <a:xfrm rot="10800000">
            <a:off x="-10439" y="0"/>
            <a:ext cx="12192000" cy="6858000"/>
          </a:xfrm>
          <a:prstGeom prst="rect">
            <a:avLst/>
          </a:prstGeom>
        </p:spPr>
      </p:pic>
      <p:sp>
        <p:nvSpPr>
          <p:cNvPr id="3" name="Rectangle 2"/>
          <p:cNvSpPr/>
          <p:nvPr/>
        </p:nvSpPr>
        <p:spPr>
          <a:xfrm>
            <a:off x="0" y="-1"/>
            <a:ext cx="12192000" cy="6858001"/>
          </a:xfrm>
          <a:prstGeom prst="rect">
            <a:avLst/>
          </a:prstGeom>
          <a:solidFill>
            <a:srgbClr val="B62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002" y="230353"/>
            <a:ext cx="2067127" cy="936477"/>
          </a:xfrm>
          <a:prstGeom prst="rect">
            <a:avLst/>
          </a:prstGeom>
        </p:spPr>
      </p:pic>
      <p:sp>
        <p:nvSpPr>
          <p:cNvPr id="8" name="TextBox 7"/>
          <p:cNvSpPr txBox="1"/>
          <p:nvPr/>
        </p:nvSpPr>
        <p:spPr>
          <a:xfrm>
            <a:off x="762001" y="1767840"/>
            <a:ext cx="11072948" cy="4662815"/>
          </a:xfrm>
          <a:prstGeom prst="rect">
            <a:avLst/>
          </a:prstGeom>
          <a:noFill/>
        </p:spPr>
        <p:txBody>
          <a:bodyPr wrap="square" rtlCol="0">
            <a:spAutoFit/>
          </a:bodyPr>
          <a:lstStyle/>
          <a:p>
            <a:pPr algn="ctr"/>
            <a:r>
              <a:rPr lang="en-GB" sz="33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Paper ID: 5026</a:t>
            </a:r>
          </a:p>
          <a:p>
            <a:pPr algn="ctr"/>
            <a:endParaRPr lang="en-GB" sz="33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GB" sz="33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DEVELOPMENT OF CONCEPTUAL MOTIVATIONAL FRAMEWORK TO IMPROVE CONSTRUCTION LABOUR PRODUCTIVITY IN THE U.K.</a:t>
            </a:r>
          </a:p>
          <a:p>
            <a:pPr algn="ctr"/>
            <a:endParaRPr lang="en-US" sz="3300" dirty="0">
              <a:solidFill>
                <a:schemeClr val="bg1"/>
              </a:solidFill>
              <a:latin typeface="Calibri" panose="020F0502020204030204" pitchFamily="34" charset="0"/>
              <a:cs typeface="Calibri" panose="020F0502020204030204" pitchFamily="34" charset="0"/>
            </a:endParaRPr>
          </a:p>
          <a:p>
            <a:pPr algn="ctr"/>
            <a:endParaRPr lang="en-US" sz="3300" dirty="0">
              <a:solidFill>
                <a:schemeClr val="bg1"/>
              </a:solidFill>
              <a:latin typeface="Calibri" panose="020F0502020204030204" pitchFamily="34" charset="0"/>
              <a:cs typeface="Calibri" panose="020F0502020204030204" pitchFamily="34" charset="0"/>
            </a:endParaRPr>
          </a:p>
          <a:p>
            <a:pPr algn="ctr"/>
            <a:r>
              <a:rPr lang="en-US" sz="3300" dirty="0">
                <a:solidFill>
                  <a:schemeClr val="bg1"/>
                </a:solidFill>
                <a:latin typeface="Calibri" panose="020F0502020204030204" pitchFamily="34" charset="0"/>
                <a:cs typeface="Calibri" panose="020F0502020204030204" pitchFamily="34" charset="0"/>
              </a:rPr>
              <a:t>Author: John Kojo Tawiah Hayford</a:t>
            </a:r>
            <a:br>
              <a:rPr lang="en-US" sz="3300" dirty="0">
                <a:solidFill>
                  <a:schemeClr val="bg1"/>
                </a:solidFill>
                <a:latin typeface="Calibri" panose="020F0502020204030204" pitchFamily="34" charset="0"/>
                <a:cs typeface="Calibri" panose="020F0502020204030204" pitchFamily="34" charset="0"/>
              </a:rPr>
            </a:br>
            <a:r>
              <a:rPr lang="en-US" sz="3300" dirty="0">
                <a:solidFill>
                  <a:schemeClr val="bg1"/>
                </a:solidFill>
                <a:latin typeface="Calibri" panose="020F0502020204030204" pitchFamily="34" charset="0"/>
                <a:cs typeface="Calibri" panose="020F0502020204030204" pitchFamily="34" charset="0"/>
              </a:rPr>
              <a:t>Sch:    LSBU - Built Env. &amp; Architecture</a:t>
            </a:r>
          </a:p>
        </p:txBody>
      </p:sp>
      <p:grpSp>
        <p:nvGrpSpPr>
          <p:cNvPr id="15" name="Group 14"/>
          <p:cNvGrpSpPr/>
          <p:nvPr/>
        </p:nvGrpSpPr>
        <p:grpSpPr>
          <a:xfrm>
            <a:off x="9680640" y="4610077"/>
            <a:ext cx="2179040" cy="1645417"/>
            <a:chOff x="8073940" y="2758822"/>
            <a:chExt cx="3816000" cy="2881503"/>
          </a:xfrm>
        </p:grpSpPr>
        <p:sp>
          <p:nvSpPr>
            <p:cNvPr id="14" name="Rounded Rectangle 13"/>
            <p:cNvSpPr>
              <a:spLocks noChangeAspect="1"/>
            </p:cNvSpPr>
            <p:nvPr/>
          </p:nvSpPr>
          <p:spPr>
            <a:xfrm>
              <a:off x="8073940" y="2758822"/>
              <a:ext cx="3816000" cy="2881503"/>
            </a:xfrm>
            <a:prstGeom prst="roundRect">
              <a:avLst>
                <a:gd name="adj" fmla="val 67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0391" y="2873954"/>
              <a:ext cx="1584617" cy="2052349"/>
            </a:xfrm>
            <a:prstGeom prst="rect">
              <a:avLst/>
            </a:prstGeom>
          </p:spPr>
        </p:pic>
        <p:pic>
          <p:nvPicPr>
            <p:cNvPr id="10" name="Picture_x0020_2" descr="cid:image001.png@01D2488E.0D196650"/>
            <p:cNvPicPr/>
            <p:nvPr/>
          </p:nvPicPr>
          <p:blipFill>
            <a:blip r:embed="rId5">
              <a:extLst>
                <a:ext uri="{28A0092B-C50C-407E-A947-70E740481C1C}">
                  <a14:useLocalDpi xmlns:a14="http://schemas.microsoft.com/office/drawing/2010/main" val="0"/>
                </a:ext>
              </a:extLst>
            </a:blip>
            <a:srcRect/>
            <a:stretch>
              <a:fillRect/>
            </a:stretch>
          </p:blipFill>
          <p:spPr bwMode="auto">
            <a:xfrm>
              <a:off x="8198875" y="2875322"/>
              <a:ext cx="1791163" cy="1194110"/>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8873" y="4199574"/>
              <a:ext cx="1859525" cy="688045"/>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24302" t="11777" r="50000" b="82641"/>
            <a:stretch/>
          </p:blipFill>
          <p:spPr>
            <a:xfrm>
              <a:off x="8198873" y="4994301"/>
              <a:ext cx="3566135" cy="531106"/>
            </a:xfrm>
            <a:prstGeom prst="rect">
              <a:avLst/>
            </a:prstGeom>
          </p:spPr>
        </p:pic>
      </p:gr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8667" y="318826"/>
            <a:ext cx="1828053" cy="708993"/>
          </a:xfrm>
          <a:prstGeom prst="rect">
            <a:avLst/>
          </a:prstGeom>
        </p:spPr>
      </p:pic>
      <p:sp>
        <p:nvSpPr>
          <p:cNvPr id="2" name="Rectangle 1">
            <a:extLst>
              <a:ext uri="{FF2B5EF4-FFF2-40B4-BE49-F238E27FC236}">
                <a16:creationId xmlns:a16="http://schemas.microsoft.com/office/drawing/2014/main" id="{5F251B21-8D12-7875-8633-DAF4EA98EC80}"/>
              </a:ext>
            </a:extLst>
          </p:cNvPr>
          <p:cNvSpPr/>
          <p:nvPr/>
        </p:nvSpPr>
        <p:spPr>
          <a:xfrm>
            <a:off x="30480" y="6543041"/>
            <a:ext cx="12161520" cy="314960"/>
          </a:xfrm>
          <a:prstGeom prst="rect">
            <a:avLst/>
          </a:prstGeom>
        </p:spPr>
        <p:txBody>
          <a:bodyPr wrap="square">
            <a:spAutoFit/>
          </a:bodyPr>
          <a:lstStyle/>
          <a:p>
            <a:pPr algn="ctr"/>
            <a:r>
              <a:rPr lang="en-A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45</a:t>
            </a:r>
            <a:r>
              <a:rPr lang="en-AU" sz="14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A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Australasian Universities Building Education Association (AUBEA) Conference, 23-25 November 2022, Western Sydney University, Australia</a:t>
            </a:r>
            <a:endParaRPr lang="en-AU" sz="1400" dirty="0">
              <a:solidFill>
                <a:schemeClr val="bg1"/>
              </a:solidFill>
            </a:endParaRPr>
          </a:p>
        </p:txBody>
      </p:sp>
      <p:pic>
        <p:nvPicPr>
          <p:cNvPr id="7" name="Picture 6">
            <a:extLst>
              <a:ext uri="{FF2B5EF4-FFF2-40B4-BE49-F238E27FC236}">
                <a16:creationId xmlns:a16="http://schemas.microsoft.com/office/drawing/2014/main" id="{59FF11BB-B738-0941-6DD6-49EBF42D59A5}"/>
              </a:ext>
            </a:extLst>
          </p:cNvPr>
          <p:cNvPicPr>
            <a:picLocks noChangeAspect="1"/>
          </p:cNvPicPr>
          <p:nvPr/>
        </p:nvPicPr>
        <p:blipFill>
          <a:blip r:embed="rId9"/>
          <a:stretch>
            <a:fillRect/>
          </a:stretch>
        </p:blipFill>
        <p:spPr>
          <a:xfrm>
            <a:off x="4101850" y="230353"/>
            <a:ext cx="4048095" cy="877900"/>
          </a:xfrm>
          <a:prstGeom prst="rect">
            <a:avLst/>
          </a:prstGeom>
        </p:spPr>
      </p:pic>
    </p:spTree>
    <p:extLst>
      <p:ext uri="{BB962C8B-B14F-4D97-AF65-F5344CB8AC3E}">
        <p14:creationId xmlns:p14="http://schemas.microsoft.com/office/powerpoint/2010/main" val="46262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a:spLocks noChangeAspect="1"/>
          </p:cNvSpPr>
          <p:nvPr/>
        </p:nvSpPr>
        <p:spPr>
          <a:xfrm>
            <a:off x="8215406" y="4894930"/>
            <a:ext cx="2444368" cy="1845769"/>
          </a:xfrm>
          <a:prstGeom prst="roundRect">
            <a:avLst>
              <a:gd name="adj" fmla="val 67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886" y="5262904"/>
            <a:ext cx="1015039" cy="1314648"/>
          </a:xfrm>
          <a:prstGeom prst="rect">
            <a:avLst/>
          </a:prstGeom>
        </p:spPr>
      </p:pic>
      <p:pic>
        <p:nvPicPr>
          <p:cNvPr id="10" name="Picture_x0020_2" descr="cid:image001.png@01D2488E.0D196650"/>
          <p:cNvPicPr/>
          <p:nvPr/>
        </p:nvPicPr>
        <p:blipFill>
          <a:blip r:embed="rId3">
            <a:extLst>
              <a:ext uri="{28A0092B-C50C-407E-A947-70E740481C1C}">
                <a14:useLocalDpi xmlns:a14="http://schemas.microsoft.com/office/drawing/2010/main" val="0"/>
              </a:ext>
            </a:extLst>
          </a:blip>
          <a:srcRect/>
          <a:stretch>
            <a:fillRect/>
          </a:stretch>
        </p:blipFill>
        <p:spPr bwMode="auto">
          <a:xfrm>
            <a:off x="1157588" y="5817814"/>
            <a:ext cx="1147343" cy="764896"/>
          </a:xfrm>
          <a:prstGeom prst="rect">
            <a:avLst/>
          </a:prstGeom>
          <a:noFill/>
          <a:ln>
            <a:noFill/>
          </a:ln>
        </p:spPr>
      </p:pic>
      <p:pic>
        <p:nvPicPr>
          <p:cNvPr id="11" name="Picture 10" descr="A blue and white sign&#10;&#10;Description automatically generated with low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100" y="6136819"/>
            <a:ext cx="1191133" cy="440733"/>
          </a:xfrm>
          <a:prstGeom prst="rect">
            <a:avLst/>
          </a:prstGeom>
        </p:spPr>
      </p:pic>
      <p:pic>
        <p:nvPicPr>
          <p:cNvPr id="12" name="Picture 11" descr="Graphical user interface&#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l="24302" t="11777" r="50000" b="82641"/>
          <a:stretch/>
        </p:blipFill>
        <p:spPr>
          <a:xfrm>
            <a:off x="6270402" y="6237348"/>
            <a:ext cx="2284315" cy="340204"/>
          </a:xfrm>
          <a:prstGeom prst="rect">
            <a:avLst/>
          </a:prstGeom>
        </p:spPr>
      </p:pic>
      <p:sp>
        <p:nvSpPr>
          <p:cNvPr id="13" name="TextBox 12"/>
          <p:cNvSpPr txBox="1"/>
          <p:nvPr/>
        </p:nvSpPr>
        <p:spPr>
          <a:xfrm>
            <a:off x="1157588" y="609497"/>
            <a:ext cx="9799337"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OUTLINE OF THE PRESENTATION</a:t>
            </a:r>
          </a:p>
        </p:txBody>
      </p:sp>
      <p:graphicFrame>
        <p:nvGraphicFramePr>
          <p:cNvPr id="23" name="Content Placeholder 2">
            <a:extLst>
              <a:ext uri="{FF2B5EF4-FFF2-40B4-BE49-F238E27FC236}">
                <a16:creationId xmlns:a16="http://schemas.microsoft.com/office/drawing/2014/main" id="{A83D9F3D-FF80-E780-4358-E28244C2EE07}"/>
              </a:ext>
            </a:extLst>
          </p:cNvPr>
          <p:cNvGraphicFramePr/>
          <p:nvPr>
            <p:extLst>
              <p:ext uri="{D42A27DB-BD31-4B8C-83A1-F6EECF244321}">
                <p14:modId xmlns:p14="http://schemas.microsoft.com/office/powerpoint/2010/main" val="3316359802"/>
              </p:ext>
            </p:extLst>
          </p:nvPr>
        </p:nvGraphicFramePr>
        <p:xfrm>
          <a:off x="1148080" y="1127760"/>
          <a:ext cx="9808843" cy="41351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1">
            <a:extLst>
              <a:ext uri="{FF2B5EF4-FFF2-40B4-BE49-F238E27FC236}">
                <a16:creationId xmlns:a16="http://schemas.microsoft.com/office/drawing/2014/main" id="{B686F313-C9C3-D589-3717-EDC214EEEC4D}"/>
              </a:ext>
            </a:extLst>
          </p:cNvPr>
          <p:cNvSpPr/>
          <p:nvPr/>
        </p:nvSpPr>
        <p:spPr>
          <a:xfrm>
            <a:off x="30480" y="6543041"/>
            <a:ext cx="12161520" cy="314960"/>
          </a:xfrm>
          <a:prstGeom prst="rect">
            <a:avLst/>
          </a:prstGeom>
        </p:spPr>
        <p:txBody>
          <a:bodyPr wrap="square">
            <a:spAutoFit/>
          </a:bodyPr>
          <a:lstStyle/>
          <a:p>
            <a:pPr algn="ctr"/>
            <a:r>
              <a:rPr lang="en-AU" sz="1400" dirty="0">
                <a:latin typeface="Calibri" panose="020F0502020204030204" pitchFamily="34" charset="0"/>
                <a:ea typeface="Calibri" panose="020F0502020204030204" pitchFamily="34" charset="0"/>
                <a:cs typeface="Times New Roman" panose="02020603050405020304" pitchFamily="18" charset="0"/>
              </a:rPr>
              <a:t>The 45</a:t>
            </a:r>
            <a:r>
              <a:rPr lang="en-AU" sz="1400" baseline="30000" dirty="0">
                <a:latin typeface="Calibri" panose="020F0502020204030204" pitchFamily="34" charset="0"/>
                <a:ea typeface="Calibri" panose="020F0502020204030204" pitchFamily="34" charset="0"/>
                <a:cs typeface="Times New Roman" panose="02020603050405020304" pitchFamily="18" charset="0"/>
              </a:rPr>
              <a:t>th</a:t>
            </a:r>
            <a:r>
              <a:rPr lang="en-AU" sz="1400" dirty="0">
                <a:latin typeface="Calibri" panose="020F0502020204030204" pitchFamily="34" charset="0"/>
                <a:ea typeface="Calibri" panose="020F0502020204030204" pitchFamily="34" charset="0"/>
                <a:cs typeface="Times New Roman" panose="02020603050405020304" pitchFamily="18" charset="0"/>
              </a:rPr>
              <a:t> Australasian Universities Building Education Association (AUBEA) Conference, 23-25 November 2022, Western Sydney University, Australia</a:t>
            </a:r>
            <a:endParaRPr lang="en-AU" sz="1400" dirty="0"/>
          </a:p>
        </p:txBody>
      </p:sp>
    </p:spTree>
    <p:extLst>
      <p:ext uri="{BB962C8B-B14F-4D97-AF65-F5344CB8AC3E}">
        <p14:creationId xmlns:p14="http://schemas.microsoft.com/office/powerpoint/2010/main" val="157490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E2043-4CAB-F86B-D3C9-50E01AC71583}"/>
              </a:ext>
            </a:extLst>
          </p:cNvPr>
          <p:cNvSpPr>
            <a:spLocks noGrp="1"/>
          </p:cNvSpPr>
          <p:nvPr>
            <p:ph type="title"/>
          </p:nvPr>
        </p:nvSpPr>
        <p:spPr>
          <a:xfrm>
            <a:off x="411480" y="991443"/>
            <a:ext cx="4443154" cy="1087819"/>
          </a:xfrm>
        </p:spPr>
        <p:txBody>
          <a:bodyPr anchor="b">
            <a:normAutofit/>
          </a:bodyPr>
          <a:lstStyle/>
          <a:p>
            <a:pPr lvl="0" algn="ctr"/>
            <a:r>
              <a:rPr lang="en-US" sz="3300" b="1">
                <a:latin typeface="Calibri" panose="020F0502020204030204" pitchFamily="34" charset="0"/>
                <a:cs typeface="Calibri" panose="020F0502020204030204" pitchFamily="34" charset="0"/>
              </a:rPr>
              <a:t>BACKGROUND</a:t>
            </a:r>
            <a:br>
              <a:rPr lang="en-US" sz="3400" noProof="0"/>
            </a:br>
            <a:endParaRPr lang="en-GB" sz="3400" dirty="0"/>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E345A33-C7C3-8C7A-F61C-CBBF942C4218}"/>
              </a:ext>
            </a:extLst>
          </p:cNvPr>
          <p:cNvSpPr>
            <a:spLocks noGrp="1"/>
          </p:cNvSpPr>
          <p:nvPr>
            <p:ph idx="1"/>
          </p:nvPr>
        </p:nvSpPr>
        <p:spPr>
          <a:xfrm>
            <a:off x="365760" y="1740618"/>
            <a:ext cx="4974336" cy="4335062"/>
          </a:xfrm>
        </p:spPr>
        <p:txBody>
          <a:bodyPr>
            <a:noAutofit/>
          </a:bodyPr>
          <a:lstStyle/>
          <a:p>
            <a:pPr lvl="0" algn="just"/>
            <a:r>
              <a:rPr lang="en-GB" sz="2200" noProof="0" dirty="0">
                <a:latin typeface="Calibri" panose="020F0502020204030204" pitchFamily="34" charset="0"/>
                <a:cs typeface="Calibri" panose="020F0502020204030204" pitchFamily="34" charset="0"/>
              </a:rPr>
              <a:t>The construction industry in the U.K. is set to become the largest market by 2030. </a:t>
            </a:r>
            <a:r>
              <a:rPr lang="en-GB" sz="2200" dirty="0">
                <a:latin typeface="Calibri" panose="020F0502020204030204" pitchFamily="34" charset="0"/>
                <a:cs typeface="Calibri" panose="020F0502020204030204" pitchFamily="34" charset="0"/>
              </a:rPr>
              <a:t>To achieve this, the U.K. government has called to cut the cost of construction by 33% and to deliver 50% faster projects by 2025.</a:t>
            </a:r>
          </a:p>
          <a:p>
            <a:pPr lvl="0" algn="just"/>
            <a:r>
              <a:rPr lang="en-GB" sz="2200" dirty="0">
                <a:latin typeface="Calibri" panose="020F0502020204030204" pitchFamily="34" charset="0"/>
                <a:cs typeface="Calibri" panose="020F0502020204030204" pitchFamily="34" charset="0"/>
              </a:rPr>
              <a:t>However, the trend of construction industry productivity in the U.K. has been consistently low relative to other industries resulting in a skilled labour shortage, project delays, high construction costs</a:t>
            </a:r>
            <a:r>
              <a:rPr lang="en-US" sz="2200" dirty="0">
                <a:latin typeface="Calibri" panose="020F0502020204030204" pitchFamily="34" charset="0"/>
                <a:cs typeface="Calibri" panose="020F0502020204030204" pitchFamily="34" charset="0"/>
              </a:rPr>
              <a:t>, and low productivity growth</a:t>
            </a:r>
            <a:r>
              <a:rPr lang="en-GB" sz="2200" noProof="0" dirty="0">
                <a:latin typeface="Calibri" panose="020F0502020204030204" pitchFamily="34" charset="0"/>
                <a:cs typeface="Calibri" panose="020F0502020204030204" pitchFamily="34" charset="0"/>
              </a:rPr>
              <a:t>. </a:t>
            </a:r>
          </a:p>
        </p:txBody>
      </p:sp>
      <p:pic>
        <p:nvPicPr>
          <p:cNvPr id="4" name="Picture 3" descr="UK construction">
            <a:extLst>
              <a:ext uri="{FF2B5EF4-FFF2-40B4-BE49-F238E27FC236}">
                <a16:creationId xmlns:a16="http://schemas.microsoft.com/office/drawing/2014/main" id="{2EEC8A1E-3D8A-4334-BB91-6F2429F28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85816" y="1393743"/>
            <a:ext cx="6440424" cy="4783220"/>
          </a:xfrm>
          <a:prstGeom prst="rect">
            <a:avLst/>
          </a:prstGeom>
          <a:noFill/>
        </p:spPr>
      </p:pic>
      <p:sp>
        <p:nvSpPr>
          <p:cNvPr id="5" name="Rectangle 4">
            <a:extLst>
              <a:ext uri="{FF2B5EF4-FFF2-40B4-BE49-F238E27FC236}">
                <a16:creationId xmlns:a16="http://schemas.microsoft.com/office/drawing/2014/main" id="{E4C3D91D-1F86-03E1-298C-EC6B1748723A}"/>
              </a:ext>
            </a:extLst>
          </p:cNvPr>
          <p:cNvSpPr/>
          <p:nvPr/>
        </p:nvSpPr>
        <p:spPr>
          <a:xfrm>
            <a:off x="30480" y="6598125"/>
            <a:ext cx="12161520" cy="314960"/>
          </a:xfrm>
          <a:prstGeom prst="rect">
            <a:avLst/>
          </a:prstGeom>
        </p:spPr>
        <p:txBody>
          <a:bodyPr wrap="square">
            <a:spAutoFit/>
          </a:bodyPr>
          <a:lstStyle/>
          <a:p>
            <a:pPr algn="ctr">
              <a:spcAft>
                <a:spcPts val="600"/>
              </a:spcAft>
            </a:pPr>
            <a:r>
              <a:rPr lang="en-AU" sz="1400" dirty="0">
                <a:latin typeface="Calibri" panose="020F0502020204030204" pitchFamily="34" charset="0"/>
                <a:ea typeface="Calibri" panose="020F0502020204030204" pitchFamily="34" charset="0"/>
                <a:cs typeface="Times New Roman" panose="02020603050405020304" pitchFamily="18" charset="0"/>
              </a:rPr>
              <a:t>The 45</a:t>
            </a:r>
            <a:r>
              <a:rPr lang="en-AU" sz="1400" baseline="30000" dirty="0">
                <a:latin typeface="Calibri" panose="020F0502020204030204" pitchFamily="34" charset="0"/>
                <a:ea typeface="Calibri" panose="020F0502020204030204" pitchFamily="34" charset="0"/>
                <a:cs typeface="Times New Roman" panose="02020603050405020304" pitchFamily="18" charset="0"/>
              </a:rPr>
              <a:t>th</a:t>
            </a:r>
            <a:r>
              <a:rPr lang="en-AU" sz="1400" dirty="0">
                <a:latin typeface="Calibri" panose="020F0502020204030204" pitchFamily="34" charset="0"/>
                <a:ea typeface="Calibri" panose="020F0502020204030204" pitchFamily="34" charset="0"/>
                <a:cs typeface="Times New Roman" panose="02020603050405020304" pitchFamily="18" charset="0"/>
              </a:rPr>
              <a:t> Australasian Universities Building Education Association (AUBEA) Conference, 23-25 November 2022, Western Sydney University, Australia</a:t>
            </a:r>
            <a:endParaRPr lang="en-AU" sz="1400" dirty="0"/>
          </a:p>
        </p:txBody>
      </p:sp>
    </p:spTree>
    <p:extLst>
      <p:ext uri="{BB962C8B-B14F-4D97-AF65-F5344CB8AC3E}">
        <p14:creationId xmlns:p14="http://schemas.microsoft.com/office/powerpoint/2010/main" val="37777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57590" y="302275"/>
            <a:ext cx="9799335" cy="600164"/>
          </a:xfrm>
          <a:prstGeom prst="rect">
            <a:avLst/>
          </a:prstGeom>
          <a:noFill/>
        </p:spPr>
        <p:txBody>
          <a:bodyPr wrap="square" rtlCol="0">
            <a:spAutoFit/>
          </a:bodyPr>
          <a:lstStyle/>
          <a:p>
            <a:pPr algn="ctr"/>
            <a:r>
              <a:rPr lang="en-US" sz="3300" b="1" dirty="0">
                <a:latin typeface="Calibri" panose="020F0502020204030204" pitchFamily="34" charset="0"/>
                <a:cs typeface="Calibri" panose="020F0502020204030204" pitchFamily="34" charset="0"/>
              </a:rPr>
              <a:t>AIM AND OBJECTIVES </a:t>
            </a:r>
          </a:p>
        </p:txBody>
      </p:sp>
      <p:pic>
        <p:nvPicPr>
          <p:cNvPr id="16" name="Picture 15"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886" y="5262904"/>
            <a:ext cx="1015039" cy="1314648"/>
          </a:xfrm>
          <a:prstGeom prst="rect">
            <a:avLst/>
          </a:prstGeom>
        </p:spPr>
      </p:pic>
      <p:pic>
        <p:nvPicPr>
          <p:cNvPr id="21" name="Picture 20"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886" y="5262904"/>
            <a:ext cx="1015039" cy="1314648"/>
          </a:xfrm>
          <a:prstGeom prst="rect">
            <a:avLst/>
          </a:prstGeom>
        </p:spPr>
      </p:pic>
      <p:pic>
        <p:nvPicPr>
          <p:cNvPr id="22" name="Picture_x0020_2" descr="cid:image001.png@01D2488E.0D196650"/>
          <p:cNvPicPr/>
          <p:nvPr/>
        </p:nvPicPr>
        <p:blipFill>
          <a:blip r:embed="rId3">
            <a:extLst>
              <a:ext uri="{28A0092B-C50C-407E-A947-70E740481C1C}">
                <a14:useLocalDpi xmlns:a14="http://schemas.microsoft.com/office/drawing/2010/main" val="0"/>
              </a:ext>
            </a:extLst>
          </a:blip>
          <a:srcRect/>
          <a:stretch>
            <a:fillRect/>
          </a:stretch>
        </p:blipFill>
        <p:spPr bwMode="auto">
          <a:xfrm>
            <a:off x="1157588" y="5817814"/>
            <a:ext cx="1147343" cy="764896"/>
          </a:xfrm>
          <a:prstGeom prst="rect">
            <a:avLst/>
          </a:prstGeom>
          <a:noFill/>
          <a:ln>
            <a:noFill/>
          </a:ln>
        </p:spPr>
      </p:pic>
      <p:pic>
        <p:nvPicPr>
          <p:cNvPr id="23" name="Picture 22" descr="A blue and white sign&#10;&#10;Description automatically generated with low confide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100" y="6136819"/>
            <a:ext cx="1191133" cy="440733"/>
          </a:xfrm>
          <a:prstGeom prst="rect">
            <a:avLst/>
          </a:prstGeom>
        </p:spPr>
      </p:pic>
      <p:pic>
        <p:nvPicPr>
          <p:cNvPr id="24" name="Picture 23" descr="Graphical user interface&#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l="24302" t="11777" r="50000" b="82641"/>
          <a:stretch/>
        </p:blipFill>
        <p:spPr>
          <a:xfrm>
            <a:off x="6270402" y="6237348"/>
            <a:ext cx="2284315" cy="340204"/>
          </a:xfrm>
          <a:prstGeom prst="rect">
            <a:avLst/>
          </a:prstGeom>
        </p:spPr>
      </p:pic>
      <p:graphicFrame>
        <p:nvGraphicFramePr>
          <p:cNvPr id="29" name="Content Placeholder 2">
            <a:extLst>
              <a:ext uri="{FF2B5EF4-FFF2-40B4-BE49-F238E27FC236}">
                <a16:creationId xmlns:a16="http://schemas.microsoft.com/office/drawing/2014/main" id="{4037A8AA-A9F9-7EA3-9CA0-2AD2188D0E99}"/>
              </a:ext>
            </a:extLst>
          </p:cNvPr>
          <p:cNvGraphicFramePr/>
          <p:nvPr>
            <p:extLst>
              <p:ext uri="{D42A27DB-BD31-4B8C-83A1-F6EECF244321}">
                <p14:modId xmlns:p14="http://schemas.microsoft.com/office/powerpoint/2010/main" val="3602528305"/>
              </p:ext>
            </p:extLst>
          </p:nvPr>
        </p:nvGraphicFramePr>
        <p:xfrm>
          <a:off x="1158240" y="916148"/>
          <a:ext cx="9798684" cy="5017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1">
            <a:extLst>
              <a:ext uri="{FF2B5EF4-FFF2-40B4-BE49-F238E27FC236}">
                <a16:creationId xmlns:a16="http://schemas.microsoft.com/office/drawing/2014/main" id="{DD67A54C-5E56-8191-CE50-C880BC99BFF1}"/>
              </a:ext>
            </a:extLst>
          </p:cNvPr>
          <p:cNvSpPr/>
          <p:nvPr/>
        </p:nvSpPr>
        <p:spPr>
          <a:xfrm>
            <a:off x="30480" y="6543041"/>
            <a:ext cx="12161520" cy="314960"/>
          </a:xfrm>
          <a:prstGeom prst="rect">
            <a:avLst/>
          </a:prstGeom>
        </p:spPr>
        <p:txBody>
          <a:bodyPr wrap="square">
            <a:spAutoFit/>
          </a:bodyPr>
          <a:lstStyle/>
          <a:p>
            <a:pPr algn="ctr"/>
            <a:r>
              <a:rPr lang="en-AU" sz="1400" dirty="0">
                <a:latin typeface="Calibri" panose="020F0502020204030204" pitchFamily="34" charset="0"/>
                <a:ea typeface="Calibri" panose="020F0502020204030204" pitchFamily="34" charset="0"/>
                <a:cs typeface="Times New Roman" panose="02020603050405020304" pitchFamily="18" charset="0"/>
              </a:rPr>
              <a:t>The 45</a:t>
            </a:r>
            <a:r>
              <a:rPr lang="en-AU" sz="1400" baseline="30000" dirty="0">
                <a:latin typeface="Calibri" panose="020F0502020204030204" pitchFamily="34" charset="0"/>
                <a:ea typeface="Calibri" panose="020F0502020204030204" pitchFamily="34" charset="0"/>
                <a:cs typeface="Times New Roman" panose="02020603050405020304" pitchFamily="18" charset="0"/>
              </a:rPr>
              <a:t>th</a:t>
            </a:r>
            <a:r>
              <a:rPr lang="en-AU" sz="1400" dirty="0">
                <a:latin typeface="Calibri" panose="020F0502020204030204" pitchFamily="34" charset="0"/>
                <a:ea typeface="Calibri" panose="020F0502020204030204" pitchFamily="34" charset="0"/>
                <a:cs typeface="Times New Roman" panose="02020603050405020304" pitchFamily="18" charset="0"/>
              </a:rPr>
              <a:t> Australasian Universities Building Education Association (AUBEA) Conference, 23-25 November 2022, Western Sydney University, Australia</a:t>
            </a:r>
            <a:endParaRPr lang="en-AU" sz="1400" dirty="0"/>
          </a:p>
        </p:txBody>
      </p:sp>
    </p:spTree>
    <p:extLst>
      <p:ext uri="{BB962C8B-B14F-4D97-AF65-F5344CB8AC3E}">
        <p14:creationId xmlns:p14="http://schemas.microsoft.com/office/powerpoint/2010/main" val="12402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75035" y="233572"/>
            <a:ext cx="9876822" cy="600164"/>
          </a:xfrm>
          <a:prstGeom prst="rect">
            <a:avLst/>
          </a:prstGeom>
          <a:noFill/>
        </p:spPr>
        <p:txBody>
          <a:bodyPr wrap="square" rtlCol="0">
            <a:spAutoFit/>
          </a:bodyPr>
          <a:lstStyle/>
          <a:p>
            <a:pPr algn="ctr"/>
            <a:r>
              <a:rPr lang="en-US" sz="3300" b="1" dirty="0">
                <a:latin typeface="Calibri" panose="020F0502020204030204" pitchFamily="34" charset="0"/>
                <a:cs typeface="Calibri" panose="020F0502020204030204" pitchFamily="34" charset="0"/>
              </a:rPr>
              <a:t>CONCEPTUAL MOTIVATION FRAMEWORK</a:t>
            </a:r>
          </a:p>
        </p:txBody>
      </p:sp>
      <p:pic>
        <p:nvPicPr>
          <p:cNvPr id="2" name="Picture 1">
            <a:extLst>
              <a:ext uri="{FF2B5EF4-FFF2-40B4-BE49-F238E27FC236}">
                <a16:creationId xmlns:a16="http://schemas.microsoft.com/office/drawing/2014/main" id="{4D766DFB-7F4A-1B86-D000-93D7F182B53D}"/>
              </a:ext>
            </a:extLst>
          </p:cNvPr>
          <p:cNvPicPr>
            <a:picLocks noChangeAspect="1"/>
          </p:cNvPicPr>
          <p:nvPr/>
        </p:nvPicPr>
        <p:blipFill>
          <a:blip r:embed="rId2"/>
          <a:stretch>
            <a:fillRect/>
          </a:stretch>
        </p:blipFill>
        <p:spPr>
          <a:xfrm>
            <a:off x="975035" y="820217"/>
            <a:ext cx="10241929" cy="5558550"/>
          </a:xfrm>
          <a:prstGeom prst="rect">
            <a:avLst/>
          </a:prstGeom>
        </p:spPr>
      </p:pic>
      <p:sp>
        <p:nvSpPr>
          <p:cNvPr id="3" name="Rectangle 2">
            <a:extLst>
              <a:ext uri="{FF2B5EF4-FFF2-40B4-BE49-F238E27FC236}">
                <a16:creationId xmlns:a16="http://schemas.microsoft.com/office/drawing/2014/main" id="{1D45434A-A491-1414-B3D6-D9B01F912E30}"/>
              </a:ext>
            </a:extLst>
          </p:cNvPr>
          <p:cNvSpPr/>
          <p:nvPr/>
        </p:nvSpPr>
        <p:spPr>
          <a:xfrm>
            <a:off x="30480" y="6543041"/>
            <a:ext cx="12161520" cy="314960"/>
          </a:xfrm>
          <a:prstGeom prst="rect">
            <a:avLst/>
          </a:prstGeom>
        </p:spPr>
        <p:txBody>
          <a:bodyPr wrap="square">
            <a:spAutoFit/>
          </a:bodyPr>
          <a:lstStyle/>
          <a:p>
            <a:pPr algn="ctr"/>
            <a:r>
              <a:rPr lang="en-AU" sz="1400" dirty="0">
                <a:latin typeface="Calibri" panose="020F0502020204030204" pitchFamily="34" charset="0"/>
                <a:ea typeface="Calibri" panose="020F0502020204030204" pitchFamily="34" charset="0"/>
                <a:cs typeface="Times New Roman" panose="02020603050405020304" pitchFamily="18" charset="0"/>
              </a:rPr>
              <a:t>The 45</a:t>
            </a:r>
            <a:r>
              <a:rPr lang="en-AU" sz="1400" baseline="30000" dirty="0">
                <a:latin typeface="Calibri" panose="020F0502020204030204" pitchFamily="34" charset="0"/>
                <a:ea typeface="Calibri" panose="020F0502020204030204" pitchFamily="34" charset="0"/>
                <a:cs typeface="Times New Roman" panose="02020603050405020304" pitchFamily="18" charset="0"/>
              </a:rPr>
              <a:t>th</a:t>
            </a:r>
            <a:r>
              <a:rPr lang="en-AU" sz="1400" dirty="0">
                <a:latin typeface="Calibri" panose="020F0502020204030204" pitchFamily="34" charset="0"/>
                <a:ea typeface="Calibri" panose="020F0502020204030204" pitchFamily="34" charset="0"/>
                <a:cs typeface="Times New Roman" panose="02020603050405020304" pitchFamily="18" charset="0"/>
              </a:rPr>
              <a:t> Australasian Universities Building Education Association (AUBEA) Conference, 23-25 November 2022, Western Sydney University, Australia</a:t>
            </a:r>
            <a:endParaRPr lang="en-AU" sz="1400" dirty="0"/>
          </a:p>
        </p:txBody>
      </p:sp>
      <p:sp>
        <p:nvSpPr>
          <p:cNvPr id="9" name="TextBox 8">
            <a:extLst>
              <a:ext uri="{FF2B5EF4-FFF2-40B4-BE49-F238E27FC236}">
                <a16:creationId xmlns:a16="http://schemas.microsoft.com/office/drawing/2014/main" id="{4D1388C9-A1F8-B7B4-FFDD-0E18C5F21918}"/>
              </a:ext>
            </a:extLst>
          </p:cNvPr>
          <p:cNvSpPr txBox="1"/>
          <p:nvPr/>
        </p:nvSpPr>
        <p:spPr>
          <a:xfrm>
            <a:off x="2591276" y="1506055"/>
            <a:ext cx="3700414" cy="4524315"/>
          </a:xfrm>
          <a:prstGeom prst="rect">
            <a:avLst/>
          </a:prstGeom>
          <a:solidFill>
            <a:srgbClr val="00B050"/>
          </a:solidFill>
          <a:effectLst>
            <a:outerShdw blurRad="50800" dist="38100" dir="8100000" sx="102000" sy="102000" algn="tr" rotWithShape="0">
              <a:prstClr val="black">
                <a:alpha val="40000"/>
              </a:prstClr>
            </a:outerShdw>
          </a:effectLst>
        </p:spPr>
        <p:txBody>
          <a:bodyPr wrap="square">
            <a:spAutoFit/>
          </a:bodyPr>
          <a:lstStyle/>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Supervision</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Training</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Material management</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Requests delays</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Motivational communication</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Leadership management style</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Welfare facilities</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Company policy</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Corporate image</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Change order's during execution</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Tools/equipment</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Weather conditions</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Site Conditions</a:t>
            </a:r>
          </a:p>
          <a:p>
            <a:pPr marL="285750" indent="-285750" algn="jus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Clarity and completeness of technical specifications</a:t>
            </a: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35AB631-1DF3-1C36-7E7F-79A7C813C9C8}"/>
              </a:ext>
            </a:extLst>
          </p:cNvPr>
          <p:cNvSpPr txBox="1"/>
          <p:nvPr/>
        </p:nvSpPr>
        <p:spPr>
          <a:xfrm>
            <a:off x="5176429" y="4280150"/>
            <a:ext cx="3700413" cy="1477328"/>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b="1" dirty="0">
                <a:latin typeface="Calibri" panose="020F0502020204030204" pitchFamily="34" charset="0"/>
                <a:ea typeface="Calibri" panose="020F0502020204030204" pitchFamily="34" charset="0"/>
                <a:cs typeface="Calibri" panose="020F0502020204030204" pitchFamily="34" charset="0"/>
              </a:rPr>
              <a:t>H2</a:t>
            </a:r>
            <a:r>
              <a:rPr lang="en-GB" dirty="0">
                <a:latin typeface="Calibri" panose="020F0502020204030204" pitchFamily="34" charset="0"/>
                <a:ea typeface="Calibri" panose="020F0502020204030204" pitchFamily="34" charset="0"/>
                <a:cs typeface="Calibri" panose="020F0502020204030204" pitchFamily="34" charset="0"/>
              </a:rPr>
              <a:t>: Companies engaged in social compliance policies and practices earn a positive image and attract skilled labour, improving productivity (Umeokafor et al., 2014).</a:t>
            </a:r>
          </a:p>
        </p:txBody>
      </p:sp>
      <p:sp>
        <p:nvSpPr>
          <p:cNvPr id="4" name="TextBox 3">
            <a:extLst>
              <a:ext uri="{FF2B5EF4-FFF2-40B4-BE49-F238E27FC236}">
                <a16:creationId xmlns:a16="http://schemas.microsoft.com/office/drawing/2014/main" id="{6F18BC38-6B45-4B57-05C1-18DE6CA9542F}"/>
              </a:ext>
            </a:extLst>
          </p:cNvPr>
          <p:cNvSpPr txBox="1"/>
          <p:nvPr/>
        </p:nvSpPr>
        <p:spPr>
          <a:xfrm>
            <a:off x="4147560" y="820217"/>
            <a:ext cx="4729282" cy="1477328"/>
          </a:xfrm>
          <a:prstGeom prst="rect">
            <a:avLst/>
          </a:prstGeom>
          <a:solidFill>
            <a:schemeClr val="accent4">
              <a:lumMod val="75000"/>
            </a:schemeClr>
          </a:solidFill>
          <a:effectLst>
            <a:outerShdw blurRad="50800" dist="38100" dir="5400000" sx="103000" sy="103000" algn="t" rotWithShape="0">
              <a:prstClr val="black">
                <a:alpha val="40000"/>
              </a:prstClr>
            </a:outerShdw>
          </a:effectLst>
        </p:spPr>
        <p:txBody>
          <a:bodyPr wrap="square" rtlCol="0">
            <a:spAutoFit/>
          </a:bodyPr>
          <a:lstStyle/>
          <a:p>
            <a:pPr algn="just"/>
            <a:r>
              <a:rPr lang="en-GB" sz="1800" b="1" dirty="0">
                <a:latin typeface="Calibri" panose="020F0502020204030204" pitchFamily="34" charset="0"/>
                <a:ea typeface="Calibri" panose="020F0502020204030204" pitchFamily="34" charset="0"/>
                <a:cs typeface="Calibri" panose="020F0502020204030204" pitchFamily="34" charset="0"/>
              </a:rPr>
              <a:t>H1</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Social compliance ensures all these labour rights prescribed by U.K. labour rights and practices and the international labour organisation (ILO) labour rights convention (Fukunishi and Yamagata, 2013). </a:t>
            </a:r>
          </a:p>
        </p:txBody>
      </p:sp>
      <p:sp>
        <p:nvSpPr>
          <p:cNvPr id="5" name="TextBox 4">
            <a:extLst>
              <a:ext uri="{FF2B5EF4-FFF2-40B4-BE49-F238E27FC236}">
                <a16:creationId xmlns:a16="http://schemas.microsoft.com/office/drawing/2014/main" id="{B280B48D-3E83-57F3-3978-116102EE8D12}"/>
              </a:ext>
            </a:extLst>
          </p:cNvPr>
          <p:cNvSpPr txBox="1"/>
          <p:nvPr/>
        </p:nvSpPr>
        <p:spPr>
          <a:xfrm>
            <a:off x="8051638" y="3464701"/>
            <a:ext cx="3700413" cy="923330"/>
          </a:xfrm>
          <a:prstGeom prst="rect">
            <a:avLst/>
          </a:prstGeom>
          <a:solidFill>
            <a:srgbClr val="FFC000"/>
          </a:solidFill>
          <a:effectLst>
            <a:outerShdw blurRad="50800" dist="38100" dir="8100000" sx="104000" sy="104000" algn="tl" rotWithShape="0">
              <a:prstClr val="black">
                <a:alpha val="40000"/>
              </a:prstClr>
            </a:outerShdw>
          </a:effectLst>
        </p:spPr>
        <p:txBody>
          <a:bodyPr wrap="square">
            <a:spAutoFit/>
          </a:bodyPr>
          <a:lstStyle/>
          <a:p>
            <a:pPr algn="just"/>
            <a:r>
              <a:rPr lang="en-GB" b="1" dirty="0">
                <a:latin typeface="Calibri" panose="020F0502020204030204" pitchFamily="34" charset="0"/>
                <a:ea typeface="Calibri" panose="020F0502020204030204" pitchFamily="34" charset="0"/>
                <a:cs typeface="Calibri" panose="020F0502020204030204" pitchFamily="34" charset="0"/>
              </a:rPr>
              <a:t>H3</a:t>
            </a:r>
            <a:r>
              <a:rPr lang="en-GB" dirty="0">
                <a:latin typeface="Calibri" panose="020F0502020204030204" pitchFamily="34" charset="0"/>
                <a:ea typeface="Calibri" panose="020F0502020204030204" pitchFamily="34" charset="0"/>
                <a:cs typeface="Calibri" panose="020F0502020204030204" pitchFamily="34" charset="0"/>
              </a:rPr>
              <a:t>: Motivated labour enhances labour productivity (Baral, 2010; Ferdous, 2015; Alam and Alias, 2018)</a:t>
            </a:r>
          </a:p>
        </p:txBody>
      </p:sp>
    </p:spTree>
    <p:extLst>
      <p:ext uri="{BB962C8B-B14F-4D97-AF65-F5344CB8AC3E}">
        <p14:creationId xmlns:p14="http://schemas.microsoft.com/office/powerpoint/2010/main" val="17813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24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50" fill="hold"/>
                                        <p:tgtEl>
                                          <p:spTgt spid="4"/>
                                        </p:tgtEl>
                                        <p:attrNameLst>
                                          <p:attrName>ppt_w</p:attrName>
                                        </p:attrNameLst>
                                      </p:cBhvr>
                                      <p:tavLst>
                                        <p:tav tm="0">
                                          <p:val>
                                            <p:fltVal val="0"/>
                                          </p:val>
                                        </p:tav>
                                        <p:tav tm="100000">
                                          <p:val>
                                            <p:strVal val="#ppt_w"/>
                                          </p:val>
                                        </p:tav>
                                      </p:tavLst>
                                    </p:anim>
                                    <p:anim calcmode="lin" valueType="num">
                                      <p:cBhvr>
                                        <p:cTn id="19" dur="250" fill="hold"/>
                                        <p:tgtEl>
                                          <p:spTgt spid="4"/>
                                        </p:tgtEl>
                                        <p:attrNameLst>
                                          <p:attrName>ppt_h</p:attrName>
                                        </p:attrNameLst>
                                      </p:cBhvr>
                                      <p:tavLst>
                                        <p:tav tm="0">
                                          <p:val>
                                            <p:fltVal val="0"/>
                                          </p:val>
                                        </p:tav>
                                        <p:tav tm="100000">
                                          <p:val>
                                            <p:strVal val="#ppt_h"/>
                                          </p:val>
                                        </p:tav>
                                      </p:tavLst>
                                    </p:anim>
                                    <p:animEffect transition="in" filter="fade">
                                      <p:cBhvr>
                                        <p:cTn id="20" dur="2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24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ppt_w</p:attrName>
                                        </p:attrNameLst>
                                      </p:cBhvr>
                                      <p:tavLst>
                                        <p:tav tm="0">
                                          <p:val>
                                            <p:fltVal val="0"/>
                                          </p:val>
                                        </p:tav>
                                        <p:tav tm="100000">
                                          <p:val>
                                            <p:strVal val="#ppt_w"/>
                                          </p:val>
                                        </p:tav>
                                      </p:tavLst>
                                    </p:anim>
                                    <p:anim calcmode="lin" valueType="num">
                                      <p:cBhvr>
                                        <p:cTn id="30" dur="250" fill="hold"/>
                                        <p:tgtEl>
                                          <p:spTgt spid="11"/>
                                        </p:tgtEl>
                                        <p:attrNameLst>
                                          <p:attrName>ppt_h</p:attrName>
                                        </p:attrNameLst>
                                      </p:cBhvr>
                                      <p:tavLst>
                                        <p:tav tm="0">
                                          <p:val>
                                            <p:fltVal val="0"/>
                                          </p:val>
                                        </p:tav>
                                        <p:tav tm="100000">
                                          <p:val>
                                            <p:strVal val="#ppt_h"/>
                                          </p:val>
                                        </p:tav>
                                      </p:tavLst>
                                    </p:anim>
                                    <p:animEffect transition="in" filter="fade">
                                      <p:cBhvr>
                                        <p:cTn id="31" dur="25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24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250" fill="hold"/>
                                        <p:tgtEl>
                                          <p:spTgt spid="5"/>
                                        </p:tgtEl>
                                        <p:attrNameLst>
                                          <p:attrName>ppt_w</p:attrName>
                                        </p:attrNameLst>
                                      </p:cBhvr>
                                      <p:tavLst>
                                        <p:tav tm="0">
                                          <p:val>
                                            <p:fltVal val="0"/>
                                          </p:val>
                                        </p:tav>
                                        <p:tav tm="100000">
                                          <p:val>
                                            <p:strVal val="#ppt_w"/>
                                          </p:val>
                                        </p:tav>
                                      </p:tavLst>
                                    </p:anim>
                                    <p:anim calcmode="lin" valueType="num">
                                      <p:cBhvr>
                                        <p:cTn id="41" dur="250" fill="hold"/>
                                        <p:tgtEl>
                                          <p:spTgt spid="5"/>
                                        </p:tgtEl>
                                        <p:attrNameLst>
                                          <p:attrName>ppt_h</p:attrName>
                                        </p:attrNameLst>
                                      </p:cBhvr>
                                      <p:tavLst>
                                        <p:tav tm="0">
                                          <p:val>
                                            <p:fltVal val="0"/>
                                          </p:val>
                                        </p:tav>
                                        <p:tav tm="100000">
                                          <p:val>
                                            <p:strVal val="#ppt_h"/>
                                          </p:val>
                                        </p:tav>
                                      </p:tavLst>
                                    </p:anim>
                                    <p:animEffect transition="in" filter="fade">
                                      <p:cBhvr>
                                        <p:cTn id="42" dur="25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75035" y="233572"/>
            <a:ext cx="9876822" cy="600164"/>
          </a:xfrm>
          <a:prstGeom prst="rect">
            <a:avLst/>
          </a:prstGeom>
          <a:noFill/>
        </p:spPr>
        <p:txBody>
          <a:bodyPr wrap="square" rtlCol="0">
            <a:spAutoFit/>
          </a:bodyPr>
          <a:lstStyle/>
          <a:p>
            <a:pPr algn="ctr"/>
            <a:r>
              <a:rPr lang="en-US" sz="3300" b="1" dirty="0">
                <a:latin typeface="Calibri" panose="020F0502020204030204" pitchFamily="34" charset="0"/>
                <a:cs typeface="Calibri" panose="020F0502020204030204" pitchFamily="34" charset="0"/>
              </a:rPr>
              <a:t>CONTRIBUTION TO KNOWLEDGE</a:t>
            </a:r>
          </a:p>
        </p:txBody>
      </p:sp>
      <p:pic>
        <p:nvPicPr>
          <p:cNvPr id="2" name="Picture 1">
            <a:extLst>
              <a:ext uri="{FF2B5EF4-FFF2-40B4-BE49-F238E27FC236}">
                <a16:creationId xmlns:a16="http://schemas.microsoft.com/office/drawing/2014/main" id="{4D766DFB-7F4A-1B86-D000-93D7F182B53D}"/>
              </a:ext>
            </a:extLst>
          </p:cNvPr>
          <p:cNvPicPr>
            <a:picLocks noChangeAspect="1"/>
          </p:cNvPicPr>
          <p:nvPr/>
        </p:nvPicPr>
        <p:blipFill>
          <a:blip r:embed="rId2"/>
          <a:stretch>
            <a:fillRect/>
          </a:stretch>
        </p:blipFill>
        <p:spPr>
          <a:xfrm>
            <a:off x="1079653" y="1122912"/>
            <a:ext cx="9959248" cy="5185651"/>
          </a:xfrm>
          <a:prstGeom prst="rect">
            <a:avLst/>
          </a:prstGeom>
        </p:spPr>
      </p:pic>
      <p:sp>
        <p:nvSpPr>
          <p:cNvPr id="3" name="Rectangle 2">
            <a:extLst>
              <a:ext uri="{FF2B5EF4-FFF2-40B4-BE49-F238E27FC236}">
                <a16:creationId xmlns:a16="http://schemas.microsoft.com/office/drawing/2014/main" id="{1D45434A-A491-1414-B3D6-D9B01F912E30}"/>
              </a:ext>
            </a:extLst>
          </p:cNvPr>
          <p:cNvSpPr/>
          <p:nvPr/>
        </p:nvSpPr>
        <p:spPr>
          <a:xfrm>
            <a:off x="30480" y="6543041"/>
            <a:ext cx="12161520" cy="314960"/>
          </a:xfrm>
          <a:prstGeom prst="rect">
            <a:avLst/>
          </a:prstGeom>
        </p:spPr>
        <p:txBody>
          <a:bodyPr wrap="square">
            <a:spAutoFit/>
          </a:bodyPr>
          <a:lstStyle/>
          <a:p>
            <a:pPr algn="ctr"/>
            <a:r>
              <a:rPr lang="en-AU" sz="1400" dirty="0">
                <a:latin typeface="Calibri" panose="020F0502020204030204" pitchFamily="34" charset="0"/>
                <a:ea typeface="Calibri" panose="020F0502020204030204" pitchFamily="34" charset="0"/>
                <a:cs typeface="Times New Roman" panose="02020603050405020304" pitchFamily="18" charset="0"/>
              </a:rPr>
              <a:t>The 45</a:t>
            </a:r>
            <a:r>
              <a:rPr lang="en-AU" sz="1400" baseline="30000" dirty="0">
                <a:latin typeface="Calibri" panose="020F0502020204030204" pitchFamily="34" charset="0"/>
                <a:ea typeface="Calibri" panose="020F0502020204030204" pitchFamily="34" charset="0"/>
                <a:cs typeface="Times New Roman" panose="02020603050405020304" pitchFamily="18" charset="0"/>
              </a:rPr>
              <a:t>th</a:t>
            </a:r>
            <a:r>
              <a:rPr lang="en-AU" sz="1400" dirty="0">
                <a:latin typeface="Calibri" panose="020F0502020204030204" pitchFamily="34" charset="0"/>
                <a:ea typeface="Calibri" panose="020F0502020204030204" pitchFamily="34" charset="0"/>
                <a:cs typeface="Times New Roman" panose="02020603050405020304" pitchFamily="18" charset="0"/>
              </a:rPr>
              <a:t> Australasian Universities Building Education Association (AUBEA) Conference, 23-25 November 2022, Western Sydney University, Australia</a:t>
            </a:r>
            <a:endParaRPr lang="en-AU" sz="1400" dirty="0"/>
          </a:p>
        </p:txBody>
      </p:sp>
      <p:sp>
        <p:nvSpPr>
          <p:cNvPr id="9" name="TextBox 8">
            <a:extLst>
              <a:ext uri="{FF2B5EF4-FFF2-40B4-BE49-F238E27FC236}">
                <a16:creationId xmlns:a16="http://schemas.microsoft.com/office/drawing/2014/main" id="{4D1388C9-A1F8-B7B4-FFDD-0E18C5F21918}"/>
              </a:ext>
            </a:extLst>
          </p:cNvPr>
          <p:cNvSpPr txBox="1"/>
          <p:nvPr/>
        </p:nvSpPr>
        <p:spPr>
          <a:xfrm>
            <a:off x="3382178" y="2705896"/>
            <a:ext cx="5310130" cy="1222871"/>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algn="just"/>
            <a:r>
              <a:rPr lang="en-GB" dirty="0">
                <a:latin typeface="Calibri" panose="020F0502020204030204" pitchFamily="34" charset="0"/>
                <a:ea typeface="Calibri" panose="020F0502020204030204" pitchFamily="34" charset="0"/>
                <a:cs typeface="Calibri" panose="020F0502020204030204" pitchFamily="34" charset="0"/>
              </a:rPr>
              <a:t>Compliance and enforcement in this study is an aspect of company management concerned with the extent to which a company operates by the terms and conditions of labour motivation policy and practices. </a:t>
            </a:r>
          </a:p>
        </p:txBody>
      </p:sp>
      <p:sp>
        <p:nvSpPr>
          <p:cNvPr id="11" name="TextBox 10">
            <a:extLst>
              <a:ext uri="{FF2B5EF4-FFF2-40B4-BE49-F238E27FC236}">
                <a16:creationId xmlns:a16="http://schemas.microsoft.com/office/drawing/2014/main" id="{B35AB631-1DF3-1C36-7E7F-79A7C813C9C8}"/>
              </a:ext>
            </a:extLst>
          </p:cNvPr>
          <p:cNvSpPr txBox="1"/>
          <p:nvPr/>
        </p:nvSpPr>
        <p:spPr>
          <a:xfrm>
            <a:off x="3629689" y="2580334"/>
            <a:ext cx="3855289" cy="1210911"/>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dirty="0">
                <a:latin typeface="Calibri" panose="020F0502020204030204" pitchFamily="34" charset="0"/>
                <a:ea typeface="Calibri" panose="020F0502020204030204" pitchFamily="34" charset="0"/>
                <a:cs typeface="Calibri" panose="020F0502020204030204" pitchFamily="34" charset="0"/>
              </a:rPr>
              <a:t>2) Assessment process: recognition of motivation compliance certificate before labour or contractor is allowed to work on-site. </a:t>
            </a:r>
          </a:p>
        </p:txBody>
      </p:sp>
      <p:sp>
        <p:nvSpPr>
          <p:cNvPr id="4" name="TextBox 3">
            <a:extLst>
              <a:ext uri="{FF2B5EF4-FFF2-40B4-BE49-F238E27FC236}">
                <a16:creationId xmlns:a16="http://schemas.microsoft.com/office/drawing/2014/main" id="{6F18BC38-6B45-4B57-05C1-18DE6CA9542F}"/>
              </a:ext>
            </a:extLst>
          </p:cNvPr>
          <p:cNvSpPr txBox="1"/>
          <p:nvPr/>
        </p:nvSpPr>
        <p:spPr>
          <a:xfrm>
            <a:off x="3847030" y="2365880"/>
            <a:ext cx="4083516" cy="922284"/>
          </a:xfrm>
          <a:prstGeom prst="rect">
            <a:avLst/>
          </a:prstGeom>
          <a:solidFill>
            <a:schemeClr val="accent4">
              <a:lumMod val="75000"/>
            </a:schemeClr>
          </a:solidFill>
          <a:effectLst>
            <a:outerShdw blurRad="50800" dist="38100" dir="5400000" sx="103000" sy="103000" algn="t" rotWithShape="0">
              <a:prstClr val="black">
                <a:alpha val="40000"/>
              </a:prstClr>
            </a:outerShdw>
          </a:effectLst>
        </p:spPr>
        <p:txBody>
          <a:bodyPr wrap="square" rtlCol="0">
            <a:spAutoFit/>
          </a:bodyPr>
          <a:lstStyle/>
          <a:p>
            <a:pPr algn="just"/>
            <a:r>
              <a:rPr lang="en-GB" dirty="0">
                <a:latin typeface="Calibri" panose="020F0502020204030204" pitchFamily="34" charset="0"/>
                <a:ea typeface="Calibri" panose="020F0502020204030204" pitchFamily="34" charset="0"/>
                <a:cs typeface="Calibri" panose="020F0502020204030204" pitchFamily="34" charset="0"/>
              </a:rPr>
              <a:t>1) The employer’s right to monitor the employee’s motivation compliance is written for both parties as a right or duty.</a:t>
            </a:r>
          </a:p>
        </p:txBody>
      </p:sp>
      <p:sp>
        <p:nvSpPr>
          <p:cNvPr id="5" name="TextBox 4">
            <a:extLst>
              <a:ext uri="{FF2B5EF4-FFF2-40B4-BE49-F238E27FC236}">
                <a16:creationId xmlns:a16="http://schemas.microsoft.com/office/drawing/2014/main" id="{B280B48D-3E83-57F3-3978-116102EE8D12}"/>
              </a:ext>
            </a:extLst>
          </p:cNvPr>
          <p:cNvSpPr txBox="1"/>
          <p:nvPr/>
        </p:nvSpPr>
        <p:spPr>
          <a:xfrm>
            <a:off x="3823912" y="2794871"/>
            <a:ext cx="3466845" cy="1200329"/>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dirty="0"/>
              <a:t>3) Contract process: employers create a framework to enable contractors to report motivation compliance activities. </a:t>
            </a:r>
          </a:p>
        </p:txBody>
      </p:sp>
      <p:sp>
        <p:nvSpPr>
          <p:cNvPr id="6" name="TextBox 5">
            <a:extLst>
              <a:ext uri="{FF2B5EF4-FFF2-40B4-BE49-F238E27FC236}">
                <a16:creationId xmlns:a16="http://schemas.microsoft.com/office/drawing/2014/main" id="{4C3D0E5F-5180-FC1E-435F-49E22A980A4D}"/>
              </a:ext>
            </a:extLst>
          </p:cNvPr>
          <p:cNvSpPr txBox="1"/>
          <p:nvPr/>
        </p:nvSpPr>
        <p:spPr>
          <a:xfrm>
            <a:off x="3860656" y="3048822"/>
            <a:ext cx="3499601" cy="953527"/>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dirty="0"/>
              <a:t>4) Third-party Consultants to look for undiscovered compliance gaps and ensure motivation compliance. </a:t>
            </a:r>
          </a:p>
        </p:txBody>
      </p:sp>
      <p:sp>
        <p:nvSpPr>
          <p:cNvPr id="7" name="TextBox 6">
            <a:extLst>
              <a:ext uri="{FF2B5EF4-FFF2-40B4-BE49-F238E27FC236}">
                <a16:creationId xmlns:a16="http://schemas.microsoft.com/office/drawing/2014/main" id="{F85F0555-3685-3118-CD14-A3FD7C666CA2}"/>
              </a:ext>
            </a:extLst>
          </p:cNvPr>
          <p:cNvSpPr txBox="1"/>
          <p:nvPr/>
        </p:nvSpPr>
        <p:spPr>
          <a:xfrm>
            <a:off x="3891293" y="3288164"/>
            <a:ext cx="3495473" cy="1754326"/>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r>
              <a:rPr lang="en-GB" dirty="0">
                <a:latin typeface="Calibri" panose="020F0502020204030204" pitchFamily="34" charset="0"/>
                <a:cs typeface="Calibri" panose="020F0502020204030204" pitchFamily="34" charset="0"/>
              </a:rPr>
              <a:t>5) Enforcement: non-compliant will incur penalties such as disciplinary action from a supervisor, employer issue an enforceable stop-work order, and Lawsuits brought by labour against their contractor. </a:t>
            </a:r>
            <a:endParaRPr lang="en-GB" dirty="0"/>
          </a:p>
        </p:txBody>
      </p:sp>
      <p:sp>
        <p:nvSpPr>
          <p:cNvPr id="8" name="TextBox 7">
            <a:extLst>
              <a:ext uri="{FF2B5EF4-FFF2-40B4-BE49-F238E27FC236}">
                <a16:creationId xmlns:a16="http://schemas.microsoft.com/office/drawing/2014/main" id="{B97A965B-1B2B-D28C-C030-0603C8DFF621}"/>
              </a:ext>
            </a:extLst>
          </p:cNvPr>
          <p:cNvSpPr txBox="1"/>
          <p:nvPr/>
        </p:nvSpPr>
        <p:spPr>
          <a:xfrm>
            <a:off x="3950614" y="3568766"/>
            <a:ext cx="3497412" cy="1295868"/>
          </a:xfrm>
          <a:prstGeom prst="rect">
            <a:avLst/>
          </a:prstGeom>
          <a:solidFill>
            <a:schemeClr val="accent4">
              <a:lumMod val="75000"/>
            </a:schemeClr>
          </a:solidFill>
          <a:effectLst>
            <a:outerShdw blurRad="50800" dist="38100" dir="8100000" sx="104000" sy="104000" algn="tl" rotWithShape="0">
              <a:prstClr val="black">
                <a:alpha val="40000"/>
              </a:prstClr>
            </a:outerShdw>
          </a:effectLst>
        </p:spPr>
        <p:txBody>
          <a:bodyPr wrap="square">
            <a:spAutoFit/>
          </a:bodyPr>
          <a:lstStyle/>
          <a:p>
            <a:pPr algn="just">
              <a:lnSpc>
                <a:spcPct val="110000"/>
              </a:lnSpc>
            </a:pPr>
            <a:r>
              <a:rPr lang="en-GB" dirty="0">
                <a:latin typeface="Calibri" panose="020F0502020204030204" pitchFamily="34" charset="0"/>
                <a:cs typeface="Calibri" panose="020F0502020204030204" pitchFamily="34" charset="0"/>
              </a:rPr>
              <a:t>6) Motivation in this study refers to good social compliance that enhances labour motivation and higher productivity.  </a:t>
            </a:r>
          </a:p>
        </p:txBody>
      </p:sp>
    </p:spTree>
    <p:extLst>
      <p:ext uri="{BB962C8B-B14F-4D97-AF65-F5344CB8AC3E}">
        <p14:creationId xmlns:p14="http://schemas.microsoft.com/office/powerpoint/2010/main" val="19344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24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50" fill="hold"/>
                                        <p:tgtEl>
                                          <p:spTgt spid="4"/>
                                        </p:tgtEl>
                                        <p:attrNameLst>
                                          <p:attrName>ppt_w</p:attrName>
                                        </p:attrNameLst>
                                      </p:cBhvr>
                                      <p:tavLst>
                                        <p:tav tm="0">
                                          <p:val>
                                            <p:fltVal val="0"/>
                                          </p:val>
                                        </p:tav>
                                        <p:tav tm="100000">
                                          <p:val>
                                            <p:strVal val="#ppt_w"/>
                                          </p:val>
                                        </p:tav>
                                      </p:tavLst>
                                    </p:anim>
                                    <p:anim calcmode="lin" valueType="num">
                                      <p:cBhvr>
                                        <p:cTn id="19" dur="250" fill="hold"/>
                                        <p:tgtEl>
                                          <p:spTgt spid="4"/>
                                        </p:tgtEl>
                                        <p:attrNameLst>
                                          <p:attrName>ppt_h</p:attrName>
                                        </p:attrNameLst>
                                      </p:cBhvr>
                                      <p:tavLst>
                                        <p:tav tm="0">
                                          <p:val>
                                            <p:fltVal val="0"/>
                                          </p:val>
                                        </p:tav>
                                        <p:tav tm="100000">
                                          <p:val>
                                            <p:strVal val="#ppt_h"/>
                                          </p:val>
                                        </p:tav>
                                      </p:tavLst>
                                    </p:anim>
                                    <p:animEffect transition="in" filter="fade">
                                      <p:cBhvr>
                                        <p:cTn id="20" dur="2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24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ppt_w</p:attrName>
                                        </p:attrNameLst>
                                      </p:cBhvr>
                                      <p:tavLst>
                                        <p:tav tm="0">
                                          <p:val>
                                            <p:fltVal val="0"/>
                                          </p:val>
                                        </p:tav>
                                        <p:tav tm="100000">
                                          <p:val>
                                            <p:strVal val="#ppt_w"/>
                                          </p:val>
                                        </p:tav>
                                      </p:tavLst>
                                    </p:anim>
                                    <p:anim calcmode="lin" valueType="num">
                                      <p:cBhvr>
                                        <p:cTn id="30" dur="250" fill="hold"/>
                                        <p:tgtEl>
                                          <p:spTgt spid="11"/>
                                        </p:tgtEl>
                                        <p:attrNameLst>
                                          <p:attrName>ppt_h</p:attrName>
                                        </p:attrNameLst>
                                      </p:cBhvr>
                                      <p:tavLst>
                                        <p:tav tm="0">
                                          <p:val>
                                            <p:fltVal val="0"/>
                                          </p:val>
                                        </p:tav>
                                        <p:tav tm="100000">
                                          <p:val>
                                            <p:strVal val="#ppt_h"/>
                                          </p:val>
                                        </p:tav>
                                      </p:tavLst>
                                    </p:anim>
                                    <p:animEffect transition="in" filter="fade">
                                      <p:cBhvr>
                                        <p:cTn id="31" dur="25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24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250" fill="hold"/>
                                        <p:tgtEl>
                                          <p:spTgt spid="5"/>
                                        </p:tgtEl>
                                        <p:attrNameLst>
                                          <p:attrName>ppt_w</p:attrName>
                                        </p:attrNameLst>
                                      </p:cBhvr>
                                      <p:tavLst>
                                        <p:tav tm="0">
                                          <p:val>
                                            <p:fltVal val="0"/>
                                          </p:val>
                                        </p:tav>
                                        <p:tav tm="100000">
                                          <p:val>
                                            <p:strVal val="#ppt_w"/>
                                          </p:val>
                                        </p:tav>
                                      </p:tavLst>
                                    </p:anim>
                                    <p:anim calcmode="lin" valueType="num">
                                      <p:cBhvr>
                                        <p:cTn id="41" dur="250" fill="hold"/>
                                        <p:tgtEl>
                                          <p:spTgt spid="5"/>
                                        </p:tgtEl>
                                        <p:attrNameLst>
                                          <p:attrName>ppt_h</p:attrName>
                                        </p:attrNameLst>
                                      </p:cBhvr>
                                      <p:tavLst>
                                        <p:tav tm="0">
                                          <p:val>
                                            <p:fltVal val="0"/>
                                          </p:val>
                                        </p:tav>
                                        <p:tav tm="100000">
                                          <p:val>
                                            <p:strVal val="#ppt_h"/>
                                          </p:val>
                                        </p:tav>
                                      </p:tavLst>
                                    </p:anim>
                                    <p:animEffect transition="in" filter="fade">
                                      <p:cBhvr>
                                        <p:cTn id="42" dur="25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24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250" fill="hold"/>
                                        <p:tgtEl>
                                          <p:spTgt spid="6"/>
                                        </p:tgtEl>
                                        <p:attrNameLst>
                                          <p:attrName>ppt_w</p:attrName>
                                        </p:attrNameLst>
                                      </p:cBhvr>
                                      <p:tavLst>
                                        <p:tav tm="0">
                                          <p:val>
                                            <p:fltVal val="0"/>
                                          </p:val>
                                        </p:tav>
                                        <p:tav tm="100000">
                                          <p:val>
                                            <p:strVal val="#ppt_w"/>
                                          </p:val>
                                        </p:tav>
                                      </p:tavLst>
                                    </p:anim>
                                    <p:anim calcmode="lin" valueType="num">
                                      <p:cBhvr>
                                        <p:cTn id="52" dur="250" fill="hold"/>
                                        <p:tgtEl>
                                          <p:spTgt spid="6"/>
                                        </p:tgtEl>
                                        <p:attrNameLst>
                                          <p:attrName>ppt_h</p:attrName>
                                        </p:attrNameLst>
                                      </p:cBhvr>
                                      <p:tavLst>
                                        <p:tav tm="0">
                                          <p:val>
                                            <p:fltVal val="0"/>
                                          </p:val>
                                        </p:tav>
                                        <p:tav tm="100000">
                                          <p:val>
                                            <p:strVal val="#ppt_h"/>
                                          </p:val>
                                        </p:tav>
                                      </p:tavLst>
                                    </p:anim>
                                    <p:animEffect transition="in" filter="fade">
                                      <p:cBhvr>
                                        <p:cTn id="53" dur="25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24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250" fill="hold"/>
                                        <p:tgtEl>
                                          <p:spTgt spid="7"/>
                                        </p:tgtEl>
                                        <p:attrNameLst>
                                          <p:attrName>ppt_w</p:attrName>
                                        </p:attrNameLst>
                                      </p:cBhvr>
                                      <p:tavLst>
                                        <p:tav tm="0">
                                          <p:val>
                                            <p:fltVal val="0"/>
                                          </p:val>
                                        </p:tav>
                                        <p:tav tm="100000">
                                          <p:val>
                                            <p:strVal val="#ppt_w"/>
                                          </p:val>
                                        </p:tav>
                                      </p:tavLst>
                                    </p:anim>
                                    <p:anim calcmode="lin" valueType="num">
                                      <p:cBhvr>
                                        <p:cTn id="63" dur="250" fill="hold"/>
                                        <p:tgtEl>
                                          <p:spTgt spid="7"/>
                                        </p:tgtEl>
                                        <p:attrNameLst>
                                          <p:attrName>ppt_h</p:attrName>
                                        </p:attrNameLst>
                                      </p:cBhvr>
                                      <p:tavLst>
                                        <p:tav tm="0">
                                          <p:val>
                                            <p:fltVal val="0"/>
                                          </p:val>
                                        </p:tav>
                                        <p:tav tm="100000">
                                          <p:val>
                                            <p:strVal val="#ppt_h"/>
                                          </p:val>
                                        </p:tav>
                                      </p:tavLst>
                                    </p:anim>
                                    <p:animEffect transition="in" filter="fade">
                                      <p:cBhvr>
                                        <p:cTn id="64" dur="25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24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250" fill="hold"/>
                                        <p:tgtEl>
                                          <p:spTgt spid="8"/>
                                        </p:tgtEl>
                                        <p:attrNameLst>
                                          <p:attrName>ppt_w</p:attrName>
                                        </p:attrNameLst>
                                      </p:cBhvr>
                                      <p:tavLst>
                                        <p:tav tm="0">
                                          <p:val>
                                            <p:fltVal val="0"/>
                                          </p:val>
                                        </p:tav>
                                        <p:tav tm="100000">
                                          <p:val>
                                            <p:strVal val="#ppt_w"/>
                                          </p:val>
                                        </p:tav>
                                      </p:tavLst>
                                    </p:anim>
                                    <p:anim calcmode="lin" valueType="num">
                                      <p:cBhvr>
                                        <p:cTn id="74" dur="250" fill="hold"/>
                                        <p:tgtEl>
                                          <p:spTgt spid="8"/>
                                        </p:tgtEl>
                                        <p:attrNameLst>
                                          <p:attrName>ppt_h</p:attrName>
                                        </p:attrNameLst>
                                      </p:cBhvr>
                                      <p:tavLst>
                                        <p:tav tm="0">
                                          <p:val>
                                            <p:fltVal val="0"/>
                                          </p:val>
                                        </p:tav>
                                        <p:tav tm="100000">
                                          <p:val>
                                            <p:strVal val="#ppt_h"/>
                                          </p:val>
                                        </p:tav>
                                      </p:tavLst>
                                    </p:anim>
                                    <p:animEffect transition="in" filter="fade">
                                      <p:cBhvr>
                                        <p:cTn id="75" dur="25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232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186" y="305513"/>
            <a:ext cx="2073835" cy="9395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422" y="424834"/>
            <a:ext cx="1828053" cy="708993"/>
          </a:xfrm>
          <a:prstGeom prst="rect">
            <a:avLst/>
          </a:prstGeom>
        </p:spPr>
      </p:pic>
      <p:sp>
        <p:nvSpPr>
          <p:cNvPr id="13" name="TextBox 12">
            <a:extLst>
              <a:ext uri="{FF2B5EF4-FFF2-40B4-BE49-F238E27FC236}">
                <a16:creationId xmlns:a16="http://schemas.microsoft.com/office/drawing/2014/main" id="{0E189FBB-E16A-FE7C-4978-AA98B38E39BE}"/>
              </a:ext>
            </a:extLst>
          </p:cNvPr>
          <p:cNvSpPr txBox="1"/>
          <p:nvPr/>
        </p:nvSpPr>
        <p:spPr>
          <a:xfrm>
            <a:off x="4462285" y="526955"/>
            <a:ext cx="6096000" cy="600164"/>
          </a:xfrm>
          <a:prstGeom prst="rect">
            <a:avLst/>
          </a:prstGeom>
          <a:noFill/>
        </p:spPr>
        <p:txBody>
          <a:bodyPr wrap="square">
            <a:spAutoFit/>
          </a:bodyPr>
          <a:lstStyle/>
          <a:p>
            <a:r>
              <a:rPr lang="en-US" sz="3300" b="1" dirty="0">
                <a:solidFill>
                  <a:schemeClr val="bg1"/>
                </a:solidFill>
                <a:latin typeface="Calibri" panose="020F0502020204030204" pitchFamily="34" charset="0"/>
                <a:cs typeface="Calibri" panose="020F0502020204030204" pitchFamily="34" charset="0"/>
              </a:rPr>
              <a:t>CONCLUSION</a:t>
            </a:r>
          </a:p>
        </p:txBody>
      </p:sp>
      <p:pic>
        <p:nvPicPr>
          <p:cNvPr id="8" name="Picture 7">
            <a:extLst>
              <a:ext uri="{FF2B5EF4-FFF2-40B4-BE49-F238E27FC236}">
                <a16:creationId xmlns:a16="http://schemas.microsoft.com/office/drawing/2014/main" id="{31B3C0B8-CE50-6737-B7D8-C0C5C5570731}"/>
              </a:ext>
            </a:extLst>
          </p:cNvPr>
          <p:cNvPicPr>
            <a:picLocks noChangeAspect="1"/>
          </p:cNvPicPr>
          <p:nvPr/>
        </p:nvPicPr>
        <p:blipFill>
          <a:blip r:embed="rId4"/>
          <a:stretch>
            <a:fillRect/>
          </a:stretch>
        </p:blipFill>
        <p:spPr>
          <a:xfrm>
            <a:off x="1049337" y="1347150"/>
            <a:ext cx="10093326" cy="5211217"/>
          </a:xfrm>
          <a:prstGeom prst="rect">
            <a:avLst/>
          </a:prstGeom>
        </p:spPr>
      </p:pic>
      <p:sp>
        <p:nvSpPr>
          <p:cNvPr id="3" name="Rectangle 2">
            <a:extLst>
              <a:ext uri="{FF2B5EF4-FFF2-40B4-BE49-F238E27FC236}">
                <a16:creationId xmlns:a16="http://schemas.microsoft.com/office/drawing/2014/main" id="{4626369B-3E29-EFB1-FE3A-F20EC3EF492A}"/>
              </a:ext>
            </a:extLst>
          </p:cNvPr>
          <p:cNvSpPr/>
          <p:nvPr/>
        </p:nvSpPr>
        <p:spPr>
          <a:xfrm>
            <a:off x="30480" y="6543041"/>
            <a:ext cx="12161520" cy="314960"/>
          </a:xfrm>
          <a:prstGeom prst="rect">
            <a:avLst/>
          </a:prstGeom>
        </p:spPr>
        <p:txBody>
          <a:bodyPr wrap="square">
            <a:spAutoFit/>
          </a:bodyPr>
          <a:lstStyle/>
          <a:p>
            <a:pPr algn="ctr"/>
            <a:r>
              <a:rPr lang="en-A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45</a:t>
            </a:r>
            <a:r>
              <a:rPr lang="en-AU" sz="14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A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Australasian Universities Building Education Association (AUBEA) Conference, 23-25 November 2022, Western Sydney University, Australia</a:t>
            </a:r>
            <a:endParaRPr lang="en-AU" sz="1400" dirty="0">
              <a:solidFill>
                <a:schemeClr val="bg1"/>
              </a:solidFill>
            </a:endParaRPr>
          </a:p>
        </p:txBody>
      </p:sp>
      <p:sp>
        <p:nvSpPr>
          <p:cNvPr id="5" name="TextBox 4">
            <a:extLst>
              <a:ext uri="{FF2B5EF4-FFF2-40B4-BE49-F238E27FC236}">
                <a16:creationId xmlns:a16="http://schemas.microsoft.com/office/drawing/2014/main" id="{38C8EF46-4971-A0A2-8142-FA2C678D0016}"/>
              </a:ext>
            </a:extLst>
          </p:cNvPr>
          <p:cNvSpPr txBox="1"/>
          <p:nvPr/>
        </p:nvSpPr>
        <p:spPr>
          <a:xfrm>
            <a:off x="3508870" y="1164220"/>
            <a:ext cx="5310130" cy="1477328"/>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algn="just">
              <a:spcBef>
                <a:spcPts val="0"/>
              </a:spcBef>
            </a:pPr>
            <a:r>
              <a:rPr lang="en-GB" dirty="0">
                <a:solidFill>
                  <a:schemeClr val="bg1"/>
                </a:solidFill>
                <a:latin typeface="Calibri" panose="020F0502020204030204" pitchFamily="34" charset="0"/>
                <a:cs typeface="Calibri" panose="020F0502020204030204" pitchFamily="34" charset="0"/>
              </a:rPr>
              <a:t>The theoretical review has led to an understanding of these motivational factors and the constructs that have led to the development of the conceptual motivational framework to enhance labour motivation and improve labour productivity. </a:t>
            </a:r>
          </a:p>
        </p:txBody>
      </p:sp>
      <p:sp>
        <p:nvSpPr>
          <p:cNvPr id="6" name="TextBox 5">
            <a:extLst>
              <a:ext uri="{FF2B5EF4-FFF2-40B4-BE49-F238E27FC236}">
                <a16:creationId xmlns:a16="http://schemas.microsoft.com/office/drawing/2014/main" id="{B21BC863-2C39-20FD-89B8-EC77F1F57032}"/>
              </a:ext>
            </a:extLst>
          </p:cNvPr>
          <p:cNvSpPr txBox="1"/>
          <p:nvPr/>
        </p:nvSpPr>
        <p:spPr>
          <a:xfrm>
            <a:off x="3508870" y="4597167"/>
            <a:ext cx="5408296" cy="646331"/>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algn="just"/>
            <a:r>
              <a:rPr lang="en-GB" dirty="0">
                <a:solidFill>
                  <a:schemeClr val="bg1"/>
                </a:solidFill>
              </a:rPr>
              <a:t>The next stage is to empirically test the framework in the U.K. construction sites. </a:t>
            </a:r>
          </a:p>
        </p:txBody>
      </p:sp>
      <p:sp>
        <p:nvSpPr>
          <p:cNvPr id="7" name="TextBox 6">
            <a:extLst>
              <a:ext uri="{FF2B5EF4-FFF2-40B4-BE49-F238E27FC236}">
                <a16:creationId xmlns:a16="http://schemas.microsoft.com/office/drawing/2014/main" id="{9DFA84B8-112C-56AD-4182-CED2D2A50E7C}"/>
              </a:ext>
            </a:extLst>
          </p:cNvPr>
          <p:cNvSpPr txBox="1"/>
          <p:nvPr/>
        </p:nvSpPr>
        <p:spPr>
          <a:xfrm>
            <a:off x="3508870" y="5463529"/>
            <a:ext cx="5408296" cy="646331"/>
          </a:xfrm>
          <a:prstGeom prst="rect">
            <a:avLst/>
          </a:prstGeom>
          <a:solidFill>
            <a:schemeClr val="accent4">
              <a:lumMod val="75000"/>
            </a:schemeClr>
          </a:solidFill>
          <a:effectLst>
            <a:outerShdw blurRad="50800" dist="38100" dir="8100000" sx="102000" sy="102000" algn="tr" rotWithShape="0">
              <a:prstClr val="black">
                <a:alpha val="40000"/>
              </a:prstClr>
            </a:outerShdw>
          </a:effectLst>
        </p:spPr>
        <p:txBody>
          <a:bodyPr wrap="square">
            <a:spAutoFit/>
          </a:bodyPr>
          <a:lstStyle/>
          <a:p>
            <a:pPr algn="just"/>
            <a:r>
              <a:rPr lang="en-GB" dirty="0">
                <a:solidFill>
                  <a:schemeClr val="bg1"/>
                </a:solidFill>
              </a:rPr>
              <a:t>The framework could enhance management decision when wanting to improve labour productivity on site.</a:t>
            </a:r>
          </a:p>
        </p:txBody>
      </p:sp>
    </p:spTree>
    <p:extLst>
      <p:ext uri="{BB962C8B-B14F-4D97-AF65-F5344CB8AC3E}">
        <p14:creationId xmlns:p14="http://schemas.microsoft.com/office/powerpoint/2010/main" val="16771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24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ppt_w</p:attrName>
                                        </p:attrNameLst>
                                      </p:cBhvr>
                                      <p:tavLst>
                                        <p:tav tm="0">
                                          <p:val>
                                            <p:fltVal val="0"/>
                                          </p:val>
                                        </p:tav>
                                        <p:tav tm="100000">
                                          <p:val>
                                            <p:strVal val="#ppt_w"/>
                                          </p:val>
                                        </p:tav>
                                      </p:tavLst>
                                    </p:anim>
                                    <p:anim calcmode="lin" valueType="num">
                                      <p:cBhvr>
                                        <p:cTn id="19" dur="250" fill="hold"/>
                                        <p:tgtEl>
                                          <p:spTgt spid="6"/>
                                        </p:tgtEl>
                                        <p:attrNameLst>
                                          <p:attrName>ppt_h</p:attrName>
                                        </p:attrNameLst>
                                      </p:cBhvr>
                                      <p:tavLst>
                                        <p:tav tm="0">
                                          <p:val>
                                            <p:fltVal val="0"/>
                                          </p:val>
                                        </p:tav>
                                        <p:tav tm="100000">
                                          <p:val>
                                            <p:strVal val="#ppt_h"/>
                                          </p:val>
                                        </p:tav>
                                      </p:tavLst>
                                    </p:anim>
                                    <p:animEffect transition="in" filter="fade">
                                      <p:cBhvr>
                                        <p:cTn id="20" dur="25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24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250" fill="hold"/>
                                        <p:tgtEl>
                                          <p:spTgt spid="7"/>
                                        </p:tgtEl>
                                        <p:attrNameLst>
                                          <p:attrName>ppt_w</p:attrName>
                                        </p:attrNameLst>
                                      </p:cBhvr>
                                      <p:tavLst>
                                        <p:tav tm="0">
                                          <p:val>
                                            <p:fltVal val="0"/>
                                          </p:val>
                                        </p:tav>
                                        <p:tav tm="100000">
                                          <p:val>
                                            <p:strVal val="#ppt_w"/>
                                          </p:val>
                                        </p:tav>
                                      </p:tavLst>
                                    </p:anim>
                                    <p:anim calcmode="lin" valueType="num">
                                      <p:cBhvr>
                                        <p:cTn id="30" dur="250" fill="hold"/>
                                        <p:tgtEl>
                                          <p:spTgt spid="7"/>
                                        </p:tgtEl>
                                        <p:attrNameLst>
                                          <p:attrName>ppt_h</p:attrName>
                                        </p:attrNameLst>
                                      </p:cBhvr>
                                      <p:tavLst>
                                        <p:tav tm="0">
                                          <p:val>
                                            <p:fltVal val="0"/>
                                          </p:val>
                                        </p:tav>
                                        <p:tav tm="100000">
                                          <p:val>
                                            <p:strVal val="#ppt_h"/>
                                          </p:val>
                                        </p:tav>
                                      </p:tavLst>
                                    </p:anim>
                                    <p:animEffect transition="in" filter="fade">
                                      <p:cBhvr>
                                        <p:cTn id="31" dur="2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A PPT [Read-Only]" id="{54349924-13EC-4498-A899-FEE6C3FAD042}" vid="{BE3A3CA9-1654-4279-99FB-979374E66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6EBAC0C826AB40B399B1B0A366E006" ma:contentTypeVersion="13" ma:contentTypeDescription="Create a new document." ma:contentTypeScope="" ma:versionID="f82ee8a4fb260788cee68117f42bff39">
  <xsd:schema xmlns:xsd="http://www.w3.org/2001/XMLSchema" xmlns:xs="http://www.w3.org/2001/XMLSchema" xmlns:p="http://schemas.microsoft.com/office/2006/metadata/properties" xmlns:ns3="85476264-5d55-40c0-ba61-77f556c6bb0b" xmlns:ns4="46de4168-e81d-45aa-8825-fe5ae241603f" targetNamespace="http://schemas.microsoft.com/office/2006/metadata/properties" ma:root="true" ma:fieldsID="5129d28220b813c741ff7ba9071508f8" ns3:_="" ns4:_="">
    <xsd:import namespace="85476264-5d55-40c0-ba61-77f556c6bb0b"/>
    <xsd:import namespace="46de4168-e81d-45aa-8825-fe5ae241603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76264-5d55-40c0-ba61-77f556c6b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de4168-e81d-45aa-8825-fe5ae24160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25168-2D09-4164-8A2C-A3EB2E335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76264-5d55-40c0-ba61-77f556c6bb0b"/>
    <ds:schemaRef ds:uri="46de4168-e81d-45aa-8825-fe5ae2416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846A47-BA99-4428-9BB8-52C6FF2F07F9}">
  <ds:schemaRefs>
    <ds:schemaRef ds:uri="http://schemas.microsoft.com/office/infopath/2007/PartnerControls"/>
    <ds:schemaRef ds:uri="http://schemas.openxmlformats.org/package/2006/metadata/core-properties"/>
    <ds:schemaRef ds:uri="46de4168-e81d-45aa-8825-fe5ae241603f"/>
    <ds:schemaRef ds:uri="http://schemas.microsoft.com/office/2006/documentManagement/types"/>
    <ds:schemaRef ds:uri="http://purl.org/dc/dcmitype/"/>
    <ds:schemaRef ds:uri="85476264-5d55-40c0-ba61-77f556c6bb0b"/>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EEBFF667-5CF0-42FA-AE02-E5CCBAC544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London Doctoral Academy PPT 2018_02_20</Template>
  <TotalTime>29655</TotalTime>
  <Words>730</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BACKGROUND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Hayford, John Kojo Tawiah 2</dc:creator>
  <cp:lastModifiedBy>Hayford, John Kojo Tawiah 2</cp:lastModifiedBy>
  <cp:revision>26</cp:revision>
  <dcterms:created xsi:type="dcterms:W3CDTF">2022-05-02T11:30:45Z</dcterms:created>
  <dcterms:modified xsi:type="dcterms:W3CDTF">2022-11-19T11:18:32Z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0x010100006EBAC0C826AB40B399B1B0A366E006</vt:lpwstr>
  </property>
</Properties>
</file>