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89" r:id="rId2"/>
    <p:sldId id="266" r:id="rId3"/>
    <p:sldId id="257" r:id="rId4"/>
    <p:sldId id="767" r:id="rId5"/>
    <p:sldId id="390" r:id="rId6"/>
    <p:sldId id="392" r:id="rId7"/>
    <p:sldId id="583" r:id="rId8"/>
    <p:sldId id="282" r:id="rId9"/>
    <p:sldId id="658" r:id="rId10"/>
    <p:sldId id="684" r:id="rId11"/>
    <p:sldId id="749" r:id="rId12"/>
    <p:sldId id="755" r:id="rId13"/>
    <p:sldId id="770" r:id="rId14"/>
    <p:sldId id="759" r:id="rId15"/>
    <p:sldId id="761" r:id="rId16"/>
    <p:sldId id="643" r:id="rId17"/>
    <p:sldId id="722" r:id="rId18"/>
    <p:sldId id="766" r:id="rId19"/>
    <p:sldId id="706" r:id="rId20"/>
    <p:sldId id="729" r:id="rId21"/>
    <p:sldId id="687" r:id="rId22"/>
    <p:sldId id="723" r:id="rId23"/>
    <p:sldId id="763" r:id="rId24"/>
    <p:sldId id="710" r:id="rId25"/>
    <p:sldId id="756" r:id="rId26"/>
    <p:sldId id="711" r:id="rId27"/>
    <p:sldId id="713" r:id="rId28"/>
    <p:sldId id="757" r:id="rId29"/>
    <p:sldId id="764" r:id="rId30"/>
    <p:sldId id="765" r:id="rId31"/>
    <p:sldId id="523" r:id="rId32"/>
    <p:sldId id="524" r:id="rId33"/>
    <p:sldId id="768" r:id="rId34"/>
    <p:sldId id="751" r:id="rId35"/>
    <p:sldId id="720" r:id="rId36"/>
    <p:sldId id="708" r:id="rId37"/>
    <p:sldId id="769" r:id="rId38"/>
    <p:sldId id="753" r:id="rId39"/>
    <p:sldId id="264" r:id="rId40"/>
    <p:sldId id="260" r:id="rId41"/>
    <p:sldId id="771" r:id="rId42"/>
    <p:sldId id="772" r:id="rId43"/>
    <p:sldId id="773" r:id="rId44"/>
    <p:sldId id="774" r:id="rId45"/>
    <p:sldId id="775" r:id="rId46"/>
  </p:sldIdLst>
  <p:sldSz cx="12192000" cy="6858000"/>
  <p:notesSz cx="6858000" cy="952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72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showGuides="1">
      <p:cViewPr varScale="1">
        <p:scale>
          <a:sx n="82" d="100"/>
          <a:sy n="82" d="100"/>
        </p:scale>
        <p:origin x="701" y="72"/>
      </p:cViewPr>
      <p:guideLst>
        <p:guide orient="horz" pos="482"/>
        <p:guide pos="7287"/>
      </p:guideLst>
    </p:cSldViewPr>
  </p:slideViewPr>
  <p:notesTextViewPr>
    <p:cViewPr>
      <p:scale>
        <a:sx n="1" d="1"/>
        <a:sy n="1" d="1"/>
      </p:scale>
      <p:origin x="0" y="0"/>
    </p:cViewPr>
  </p:notesTextViewPr>
  <p:sorterViewPr>
    <p:cViewPr>
      <p:scale>
        <a:sx n="100" d="100"/>
        <a:sy n="100" d="100"/>
      </p:scale>
      <p:origin x="0" y="-760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790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77904"/>
          </a:xfrm>
          <a:prstGeom prst="rect">
            <a:avLst/>
          </a:prstGeom>
        </p:spPr>
        <p:txBody>
          <a:bodyPr vert="horz" lIns="91440" tIns="45720" rIns="91440" bIns="45720" rtlCol="0"/>
          <a:lstStyle>
            <a:lvl1pPr algn="r">
              <a:defRPr sz="1200"/>
            </a:lvl1pPr>
          </a:lstStyle>
          <a:p>
            <a:fld id="{E76491D1-D585-42AB-8229-C9EA3A9AF138}" type="datetimeFigureOut">
              <a:rPr lang="en-GB" smtClean="0"/>
              <a:t>18/12/2023</a:t>
            </a:fld>
            <a:endParaRPr lang="en-GB" dirty="0"/>
          </a:p>
        </p:txBody>
      </p:sp>
      <p:sp>
        <p:nvSpPr>
          <p:cNvPr id="4" name="Slide Image Placeholder 3"/>
          <p:cNvSpPr>
            <a:spLocks noGrp="1" noRot="1" noChangeAspect="1"/>
          </p:cNvSpPr>
          <p:nvPr>
            <p:ph type="sldImg" idx="2"/>
          </p:nvPr>
        </p:nvSpPr>
        <p:spPr>
          <a:xfrm>
            <a:off x="571500" y="1190625"/>
            <a:ext cx="5715000" cy="321468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583906"/>
            <a:ext cx="5486400" cy="375046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047097"/>
            <a:ext cx="2971800" cy="47790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047097"/>
            <a:ext cx="2971800" cy="477903"/>
          </a:xfrm>
          <a:prstGeom prst="rect">
            <a:avLst/>
          </a:prstGeom>
        </p:spPr>
        <p:txBody>
          <a:bodyPr vert="horz" lIns="91440" tIns="45720" rIns="91440" bIns="45720" rtlCol="0" anchor="b"/>
          <a:lstStyle>
            <a:lvl1pPr algn="r">
              <a:defRPr sz="1200"/>
            </a:lvl1pPr>
          </a:lstStyle>
          <a:p>
            <a:fld id="{669777C4-0A30-45A6-B9DB-4AE99F073A5A}" type="slidenum">
              <a:rPr lang="en-GB" smtClean="0"/>
              <a:t>‹#›</a:t>
            </a:fld>
            <a:endParaRPr lang="en-GB" dirty="0"/>
          </a:p>
        </p:txBody>
      </p:sp>
    </p:spTree>
    <p:extLst>
      <p:ext uri="{BB962C8B-B14F-4D97-AF65-F5344CB8AC3E}">
        <p14:creationId xmlns:p14="http://schemas.microsoft.com/office/powerpoint/2010/main" val="2500986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5AFF-924F-4C35-B8A2-1F403AED6F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1B267B-69B5-485E-91E7-593A27BCC0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4B20A9-2D6C-4A88-81B5-FC38476BCED5}"/>
              </a:ext>
            </a:extLst>
          </p:cNvPr>
          <p:cNvSpPr>
            <a:spLocks noGrp="1"/>
          </p:cNvSpPr>
          <p:nvPr>
            <p:ph type="dt" sz="half" idx="10"/>
          </p:nvPr>
        </p:nvSpPr>
        <p:spPr/>
        <p:txBody>
          <a:bodyPr/>
          <a:lstStyle/>
          <a:p>
            <a:fld id="{0674A678-9746-4FFA-9C7A-492001DBEB74}" type="datetime1">
              <a:rPr lang="en-GB" smtClean="0"/>
              <a:t>18/12/2023</a:t>
            </a:fld>
            <a:endParaRPr lang="en-GB" dirty="0"/>
          </a:p>
        </p:txBody>
      </p:sp>
      <p:sp>
        <p:nvSpPr>
          <p:cNvPr id="5" name="Footer Placeholder 4">
            <a:extLst>
              <a:ext uri="{FF2B5EF4-FFF2-40B4-BE49-F238E27FC236}">
                <a16:creationId xmlns:a16="http://schemas.microsoft.com/office/drawing/2014/main" id="{71EE84F3-24AC-461D-BA50-D17E9E9A4D29}"/>
              </a:ext>
            </a:extLst>
          </p:cNvPr>
          <p:cNvSpPr>
            <a:spLocks noGrp="1"/>
          </p:cNvSpPr>
          <p:nvPr>
            <p:ph type="ftr" sz="quarter" idx="11"/>
          </p:nvPr>
        </p:nvSpPr>
        <p:spPr/>
        <p:txBody>
          <a:bodyPr/>
          <a:lstStyle/>
          <a:p>
            <a:r>
              <a:rPr lang="en-US" dirty="0"/>
              <a:t>Adverse effects of “Profound Autism” &amp; “ASD+PDA”.</a:t>
            </a:r>
            <a:endParaRPr lang="en-GB" dirty="0"/>
          </a:p>
        </p:txBody>
      </p:sp>
      <p:sp>
        <p:nvSpPr>
          <p:cNvPr id="6" name="Slide Number Placeholder 5">
            <a:extLst>
              <a:ext uri="{FF2B5EF4-FFF2-40B4-BE49-F238E27FC236}">
                <a16:creationId xmlns:a16="http://schemas.microsoft.com/office/drawing/2014/main" id="{2B5C7605-BA6F-46AD-A569-4306D7D33EE4}"/>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402062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5B37-BF2B-4C52-BA06-FA6D736FCF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BF966E-5B38-4FC7-BACA-77DDBBBB76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37DA0E-5692-4B4E-A0D1-DD108C4652F5}"/>
              </a:ext>
            </a:extLst>
          </p:cNvPr>
          <p:cNvSpPr>
            <a:spLocks noGrp="1"/>
          </p:cNvSpPr>
          <p:nvPr>
            <p:ph type="dt" sz="half" idx="10"/>
          </p:nvPr>
        </p:nvSpPr>
        <p:spPr/>
        <p:txBody>
          <a:bodyPr/>
          <a:lstStyle/>
          <a:p>
            <a:fld id="{994122DD-21DB-45CB-B0C0-39B89065D29D}" type="datetime1">
              <a:rPr lang="en-GB" smtClean="0"/>
              <a:t>18/12/2023</a:t>
            </a:fld>
            <a:endParaRPr lang="en-GB" dirty="0"/>
          </a:p>
        </p:txBody>
      </p:sp>
      <p:sp>
        <p:nvSpPr>
          <p:cNvPr id="5" name="Footer Placeholder 4">
            <a:extLst>
              <a:ext uri="{FF2B5EF4-FFF2-40B4-BE49-F238E27FC236}">
                <a16:creationId xmlns:a16="http://schemas.microsoft.com/office/drawing/2014/main" id="{9138CE9F-4A95-4D01-AA37-F0EA15EA3CA6}"/>
              </a:ext>
            </a:extLst>
          </p:cNvPr>
          <p:cNvSpPr>
            <a:spLocks noGrp="1"/>
          </p:cNvSpPr>
          <p:nvPr>
            <p:ph type="ftr" sz="quarter" idx="11"/>
          </p:nvPr>
        </p:nvSpPr>
        <p:spPr/>
        <p:txBody>
          <a:bodyPr/>
          <a:lstStyle/>
          <a:p>
            <a:r>
              <a:rPr lang="en-US" dirty="0"/>
              <a:t>Adverse effects of “Profound Autism” &amp; “ASD+PDA”.</a:t>
            </a:r>
            <a:endParaRPr lang="en-GB" dirty="0"/>
          </a:p>
        </p:txBody>
      </p:sp>
      <p:sp>
        <p:nvSpPr>
          <p:cNvPr id="6" name="Slide Number Placeholder 5">
            <a:extLst>
              <a:ext uri="{FF2B5EF4-FFF2-40B4-BE49-F238E27FC236}">
                <a16:creationId xmlns:a16="http://schemas.microsoft.com/office/drawing/2014/main" id="{EECFE1BE-A55D-44F8-B930-B449BD1E8BD9}"/>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374088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7313EC-701D-4EA9-A25F-5AAF3E046E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223066-AAC7-45BF-87E6-1A09A73B72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F0CCA5-FA70-4979-A7F5-358FBEA60AAB}"/>
              </a:ext>
            </a:extLst>
          </p:cNvPr>
          <p:cNvSpPr>
            <a:spLocks noGrp="1"/>
          </p:cNvSpPr>
          <p:nvPr>
            <p:ph type="dt" sz="half" idx="10"/>
          </p:nvPr>
        </p:nvSpPr>
        <p:spPr/>
        <p:txBody>
          <a:bodyPr/>
          <a:lstStyle/>
          <a:p>
            <a:fld id="{9677BC3F-BDD3-4B64-A4D9-514774815348}" type="datetime1">
              <a:rPr lang="en-GB" smtClean="0"/>
              <a:t>18/12/2023</a:t>
            </a:fld>
            <a:endParaRPr lang="en-GB" dirty="0"/>
          </a:p>
        </p:txBody>
      </p:sp>
      <p:sp>
        <p:nvSpPr>
          <p:cNvPr id="5" name="Footer Placeholder 4">
            <a:extLst>
              <a:ext uri="{FF2B5EF4-FFF2-40B4-BE49-F238E27FC236}">
                <a16:creationId xmlns:a16="http://schemas.microsoft.com/office/drawing/2014/main" id="{3F41813F-D19E-45B2-99F9-BFCA69E7CB47}"/>
              </a:ext>
            </a:extLst>
          </p:cNvPr>
          <p:cNvSpPr>
            <a:spLocks noGrp="1"/>
          </p:cNvSpPr>
          <p:nvPr>
            <p:ph type="ftr" sz="quarter" idx="11"/>
          </p:nvPr>
        </p:nvSpPr>
        <p:spPr/>
        <p:txBody>
          <a:bodyPr/>
          <a:lstStyle/>
          <a:p>
            <a:r>
              <a:rPr lang="en-US" dirty="0"/>
              <a:t>Adverse effects of “Profound Autism” &amp; “ASD+PDA”.</a:t>
            </a:r>
            <a:endParaRPr lang="en-GB" dirty="0"/>
          </a:p>
        </p:txBody>
      </p:sp>
      <p:sp>
        <p:nvSpPr>
          <p:cNvPr id="6" name="Slide Number Placeholder 5">
            <a:extLst>
              <a:ext uri="{FF2B5EF4-FFF2-40B4-BE49-F238E27FC236}">
                <a16:creationId xmlns:a16="http://schemas.microsoft.com/office/drawing/2014/main" id="{725E6349-5B8F-4C92-B9B3-044ECD907F20}"/>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487680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39FF3A2-5D06-4175-BE8C-AB008A8BF9F5}"/>
              </a:ext>
            </a:extLst>
          </p:cNvPr>
          <p:cNvSpPr>
            <a:spLocks noGrp="1"/>
          </p:cNvSpPr>
          <p:nvPr>
            <p:ph type="dt" sz="half" idx="10"/>
          </p:nvPr>
        </p:nvSpPr>
        <p:spPr/>
        <p:txBody>
          <a:bodyPr/>
          <a:lstStyle/>
          <a:p>
            <a:fld id="{30F0DD13-50E5-4184-B598-D497200F425F}" type="datetime1">
              <a:rPr lang="en-GB" smtClean="0"/>
              <a:t>18/12/2023</a:t>
            </a:fld>
            <a:endParaRPr lang="en-GB" dirty="0"/>
          </a:p>
        </p:txBody>
      </p:sp>
      <p:sp>
        <p:nvSpPr>
          <p:cNvPr id="5" name="Footer Placeholder 4">
            <a:extLst>
              <a:ext uri="{FF2B5EF4-FFF2-40B4-BE49-F238E27FC236}">
                <a16:creationId xmlns:a16="http://schemas.microsoft.com/office/drawing/2014/main" id="{6765D7A0-6423-45F6-98DA-54105FCCBE46}"/>
              </a:ext>
            </a:extLst>
          </p:cNvPr>
          <p:cNvSpPr>
            <a:spLocks noGrp="1"/>
          </p:cNvSpPr>
          <p:nvPr>
            <p:ph type="ftr" sz="quarter" idx="11"/>
          </p:nvPr>
        </p:nvSpPr>
        <p:spPr/>
        <p:txBody>
          <a:bodyPr/>
          <a:lstStyle>
            <a:lvl1pPr>
              <a:defRPr sz="1100">
                <a:solidFill>
                  <a:srgbClr val="C00000"/>
                </a:solidFill>
                <a:latin typeface="Trebuchet MS" panose="020B0603020202020204" pitchFamily="34" charset="0"/>
              </a:defRPr>
            </a:lvl1pPr>
          </a:lstStyle>
          <a:p>
            <a:r>
              <a:rPr lang="en-US" dirty="0"/>
              <a:t>Adverse effects of “Profound Autism” &amp; “ASD+PDA”.</a:t>
            </a:r>
            <a:endParaRPr lang="en-GB" dirty="0"/>
          </a:p>
        </p:txBody>
      </p:sp>
      <p:sp>
        <p:nvSpPr>
          <p:cNvPr id="6" name="Slide Number Placeholder 5">
            <a:extLst>
              <a:ext uri="{FF2B5EF4-FFF2-40B4-BE49-F238E27FC236}">
                <a16:creationId xmlns:a16="http://schemas.microsoft.com/office/drawing/2014/main" id="{7D8635D3-0EB1-4F36-9AC2-4DE625F6ED9C}"/>
              </a:ext>
            </a:extLst>
          </p:cNvPr>
          <p:cNvSpPr>
            <a:spLocks noGrp="1"/>
          </p:cNvSpPr>
          <p:nvPr>
            <p:ph type="sldNum" sz="quarter" idx="12"/>
          </p:nvPr>
        </p:nvSpPr>
        <p:spPr/>
        <p:txBody>
          <a:bodyPr/>
          <a:lstStyle>
            <a:lvl1pPr>
              <a:defRPr sz="1100">
                <a:solidFill>
                  <a:srgbClr val="C00000"/>
                </a:solidFill>
                <a:latin typeface="Trebuchet MS" panose="020B0603020202020204" pitchFamily="34" charset="0"/>
              </a:defRPr>
            </a:lvl1pPr>
          </a:lstStyle>
          <a:p>
            <a:fld id="{D3344BA4-4677-4BD1-9EE6-117499FF2004}" type="slidenum">
              <a:rPr lang="en-GB" smtClean="0"/>
              <a:pPr/>
              <a:t>‹#›</a:t>
            </a:fld>
            <a:endParaRPr lang="en-GB" dirty="0"/>
          </a:p>
        </p:txBody>
      </p:sp>
      <p:pic>
        <p:nvPicPr>
          <p:cNvPr id="7" name="Picture 6" descr="Text, logo&#10;&#10;Description automatically generated">
            <a:extLst>
              <a:ext uri="{FF2B5EF4-FFF2-40B4-BE49-F238E27FC236}">
                <a16:creationId xmlns:a16="http://schemas.microsoft.com/office/drawing/2014/main" id="{D4835E99-C2F5-4A3F-AE7E-504FF16032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297" y="6356289"/>
            <a:ext cx="3015777" cy="468953"/>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52C0282E-E5C8-4C46-B131-21366861ACE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78573" y="6325247"/>
            <a:ext cx="1148520" cy="531036"/>
          </a:xfrm>
          <a:prstGeom prst="rect">
            <a:avLst/>
          </a:prstGeom>
        </p:spPr>
      </p:pic>
    </p:spTree>
    <p:extLst>
      <p:ext uri="{BB962C8B-B14F-4D97-AF65-F5344CB8AC3E}">
        <p14:creationId xmlns:p14="http://schemas.microsoft.com/office/powerpoint/2010/main" val="334609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2195B-D598-4EF8-9314-FDE34A285F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78B03A-5CE5-4649-8341-D3CC3F79C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3BFE2F-3F0C-4997-A9F9-561F12A15E7D}"/>
              </a:ext>
            </a:extLst>
          </p:cNvPr>
          <p:cNvSpPr>
            <a:spLocks noGrp="1"/>
          </p:cNvSpPr>
          <p:nvPr>
            <p:ph type="dt" sz="half" idx="10"/>
          </p:nvPr>
        </p:nvSpPr>
        <p:spPr/>
        <p:txBody>
          <a:bodyPr/>
          <a:lstStyle/>
          <a:p>
            <a:fld id="{50F10E14-1686-406B-8F20-06B9006C3CAF}" type="datetime1">
              <a:rPr lang="en-GB" smtClean="0"/>
              <a:t>18/12/2023</a:t>
            </a:fld>
            <a:endParaRPr lang="en-GB" dirty="0"/>
          </a:p>
        </p:txBody>
      </p:sp>
      <p:sp>
        <p:nvSpPr>
          <p:cNvPr id="5" name="Footer Placeholder 4">
            <a:extLst>
              <a:ext uri="{FF2B5EF4-FFF2-40B4-BE49-F238E27FC236}">
                <a16:creationId xmlns:a16="http://schemas.microsoft.com/office/drawing/2014/main" id="{6C23AC34-EF8A-413A-B000-0E9F83B6834B}"/>
              </a:ext>
            </a:extLst>
          </p:cNvPr>
          <p:cNvSpPr>
            <a:spLocks noGrp="1"/>
          </p:cNvSpPr>
          <p:nvPr>
            <p:ph type="ftr" sz="quarter" idx="11"/>
          </p:nvPr>
        </p:nvSpPr>
        <p:spPr/>
        <p:txBody>
          <a:bodyPr/>
          <a:lstStyle/>
          <a:p>
            <a:r>
              <a:rPr lang="en-US" dirty="0"/>
              <a:t>Adverse effects of “Profound Autism” &amp; “ASD+PDA”.</a:t>
            </a:r>
            <a:endParaRPr lang="en-GB" dirty="0"/>
          </a:p>
        </p:txBody>
      </p:sp>
      <p:sp>
        <p:nvSpPr>
          <p:cNvPr id="6" name="Slide Number Placeholder 5">
            <a:extLst>
              <a:ext uri="{FF2B5EF4-FFF2-40B4-BE49-F238E27FC236}">
                <a16:creationId xmlns:a16="http://schemas.microsoft.com/office/drawing/2014/main" id="{284CF76B-9729-40CB-864E-F500603563FD}"/>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98816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B734-5982-4236-AC15-2B8F54C43D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26420C-9A48-4158-A518-40F0BB36EE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9F5189-D4ED-4069-9B0A-B7A67D6584EE}"/>
              </a:ext>
            </a:extLst>
          </p:cNvPr>
          <p:cNvSpPr>
            <a:spLocks noGrp="1"/>
          </p:cNvSpPr>
          <p:nvPr>
            <p:ph type="dt" sz="half" idx="10"/>
          </p:nvPr>
        </p:nvSpPr>
        <p:spPr/>
        <p:txBody>
          <a:bodyPr/>
          <a:lstStyle/>
          <a:p>
            <a:fld id="{AB49605B-366B-46E3-BC37-1378D9F16858}" type="datetime1">
              <a:rPr lang="en-GB" smtClean="0"/>
              <a:t>18/12/2023</a:t>
            </a:fld>
            <a:endParaRPr lang="en-GB" dirty="0"/>
          </a:p>
        </p:txBody>
      </p:sp>
      <p:sp>
        <p:nvSpPr>
          <p:cNvPr id="5" name="Footer Placeholder 4">
            <a:extLst>
              <a:ext uri="{FF2B5EF4-FFF2-40B4-BE49-F238E27FC236}">
                <a16:creationId xmlns:a16="http://schemas.microsoft.com/office/drawing/2014/main" id="{D9A09500-2CB2-4318-813A-D495BD535042}"/>
              </a:ext>
            </a:extLst>
          </p:cNvPr>
          <p:cNvSpPr>
            <a:spLocks noGrp="1"/>
          </p:cNvSpPr>
          <p:nvPr>
            <p:ph type="ftr" sz="quarter" idx="11"/>
          </p:nvPr>
        </p:nvSpPr>
        <p:spPr/>
        <p:txBody>
          <a:bodyPr/>
          <a:lstStyle/>
          <a:p>
            <a:r>
              <a:rPr lang="en-US" dirty="0"/>
              <a:t>Adverse effects of “Profound Autism” &amp; “ASD+PDA”.</a:t>
            </a:r>
            <a:endParaRPr lang="en-GB" dirty="0"/>
          </a:p>
        </p:txBody>
      </p:sp>
      <p:sp>
        <p:nvSpPr>
          <p:cNvPr id="6" name="Slide Number Placeholder 5">
            <a:extLst>
              <a:ext uri="{FF2B5EF4-FFF2-40B4-BE49-F238E27FC236}">
                <a16:creationId xmlns:a16="http://schemas.microsoft.com/office/drawing/2014/main" id="{8A95E154-D7C0-4AEC-8B25-C3F302AE8441}"/>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14378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0F0A-74D3-4CAF-BB91-47E869165C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639209-269D-4188-A2EC-80966953C5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928D38-3653-4BDF-BBA4-2B22A62048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AD17CD-A7C6-4142-8146-04E7D952A27B}"/>
              </a:ext>
            </a:extLst>
          </p:cNvPr>
          <p:cNvSpPr>
            <a:spLocks noGrp="1"/>
          </p:cNvSpPr>
          <p:nvPr>
            <p:ph type="dt" sz="half" idx="10"/>
          </p:nvPr>
        </p:nvSpPr>
        <p:spPr/>
        <p:txBody>
          <a:bodyPr/>
          <a:lstStyle/>
          <a:p>
            <a:fld id="{63F89A6C-30AE-44F4-A50E-E8C659762DD4}" type="datetime1">
              <a:rPr lang="en-GB" smtClean="0"/>
              <a:t>18/12/2023</a:t>
            </a:fld>
            <a:endParaRPr lang="en-GB" dirty="0"/>
          </a:p>
        </p:txBody>
      </p:sp>
      <p:sp>
        <p:nvSpPr>
          <p:cNvPr id="6" name="Footer Placeholder 5">
            <a:extLst>
              <a:ext uri="{FF2B5EF4-FFF2-40B4-BE49-F238E27FC236}">
                <a16:creationId xmlns:a16="http://schemas.microsoft.com/office/drawing/2014/main" id="{80C3A0E4-751C-4E13-802A-F41507CFAA85}"/>
              </a:ext>
            </a:extLst>
          </p:cNvPr>
          <p:cNvSpPr>
            <a:spLocks noGrp="1"/>
          </p:cNvSpPr>
          <p:nvPr>
            <p:ph type="ftr" sz="quarter" idx="11"/>
          </p:nvPr>
        </p:nvSpPr>
        <p:spPr/>
        <p:txBody>
          <a:bodyPr/>
          <a:lstStyle/>
          <a:p>
            <a:r>
              <a:rPr lang="en-US" dirty="0"/>
              <a:t>Adverse effects of “Profound Autism” &amp; “ASD+PDA”.</a:t>
            </a:r>
            <a:endParaRPr lang="en-GB" dirty="0"/>
          </a:p>
        </p:txBody>
      </p:sp>
      <p:sp>
        <p:nvSpPr>
          <p:cNvPr id="7" name="Slide Number Placeholder 6">
            <a:extLst>
              <a:ext uri="{FF2B5EF4-FFF2-40B4-BE49-F238E27FC236}">
                <a16:creationId xmlns:a16="http://schemas.microsoft.com/office/drawing/2014/main" id="{E6DBC652-8A9C-4718-9598-FC0585070B4A}"/>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388550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91354-C886-4322-BCBB-D80F1109C2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972618-9954-4997-B6D7-FFE7C3FDA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21EBDD-30C1-447C-9376-19578C3213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DEF4C6-27F3-4438-908A-474170E7C0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36C77-2F4B-465F-99D3-102A2B724D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88A72E-1026-4C19-A1FC-E0BD3DACBCB2}"/>
              </a:ext>
            </a:extLst>
          </p:cNvPr>
          <p:cNvSpPr>
            <a:spLocks noGrp="1"/>
          </p:cNvSpPr>
          <p:nvPr>
            <p:ph type="dt" sz="half" idx="10"/>
          </p:nvPr>
        </p:nvSpPr>
        <p:spPr/>
        <p:txBody>
          <a:bodyPr/>
          <a:lstStyle/>
          <a:p>
            <a:fld id="{F31221BE-2C0F-4797-8D44-9D758801F349}" type="datetime1">
              <a:rPr lang="en-GB" smtClean="0"/>
              <a:t>18/12/2023</a:t>
            </a:fld>
            <a:endParaRPr lang="en-GB" dirty="0"/>
          </a:p>
        </p:txBody>
      </p:sp>
      <p:sp>
        <p:nvSpPr>
          <p:cNvPr id="8" name="Footer Placeholder 7">
            <a:extLst>
              <a:ext uri="{FF2B5EF4-FFF2-40B4-BE49-F238E27FC236}">
                <a16:creationId xmlns:a16="http://schemas.microsoft.com/office/drawing/2014/main" id="{307FAC58-4E8B-471C-9EAF-132C13F2E444}"/>
              </a:ext>
            </a:extLst>
          </p:cNvPr>
          <p:cNvSpPr>
            <a:spLocks noGrp="1"/>
          </p:cNvSpPr>
          <p:nvPr>
            <p:ph type="ftr" sz="quarter" idx="11"/>
          </p:nvPr>
        </p:nvSpPr>
        <p:spPr/>
        <p:txBody>
          <a:bodyPr/>
          <a:lstStyle/>
          <a:p>
            <a:r>
              <a:rPr lang="en-US" dirty="0"/>
              <a:t>Adverse effects of “Profound Autism” &amp; “ASD+PDA”.</a:t>
            </a:r>
            <a:endParaRPr lang="en-GB" dirty="0"/>
          </a:p>
        </p:txBody>
      </p:sp>
      <p:sp>
        <p:nvSpPr>
          <p:cNvPr id="9" name="Slide Number Placeholder 8">
            <a:extLst>
              <a:ext uri="{FF2B5EF4-FFF2-40B4-BE49-F238E27FC236}">
                <a16:creationId xmlns:a16="http://schemas.microsoft.com/office/drawing/2014/main" id="{659E9D91-F679-48A5-AC36-E41846E63951}"/>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2652531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D3A-7120-44EE-B4F6-6FE4DDC3C8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F1F5F9-683A-41BE-A728-5BA0A3FD8A90}"/>
              </a:ext>
            </a:extLst>
          </p:cNvPr>
          <p:cNvSpPr>
            <a:spLocks noGrp="1"/>
          </p:cNvSpPr>
          <p:nvPr>
            <p:ph type="dt" sz="half" idx="10"/>
          </p:nvPr>
        </p:nvSpPr>
        <p:spPr/>
        <p:txBody>
          <a:bodyPr/>
          <a:lstStyle/>
          <a:p>
            <a:fld id="{2963241C-AE3D-47D6-92CA-C171364B6616}" type="datetime1">
              <a:rPr lang="en-GB" smtClean="0"/>
              <a:t>18/12/2023</a:t>
            </a:fld>
            <a:endParaRPr lang="en-GB" dirty="0"/>
          </a:p>
        </p:txBody>
      </p:sp>
      <p:sp>
        <p:nvSpPr>
          <p:cNvPr id="4" name="Footer Placeholder 3">
            <a:extLst>
              <a:ext uri="{FF2B5EF4-FFF2-40B4-BE49-F238E27FC236}">
                <a16:creationId xmlns:a16="http://schemas.microsoft.com/office/drawing/2014/main" id="{3FD7DC4B-4F55-48A7-BE79-6A5C48AA4CAC}"/>
              </a:ext>
            </a:extLst>
          </p:cNvPr>
          <p:cNvSpPr>
            <a:spLocks noGrp="1"/>
          </p:cNvSpPr>
          <p:nvPr>
            <p:ph type="ftr" sz="quarter" idx="11"/>
          </p:nvPr>
        </p:nvSpPr>
        <p:spPr/>
        <p:txBody>
          <a:bodyPr/>
          <a:lstStyle/>
          <a:p>
            <a:r>
              <a:rPr lang="en-US" dirty="0"/>
              <a:t>Adverse effects of “Profound Autism” &amp; “ASD+PDA”.</a:t>
            </a:r>
            <a:endParaRPr lang="en-GB" dirty="0"/>
          </a:p>
        </p:txBody>
      </p:sp>
      <p:sp>
        <p:nvSpPr>
          <p:cNvPr id="5" name="Slide Number Placeholder 4">
            <a:extLst>
              <a:ext uri="{FF2B5EF4-FFF2-40B4-BE49-F238E27FC236}">
                <a16:creationId xmlns:a16="http://schemas.microsoft.com/office/drawing/2014/main" id="{9C7B0E55-10C5-450C-AB38-DB0D503409B2}"/>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295188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D98589-D9C6-419E-AAEF-7878CCE26E7D}"/>
              </a:ext>
            </a:extLst>
          </p:cNvPr>
          <p:cNvSpPr>
            <a:spLocks noGrp="1"/>
          </p:cNvSpPr>
          <p:nvPr>
            <p:ph type="dt" sz="half" idx="10"/>
          </p:nvPr>
        </p:nvSpPr>
        <p:spPr/>
        <p:txBody>
          <a:bodyPr/>
          <a:lstStyle/>
          <a:p>
            <a:fld id="{2A8F1D87-DB04-47E5-8663-61F0AC9C384E}" type="datetime1">
              <a:rPr lang="en-GB" smtClean="0"/>
              <a:t>18/12/2023</a:t>
            </a:fld>
            <a:endParaRPr lang="en-GB" dirty="0"/>
          </a:p>
        </p:txBody>
      </p:sp>
      <p:sp>
        <p:nvSpPr>
          <p:cNvPr id="3" name="Footer Placeholder 2">
            <a:extLst>
              <a:ext uri="{FF2B5EF4-FFF2-40B4-BE49-F238E27FC236}">
                <a16:creationId xmlns:a16="http://schemas.microsoft.com/office/drawing/2014/main" id="{464BC610-9660-4458-AB1B-DC8EAB31B39A}"/>
              </a:ext>
            </a:extLst>
          </p:cNvPr>
          <p:cNvSpPr>
            <a:spLocks noGrp="1"/>
          </p:cNvSpPr>
          <p:nvPr>
            <p:ph type="ftr" sz="quarter" idx="11"/>
          </p:nvPr>
        </p:nvSpPr>
        <p:spPr/>
        <p:txBody>
          <a:bodyPr/>
          <a:lstStyle>
            <a:lvl1pPr>
              <a:defRPr sz="1100">
                <a:solidFill>
                  <a:srgbClr val="C00000"/>
                </a:solidFill>
                <a:latin typeface="Trebuchet MS" panose="020B0603020202020204" pitchFamily="34" charset="0"/>
              </a:defRPr>
            </a:lvl1pPr>
          </a:lstStyle>
          <a:p>
            <a:r>
              <a:rPr lang="en-US" dirty="0"/>
              <a:t>Adverse effects of “Profound Autism” &amp; “ASD+PDA”.</a:t>
            </a:r>
            <a:endParaRPr lang="en-GB" dirty="0"/>
          </a:p>
        </p:txBody>
      </p:sp>
      <p:sp>
        <p:nvSpPr>
          <p:cNvPr id="4" name="Slide Number Placeholder 3">
            <a:extLst>
              <a:ext uri="{FF2B5EF4-FFF2-40B4-BE49-F238E27FC236}">
                <a16:creationId xmlns:a16="http://schemas.microsoft.com/office/drawing/2014/main" id="{2D6422C6-3E91-45B1-98A3-1183F778AA18}"/>
              </a:ext>
            </a:extLst>
          </p:cNvPr>
          <p:cNvSpPr>
            <a:spLocks noGrp="1"/>
          </p:cNvSpPr>
          <p:nvPr>
            <p:ph type="sldNum" sz="quarter" idx="12"/>
          </p:nvPr>
        </p:nvSpPr>
        <p:spPr/>
        <p:txBody>
          <a:bodyPr/>
          <a:lstStyle>
            <a:lvl1pPr>
              <a:defRPr sz="1100">
                <a:solidFill>
                  <a:srgbClr val="C00000"/>
                </a:solidFill>
                <a:latin typeface="Trebuchet MS" panose="020B0603020202020204" pitchFamily="34" charset="0"/>
              </a:defRPr>
            </a:lvl1pPr>
          </a:lstStyle>
          <a:p>
            <a:fld id="{8D88584D-8F1A-46B4-838D-EE417A13F475}" type="slidenum">
              <a:rPr lang="en-GB" smtClean="0"/>
              <a:pPr/>
              <a:t>‹#›</a:t>
            </a:fld>
            <a:endParaRPr lang="en-GB" dirty="0"/>
          </a:p>
        </p:txBody>
      </p:sp>
      <p:pic>
        <p:nvPicPr>
          <p:cNvPr id="5" name="Picture 4" descr="Text, logo&#10;&#10;Description automatically generated">
            <a:extLst>
              <a:ext uri="{FF2B5EF4-FFF2-40B4-BE49-F238E27FC236}">
                <a16:creationId xmlns:a16="http://schemas.microsoft.com/office/drawing/2014/main" id="{B95187B2-39BB-4AE6-B723-230BCDBAEA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297" y="6356289"/>
            <a:ext cx="3015777" cy="468953"/>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824FCC49-0582-4C77-9FA3-9419082F16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78573" y="6325247"/>
            <a:ext cx="1148520" cy="531036"/>
          </a:xfrm>
          <a:prstGeom prst="rect">
            <a:avLst/>
          </a:prstGeom>
        </p:spPr>
      </p:pic>
    </p:spTree>
    <p:extLst>
      <p:ext uri="{BB962C8B-B14F-4D97-AF65-F5344CB8AC3E}">
        <p14:creationId xmlns:p14="http://schemas.microsoft.com/office/powerpoint/2010/main" val="65660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9DBE-CAC2-41A1-AA47-AECB038B7D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7E1CAC-FCEE-4CBD-BFD9-0AE0C5E4A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305D519-F479-4420-9821-D92790DF7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946385-E33B-4E2A-A4FA-32E188435FF3}"/>
              </a:ext>
            </a:extLst>
          </p:cNvPr>
          <p:cNvSpPr>
            <a:spLocks noGrp="1"/>
          </p:cNvSpPr>
          <p:nvPr>
            <p:ph type="dt" sz="half" idx="10"/>
          </p:nvPr>
        </p:nvSpPr>
        <p:spPr/>
        <p:txBody>
          <a:bodyPr/>
          <a:lstStyle/>
          <a:p>
            <a:fld id="{8211A618-FEEA-4292-99C1-730276E055A3}" type="datetime1">
              <a:rPr lang="en-GB" smtClean="0"/>
              <a:t>18/12/2023</a:t>
            </a:fld>
            <a:endParaRPr lang="en-GB" dirty="0"/>
          </a:p>
        </p:txBody>
      </p:sp>
      <p:sp>
        <p:nvSpPr>
          <p:cNvPr id="6" name="Footer Placeholder 5">
            <a:extLst>
              <a:ext uri="{FF2B5EF4-FFF2-40B4-BE49-F238E27FC236}">
                <a16:creationId xmlns:a16="http://schemas.microsoft.com/office/drawing/2014/main" id="{433C8A47-3D92-4E20-958F-7184D4B68761}"/>
              </a:ext>
            </a:extLst>
          </p:cNvPr>
          <p:cNvSpPr>
            <a:spLocks noGrp="1"/>
          </p:cNvSpPr>
          <p:nvPr>
            <p:ph type="ftr" sz="quarter" idx="11"/>
          </p:nvPr>
        </p:nvSpPr>
        <p:spPr/>
        <p:txBody>
          <a:bodyPr/>
          <a:lstStyle/>
          <a:p>
            <a:r>
              <a:rPr lang="en-US" dirty="0"/>
              <a:t>Adverse effects of “Profound Autism” &amp; “ASD+PDA”.</a:t>
            </a:r>
            <a:endParaRPr lang="en-GB" dirty="0"/>
          </a:p>
        </p:txBody>
      </p:sp>
      <p:sp>
        <p:nvSpPr>
          <p:cNvPr id="7" name="Slide Number Placeholder 6">
            <a:extLst>
              <a:ext uri="{FF2B5EF4-FFF2-40B4-BE49-F238E27FC236}">
                <a16:creationId xmlns:a16="http://schemas.microsoft.com/office/drawing/2014/main" id="{28CC7333-ABA7-49F8-93B4-FEA1D89F94DB}"/>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93440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E85E-C3EF-4385-A39E-971798F216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2DB14A-7FCB-4D36-B4D8-E0DD2158C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335300B-34EF-42B5-B3ED-C810A8114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C0E02-BD34-45D9-8AE9-7D5305CDA555}"/>
              </a:ext>
            </a:extLst>
          </p:cNvPr>
          <p:cNvSpPr>
            <a:spLocks noGrp="1"/>
          </p:cNvSpPr>
          <p:nvPr>
            <p:ph type="dt" sz="half" idx="10"/>
          </p:nvPr>
        </p:nvSpPr>
        <p:spPr/>
        <p:txBody>
          <a:bodyPr/>
          <a:lstStyle/>
          <a:p>
            <a:fld id="{E6780A49-5AB0-4B9A-A0A5-661451103E83}" type="datetime1">
              <a:rPr lang="en-GB" smtClean="0"/>
              <a:t>18/12/2023</a:t>
            </a:fld>
            <a:endParaRPr lang="en-GB" dirty="0"/>
          </a:p>
        </p:txBody>
      </p:sp>
      <p:sp>
        <p:nvSpPr>
          <p:cNvPr id="6" name="Footer Placeholder 5">
            <a:extLst>
              <a:ext uri="{FF2B5EF4-FFF2-40B4-BE49-F238E27FC236}">
                <a16:creationId xmlns:a16="http://schemas.microsoft.com/office/drawing/2014/main" id="{17E2EFA2-E1B2-4613-B7FA-1AA731C2D0D7}"/>
              </a:ext>
            </a:extLst>
          </p:cNvPr>
          <p:cNvSpPr>
            <a:spLocks noGrp="1"/>
          </p:cNvSpPr>
          <p:nvPr>
            <p:ph type="ftr" sz="quarter" idx="11"/>
          </p:nvPr>
        </p:nvSpPr>
        <p:spPr/>
        <p:txBody>
          <a:bodyPr/>
          <a:lstStyle/>
          <a:p>
            <a:r>
              <a:rPr lang="en-US" dirty="0"/>
              <a:t>Adverse effects of “Profound Autism” &amp; “ASD+PDA”.</a:t>
            </a:r>
            <a:endParaRPr lang="en-GB" dirty="0"/>
          </a:p>
        </p:txBody>
      </p:sp>
      <p:sp>
        <p:nvSpPr>
          <p:cNvPr id="7" name="Slide Number Placeholder 6">
            <a:extLst>
              <a:ext uri="{FF2B5EF4-FFF2-40B4-BE49-F238E27FC236}">
                <a16:creationId xmlns:a16="http://schemas.microsoft.com/office/drawing/2014/main" id="{D783EFD3-C756-430B-8E77-666150779CDF}"/>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322376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61F52E-14A5-4767-8D08-50E0C2887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76E135-E92F-4BEE-903E-F7BC277451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3F2FEA-E733-424C-AB7F-AF5D149D3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71939-848D-40AC-9D81-37D72872E1FE}" type="datetime1">
              <a:rPr lang="en-GB" smtClean="0"/>
              <a:t>18/12/2023</a:t>
            </a:fld>
            <a:endParaRPr lang="en-GB" dirty="0"/>
          </a:p>
        </p:txBody>
      </p:sp>
      <p:sp>
        <p:nvSpPr>
          <p:cNvPr id="5" name="Footer Placeholder 4">
            <a:extLst>
              <a:ext uri="{FF2B5EF4-FFF2-40B4-BE49-F238E27FC236}">
                <a16:creationId xmlns:a16="http://schemas.microsoft.com/office/drawing/2014/main" id="{97144D70-AB47-4D74-A785-1A4478FD4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Adverse effects of “Profound Autism” &amp; “ASD+PDA”.</a:t>
            </a:r>
            <a:endParaRPr lang="en-GB" dirty="0"/>
          </a:p>
        </p:txBody>
      </p:sp>
      <p:sp>
        <p:nvSpPr>
          <p:cNvPr id="6" name="Slide Number Placeholder 5">
            <a:extLst>
              <a:ext uri="{FF2B5EF4-FFF2-40B4-BE49-F238E27FC236}">
                <a16:creationId xmlns:a16="http://schemas.microsoft.com/office/drawing/2014/main" id="{3F176043-218A-472C-A881-CF7126E317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8584D-8F1A-46B4-838D-EE417A13F475}" type="slidenum">
              <a:rPr lang="en-GB" smtClean="0"/>
              <a:t>‹#›</a:t>
            </a:fld>
            <a:endParaRPr lang="en-GB" dirty="0"/>
          </a:p>
        </p:txBody>
      </p:sp>
    </p:spTree>
    <p:extLst>
      <p:ext uri="{BB962C8B-B14F-4D97-AF65-F5344CB8AC3E}">
        <p14:creationId xmlns:p14="http://schemas.microsoft.com/office/powerpoint/2010/main" val="35733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s://www.researchgate.net/profile/Richard_Woods10" TargetMode="External"/><Relationship Id="rId2" Type="http://schemas.openxmlformats.org/officeDocument/2006/relationships/hyperlink" Target="mailto:richardwoodsautism@gmail.com" TargetMode="External"/><Relationship Id="rId1" Type="http://schemas.openxmlformats.org/officeDocument/2006/relationships/slideLayout" Target="../slideLayouts/slideLayout12.xml"/><Relationship Id="rId4" Type="http://schemas.openxmlformats.org/officeDocument/2006/relationships/hyperlink" Target="https://www.youtube.com/@autimed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https://doi.org/10.3389/fpsyg.2021.727542" TargetMode="External"/><Relationship Id="rId2" Type="http://schemas.openxmlformats.org/officeDocument/2006/relationships/hyperlink" Target="https://autismsciencefoundation.org/apply-for-a-profound-autism-pilot-grant/#:~:text=Autism%20Science%20Foundation%20will%20award,used%20to%20cover%20tuition%20payments" TargetMode="External"/><Relationship Id="rId1" Type="http://schemas.openxmlformats.org/officeDocument/2006/relationships/slideLayout" Target="../slideLayouts/slideLayout12.xml"/><Relationship Id="rId4" Type="http://schemas.openxmlformats.org/officeDocument/2006/relationships/hyperlink" Target="https://assets.publishing.service.gov.uk/government/uploads/system/uploads/attachment_data/file/422338/autism-guidance.pdf"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thinkingautismguide.com/2023/09/grave-concerns-about-profound-autism-and-diagnostic-overshadowing.html" TargetMode="Externa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s://www.psychologytoday.com/gb/blog/inspectrum/202112/lancet-commission-calls-new-category-profound-autism" TargetMode="External"/><Relationship Id="rId2" Type="http://schemas.openxmlformats.org/officeDocument/2006/relationships/hyperlink" Target="https://doi.org/10.3390/educsci13020106" TargetMode="Externa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hyperlink" Target="https://www.thepdaspace.com/summit-2023" TargetMode="External"/><Relationship Id="rId2" Type="http://schemas.openxmlformats.org/officeDocument/2006/relationships/hyperlink" Target="https://www.thejournal.ie/murder-trial-child-4862600-Oct2019/" TargetMode="Externa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https://philosophy.ucsc.edu/SinclairDontMournForUs.pdf" TargetMode="External"/><Relationship Id="rId2" Type="http://schemas.openxmlformats.org/officeDocument/2006/relationships/hyperlink" Target="https://www.pdasociety.org.uk/wp-content/uploads/2023/02/Identifying-Assessing-a-PDA-profile-Practice-Guidance-v1.1.pdf" TargetMode="External"/><Relationship Id="rId1" Type="http://schemas.openxmlformats.org/officeDocument/2006/relationships/slideLayout" Target="../slideLayouts/slideLayout12.xml"/><Relationship Id="rId4" Type="http://schemas.openxmlformats.org/officeDocument/2006/relationships/hyperlink" Target="https://doi.org/10.53053/HPJN5392"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researchgate.net/publication/366205629_Demand_Avoidance_Phenomena_Pathological_Extreme_Demand_Avoidance_What_if_it_is_a_Neurodevelopmental_Disorder" TargetMode="External"/><Relationship Id="rId2" Type="http://schemas.openxmlformats.org/officeDocument/2006/relationships/hyperlink" Target="https://rationaldemandavoidance.com/2020/03/17/17th-of-march-blog-post-updating-my-current-thoughts-on-the-medical-nature-of-demand-avoidance-phenomena/"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929653-501D-4FCB-95AA-4F6C3999D034}"/>
              </a:ext>
            </a:extLst>
          </p:cNvPr>
          <p:cNvSpPr>
            <a:spLocks noGrp="1"/>
          </p:cNvSpPr>
          <p:nvPr>
            <p:ph type="ftr" sz="quarter" idx="11"/>
          </p:nvPr>
        </p:nvSpPr>
        <p:spPr>
          <a:xfrm>
            <a:off x="3983114" y="6374044"/>
            <a:ext cx="4225771" cy="365125"/>
          </a:xfrm>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9A18290D-916E-464D-9E7B-0532F3463E7A}"/>
              </a:ext>
            </a:extLst>
          </p:cNvPr>
          <p:cNvSpPr>
            <a:spLocks noGrp="1"/>
          </p:cNvSpPr>
          <p:nvPr>
            <p:ph type="sldNum" sz="quarter" idx="12"/>
          </p:nvPr>
        </p:nvSpPr>
        <p:spPr/>
        <p:txBody>
          <a:bodyPr/>
          <a:lstStyle/>
          <a:p>
            <a:fld id="{FBFFB674-A772-4D56-AC9E-CBE176711D7F}" type="slidenum">
              <a:rPr lang="en-GB" smtClean="0"/>
              <a:pPr/>
              <a:t>1</a:t>
            </a:fld>
            <a:endParaRPr lang="en-GB" dirty="0"/>
          </a:p>
        </p:txBody>
      </p:sp>
      <p:sp>
        <p:nvSpPr>
          <p:cNvPr id="5" name="TextBox 4">
            <a:extLst>
              <a:ext uri="{FF2B5EF4-FFF2-40B4-BE49-F238E27FC236}">
                <a16:creationId xmlns:a16="http://schemas.microsoft.com/office/drawing/2014/main" id="{72B9370B-D918-4661-A468-8C4649FF3559}"/>
              </a:ext>
            </a:extLst>
          </p:cNvPr>
          <p:cNvSpPr txBox="1"/>
          <p:nvPr/>
        </p:nvSpPr>
        <p:spPr>
          <a:xfrm>
            <a:off x="623890" y="1891393"/>
            <a:ext cx="10958512" cy="1077218"/>
          </a:xfrm>
          <a:prstGeom prst="rect">
            <a:avLst/>
          </a:prstGeom>
          <a:noFill/>
        </p:spPr>
        <p:txBody>
          <a:bodyPr wrap="square">
            <a:spAutoFit/>
          </a:bodyPr>
          <a:lstStyle/>
          <a:p>
            <a:r>
              <a:rPr lang="en-US" sz="3200" dirty="0">
                <a:solidFill>
                  <a:schemeClr val="tx1">
                    <a:lumMod val="95000"/>
                    <a:lumOff val="5000"/>
                  </a:schemeClr>
                </a:solidFill>
                <a:latin typeface="Trebuchet MS" panose="020B0603020202020204" pitchFamily="34" charset="0"/>
              </a:rPr>
              <a:t>The likely adverse effects of “</a:t>
            </a:r>
            <a:r>
              <a:rPr lang="en-US" sz="3200" i="1" dirty="0">
                <a:solidFill>
                  <a:schemeClr val="tx1">
                    <a:lumMod val="95000"/>
                    <a:lumOff val="5000"/>
                  </a:schemeClr>
                </a:solidFill>
                <a:latin typeface="Trebuchet MS" panose="020B0603020202020204" pitchFamily="34" charset="0"/>
              </a:rPr>
              <a:t>Profound Autism</a:t>
            </a:r>
            <a:r>
              <a:rPr lang="en-US" sz="3200" dirty="0">
                <a:solidFill>
                  <a:schemeClr val="tx1">
                    <a:lumMod val="95000"/>
                    <a:lumOff val="5000"/>
                  </a:schemeClr>
                </a:solidFill>
                <a:latin typeface="Trebuchet MS" panose="020B0603020202020204" pitchFamily="34" charset="0"/>
              </a:rPr>
              <a:t>” and “</a:t>
            </a:r>
            <a:r>
              <a:rPr lang="en-US" sz="3200" i="1" dirty="0">
                <a:solidFill>
                  <a:schemeClr val="tx1">
                    <a:lumMod val="95000"/>
                    <a:lumOff val="5000"/>
                  </a:schemeClr>
                </a:solidFill>
                <a:latin typeface="Trebuchet MS" panose="020B0603020202020204" pitchFamily="34" charset="0"/>
              </a:rPr>
              <a:t>PDA Profile of ASD</a:t>
            </a:r>
            <a:r>
              <a:rPr lang="en-US" sz="3200" dirty="0">
                <a:solidFill>
                  <a:schemeClr val="tx1">
                    <a:lumMod val="95000"/>
                    <a:lumOff val="5000"/>
                  </a:schemeClr>
                </a:solidFill>
                <a:latin typeface="Trebuchet MS" panose="020B0603020202020204" pitchFamily="34" charset="0"/>
              </a:rPr>
              <a:t>” discourses.</a:t>
            </a:r>
          </a:p>
        </p:txBody>
      </p:sp>
      <p:sp>
        <p:nvSpPr>
          <p:cNvPr id="7" name="TextBox 6">
            <a:extLst>
              <a:ext uri="{FF2B5EF4-FFF2-40B4-BE49-F238E27FC236}">
                <a16:creationId xmlns:a16="http://schemas.microsoft.com/office/drawing/2014/main" id="{5D8B6A56-987B-4AC7-973C-706281EE14DC}"/>
              </a:ext>
            </a:extLst>
          </p:cNvPr>
          <p:cNvSpPr txBox="1"/>
          <p:nvPr/>
        </p:nvSpPr>
        <p:spPr>
          <a:xfrm>
            <a:off x="623891" y="3868804"/>
            <a:ext cx="10958511" cy="1077218"/>
          </a:xfrm>
          <a:prstGeom prst="rect">
            <a:avLst/>
          </a:prstGeom>
          <a:noFill/>
        </p:spPr>
        <p:txBody>
          <a:bodyPr wrap="square">
            <a:spAutoFit/>
          </a:bodyPr>
          <a:lstStyle/>
          <a:p>
            <a:r>
              <a:rPr lang="en-US" sz="3200" dirty="0">
                <a:latin typeface="Trebuchet MS" panose="020B0603020202020204" pitchFamily="34" charset="0"/>
              </a:rPr>
              <a:t>Mr. Richard Woods.</a:t>
            </a:r>
          </a:p>
          <a:p>
            <a:r>
              <a:rPr lang="en-US" sz="3200" dirty="0">
                <a:latin typeface="Trebuchet MS" panose="020B0603020202020204" pitchFamily="34" charset="0"/>
              </a:rPr>
              <a:t>London South Bank University PhD Student.</a:t>
            </a:r>
          </a:p>
        </p:txBody>
      </p:sp>
    </p:spTree>
    <p:extLst>
      <p:ext uri="{BB962C8B-B14F-4D97-AF65-F5344CB8AC3E}">
        <p14:creationId xmlns:p14="http://schemas.microsoft.com/office/powerpoint/2010/main" val="428694363"/>
      </p:ext>
    </p:extLst>
  </p:cSld>
  <p:clrMapOvr>
    <a:masterClrMapping/>
  </p:clrMapOvr>
  <mc:AlternateContent xmlns:mc="http://schemas.openxmlformats.org/markup-compatibility/2006" xmlns:p14="http://schemas.microsoft.com/office/powerpoint/2010/main">
    <mc:Choice Requires="p14">
      <p:transition spd="slow" p14:dur="2000" advTm="606065"/>
    </mc:Choice>
    <mc:Fallback xmlns="">
      <p:transition spd="slow" advTm="60606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10</a:t>
            </a:fld>
            <a:endParaRPr lang="en-GB" dirty="0"/>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CIRCLE WARS.</a:t>
            </a:r>
          </a:p>
        </p:txBody>
      </p:sp>
      <p:grpSp>
        <p:nvGrpSpPr>
          <p:cNvPr id="4" name="Group 3">
            <a:extLst>
              <a:ext uri="{FF2B5EF4-FFF2-40B4-BE49-F238E27FC236}">
                <a16:creationId xmlns:a16="http://schemas.microsoft.com/office/drawing/2014/main" id="{5C222EDF-9325-8287-D526-6C023B74F30A}"/>
              </a:ext>
            </a:extLst>
          </p:cNvPr>
          <p:cNvGrpSpPr/>
          <p:nvPr/>
        </p:nvGrpSpPr>
        <p:grpSpPr>
          <a:xfrm>
            <a:off x="1680880" y="851775"/>
            <a:ext cx="8830240" cy="5649870"/>
            <a:chOff x="791884" y="928753"/>
            <a:chExt cx="8830240" cy="5649870"/>
          </a:xfrm>
        </p:grpSpPr>
        <p:sp>
          <p:nvSpPr>
            <p:cNvPr id="8" name="TextBox 7">
              <a:extLst>
                <a:ext uri="{FF2B5EF4-FFF2-40B4-BE49-F238E27FC236}">
                  <a16:creationId xmlns:a16="http://schemas.microsoft.com/office/drawing/2014/main" id="{C098EC25-E300-D4FF-369C-38F08B9EEC83}"/>
                </a:ext>
              </a:extLst>
            </p:cNvPr>
            <p:cNvSpPr txBox="1"/>
            <p:nvPr/>
          </p:nvSpPr>
          <p:spPr>
            <a:xfrm>
              <a:off x="1351676" y="928753"/>
              <a:ext cx="7688424" cy="584775"/>
            </a:xfrm>
            <a:prstGeom prst="rect">
              <a:avLst/>
            </a:prstGeom>
            <a:noFill/>
          </p:spPr>
          <p:txBody>
            <a:bodyPr wrap="square" rtlCol="0">
              <a:spAutoFit/>
            </a:bodyPr>
            <a:lstStyle/>
            <a:p>
              <a:pPr algn="ctr"/>
              <a:r>
                <a:rPr lang="en-GB" sz="1600" b="1" u="sng" dirty="0">
                  <a:latin typeface="Trebuchet MS" panose="020B0603020202020204" pitchFamily="34" charset="0"/>
                </a:rPr>
                <a:t>DSM-5 AUTISM, “</a:t>
              </a:r>
              <a:r>
                <a:rPr lang="en-GB" sz="1600" b="1" i="1" u="sng" dirty="0">
                  <a:latin typeface="Trebuchet MS" panose="020B0603020202020204" pitchFamily="34" charset="0"/>
                </a:rPr>
                <a:t>PROFOUND AUTISM</a:t>
              </a:r>
              <a:r>
                <a:rPr lang="en-GB" sz="1600" b="1" u="sng" dirty="0">
                  <a:latin typeface="Trebuchet MS" panose="020B0603020202020204" pitchFamily="34" charset="0"/>
                </a:rPr>
                <a:t>”, &amp; “</a:t>
              </a:r>
              <a:r>
                <a:rPr lang="en-GB" sz="1600" b="1" i="1" u="sng" dirty="0">
                  <a:latin typeface="Trebuchet MS" panose="020B0603020202020204" pitchFamily="34" charset="0"/>
                </a:rPr>
                <a:t>PATHOLOGICAL</a:t>
              </a:r>
              <a:r>
                <a:rPr lang="en-GB" sz="1600" b="1" u="sng" dirty="0">
                  <a:latin typeface="Trebuchet MS" panose="020B0603020202020204" pitchFamily="34" charset="0"/>
                </a:rPr>
                <a:t>” DEMAND-AVOIDANCE RELATIVE SUPPORT NEEDS COMPARED TO IQ.</a:t>
              </a:r>
            </a:p>
          </p:txBody>
        </p:sp>
        <p:grpSp>
          <p:nvGrpSpPr>
            <p:cNvPr id="9" name="Group 8">
              <a:extLst>
                <a:ext uri="{FF2B5EF4-FFF2-40B4-BE49-F238E27FC236}">
                  <a16:creationId xmlns:a16="http://schemas.microsoft.com/office/drawing/2014/main" id="{C7C9701B-13FE-AFFF-F891-C16B25C458BB}"/>
                </a:ext>
              </a:extLst>
            </p:cNvPr>
            <p:cNvGrpSpPr/>
            <p:nvPr/>
          </p:nvGrpSpPr>
          <p:grpSpPr>
            <a:xfrm>
              <a:off x="791884" y="1551963"/>
              <a:ext cx="8830240" cy="5026660"/>
              <a:chOff x="791884" y="1551963"/>
              <a:chExt cx="8830240" cy="5026660"/>
            </a:xfrm>
          </p:grpSpPr>
          <p:grpSp>
            <p:nvGrpSpPr>
              <p:cNvPr id="10" name="Group 9">
                <a:extLst>
                  <a:ext uri="{FF2B5EF4-FFF2-40B4-BE49-F238E27FC236}">
                    <a16:creationId xmlns:a16="http://schemas.microsoft.com/office/drawing/2014/main" id="{38CBEE66-4091-49D9-4CBF-2D98A015DFDC}"/>
                  </a:ext>
                </a:extLst>
              </p:cNvPr>
              <p:cNvGrpSpPr/>
              <p:nvPr/>
            </p:nvGrpSpPr>
            <p:grpSpPr>
              <a:xfrm>
                <a:off x="791884" y="1551963"/>
                <a:ext cx="6695930" cy="5026660"/>
                <a:chOff x="791884" y="1551963"/>
                <a:chExt cx="6695930" cy="5026660"/>
              </a:xfrm>
            </p:grpSpPr>
            <p:grpSp>
              <p:nvGrpSpPr>
                <p:cNvPr id="12" name="Group 11">
                  <a:extLst>
                    <a:ext uri="{FF2B5EF4-FFF2-40B4-BE49-F238E27FC236}">
                      <a16:creationId xmlns:a16="http://schemas.microsoft.com/office/drawing/2014/main" id="{771C5841-59F1-96DF-A0F7-9338E48B52EA}"/>
                    </a:ext>
                  </a:extLst>
                </p:cNvPr>
                <p:cNvGrpSpPr/>
                <p:nvPr/>
              </p:nvGrpSpPr>
              <p:grpSpPr>
                <a:xfrm>
                  <a:off x="2916688" y="1551963"/>
                  <a:ext cx="4571126" cy="4571126"/>
                  <a:chOff x="1235075" y="1566669"/>
                  <a:chExt cx="4571126" cy="4571126"/>
                </a:xfrm>
              </p:grpSpPr>
              <p:cxnSp>
                <p:nvCxnSpPr>
                  <p:cNvPr id="15" name="Straight Arrow Connector 14">
                    <a:extLst>
                      <a:ext uri="{FF2B5EF4-FFF2-40B4-BE49-F238E27FC236}">
                        <a16:creationId xmlns:a16="http://schemas.microsoft.com/office/drawing/2014/main" id="{8C5AF4DE-5658-1714-A0FA-1BFBF7CE0462}"/>
                      </a:ext>
                    </a:extLst>
                  </p:cNvPr>
                  <p:cNvCxnSpPr>
                    <a:cxnSpLocks/>
                  </p:cNvCxnSpPr>
                  <p:nvPr/>
                </p:nvCxnSpPr>
                <p:spPr>
                  <a:xfrm flipV="1">
                    <a:off x="1256846" y="1566669"/>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66C20A7-284D-0DF6-005E-30F20BC5EB60}"/>
                      </a:ext>
                    </a:extLst>
                  </p:cNvPr>
                  <p:cNvCxnSpPr>
                    <a:cxnSpLocks/>
                  </p:cNvCxnSpPr>
                  <p:nvPr/>
                </p:nvCxnSpPr>
                <p:spPr>
                  <a:xfrm rot="5400000" flipV="1">
                    <a:off x="3520638" y="3852232"/>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27F502C-F563-078A-366A-39063E1CE8E8}"/>
                      </a:ext>
                    </a:extLst>
                  </p:cNvPr>
                  <p:cNvSpPr/>
                  <p:nvPr/>
                </p:nvSpPr>
                <p:spPr>
                  <a:xfrm>
                    <a:off x="1235076" y="2080734"/>
                    <a:ext cx="4409944" cy="4048603"/>
                  </a:xfrm>
                  <a:prstGeom prst="ellips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a:extLst>
                      <a:ext uri="{FF2B5EF4-FFF2-40B4-BE49-F238E27FC236}">
                        <a16:creationId xmlns:a16="http://schemas.microsoft.com/office/drawing/2014/main" id="{56EB659E-5EF3-D869-4195-1314F76463DC}"/>
                      </a:ext>
                    </a:extLst>
                  </p:cNvPr>
                  <p:cNvSpPr/>
                  <p:nvPr/>
                </p:nvSpPr>
                <p:spPr>
                  <a:xfrm>
                    <a:off x="1235075" y="4100153"/>
                    <a:ext cx="2550693" cy="2019418"/>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a:extLst>
                      <a:ext uri="{FF2B5EF4-FFF2-40B4-BE49-F238E27FC236}">
                        <a16:creationId xmlns:a16="http://schemas.microsoft.com/office/drawing/2014/main" id="{EA4FD70C-700A-267D-8BB0-B3A20617216E}"/>
                      </a:ext>
                    </a:extLst>
                  </p:cNvPr>
                  <p:cNvSpPr/>
                  <p:nvPr/>
                </p:nvSpPr>
                <p:spPr>
                  <a:xfrm>
                    <a:off x="2939143" y="4076700"/>
                    <a:ext cx="2705876" cy="2042871"/>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w="28575">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a:extLst>
                      <a:ext uri="{FF2B5EF4-FFF2-40B4-BE49-F238E27FC236}">
                        <a16:creationId xmlns:a16="http://schemas.microsoft.com/office/drawing/2014/main" id="{9EF3C3D4-907E-2DD7-31F4-C617FBD45B4E}"/>
                      </a:ext>
                    </a:extLst>
                  </p:cNvPr>
                  <p:cNvSpPr txBox="1"/>
                  <p:nvPr/>
                </p:nvSpPr>
                <p:spPr>
                  <a:xfrm>
                    <a:off x="2676396" y="3433665"/>
                    <a:ext cx="1511558" cy="338554"/>
                  </a:xfrm>
                  <a:prstGeom prst="rect">
                    <a:avLst/>
                  </a:prstGeom>
                  <a:noFill/>
                </p:spPr>
                <p:txBody>
                  <a:bodyPr wrap="square" rtlCol="0">
                    <a:spAutoFit/>
                  </a:bodyPr>
                  <a:lstStyle/>
                  <a:p>
                    <a:pPr algn="ctr"/>
                    <a:r>
                      <a:rPr lang="en-GB" sz="1600" dirty="0">
                        <a:latin typeface="Trebuchet MS" panose="020B0603020202020204" pitchFamily="34" charset="0"/>
                      </a:rPr>
                      <a:t>DSM-5 Autism.</a:t>
                    </a:r>
                  </a:p>
                </p:txBody>
              </p:sp>
              <p:sp>
                <p:nvSpPr>
                  <p:cNvPr id="21" name="TextBox 20">
                    <a:extLst>
                      <a:ext uri="{FF2B5EF4-FFF2-40B4-BE49-F238E27FC236}">
                        <a16:creationId xmlns:a16="http://schemas.microsoft.com/office/drawing/2014/main" id="{CB1D9F9C-4C4E-491C-CBDF-64E7B1FE8897}"/>
                      </a:ext>
                    </a:extLst>
                  </p:cNvPr>
                  <p:cNvSpPr txBox="1"/>
                  <p:nvPr/>
                </p:nvSpPr>
                <p:spPr>
                  <a:xfrm>
                    <a:off x="1703323" y="4828887"/>
                    <a:ext cx="1129003"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Profound Autism.</a:t>
                    </a:r>
                    <a:r>
                      <a:rPr lang="en-GB" sz="1600" dirty="0">
                        <a:latin typeface="Trebuchet MS" panose="020B0603020202020204" pitchFamily="34" charset="0"/>
                      </a:rPr>
                      <a:t>”</a:t>
                    </a:r>
                  </a:p>
                </p:txBody>
              </p:sp>
              <p:sp>
                <p:nvSpPr>
                  <p:cNvPr id="22" name="TextBox 21">
                    <a:extLst>
                      <a:ext uri="{FF2B5EF4-FFF2-40B4-BE49-F238E27FC236}">
                        <a16:creationId xmlns:a16="http://schemas.microsoft.com/office/drawing/2014/main" id="{0F2CF7BB-B56D-133A-C0D4-6FC9558A8008}"/>
                      </a:ext>
                    </a:extLst>
                  </p:cNvPr>
                  <p:cNvSpPr txBox="1"/>
                  <p:nvPr/>
                </p:nvSpPr>
                <p:spPr>
                  <a:xfrm>
                    <a:off x="3300573" y="4828886"/>
                    <a:ext cx="2068285"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Pathological</a:t>
                    </a:r>
                    <a:r>
                      <a:rPr lang="en-GB" sz="1600" dirty="0">
                        <a:latin typeface="Trebuchet MS" panose="020B0603020202020204" pitchFamily="34" charset="0"/>
                      </a:rPr>
                      <a:t>” Demand-Avoidance.</a:t>
                    </a:r>
                  </a:p>
                </p:txBody>
              </p:sp>
            </p:grpSp>
            <p:sp>
              <p:nvSpPr>
                <p:cNvPr id="13" name="TextBox 12">
                  <a:extLst>
                    <a:ext uri="{FF2B5EF4-FFF2-40B4-BE49-F238E27FC236}">
                      <a16:creationId xmlns:a16="http://schemas.microsoft.com/office/drawing/2014/main" id="{6098045C-34DB-518C-B6EE-46B67D61B847}"/>
                    </a:ext>
                  </a:extLst>
                </p:cNvPr>
                <p:cNvSpPr txBox="1"/>
                <p:nvPr/>
              </p:nvSpPr>
              <p:spPr>
                <a:xfrm>
                  <a:off x="4974961" y="6240069"/>
                  <a:ext cx="457199" cy="338554"/>
                </a:xfrm>
                <a:prstGeom prst="rect">
                  <a:avLst/>
                </a:prstGeom>
                <a:noFill/>
              </p:spPr>
              <p:txBody>
                <a:bodyPr wrap="square" rtlCol="0">
                  <a:spAutoFit/>
                </a:bodyPr>
                <a:lstStyle/>
                <a:p>
                  <a:r>
                    <a:rPr lang="en-GB" sz="1600" dirty="0">
                      <a:latin typeface="Trebuchet MS" panose="020B0603020202020204" pitchFamily="34" charset="0"/>
                    </a:rPr>
                    <a:t>IQ.</a:t>
                  </a:r>
                </a:p>
              </p:txBody>
            </p:sp>
            <p:sp>
              <p:nvSpPr>
                <p:cNvPr id="14" name="TextBox 13">
                  <a:extLst>
                    <a:ext uri="{FF2B5EF4-FFF2-40B4-BE49-F238E27FC236}">
                      <a16:creationId xmlns:a16="http://schemas.microsoft.com/office/drawing/2014/main" id="{D8712BDF-C4E2-FAF3-E4C1-13D94C0DC838}"/>
                    </a:ext>
                  </a:extLst>
                </p:cNvPr>
                <p:cNvSpPr txBox="1"/>
                <p:nvPr/>
              </p:nvSpPr>
              <p:spPr>
                <a:xfrm>
                  <a:off x="791884" y="3531900"/>
                  <a:ext cx="2071395" cy="584775"/>
                </a:xfrm>
                <a:prstGeom prst="rect">
                  <a:avLst/>
                </a:prstGeom>
                <a:noFill/>
              </p:spPr>
              <p:txBody>
                <a:bodyPr wrap="square" rtlCol="0">
                  <a:spAutoFit/>
                </a:bodyPr>
                <a:lstStyle/>
                <a:p>
                  <a:pPr algn="ctr"/>
                  <a:r>
                    <a:rPr lang="en-GB" sz="1600" dirty="0">
                      <a:latin typeface="Trebuchet MS" panose="020B0603020202020204" pitchFamily="34" charset="0"/>
                    </a:rPr>
                    <a:t>Functioning (Inverse Support Needs.)</a:t>
                  </a:r>
                </a:p>
              </p:txBody>
            </p:sp>
          </p:grpSp>
          <p:sp>
            <p:nvSpPr>
              <p:cNvPr id="11" name="TextBox 10">
                <a:extLst>
                  <a:ext uri="{FF2B5EF4-FFF2-40B4-BE49-F238E27FC236}">
                    <a16:creationId xmlns:a16="http://schemas.microsoft.com/office/drawing/2014/main" id="{64F034DA-9500-1103-6316-C0C237D4ACFF}"/>
                  </a:ext>
                </a:extLst>
              </p:cNvPr>
              <p:cNvSpPr txBox="1"/>
              <p:nvPr/>
            </p:nvSpPr>
            <p:spPr>
              <a:xfrm>
                <a:off x="7560062" y="3503166"/>
                <a:ext cx="2062062" cy="1077218"/>
              </a:xfrm>
              <a:prstGeom prst="rect">
                <a:avLst/>
              </a:prstGeom>
              <a:noFill/>
            </p:spPr>
            <p:txBody>
              <a:bodyPr wrap="square" rtlCol="0">
                <a:spAutoFit/>
              </a:bodyPr>
              <a:lstStyle/>
              <a:p>
                <a:r>
                  <a:rPr lang="en-GB" sz="1600" dirty="0">
                    <a:latin typeface="Trebuchet MS" panose="020B0603020202020204" pitchFamily="34" charset="0"/>
                  </a:rPr>
                  <a:t>Diagram is an aid to discussion, please do </a:t>
                </a:r>
                <a:r>
                  <a:rPr lang="en-GB" sz="1600" b="1" i="1" u="sng" dirty="0">
                    <a:latin typeface="Trebuchet MS" panose="020B0603020202020204" pitchFamily="34" charset="0"/>
                  </a:rPr>
                  <a:t>not</a:t>
                </a:r>
                <a:r>
                  <a:rPr lang="en-GB" sz="1600" dirty="0">
                    <a:latin typeface="Trebuchet MS" panose="020B0603020202020204" pitchFamily="34" charset="0"/>
                  </a:rPr>
                  <a:t> take it literally &amp; reify it.</a:t>
                </a:r>
              </a:p>
            </p:txBody>
          </p:sp>
        </p:grpSp>
      </p:grpSp>
    </p:spTree>
    <p:extLst>
      <p:ext uri="{BB962C8B-B14F-4D97-AF65-F5344CB8AC3E}">
        <p14:creationId xmlns:p14="http://schemas.microsoft.com/office/powerpoint/2010/main" val="325195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11</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774506"/>
            <a:ext cx="10944224" cy="5509200"/>
          </a:xfrm>
          <a:prstGeom prst="rect">
            <a:avLst/>
          </a:prstGeom>
          <a:noFill/>
        </p:spPr>
        <p:txBody>
          <a:bodyPr wrap="square">
            <a:spAutoFit/>
          </a:bodyPr>
          <a:lstStyle/>
          <a:p>
            <a:pPr lvl="0"/>
            <a:r>
              <a:rPr lang="en-GB" sz="3200" b="1" dirty="0">
                <a:solidFill>
                  <a:prstClr val="black"/>
                </a:solidFill>
                <a:latin typeface="Trebuchet MS" panose="020B0603020202020204" pitchFamily="34" charset="0"/>
              </a:rPr>
              <a:t>“</a:t>
            </a:r>
            <a:r>
              <a:rPr lang="en-GB" sz="3200" b="1" i="1" dirty="0">
                <a:solidFill>
                  <a:prstClr val="black"/>
                </a:solidFill>
                <a:latin typeface="Trebuchet MS" panose="020B0603020202020204" pitchFamily="34" charset="0"/>
              </a:rPr>
              <a:t>PDA Profile of ASD</a:t>
            </a:r>
            <a:r>
              <a:rPr lang="en-GB" sz="3200" b="1" dirty="0">
                <a:solidFill>
                  <a:prstClr val="black"/>
                </a:solidFill>
                <a:latin typeface="Trebuchet MS" panose="020B0603020202020204" pitchFamily="34" charset="0"/>
              </a:rPr>
              <a:t>” terminology.</a:t>
            </a:r>
          </a:p>
          <a:p>
            <a:pPr lvl="0"/>
            <a:endParaRPr lang="en-US" sz="3200" dirty="0">
              <a:solidFill>
                <a:prstClr val="black"/>
              </a:solidFill>
              <a:latin typeface="Trebuchet MS" panose="020B0603020202020204" pitchFamily="34" charset="0"/>
            </a:endParaRPr>
          </a:p>
          <a:p>
            <a:pPr marL="514350" lvl="0" indent="-514350">
              <a:buAutoNum type="arabicParenR"/>
            </a:pPr>
            <a:r>
              <a:rPr lang="en-US" sz="3200" dirty="0">
                <a:solidFill>
                  <a:prstClr val="black"/>
                </a:solidFill>
                <a:latin typeface="Trebuchet MS" panose="020B0603020202020204" pitchFamily="34" charset="0"/>
              </a:rPr>
              <a:t>“</a:t>
            </a:r>
            <a:r>
              <a:rPr lang="en-US" sz="3200" i="1" dirty="0">
                <a:solidFill>
                  <a:prstClr val="black"/>
                </a:solidFill>
                <a:latin typeface="Trebuchet MS" panose="020B0603020202020204" pitchFamily="34" charset="0"/>
              </a:rPr>
              <a:t>Non-PDA autism</a:t>
            </a:r>
            <a:r>
              <a:rPr lang="en-US" sz="3200" dirty="0">
                <a:solidFill>
                  <a:prstClr val="black"/>
                </a:solidFill>
                <a:latin typeface="Trebuchet MS" panose="020B0603020202020204" pitchFamily="34" charset="0"/>
              </a:rPr>
              <a:t>”, “</a:t>
            </a:r>
            <a:r>
              <a:rPr lang="en-US" sz="3200" i="1" dirty="0">
                <a:solidFill>
                  <a:prstClr val="black"/>
                </a:solidFill>
                <a:latin typeface="Trebuchet MS" panose="020B0603020202020204" pitchFamily="34" charset="0"/>
              </a:rPr>
              <a:t>conventional</a:t>
            </a:r>
            <a:r>
              <a:rPr lang="en-US" sz="3200" dirty="0">
                <a:solidFill>
                  <a:prstClr val="black"/>
                </a:solidFill>
                <a:latin typeface="Trebuchet MS" panose="020B0603020202020204" pitchFamily="34" charset="0"/>
              </a:rPr>
              <a:t>” autism (Christie 2007, p5), &amp; “</a:t>
            </a:r>
            <a:r>
              <a:rPr lang="en-US" sz="3200" i="1" dirty="0">
                <a:solidFill>
                  <a:prstClr val="black"/>
                </a:solidFill>
                <a:latin typeface="Trebuchet MS" panose="020B0603020202020204" pitchFamily="34" charset="0"/>
              </a:rPr>
              <a:t>classic</a:t>
            </a:r>
            <a:r>
              <a:rPr lang="en-US" sz="3200" dirty="0">
                <a:solidFill>
                  <a:prstClr val="black"/>
                </a:solidFill>
                <a:latin typeface="Trebuchet MS" panose="020B0603020202020204" pitchFamily="34" charset="0"/>
              </a:rPr>
              <a:t>” autism (Kopp &amp; Gillberg 2011, p2885).</a:t>
            </a:r>
          </a:p>
          <a:p>
            <a:pPr marL="514350" lvl="0" indent="-514350">
              <a:buAutoNum type="arabicParenR"/>
            </a:pPr>
            <a:r>
              <a:rPr lang="en-US" sz="3200" dirty="0">
                <a:solidFill>
                  <a:prstClr val="black"/>
                </a:solidFill>
                <a:latin typeface="Trebuchet MS" panose="020B0603020202020204" pitchFamily="34" charset="0"/>
              </a:rPr>
              <a:t>Still used today, e.g., ‘</a:t>
            </a:r>
            <a:r>
              <a:rPr lang="en-US" sz="3200" i="1" dirty="0">
                <a:solidFill>
                  <a:prstClr val="black"/>
                </a:solidFill>
                <a:latin typeface="Trebuchet MS" panose="020B0603020202020204" pitchFamily="34" charset="0"/>
              </a:rPr>
              <a:t>classic autism</a:t>
            </a:r>
            <a:r>
              <a:rPr lang="en-US" sz="3200" dirty="0">
                <a:solidFill>
                  <a:prstClr val="black"/>
                </a:solidFill>
                <a:latin typeface="Trebuchet MS" panose="020B0603020202020204" pitchFamily="34" charset="0"/>
              </a:rPr>
              <a:t>’ (PDA Society 2022, p7), &amp; “</a:t>
            </a:r>
            <a:r>
              <a:rPr lang="en-US" sz="3200" i="1" dirty="0">
                <a:solidFill>
                  <a:prstClr val="black"/>
                </a:solidFill>
                <a:latin typeface="Trebuchet MS" panose="020B0603020202020204" pitchFamily="34" charset="0"/>
              </a:rPr>
              <a:t>conventional understanding of autism</a:t>
            </a:r>
            <a:r>
              <a:rPr lang="en-US" sz="3200" dirty="0">
                <a:solidFill>
                  <a:prstClr val="black"/>
                </a:solidFill>
                <a:latin typeface="Trebuchet MS" panose="020B0603020202020204" pitchFamily="34" charset="0"/>
              </a:rPr>
              <a:t>” (PDA Society 2022, p12).</a:t>
            </a:r>
          </a:p>
          <a:p>
            <a:pPr marL="514350" lvl="0" indent="-514350">
              <a:buAutoNum type="arabicParenR"/>
            </a:pPr>
            <a:r>
              <a:rPr lang="en-US" sz="3200" dirty="0">
                <a:solidFill>
                  <a:prstClr val="black"/>
                </a:solidFill>
                <a:latin typeface="Trebuchet MS" panose="020B0603020202020204" pitchFamily="34" charset="0"/>
              </a:rPr>
              <a:t>“</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 Atypical/ unusual/ unconventional/ unorthodox/ unpopular</a:t>
            </a:r>
          </a:p>
          <a:p>
            <a:pPr marL="514350" lvl="0" indent="-514350">
              <a:buAutoNum type="arabicParenR"/>
            </a:pPr>
            <a:r>
              <a:rPr lang="en-US" sz="3200" dirty="0">
                <a:solidFill>
                  <a:prstClr val="black"/>
                </a:solidFill>
                <a:latin typeface="Trebuchet MS" panose="020B0603020202020204" pitchFamily="34" charset="0"/>
              </a:rPr>
              <a:t>Connotation PDA is not autism.</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BOB THE BUILDER’S PROFILE.</a:t>
            </a:r>
          </a:p>
        </p:txBody>
      </p:sp>
    </p:spTree>
    <p:extLst>
      <p:ext uri="{BB962C8B-B14F-4D97-AF65-F5344CB8AC3E}">
        <p14:creationId xmlns:p14="http://schemas.microsoft.com/office/powerpoint/2010/main" val="247859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465462"/>
            <a:ext cx="10944224" cy="4031873"/>
          </a:xfrm>
          <a:prstGeom prst="rect">
            <a:avLst/>
          </a:prstGeom>
          <a:noFill/>
        </p:spPr>
        <p:txBody>
          <a:bodyPr wrap="square">
            <a:spAutoFit/>
          </a:bodyPr>
          <a:lstStyle/>
          <a:p>
            <a:pPr lvl="0"/>
            <a:r>
              <a:rPr lang="en-GB" sz="3200" b="1" dirty="0">
                <a:solidFill>
                  <a:prstClr val="black"/>
                </a:solidFill>
                <a:latin typeface="Trebuchet MS" panose="020B0603020202020204" pitchFamily="34" charset="0"/>
              </a:rPr>
              <a:t>“</a:t>
            </a:r>
            <a:r>
              <a:rPr lang="en-GB" sz="3200" b="1" i="1" dirty="0">
                <a:solidFill>
                  <a:prstClr val="black"/>
                </a:solidFill>
                <a:latin typeface="Trebuchet MS" panose="020B0603020202020204" pitchFamily="34" charset="0"/>
              </a:rPr>
              <a:t>PDA Profile of ASD</a:t>
            </a:r>
            <a:r>
              <a:rPr lang="en-GB" sz="3200" b="1" dirty="0">
                <a:solidFill>
                  <a:prstClr val="black"/>
                </a:solidFill>
                <a:latin typeface="Trebuchet MS" panose="020B0603020202020204" pitchFamily="34" charset="0"/>
              </a:rPr>
              <a:t>” terminology.</a:t>
            </a:r>
          </a:p>
          <a:p>
            <a:pPr lvl="0"/>
            <a:endParaRPr lang="en-US" sz="3200" dirty="0">
              <a:solidFill>
                <a:prstClr val="black"/>
              </a:solidFill>
              <a:latin typeface="Trebuchet MS" panose="020B0603020202020204" pitchFamily="34" charset="0"/>
            </a:endParaRPr>
          </a:p>
          <a:p>
            <a:pPr marL="514350" lvl="0" indent="-514350">
              <a:buAutoNum type="arabicParenR"/>
            </a:pPr>
            <a:r>
              <a:rPr lang="en-US" sz="3200" dirty="0">
                <a:solidFill>
                  <a:prstClr val="black"/>
                </a:solidFill>
                <a:latin typeface="Trebuchet MS" panose="020B0603020202020204" pitchFamily="34" charset="0"/>
              </a:rPr>
              <a:t>“</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 “</a:t>
            </a:r>
            <a:r>
              <a:rPr lang="en-US" sz="3200" i="1" dirty="0">
                <a:solidFill>
                  <a:prstClr val="black"/>
                </a:solidFill>
                <a:latin typeface="Trebuchet MS" panose="020B0603020202020204" pitchFamily="34" charset="0"/>
              </a:rPr>
              <a:t>complex</a:t>
            </a:r>
            <a:r>
              <a:rPr lang="en-US" sz="3200" dirty="0">
                <a:solidFill>
                  <a:prstClr val="black"/>
                </a:solidFill>
                <a:latin typeface="Trebuchet MS" panose="020B0603020202020204" pitchFamily="34" charset="0"/>
              </a:rPr>
              <a:t>” &amp; ‘</a:t>
            </a:r>
            <a:r>
              <a:rPr lang="en-US" sz="3200" i="1" dirty="0">
                <a:solidFill>
                  <a:prstClr val="black"/>
                </a:solidFill>
                <a:latin typeface="Trebuchet MS" panose="020B0603020202020204" pitchFamily="34" charset="0"/>
              </a:rPr>
              <a:t>perplexing</a:t>
            </a:r>
            <a:r>
              <a:rPr lang="en-US" sz="3200" dirty="0">
                <a:solidFill>
                  <a:prstClr val="black"/>
                </a:solidFill>
                <a:latin typeface="Trebuchet MS" panose="020B0603020202020204" pitchFamily="34" charset="0"/>
              </a:rPr>
              <a:t>’ (PDA Society 2022, p4+6).</a:t>
            </a:r>
          </a:p>
          <a:p>
            <a:pPr marL="514350" lvl="0" indent="-514350">
              <a:buAutoNum type="arabicParenR"/>
            </a:pPr>
            <a:r>
              <a:rPr lang="en-US" sz="3200" dirty="0">
                <a:solidFill>
                  <a:prstClr val="black"/>
                </a:solidFill>
                <a:latin typeface="Trebuchet MS" panose="020B0603020202020204" pitchFamily="34" charset="0"/>
              </a:rPr>
              <a:t>“</a:t>
            </a:r>
            <a:r>
              <a:rPr lang="en-US" sz="3200" i="1" dirty="0">
                <a:solidFill>
                  <a:prstClr val="black"/>
                </a:solidFill>
                <a:latin typeface="Trebuchet MS" panose="020B0603020202020204" pitchFamily="34" charset="0"/>
              </a:rPr>
              <a:t>Non-PDA autism</a:t>
            </a:r>
            <a:r>
              <a:rPr lang="en-US" sz="3200" dirty="0">
                <a:solidFill>
                  <a:prstClr val="black"/>
                </a:solidFill>
                <a:latin typeface="Trebuchet MS" panose="020B0603020202020204" pitchFamily="34" charset="0"/>
              </a:rPr>
              <a:t>” = “</a:t>
            </a:r>
            <a:r>
              <a:rPr lang="en-US" sz="3200" i="1" dirty="0">
                <a:solidFill>
                  <a:prstClr val="black"/>
                </a:solidFill>
                <a:latin typeface="Trebuchet MS" panose="020B0603020202020204" pitchFamily="34" charset="0"/>
              </a:rPr>
              <a:t>More straightforward presentation of autism</a:t>
            </a:r>
            <a:r>
              <a:rPr lang="en-US" sz="3200" dirty="0">
                <a:solidFill>
                  <a:prstClr val="black"/>
                </a:solidFill>
                <a:latin typeface="Trebuchet MS" panose="020B0603020202020204" pitchFamily="34" charset="0"/>
              </a:rPr>
              <a:t>” (Fidler &amp; Christie 2019, p 59 &amp; 73).</a:t>
            </a:r>
          </a:p>
          <a:p>
            <a:pPr marL="514350" lvl="0" indent="-514350">
              <a:buAutoNum type="arabicParenR"/>
            </a:pPr>
            <a:r>
              <a:rPr lang="en-US" sz="3200" dirty="0">
                <a:solidFill>
                  <a:prstClr val="black"/>
                </a:solidFill>
                <a:latin typeface="Trebuchet MS" panose="020B0603020202020204" pitchFamily="34" charset="0"/>
              </a:rPr>
              <a:t>Connotation “</a:t>
            </a:r>
            <a:r>
              <a:rPr lang="en-US" sz="3200" i="1" dirty="0">
                <a:solidFill>
                  <a:prstClr val="black"/>
                </a:solidFill>
                <a:latin typeface="Trebuchet MS" panose="020B0603020202020204" pitchFamily="34" charset="0"/>
              </a:rPr>
              <a:t>Non-PDA autism</a:t>
            </a:r>
            <a:r>
              <a:rPr lang="en-US" sz="3200" dirty="0">
                <a:solidFill>
                  <a:prstClr val="black"/>
                </a:solidFill>
                <a:latin typeface="Trebuchet MS" panose="020B0603020202020204" pitchFamily="34" charset="0"/>
              </a:rPr>
              <a:t>” are easy etc.</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BOB THE BUILDER’S PROFILE.</a:t>
            </a:r>
          </a:p>
        </p:txBody>
      </p:sp>
    </p:spTree>
    <p:extLst>
      <p:ext uri="{BB962C8B-B14F-4D97-AF65-F5344CB8AC3E}">
        <p14:creationId xmlns:p14="http://schemas.microsoft.com/office/powerpoint/2010/main" val="3699106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13</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7" y="774506"/>
            <a:ext cx="10944224" cy="5509200"/>
          </a:xfrm>
          <a:prstGeom prst="rect">
            <a:avLst/>
          </a:prstGeom>
          <a:noFill/>
        </p:spPr>
        <p:txBody>
          <a:bodyPr wrap="square">
            <a:spAutoFit/>
          </a:bodyPr>
          <a:lstStyle/>
          <a:p>
            <a:pPr lvl="0"/>
            <a:r>
              <a:rPr lang="en-GB" sz="3200" b="1" dirty="0">
                <a:solidFill>
                  <a:prstClr val="black"/>
                </a:solidFill>
                <a:latin typeface="Trebuchet MS" panose="020B0603020202020204" pitchFamily="34" charset="0"/>
              </a:rPr>
              <a:t>“</a:t>
            </a:r>
            <a:r>
              <a:rPr lang="en-GB" sz="3200" b="1" i="1" dirty="0">
                <a:solidFill>
                  <a:prstClr val="black"/>
                </a:solidFill>
                <a:latin typeface="Trebuchet MS" panose="020B0603020202020204" pitchFamily="34" charset="0"/>
              </a:rPr>
              <a:t>PDA Profile of ASD</a:t>
            </a:r>
            <a:r>
              <a:rPr lang="en-GB" sz="3200" b="1" dirty="0">
                <a:solidFill>
                  <a:prstClr val="black"/>
                </a:solidFill>
                <a:latin typeface="Trebuchet MS" panose="020B0603020202020204" pitchFamily="34" charset="0"/>
              </a:rPr>
              <a:t>” terminology.</a:t>
            </a:r>
          </a:p>
          <a:p>
            <a:pPr lvl="0"/>
            <a:endParaRPr lang="en-US" sz="3200" dirty="0">
              <a:solidFill>
                <a:prstClr val="black"/>
              </a:solidFill>
              <a:latin typeface="Trebuchet MS" panose="020B0603020202020204" pitchFamily="34" charset="0"/>
            </a:endParaRPr>
          </a:p>
          <a:p>
            <a:pPr marL="514350" lvl="0" indent="-514350">
              <a:buAutoNum type="arabicParenR"/>
            </a:pPr>
            <a:r>
              <a:rPr lang="en-US" sz="3200" dirty="0">
                <a:solidFill>
                  <a:prstClr val="black"/>
                </a:solidFill>
                <a:latin typeface="Trebuchet MS" panose="020B0603020202020204" pitchFamily="34" charset="0"/>
              </a:rPr>
              <a:t>“</a:t>
            </a:r>
            <a:r>
              <a:rPr lang="en-US" sz="3200" i="1" dirty="0">
                <a:solidFill>
                  <a:prstClr val="black"/>
                </a:solidFill>
                <a:latin typeface="Trebuchet MS" panose="020B0603020202020204" pitchFamily="34" charset="0"/>
              </a:rPr>
              <a:t>marked demand avoidance within their autism diagnosis, there is a range of terminology that is used in formulations, including ASD with:</a:t>
            </a:r>
            <a:br>
              <a:rPr lang="en-US" sz="3200" i="1" dirty="0">
                <a:solidFill>
                  <a:prstClr val="black"/>
                </a:solidFill>
                <a:latin typeface="Trebuchet MS" panose="020B0603020202020204" pitchFamily="34" charset="0"/>
              </a:rPr>
            </a:br>
            <a:r>
              <a:rPr lang="en-US" sz="3200" i="1" dirty="0">
                <a:solidFill>
                  <a:prstClr val="black"/>
                </a:solidFill>
                <a:latin typeface="Trebuchet MS" panose="020B0603020202020204" pitchFamily="34" charset="0"/>
              </a:rPr>
              <a:t>• a PDA profile/a Pathological Demand Avoidance profile</a:t>
            </a:r>
            <a:br>
              <a:rPr lang="en-US" sz="3200" i="1" dirty="0">
                <a:solidFill>
                  <a:prstClr val="black"/>
                </a:solidFill>
                <a:latin typeface="Trebuchet MS" panose="020B0603020202020204" pitchFamily="34" charset="0"/>
              </a:rPr>
            </a:br>
            <a:r>
              <a:rPr lang="en-US" sz="3200" i="1" dirty="0">
                <a:solidFill>
                  <a:prstClr val="black"/>
                </a:solidFill>
                <a:latin typeface="Trebuchet MS" panose="020B0603020202020204" pitchFamily="34" charset="0"/>
              </a:rPr>
              <a:t>• a demand avoidant profile/a profile of demand avoidance</a:t>
            </a:r>
            <a:br>
              <a:rPr lang="en-US" sz="3200" i="1" dirty="0">
                <a:solidFill>
                  <a:prstClr val="black"/>
                </a:solidFill>
                <a:latin typeface="Trebuchet MS" panose="020B0603020202020204" pitchFamily="34" charset="0"/>
              </a:rPr>
            </a:br>
            <a:r>
              <a:rPr lang="en-US" sz="3200" i="1" dirty="0">
                <a:solidFill>
                  <a:prstClr val="black"/>
                </a:solidFill>
                <a:latin typeface="Trebuchet MS" panose="020B0603020202020204" pitchFamily="34" charset="0"/>
              </a:rPr>
              <a:t>• extreme/pervasive demand avoidance</a:t>
            </a:r>
            <a:r>
              <a:rPr lang="en-US" sz="3200" dirty="0">
                <a:solidFill>
                  <a:prstClr val="black"/>
                </a:solidFill>
                <a:latin typeface="Trebuchet MS" panose="020B0603020202020204" pitchFamily="34" charset="0"/>
              </a:rPr>
              <a:t>” (PDA Society 2022, p22).</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BOB THE BUILDER’S PROFILE.</a:t>
            </a:r>
          </a:p>
        </p:txBody>
      </p:sp>
    </p:spTree>
    <p:extLst>
      <p:ext uri="{BB962C8B-B14F-4D97-AF65-F5344CB8AC3E}">
        <p14:creationId xmlns:p14="http://schemas.microsoft.com/office/powerpoint/2010/main" val="372295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821157"/>
            <a:ext cx="10944224" cy="5509200"/>
          </a:xfrm>
          <a:prstGeom prst="rect">
            <a:avLst/>
          </a:prstGeom>
          <a:noFill/>
        </p:spPr>
        <p:txBody>
          <a:bodyPr wrap="square">
            <a:spAutoFit/>
          </a:bodyPr>
          <a:lstStyle/>
          <a:p>
            <a:pPr lvl="0"/>
            <a:r>
              <a:rPr lang="en-GB" sz="3200" b="1" dirty="0">
                <a:solidFill>
                  <a:prstClr val="black"/>
                </a:solidFill>
                <a:latin typeface="Trebuchet MS" panose="020B0603020202020204" pitchFamily="34" charset="0"/>
              </a:rPr>
              <a:t>Proposed subtypes terminology.</a:t>
            </a:r>
          </a:p>
          <a:p>
            <a:pPr lvl="0"/>
            <a:endParaRPr lang="en-US" sz="3200" dirty="0">
              <a:solidFill>
                <a:prstClr val="black"/>
              </a:solidFill>
              <a:latin typeface="Trebuchet MS" panose="020B0603020202020204" pitchFamily="34" charset="0"/>
            </a:endParaRPr>
          </a:p>
          <a:p>
            <a:pPr marL="514350" indent="-514350">
              <a:buFontTx/>
              <a:buAutoNum type="arabicParenR"/>
            </a:pPr>
            <a:r>
              <a:rPr lang="en-US" sz="3200" dirty="0">
                <a:solidFill>
                  <a:prstClr val="black"/>
                </a:solidFill>
                <a:latin typeface="Trebuchet MS" panose="020B0603020202020204" pitchFamily="34" charset="0"/>
              </a:rPr>
              <a:t>Excuses PDA’s non-autism features.</a:t>
            </a:r>
          </a:p>
          <a:p>
            <a:pPr marL="514350" indent="-514350">
              <a:buFontTx/>
              <a:buAutoNum type="arabicParenR"/>
            </a:pPr>
            <a:r>
              <a:rPr lang="en-US" sz="3200" dirty="0">
                <a:solidFill>
                  <a:prstClr val="black"/>
                </a:solidFill>
                <a:latin typeface="Trebuchet MS" panose="020B0603020202020204" pitchFamily="34" charset="0"/>
              </a:rPr>
              <a:t>“</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is a functioning category.</a:t>
            </a:r>
          </a:p>
          <a:p>
            <a:pPr marL="514350" lvl="0" indent="-514350">
              <a:buAutoNum type="arabicParenR"/>
            </a:pPr>
            <a:r>
              <a:rPr lang="en-US" sz="3200" dirty="0">
                <a:solidFill>
                  <a:prstClr val="black"/>
                </a:solidFill>
                <a:latin typeface="Trebuchet MS" panose="020B0603020202020204" pitchFamily="34" charset="0"/>
              </a:rPr>
              <a:t>False dichotomy, allows some autistics to be viewed as less autistic, e.g., see Hughes &amp; Maenner (2023).</a:t>
            </a:r>
          </a:p>
          <a:p>
            <a:pPr marL="514350" lvl="0" indent="-514350">
              <a:buAutoNum type="arabicParenR"/>
            </a:pPr>
            <a:r>
              <a:rPr lang="en-US" sz="3200" dirty="0">
                <a:solidFill>
                  <a:prstClr val="black"/>
                </a:solidFill>
                <a:latin typeface="Trebuchet MS" panose="020B0603020202020204" pitchFamily="34" charset="0"/>
              </a:rPr>
              <a:t>Both proposed subtypes risk diagnosing non-autistic persons with autism (Kapp 2023; Woods 2022a), &amp; risks confusing co-occurring issue with autism (Pukki et al 2022; Woods 2022a; Woods et al 2023).</a:t>
            </a:r>
          </a:p>
          <a:p>
            <a:pPr marL="514350" lvl="0" indent="-514350">
              <a:buAutoNum type="arabicParenR"/>
            </a:pPr>
            <a:r>
              <a:rPr lang="en-US" sz="3200" dirty="0">
                <a:solidFill>
                  <a:prstClr val="black"/>
                </a:solidFill>
                <a:latin typeface="Trebuchet MS" panose="020B0603020202020204" pitchFamily="34" charset="0"/>
              </a:rPr>
              <a:t>Stereotypes cause us problems (Des Roches Rosa 2023).</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BOB THE BUILDER’S PROFILE.</a:t>
            </a:r>
          </a:p>
        </p:txBody>
      </p:sp>
    </p:spTree>
    <p:extLst>
      <p:ext uri="{BB962C8B-B14F-4D97-AF65-F5344CB8AC3E}">
        <p14:creationId xmlns:p14="http://schemas.microsoft.com/office/powerpoint/2010/main" val="308987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897297" y="6356350"/>
            <a:ext cx="4225771" cy="365125"/>
          </a:xfrm>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15</a:t>
            </a:fld>
            <a:endParaRPr lang="en-GB" dirty="0">
              <a:solidFill>
                <a:srgbClr val="C00000"/>
              </a:solidFill>
            </a:endParaRPr>
          </a:p>
        </p:txBody>
      </p:sp>
      <p:sp>
        <p:nvSpPr>
          <p:cNvPr id="4" name="Rectangle 3"/>
          <p:cNvSpPr/>
          <p:nvPr/>
        </p:nvSpPr>
        <p:spPr>
          <a:xfrm>
            <a:off x="623888" y="180401"/>
            <a:ext cx="10944223"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 AN OLD ROLEPLAY.</a:t>
            </a:r>
          </a:p>
        </p:txBody>
      </p:sp>
      <p:sp>
        <p:nvSpPr>
          <p:cNvPr id="5" name="Rectangle 4"/>
          <p:cNvSpPr/>
          <p:nvPr/>
        </p:nvSpPr>
        <p:spPr>
          <a:xfrm>
            <a:off x="633219" y="774501"/>
            <a:ext cx="10944223" cy="5509200"/>
          </a:xfrm>
          <a:prstGeom prst="rect">
            <a:avLst/>
          </a:prstGeom>
        </p:spPr>
        <p:txBody>
          <a:bodyPr wrap="square">
            <a:spAutoFit/>
          </a:bodyPr>
          <a:lstStyle/>
          <a:p>
            <a:pPr lvl="0"/>
            <a:r>
              <a:rPr lang="en-US" sz="3200" b="1" dirty="0">
                <a:latin typeface="Trebuchet MS" panose="020B0603020202020204" pitchFamily="34" charset="0"/>
              </a:rPr>
              <a:t>Autism advocacy history.</a:t>
            </a:r>
          </a:p>
          <a:p>
            <a:pPr lvl="0"/>
            <a:endParaRPr lang="en-US" sz="3200" dirty="0">
              <a:latin typeface="Trebuchet MS" panose="020B0603020202020204" pitchFamily="34" charset="0"/>
            </a:endParaRPr>
          </a:p>
          <a:p>
            <a:pPr marL="514350" lvl="0" indent="-514350">
              <a:buAutoNum type="arabicParenR"/>
            </a:pPr>
            <a:r>
              <a:rPr lang="en-US" sz="3200" dirty="0">
                <a:latin typeface="Trebuchet MS" panose="020B0603020202020204" pitchFamily="34" charset="0"/>
              </a:rPr>
              <a:t>Traditionally dominated by caregivers.</a:t>
            </a:r>
          </a:p>
          <a:p>
            <a:pPr marL="514350" lvl="0" indent="-514350">
              <a:buAutoNum type="arabicParenR"/>
            </a:pPr>
            <a:r>
              <a:rPr lang="en-US" sz="3200" dirty="0">
                <a:latin typeface="Trebuchet MS" panose="020B0603020202020204" pitchFamily="34" charset="0"/>
              </a:rPr>
              <a:t>Autism industry aimed at caregivers (McGuire 2016).</a:t>
            </a:r>
          </a:p>
          <a:p>
            <a:pPr marL="514350" lvl="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Don’t mourn for us</a:t>
            </a:r>
            <a:r>
              <a:rPr lang="en-US" sz="3200" dirty="0">
                <a:latin typeface="Trebuchet MS" panose="020B0603020202020204" pitchFamily="34" charset="0"/>
              </a:rPr>
              <a:t>” (Sinclair 1993).</a:t>
            </a:r>
          </a:p>
          <a:p>
            <a:pPr marL="514350" lvl="0" indent="-514350">
              <a:buAutoNum type="arabicParenR"/>
            </a:pPr>
            <a:r>
              <a:rPr lang="en-US" sz="3200" dirty="0">
                <a:latin typeface="Trebuchet MS" panose="020B0603020202020204" pitchFamily="34" charset="0"/>
              </a:rPr>
              <a:t>Most autistic persons do not want autism subtypes (Fletcher-Watson &amp; Happé 2019; Kapp &amp; Ne’eman 2019).</a:t>
            </a:r>
          </a:p>
          <a:p>
            <a:pPr marL="514350" lvl="0" indent="-514350">
              <a:buAutoNum type="arabicParenR"/>
            </a:pPr>
            <a:r>
              <a:rPr lang="en-US" sz="3200" dirty="0">
                <a:latin typeface="Trebuchet MS" panose="020B0603020202020204" pitchFamily="34" charset="0"/>
              </a:rPr>
              <a:t>Many autistic advocates &amp; researchers are against “</a:t>
            </a:r>
            <a:r>
              <a:rPr lang="en-US" sz="3200" i="1" dirty="0">
                <a:latin typeface="Trebuchet MS" panose="020B0603020202020204" pitchFamily="34" charset="0"/>
              </a:rPr>
              <a:t>Profound Autism</a:t>
            </a:r>
            <a:r>
              <a:rPr lang="en-US" sz="3200" dirty="0">
                <a:latin typeface="Trebuchet MS" panose="020B0603020202020204" pitchFamily="34" charset="0"/>
              </a:rPr>
              <a:t>” &amp; functioning labels (Kapp 2023).</a:t>
            </a:r>
          </a:p>
          <a:p>
            <a:pPr marL="514350" lvl="0" indent="-514350">
              <a:buAutoNum type="arabicParenR"/>
            </a:pPr>
            <a:r>
              <a:rPr lang="en-US" sz="3200" dirty="0">
                <a:latin typeface="Trebuchet MS" panose="020B0603020202020204" pitchFamily="34" charset="0"/>
              </a:rPr>
              <a:t>Recent activities e.g., Opposing AIMS-2 &amp; Spectrum10K.</a:t>
            </a:r>
          </a:p>
        </p:txBody>
      </p:sp>
    </p:spTree>
    <p:extLst>
      <p:ext uri="{BB962C8B-B14F-4D97-AF65-F5344CB8AC3E}">
        <p14:creationId xmlns:p14="http://schemas.microsoft.com/office/powerpoint/2010/main" val="2261811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16</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765175"/>
            <a:ext cx="10944225" cy="5509200"/>
          </a:xfrm>
          <a:prstGeom prst="rect">
            <a:avLst/>
          </a:prstGeom>
          <a:noFill/>
        </p:spPr>
        <p:txBody>
          <a:bodyPr wrap="square" rtlCol="0">
            <a:spAutoFit/>
          </a:bodyPr>
          <a:lstStyle/>
          <a:p>
            <a:r>
              <a:rPr lang="en-US" sz="3200" b="1" dirty="0">
                <a:latin typeface="Trebuchet MS" panose="020B0603020202020204" pitchFamily="34" charset="0"/>
              </a:rPr>
              <a:t>Rationale for both proposed subtypes.</a:t>
            </a:r>
          </a:p>
          <a:p>
            <a:endParaRPr lang="en-US" sz="3200" dirty="0">
              <a:latin typeface="Trebuchet MS" panose="020B0603020202020204" pitchFamily="34" charset="0"/>
            </a:endParaRPr>
          </a:p>
          <a:p>
            <a:pPr marL="342900" indent="-342900">
              <a:buAutoNum type="arabicParenR"/>
            </a:pPr>
            <a:r>
              <a:rPr lang="en-US" sz="3200" dirty="0">
                <a:latin typeface="Trebuchet MS" panose="020B0603020202020204" pitchFamily="34" charset="0"/>
              </a:rPr>
              <a:t>Has different support needs from other autistic persons.</a:t>
            </a:r>
          </a:p>
          <a:p>
            <a:pPr marL="342900" indent="-342900">
              <a:buAutoNum type="arabicParenR"/>
            </a:pPr>
            <a:r>
              <a:rPr lang="en-US" sz="3200" dirty="0">
                <a:latin typeface="Trebuchet MS" panose="020B0603020202020204" pitchFamily="34" charset="0"/>
              </a:rPr>
              <a:t>Prioritise needs of this vulnerable &amp; underserved group.</a:t>
            </a:r>
          </a:p>
          <a:p>
            <a:pPr marL="342900" indent="-342900">
              <a:buAutoNum type="arabicParenR"/>
            </a:pPr>
            <a:r>
              <a:rPr lang="en-US" sz="3200" dirty="0">
                <a:latin typeface="Trebuchet MS" panose="020B0603020202020204" pitchFamily="34" charset="0"/>
              </a:rPr>
              <a:t>Group is often excluded from research. </a:t>
            </a:r>
          </a:p>
          <a:p>
            <a:pPr marL="342900" indent="-342900">
              <a:buAutoNum type="arabicParenR"/>
            </a:pPr>
            <a:r>
              <a:rPr lang="en-US" sz="3200" dirty="0">
                <a:latin typeface="Trebuchet MS" panose="020B0603020202020204" pitchFamily="34" charset="0"/>
              </a:rPr>
              <a:t>Prioritise research funding to this group (Lutz 2021).</a:t>
            </a:r>
          </a:p>
          <a:p>
            <a:pPr marL="342900" indent="-342900">
              <a:buAutoNum type="arabicParenR"/>
            </a:pPr>
            <a:r>
              <a:rPr lang="en-US" sz="3200" dirty="0">
                <a:latin typeface="Trebuchet MS" panose="020B0603020202020204" pitchFamily="34" charset="0"/>
              </a:rPr>
              <a:t>Split autism category into two (Singer 2022).</a:t>
            </a:r>
          </a:p>
          <a:p>
            <a:pPr marL="342900" indent="-342900">
              <a:buAutoNum type="arabicParenR"/>
            </a:pPr>
            <a:r>
              <a:rPr lang="en-US" sz="3200" dirty="0">
                <a:latin typeface="Trebuchet MS" panose="020B0603020202020204" pitchFamily="34" charset="0"/>
              </a:rPr>
              <a:t>Strategic planning.</a:t>
            </a:r>
          </a:p>
          <a:p>
            <a:pPr marL="342900" indent="-342900">
              <a:buAutoNum type="arabicParenR"/>
            </a:pPr>
            <a:r>
              <a:rPr lang="en-US" sz="3200" dirty="0">
                <a:latin typeface="Trebuchet MS" panose="020B0603020202020204" pitchFamily="34" charset="0"/>
              </a:rPr>
              <a:t>Comparison of research findings.</a:t>
            </a:r>
          </a:p>
          <a:p>
            <a:pPr marL="342900" indent="-342900">
              <a:buAutoNum type="arabicParenR"/>
            </a:pPr>
            <a:r>
              <a:rPr lang="en-US" sz="3200" dirty="0">
                <a:latin typeface="Trebuchet MS" panose="020B0603020202020204" pitchFamily="34" charset="0"/>
              </a:rPr>
              <a:t>Enabling access to certain resources.</a:t>
            </a:r>
          </a:p>
          <a:p>
            <a:pPr marL="342900" indent="-342900">
              <a:buAutoNum type="arabicParenR"/>
            </a:pPr>
            <a:r>
              <a:rPr lang="en-US" sz="3200" dirty="0">
                <a:latin typeface="Trebuchet MS" panose="020B0603020202020204" pitchFamily="34" charset="0"/>
              </a:rPr>
              <a:t>To better understand CYP (Christie 2019).</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0400"/>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WHO HAS A “</a:t>
            </a:r>
            <a:r>
              <a:rPr lang="en-US" sz="3200" b="1" i="1" dirty="0">
                <a:solidFill>
                  <a:srgbClr val="C00000"/>
                </a:solidFill>
                <a:latin typeface="Trebuchet MS" panose="020B0603020202020204" pitchFamily="34" charset="0"/>
              </a:rPr>
              <a:t>PATHOLOGICAL</a:t>
            </a:r>
            <a:r>
              <a:rPr lang="en-US" sz="3200" b="1" dirty="0">
                <a:solidFill>
                  <a:srgbClr val="C00000"/>
                </a:solidFill>
                <a:latin typeface="Trebuchet MS" panose="020B0603020202020204" pitchFamily="34" charset="0"/>
              </a:rPr>
              <a:t>” NEED TO CONTROL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2524234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17</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366408"/>
            <a:ext cx="10944224" cy="4031873"/>
          </a:xfrm>
          <a:prstGeom prst="rect">
            <a:avLst/>
          </a:prstGeom>
          <a:noFill/>
        </p:spPr>
        <p:txBody>
          <a:bodyPr wrap="square">
            <a:spAutoFit/>
          </a:bodyPr>
          <a:lstStyle/>
          <a:p>
            <a:pPr lvl="0"/>
            <a:r>
              <a:rPr lang="en-GB" sz="3200" b="1" dirty="0">
                <a:latin typeface="Trebuchet MS" panose="020B0603020202020204" pitchFamily="34" charset="0"/>
              </a:rPr>
              <a:t>Subtyping autism &amp; DSM-5.</a:t>
            </a:r>
          </a:p>
          <a:p>
            <a:pPr lvl="0"/>
            <a:endParaRPr lang="en-GB" sz="3200" dirty="0">
              <a:latin typeface="Trebuchet MS" panose="020B0603020202020204" pitchFamily="34" charset="0"/>
            </a:endParaRPr>
          </a:p>
          <a:p>
            <a:pPr marL="514350" indent="-514350">
              <a:buFontTx/>
              <a:buAutoNum type="arabicParenR"/>
            </a:pPr>
            <a:r>
              <a:rPr lang="en-US" sz="3200" dirty="0">
                <a:latin typeface="Trebuchet MS" panose="020B0603020202020204" pitchFamily="34" charset="0"/>
              </a:rPr>
              <a:t>All attempts to divide autism have failed (Kapp 2023)</a:t>
            </a:r>
          </a:p>
          <a:p>
            <a:pPr marL="514350" indent="-514350">
              <a:buFontTx/>
              <a:buAutoNum type="arabicParenR"/>
            </a:pPr>
            <a:r>
              <a:rPr lang="en-US" sz="3200" dirty="0">
                <a:latin typeface="Trebuchet MS" panose="020B0603020202020204" pitchFamily="34" charset="0"/>
              </a:rPr>
              <a:t>Its why “</a:t>
            </a:r>
            <a:r>
              <a:rPr lang="en-US" sz="3200" i="1" dirty="0">
                <a:latin typeface="Trebuchet MS" panose="020B0603020202020204" pitchFamily="34" charset="0"/>
              </a:rPr>
              <a:t>Profound Autism</a:t>
            </a:r>
            <a:r>
              <a:rPr lang="en-US" sz="3200" dirty="0">
                <a:latin typeface="Trebuchet MS" panose="020B0603020202020204" pitchFamily="34" charset="0"/>
              </a:rPr>
              <a:t>” constructed from co-occurring ID &amp;/ or language issues (Woods et al 2023).</a:t>
            </a:r>
          </a:p>
          <a:p>
            <a:pPr marL="514350" indent="-514350">
              <a:buFontTx/>
              <a:buAutoNum type="arabicParenR"/>
            </a:pPr>
            <a:r>
              <a:rPr lang="en-US" sz="3200" dirty="0">
                <a:latin typeface="Trebuchet MS" panose="020B0603020202020204" pitchFamily="34" charset="0"/>
              </a:rPr>
              <a:t>Indicates “</a:t>
            </a:r>
            <a:r>
              <a:rPr lang="en-US" sz="3200" i="1" dirty="0">
                <a:latin typeface="Trebuchet MS" panose="020B0603020202020204" pitchFamily="34" charset="0"/>
              </a:rPr>
              <a:t>PDA Profile of ASD</a:t>
            </a:r>
            <a:r>
              <a:rPr lang="en-US" sz="3200" dirty="0">
                <a:latin typeface="Trebuchet MS" panose="020B0603020202020204" pitchFamily="34" charset="0"/>
              </a:rPr>
              <a:t>” features are not-autism.</a:t>
            </a:r>
          </a:p>
          <a:p>
            <a:pPr marL="514350" indent="-514350">
              <a:buFontTx/>
              <a:buAutoNum type="arabicParenR"/>
            </a:pPr>
            <a:r>
              <a:rPr lang="en-US" sz="3200" dirty="0">
                <a:latin typeface="Trebuchet MS" panose="020B0603020202020204" pitchFamily="34" charset="0"/>
              </a:rPr>
              <a:t>DSM-5 replaced autism subtypes with autism &amp; SCD (APA 2013).</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PROFOUNDLY DISTURBING?</a:t>
            </a:r>
          </a:p>
        </p:txBody>
      </p:sp>
    </p:spTree>
    <p:extLst>
      <p:ext uri="{BB962C8B-B14F-4D97-AF65-F5344CB8AC3E}">
        <p14:creationId xmlns:p14="http://schemas.microsoft.com/office/powerpoint/2010/main" val="4045886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18</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413063"/>
            <a:ext cx="10944224" cy="4031873"/>
          </a:xfrm>
          <a:prstGeom prst="rect">
            <a:avLst/>
          </a:prstGeom>
          <a:noFill/>
        </p:spPr>
        <p:txBody>
          <a:bodyPr wrap="square">
            <a:spAutoFit/>
          </a:bodyPr>
          <a:lstStyle/>
          <a:p>
            <a:pPr lvl="0"/>
            <a:r>
              <a:rPr lang="en-GB" sz="3200" b="1" dirty="0">
                <a:latin typeface="Trebuchet MS" panose="020B0603020202020204" pitchFamily="34" charset="0"/>
              </a:rPr>
              <a:t>Subtyping autism &amp; DSM-5.</a:t>
            </a:r>
          </a:p>
          <a:p>
            <a:pPr lvl="0"/>
            <a:endParaRPr lang="en-GB" sz="3200" dirty="0">
              <a:latin typeface="Trebuchet MS" panose="020B0603020202020204" pitchFamily="34" charset="0"/>
            </a:endParaRPr>
          </a:p>
          <a:p>
            <a:pPr marL="514350" indent="-514350">
              <a:buFontTx/>
              <a:buAutoNum type="arabicParenR"/>
            </a:pPr>
            <a:r>
              <a:rPr lang="en-US" sz="3200" dirty="0">
                <a:latin typeface="Trebuchet MS" panose="020B0603020202020204" pitchFamily="34" charset="0"/>
              </a:rPr>
              <a:t>PDA was informally excluded from DSM-5.</a:t>
            </a:r>
          </a:p>
          <a:p>
            <a:pPr marL="514350" indent="-514350">
              <a:buFontTx/>
              <a:buAutoNum type="arabicParenR"/>
            </a:pPr>
            <a:r>
              <a:rPr lang="en-US" sz="3200" dirty="0">
                <a:latin typeface="Trebuchet MS" panose="020B0603020202020204" pitchFamily="34" charset="0"/>
              </a:rPr>
              <a:t>Most autistics do not want autism subtyped.</a:t>
            </a:r>
          </a:p>
          <a:p>
            <a:pPr marL="514350" indent="-514350">
              <a:buFontTx/>
              <a:buAutoNum type="arabicParenR"/>
            </a:pPr>
            <a:r>
              <a:rPr lang="en-US" sz="3200" dirty="0">
                <a:latin typeface="Trebuchet MS" panose="020B0603020202020204" pitchFamily="34" charset="0"/>
              </a:rPr>
              <a:t>Seems SCD is not used much (Kapp &amp; Ne’eman 2019).</a:t>
            </a:r>
          </a:p>
          <a:p>
            <a:pPr marL="514350" indent="-514350">
              <a:buFontTx/>
              <a:buAutoNum type="arabicParenR"/>
            </a:pPr>
            <a:r>
              <a:rPr lang="en-US" sz="3200" dirty="0">
                <a:latin typeface="Trebuchet MS" panose="020B0603020202020204" pitchFamily="34" charset="0"/>
              </a:rPr>
              <a:t>DSM-5 autism criteria not designed to create autism subtypes (Kapp 2023), let alone attribute “</a:t>
            </a:r>
            <a:r>
              <a:rPr lang="en-US" sz="3200" i="1" dirty="0">
                <a:latin typeface="Trebuchet MS" panose="020B0603020202020204" pitchFamily="34" charset="0"/>
              </a:rPr>
              <a:t>PDA Profile of ASD</a:t>
            </a:r>
            <a:r>
              <a:rPr lang="en-US" sz="3200" dirty="0">
                <a:latin typeface="Trebuchet MS" panose="020B0603020202020204" pitchFamily="34" charset="0"/>
              </a:rPr>
              <a:t>”…</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PROFOUNDLY DISTURBING?</a:t>
            </a:r>
          </a:p>
        </p:txBody>
      </p:sp>
    </p:spTree>
    <p:extLst>
      <p:ext uri="{BB962C8B-B14F-4D97-AF65-F5344CB8AC3E}">
        <p14:creationId xmlns:p14="http://schemas.microsoft.com/office/powerpoint/2010/main" val="27532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19</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586270"/>
            <a:ext cx="10944224" cy="3539430"/>
          </a:xfrm>
          <a:prstGeom prst="rect">
            <a:avLst/>
          </a:prstGeom>
          <a:noFill/>
        </p:spPr>
        <p:txBody>
          <a:bodyPr wrap="square">
            <a:spAutoFit/>
          </a:bodyPr>
          <a:lstStyle/>
          <a:p>
            <a:pPr lvl="0"/>
            <a:r>
              <a:rPr lang="en-US" sz="3200" b="1" dirty="0">
                <a:solidFill>
                  <a:prstClr val="black"/>
                </a:solidFill>
                <a:latin typeface="Trebuchet MS" panose="020B0603020202020204" pitchFamily="34" charset="0"/>
              </a:rPr>
              <a:t>Fallacies seem applicable to “</a:t>
            </a:r>
            <a:r>
              <a:rPr lang="en-US" sz="3200" b="1" i="1" dirty="0">
                <a:solidFill>
                  <a:prstClr val="black"/>
                </a:solidFill>
                <a:latin typeface="Trebuchet MS" panose="020B0603020202020204" pitchFamily="34" charset="0"/>
              </a:rPr>
              <a:t>PDA Profile of ASD</a:t>
            </a:r>
            <a:r>
              <a:rPr lang="en-US" sz="3200" b="1" dirty="0">
                <a:solidFill>
                  <a:prstClr val="black"/>
                </a:solidFill>
                <a:latin typeface="Trebuchet MS" panose="020B0603020202020204" pitchFamily="34" charset="0"/>
              </a:rPr>
              <a:t>”.</a:t>
            </a:r>
          </a:p>
          <a:p>
            <a:pPr lvl="0"/>
            <a:endParaRPr lang="en-US" sz="3200" b="1" dirty="0">
              <a:solidFill>
                <a:prstClr val="black"/>
              </a:solidFill>
              <a:latin typeface="Trebuchet MS" panose="020B0603020202020204" pitchFamily="34" charset="0"/>
            </a:endParaRPr>
          </a:p>
          <a:p>
            <a:pPr lvl="0"/>
            <a:r>
              <a:rPr lang="en-US" sz="3200" b="1" dirty="0">
                <a:solidFill>
                  <a:prstClr val="black"/>
                </a:solidFill>
                <a:latin typeface="Trebuchet MS" panose="020B0603020202020204" pitchFamily="34" charset="0"/>
              </a:rPr>
              <a:t>1</a:t>
            </a:r>
            <a:r>
              <a:rPr lang="en-US" sz="3200" dirty="0">
                <a:solidFill>
                  <a:prstClr val="black"/>
                </a:solidFill>
                <a:latin typeface="Trebuchet MS" panose="020B0603020202020204" pitchFamily="34" charset="0"/>
              </a:rPr>
              <a:t>) Begging the question = Assumes PDA is distinct thing and arguing to prove it is a thing.</a:t>
            </a:r>
          </a:p>
          <a:p>
            <a:pPr lvl="0"/>
            <a:r>
              <a:rPr lang="en-US" sz="3200" dirty="0">
                <a:solidFill>
                  <a:prstClr val="black"/>
                </a:solidFill>
                <a:latin typeface="Trebuchet MS" panose="020B0603020202020204" pitchFamily="34" charset="0"/>
              </a:rPr>
              <a:t>2) No True Scotsman = if PDA descriptions/ diagnoses do not conform to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they are not PDA, such as instead are “</a:t>
            </a:r>
            <a:r>
              <a:rPr lang="en-US" sz="3200" i="1" dirty="0">
                <a:solidFill>
                  <a:prstClr val="black"/>
                </a:solidFill>
                <a:latin typeface="Trebuchet MS" panose="020B0603020202020204" pitchFamily="34" charset="0"/>
              </a:rPr>
              <a:t>Rational Demand Avoidance</a:t>
            </a:r>
            <a:r>
              <a:rPr lang="en-US" sz="3200" dirty="0">
                <a:solidFill>
                  <a:prstClr val="black"/>
                </a:solidFill>
                <a:latin typeface="Trebuchet MS" panose="020B0603020202020204" pitchFamily="34" charset="0"/>
              </a:rPr>
              <a:t>”.</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MAKING SENSE?</a:t>
            </a:r>
          </a:p>
        </p:txBody>
      </p:sp>
    </p:spTree>
    <p:extLst>
      <p:ext uri="{BB962C8B-B14F-4D97-AF65-F5344CB8AC3E}">
        <p14:creationId xmlns:p14="http://schemas.microsoft.com/office/powerpoint/2010/main" val="417528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506825"/>
            <a:ext cx="10944224" cy="3539430"/>
          </a:xfrm>
          <a:prstGeom prst="rect">
            <a:avLst/>
          </a:prstGeom>
          <a:noFill/>
        </p:spPr>
        <p:txBody>
          <a:bodyPr wrap="square">
            <a:spAutoFit/>
          </a:bodyPr>
          <a:lstStyle/>
          <a:p>
            <a:pPr lvl="0"/>
            <a:r>
              <a:rPr lang="en-GB" sz="3200" b="1" dirty="0">
                <a:latin typeface="Trebuchet MS" panose="020B0603020202020204" pitchFamily="34" charset="0"/>
              </a:rPr>
              <a:t>Conflicts of interest.</a:t>
            </a:r>
          </a:p>
          <a:p>
            <a:pPr lvl="0"/>
            <a:endParaRPr lang="en-GB" sz="3200" dirty="0">
              <a:solidFill>
                <a:prstClr val="black"/>
              </a:solidFill>
              <a:latin typeface="Trebuchet MS" panose="020B0603020202020204" pitchFamily="34" charset="0"/>
            </a:endParaRPr>
          </a:p>
          <a:p>
            <a:pPr marL="514350" indent="-514350">
              <a:buFontTx/>
              <a:buAutoNum type="arabicParenR"/>
            </a:pPr>
            <a:r>
              <a:rPr lang="en-US" sz="3200" dirty="0">
                <a:solidFill>
                  <a:prstClr val="black"/>
                </a:solidFill>
                <a:latin typeface="Trebuchet MS" panose="020B0603020202020204" pitchFamily="34" charset="0"/>
              </a:rPr>
              <a:t>Developing various PDA tools, e.g., Pathological Demand-Avoidance-Beliefs Scale (PDA-BS).</a:t>
            </a:r>
          </a:p>
          <a:p>
            <a:pPr marL="514350" indent="-514350">
              <a:buAutoNum type="arabicParenR"/>
            </a:pPr>
            <a:r>
              <a:rPr lang="en-US" sz="3200" dirty="0">
                <a:solidFill>
                  <a:prstClr val="black"/>
                </a:solidFill>
                <a:latin typeface="Trebuchet MS" panose="020B0603020202020204" pitchFamily="34" charset="0"/>
              </a:rPr>
              <a:t>Income from delivering training sessions on PDA. </a:t>
            </a:r>
          </a:p>
          <a:p>
            <a:pPr marL="514350" indent="-514350">
              <a:buFontTx/>
              <a:buAutoNum type="arabicParenR"/>
            </a:pPr>
            <a:r>
              <a:rPr lang="en-US" sz="3200" dirty="0">
                <a:solidFill>
                  <a:prstClr val="black"/>
                </a:solidFill>
                <a:latin typeface="Trebuchet MS" panose="020B0603020202020204" pitchFamily="34" charset="0"/>
              </a:rPr>
              <a:t>Reluctantly advocates for it to be diagnosed as a standalone construct. </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PROFILING MYSELF.</a:t>
            </a:r>
          </a:p>
        </p:txBody>
      </p:sp>
    </p:spTree>
    <p:extLst>
      <p:ext uri="{BB962C8B-B14F-4D97-AF65-F5344CB8AC3E}">
        <p14:creationId xmlns:p14="http://schemas.microsoft.com/office/powerpoint/2010/main" val="1069420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20</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297019"/>
            <a:ext cx="10944224" cy="4524315"/>
          </a:xfrm>
          <a:prstGeom prst="rect">
            <a:avLst/>
          </a:prstGeom>
          <a:noFill/>
        </p:spPr>
        <p:txBody>
          <a:bodyPr wrap="square">
            <a:spAutoFit/>
          </a:bodyPr>
          <a:lstStyle/>
          <a:p>
            <a:pPr lvl="0"/>
            <a:r>
              <a:rPr lang="en-US" sz="3200" b="1" dirty="0">
                <a:solidFill>
                  <a:prstClr val="black"/>
                </a:solidFill>
                <a:latin typeface="Trebuchet MS" panose="020B0603020202020204" pitchFamily="34" charset="0"/>
              </a:rPr>
              <a:t>Fallacies seem applicable to “</a:t>
            </a:r>
            <a:r>
              <a:rPr lang="en-US" sz="3200" b="1" i="1" dirty="0">
                <a:solidFill>
                  <a:prstClr val="black"/>
                </a:solidFill>
                <a:latin typeface="Trebuchet MS" panose="020B0603020202020204" pitchFamily="34" charset="0"/>
              </a:rPr>
              <a:t>PDA Profile of ASD</a:t>
            </a:r>
            <a:r>
              <a:rPr lang="en-US" sz="3200" b="1" dirty="0">
                <a:solidFill>
                  <a:prstClr val="black"/>
                </a:solidFill>
                <a:latin typeface="Trebuchet MS" panose="020B0603020202020204" pitchFamily="34" charset="0"/>
              </a:rPr>
              <a:t>”.</a:t>
            </a:r>
          </a:p>
          <a:p>
            <a:pPr lvl="0"/>
            <a:endParaRPr lang="en-US" sz="3200" b="1" dirty="0">
              <a:solidFill>
                <a:prstClr val="black"/>
              </a:solidFill>
              <a:latin typeface="Trebuchet MS" panose="020B0603020202020204" pitchFamily="34" charset="0"/>
            </a:endParaRPr>
          </a:p>
          <a:p>
            <a:pPr lvl="0"/>
            <a:r>
              <a:rPr lang="en-US" sz="3200" dirty="0">
                <a:solidFill>
                  <a:prstClr val="black"/>
                </a:solidFill>
                <a:latin typeface="Trebuchet MS" panose="020B0603020202020204" pitchFamily="34" charset="0"/>
              </a:rPr>
              <a:t>3) Appeal to popularity = Claiming that many hundreds/ thousands of people believe in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so it must be a thing.</a:t>
            </a:r>
          </a:p>
          <a:p>
            <a:pPr lvl="0"/>
            <a:r>
              <a:rPr lang="en-US" sz="3200" dirty="0">
                <a:solidFill>
                  <a:prstClr val="black"/>
                </a:solidFill>
                <a:latin typeface="Trebuchet MS" panose="020B0603020202020204" pitchFamily="34" charset="0"/>
              </a:rPr>
              <a:t>4) Equivalence = Claiming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is a different and distinct thing, with its features being different in nature to autism, but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is a “</a:t>
            </a:r>
            <a:r>
              <a:rPr lang="en-US" sz="3200" i="1" dirty="0">
                <a:solidFill>
                  <a:prstClr val="black"/>
                </a:solidFill>
                <a:latin typeface="Trebuchet MS" panose="020B0603020202020204" pitchFamily="34" charset="0"/>
              </a:rPr>
              <a:t>Profile of ASD</a:t>
            </a:r>
            <a:r>
              <a:rPr lang="en-US" sz="3200" dirty="0">
                <a:solidFill>
                  <a:prstClr val="black"/>
                </a:solidFill>
                <a:latin typeface="Trebuchet MS" panose="020B0603020202020204" pitchFamily="34" charset="0"/>
              </a:rPr>
              <a:t>.”. A + B + C ≠  A is applicable.</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MAKING SENSE?</a:t>
            </a:r>
          </a:p>
        </p:txBody>
      </p:sp>
    </p:spTree>
    <p:extLst>
      <p:ext uri="{BB962C8B-B14F-4D97-AF65-F5344CB8AC3E}">
        <p14:creationId xmlns:p14="http://schemas.microsoft.com/office/powerpoint/2010/main" val="2307732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21</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7" y="765175"/>
            <a:ext cx="10944225" cy="1077218"/>
          </a:xfrm>
          <a:prstGeom prst="rect">
            <a:avLst/>
          </a:prstGeom>
          <a:noFill/>
        </p:spPr>
        <p:txBody>
          <a:bodyPr wrap="square" rtlCol="0">
            <a:spAutoFit/>
          </a:bodyPr>
          <a:lstStyle/>
          <a:p>
            <a:r>
              <a:rPr lang="en-US" sz="3200" b="1" dirty="0">
                <a:latin typeface="Trebuchet MS" panose="020B0603020202020204" pitchFamily="34" charset="0"/>
              </a:rPr>
              <a:t>“</a:t>
            </a:r>
            <a:r>
              <a:rPr lang="en-US" sz="3200" b="1" i="1" dirty="0">
                <a:latin typeface="Trebuchet MS" panose="020B0603020202020204" pitchFamily="34" charset="0"/>
              </a:rPr>
              <a:t>PDA Profile of ASD</a:t>
            </a:r>
            <a:r>
              <a:rPr lang="en-US" sz="3200" b="1" dirty="0">
                <a:latin typeface="Trebuchet MS" panose="020B0603020202020204" pitchFamily="34" charset="0"/>
              </a:rPr>
              <a:t>” used to other (from PDA Space, 2023).</a:t>
            </a:r>
          </a:p>
        </p:txBody>
      </p:sp>
      <p:sp>
        <p:nvSpPr>
          <p:cNvPr id="5" name="TextBox 4">
            <a:extLst>
              <a:ext uri="{FF2B5EF4-FFF2-40B4-BE49-F238E27FC236}">
                <a16:creationId xmlns:a16="http://schemas.microsoft.com/office/drawing/2014/main" id="{08EF1569-C554-4739-8548-482282E27188}"/>
              </a:ext>
            </a:extLst>
          </p:cNvPr>
          <p:cNvSpPr txBox="1"/>
          <p:nvPr/>
        </p:nvSpPr>
        <p:spPr>
          <a:xfrm>
            <a:off x="630693" y="180400"/>
            <a:ext cx="10949276" cy="584775"/>
          </a:xfrm>
          <a:prstGeom prst="rect">
            <a:avLst/>
          </a:prstGeom>
          <a:noFill/>
        </p:spPr>
        <p:txBody>
          <a:bodyPr wrap="square" rtlCol="0">
            <a:spAutoFit/>
          </a:bodyPr>
          <a:lstStyle/>
          <a:p>
            <a:pPr algn="ctr"/>
            <a:r>
              <a:rPr lang="en-GB" sz="3200" b="1" dirty="0">
                <a:solidFill>
                  <a:srgbClr val="C00000"/>
                </a:solidFill>
                <a:latin typeface="Trebuchet MS" panose="020B0603020202020204" pitchFamily="34" charset="0"/>
              </a:rPr>
              <a:t>THE “</a:t>
            </a:r>
            <a:r>
              <a:rPr lang="en-GB" sz="3200" b="1" i="1" dirty="0">
                <a:solidFill>
                  <a:srgbClr val="C00000"/>
                </a:solidFill>
                <a:latin typeface="Trebuchet MS" panose="020B0603020202020204" pitchFamily="34" charset="0"/>
              </a:rPr>
              <a:t>LIGHT-BULB MOMENT</a:t>
            </a:r>
            <a:r>
              <a:rPr lang="en-GB" sz="3200" b="1" dirty="0">
                <a:solidFill>
                  <a:srgbClr val="C00000"/>
                </a:solidFill>
                <a:latin typeface="Trebuchet MS" panose="020B0603020202020204" pitchFamily="34" charset="0"/>
              </a:rPr>
              <a:t>”?</a:t>
            </a:r>
          </a:p>
        </p:txBody>
      </p:sp>
      <p:pic>
        <p:nvPicPr>
          <p:cNvPr id="1026" name="Picture 2" descr="Image">
            <a:extLst>
              <a:ext uri="{FF2B5EF4-FFF2-40B4-BE49-F238E27FC236}">
                <a16:creationId xmlns:a16="http://schemas.microsoft.com/office/drawing/2014/main" id="{9B088997-29C8-6484-5D4B-9254C4DB6B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9398" y="1268413"/>
            <a:ext cx="9468720" cy="5058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849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774506"/>
            <a:ext cx="10944224" cy="5509200"/>
          </a:xfrm>
          <a:prstGeom prst="rect">
            <a:avLst/>
          </a:prstGeom>
          <a:noFill/>
        </p:spPr>
        <p:txBody>
          <a:bodyPr wrap="square">
            <a:spAutoFit/>
          </a:bodyPr>
          <a:lstStyle/>
          <a:p>
            <a:pPr lvl="0"/>
            <a:r>
              <a:rPr lang="en-US" sz="3200" b="1" dirty="0">
                <a:solidFill>
                  <a:prstClr val="black"/>
                </a:solidFill>
                <a:latin typeface="Trebuchet MS" panose="020B0603020202020204" pitchFamily="34" charset="0"/>
              </a:rPr>
              <a:t>Fallacies seem applicable to “</a:t>
            </a:r>
            <a:r>
              <a:rPr lang="en-US" sz="3200" b="1" i="1" dirty="0">
                <a:solidFill>
                  <a:prstClr val="black"/>
                </a:solidFill>
                <a:latin typeface="Trebuchet MS" panose="020B0603020202020204" pitchFamily="34" charset="0"/>
              </a:rPr>
              <a:t>PDA Profile of ASD</a:t>
            </a:r>
            <a:r>
              <a:rPr lang="en-US" sz="3200" b="1" dirty="0">
                <a:solidFill>
                  <a:prstClr val="black"/>
                </a:solidFill>
                <a:latin typeface="Trebuchet MS" panose="020B0603020202020204" pitchFamily="34" charset="0"/>
              </a:rPr>
              <a:t>”.</a:t>
            </a:r>
          </a:p>
          <a:p>
            <a:pPr lvl="0"/>
            <a:endParaRPr lang="en-US" sz="3200" b="1" dirty="0">
              <a:solidFill>
                <a:prstClr val="black"/>
              </a:solidFill>
              <a:latin typeface="Trebuchet MS" panose="020B0603020202020204" pitchFamily="34" charset="0"/>
            </a:endParaRPr>
          </a:p>
          <a:p>
            <a:pPr lvl="0"/>
            <a:r>
              <a:rPr lang="en-US" sz="3200" dirty="0">
                <a:solidFill>
                  <a:prstClr val="black"/>
                </a:solidFill>
                <a:latin typeface="Trebuchet MS" panose="020B0603020202020204" pitchFamily="34" charset="0"/>
              </a:rPr>
              <a:t>5) False dichotomy =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 is “</a:t>
            </a:r>
            <a:r>
              <a:rPr lang="en-US" sz="3200" i="1" dirty="0">
                <a:solidFill>
                  <a:prstClr val="black"/>
                </a:solidFill>
                <a:latin typeface="Trebuchet MS" panose="020B0603020202020204" pitchFamily="34" charset="0"/>
              </a:rPr>
              <a:t>complex</a:t>
            </a:r>
            <a:r>
              <a:rPr lang="en-US" sz="3200" dirty="0">
                <a:solidFill>
                  <a:prstClr val="black"/>
                </a:solidFill>
                <a:latin typeface="Trebuchet MS" panose="020B0603020202020204" pitchFamily="34" charset="0"/>
              </a:rPr>
              <a:t>” / “</a:t>
            </a:r>
            <a:r>
              <a:rPr lang="en-US" sz="3200" i="1" dirty="0">
                <a:solidFill>
                  <a:prstClr val="black"/>
                </a:solidFill>
                <a:latin typeface="Trebuchet MS" panose="020B0603020202020204" pitchFamily="34" charset="0"/>
              </a:rPr>
              <a:t>perplexing</a:t>
            </a:r>
            <a:r>
              <a:rPr lang="en-US" sz="3200" dirty="0">
                <a:solidFill>
                  <a:prstClr val="black"/>
                </a:solidFill>
                <a:latin typeface="Trebuchet MS" panose="020B0603020202020204" pitchFamily="34" charset="0"/>
              </a:rPr>
              <a:t>” versus non-“Profile of ASD” autism is “</a:t>
            </a:r>
            <a:r>
              <a:rPr lang="en-US" sz="3200" i="1" dirty="0">
                <a:solidFill>
                  <a:prstClr val="black"/>
                </a:solidFill>
                <a:latin typeface="Trebuchet MS" panose="020B0603020202020204" pitchFamily="34" charset="0"/>
              </a:rPr>
              <a:t>more straightforward</a:t>
            </a:r>
            <a:r>
              <a:rPr lang="en-US" sz="3200" dirty="0">
                <a:solidFill>
                  <a:prstClr val="black"/>
                </a:solidFill>
                <a:latin typeface="Trebuchet MS" panose="020B0603020202020204" pitchFamily="34" charset="0"/>
              </a:rPr>
              <a:t>”/ “</a:t>
            </a:r>
            <a:r>
              <a:rPr lang="en-US" sz="3200" i="1" dirty="0">
                <a:solidFill>
                  <a:prstClr val="black"/>
                </a:solidFill>
                <a:latin typeface="Trebuchet MS" panose="020B0603020202020204" pitchFamily="34" charset="0"/>
              </a:rPr>
              <a:t>classic</a:t>
            </a:r>
            <a:r>
              <a:rPr lang="en-US" sz="3200" dirty="0">
                <a:solidFill>
                  <a:prstClr val="black"/>
                </a:solidFill>
                <a:latin typeface="Trebuchet MS" panose="020B0603020202020204" pitchFamily="34" charset="0"/>
              </a:rPr>
              <a:t>”.</a:t>
            </a:r>
          </a:p>
          <a:p>
            <a:pPr lvl="0"/>
            <a:r>
              <a:rPr lang="en-US" sz="3200" dirty="0">
                <a:solidFill>
                  <a:prstClr val="black"/>
                </a:solidFill>
                <a:latin typeface="Trebuchet MS" panose="020B0603020202020204" pitchFamily="34" charset="0"/>
              </a:rPr>
              <a:t>6) Texas sharpshooter = Assuming PDA is a “</a:t>
            </a:r>
            <a:r>
              <a:rPr lang="en-US" sz="3200" i="1" dirty="0">
                <a:solidFill>
                  <a:prstClr val="black"/>
                </a:solidFill>
                <a:latin typeface="Trebuchet MS" panose="020B0603020202020204" pitchFamily="34" charset="0"/>
              </a:rPr>
              <a:t>Profile of ASD</a:t>
            </a:r>
            <a:r>
              <a:rPr lang="en-US" sz="3200" dirty="0">
                <a:solidFill>
                  <a:prstClr val="black"/>
                </a:solidFill>
                <a:latin typeface="Trebuchet MS" panose="020B0603020202020204" pitchFamily="34" charset="0"/>
              </a:rPr>
              <a:t>” and then conducting research to support it:</a:t>
            </a:r>
          </a:p>
          <a:p>
            <a:pPr lvl="0"/>
            <a:r>
              <a:rPr lang="en-US" sz="3200" dirty="0">
                <a:solidFill>
                  <a:prstClr val="black"/>
                </a:solidFill>
                <a:latin typeface="Trebuchet MS" panose="020B0603020202020204" pitchFamily="34" charset="0"/>
              </a:rPr>
              <a:t>- Assuming PDA features = autism features.</a:t>
            </a:r>
          </a:p>
          <a:p>
            <a:pPr lvl="0"/>
            <a:r>
              <a:rPr lang="en-US" sz="3200" dirty="0">
                <a:solidFill>
                  <a:prstClr val="black"/>
                </a:solidFill>
                <a:latin typeface="Trebuchet MS" panose="020B0603020202020204" pitchFamily="34" charset="0"/>
              </a:rPr>
              <a:t>- Designing tools which assume PDA is a “</a:t>
            </a:r>
            <a:r>
              <a:rPr lang="en-US" sz="3200" i="1" dirty="0">
                <a:solidFill>
                  <a:prstClr val="black"/>
                </a:solidFill>
                <a:latin typeface="Trebuchet MS" panose="020B0603020202020204" pitchFamily="34" charset="0"/>
              </a:rPr>
              <a:t>Profile of ASD</a:t>
            </a:r>
            <a:r>
              <a:rPr lang="en-US" sz="3200" dirty="0">
                <a:solidFill>
                  <a:prstClr val="black"/>
                </a:solidFill>
                <a:latin typeface="Trebuchet MS" panose="020B0603020202020204" pitchFamily="34" charset="0"/>
              </a:rPr>
              <a:t>”.</a:t>
            </a:r>
          </a:p>
          <a:p>
            <a:pPr lvl="0"/>
            <a:r>
              <a:rPr lang="en-US" sz="3200" dirty="0">
                <a:solidFill>
                  <a:prstClr val="black"/>
                </a:solidFill>
                <a:latin typeface="Trebuchet MS" panose="020B0603020202020204" pitchFamily="34" charset="0"/>
              </a:rPr>
              <a:t>- Recruiting participants from sources which are knowledgeable in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THE “</a:t>
            </a:r>
            <a:r>
              <a:rPr lang="en-GB" sz="3200" b="1" i="1" dirty="0">
                <a:solidFill>
                  <a:srgbClr val="C00000"/>
                </a:solidFill>
                <a:latin typeface="Trebuchet MS" panose="020B0603020202020204" pitchFamily="34" charset="0"/>
              </a:rPr>
              <a:t>LIGHT-BULB MOMENT</a:t>
            </a:r>
            <a:r>
              <a:rPr lang="en-GB" sz="3200" b="1" dirty="0">
                <a:solidFill>
                  <a:srgbClr val="C00000"/>
                </a:solidFill>
                <a:latin typeface="Trebuchet MS" panose="020B0603020202020204" pitchFamily="34" charset="0"/>
              </a:rPr>
              <a:t>”?</a:t>
            </a:r>
          </a:p>
        </p:txBody>
      </p:sp>
    </p:spTree>
    <p:extLst>
      <p:ext uri="{BB962C8B-B14F-4D97-AF65-F5344CB8AC3E}">
        <p14:creationId xmlns:p14="http://schemas.microsoft.com/office/powerpoint/2010/main" val="407999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Adverse effects of “Profound Autism” &amp; “</a:t>
            </a:r>
            <a:r>
              <a:rPr lang="en-US" i="1" dirty="0"/>
              <a:t>ASD+PDA</a:t>
            </a:r>
            <a:r>
              <a:rPr lang="en-US" dirty="0"/>
              <a:t>”.</a:t>
            </a:r>
            <a:endParaRPr lang="en-GB" dirty="0"/>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23</a:t>
            </a:fld>
            <a:endParaRPr lang="en-GB" dirty="0">
              <a:solidFill>
                <a:srgbClr val="C00000"/>
              </a:solidFill>
            </a:endParaRPr>
          </a:p>
        </p:txBody>
      </p:sp>
      <p:sp>
        <p:nvSpPr>
          <p:cNvPr id="4" name="Rectangle 3"/>
          <p:cNvSpPr/>
          <p:nvPr/>
        </p:nvSpPr>
        <p:spPr>
          <a:xfrm>
            <a:off x="623887" y="180403"/>
            <a:ext cx="10944225"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FEATURE FILM?</a:t>
            </a:r>
          </a:p>
        </p:txBody>
      </p:sp>
      <p:sp>
        <p:nvSpPr>
          <p:cNvPr id="5" name="Rectangle 4"/>
          <p:cNvSpPr/>
          <p:nvPr/>
        </p:nvSpPr>
        <p:spPr>
          <a:xfrm>
            <a:off x="623888" y="1351375"/>
            <a:ext cx="10944224" cy="4031873"/>
          </a:xfrm>
          <a:prstGeom prst="rect">
            <a:avLst/>
          </a:prstGeom>
        </p:spPr>
        <p:txBody>
          <a:bodyPr wrap="square">
            <a:spAutoFit/>
          </a:bodyPr>
          <a:lstStyle/>
          <a:p>
            <a:pPr lvl="0"/>
            <a:r>
              <a:rPr lang="en-US" sz="3200" b="1" dirty="0">
                <a:latin typeface="Trebuchet MS" panose="020B0603020202020204" pitchFamily="34" charset="0"/>
              </a:rPr>
              <a:t>What do these features indicate?</a:t>
            </a:r>
          </a:p>
          <a:p>
            <a:pPr lvl="0"/>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I complain about illness or physical incapacity to avoid a request or demand.</a:t>
            </a:r>
            <a:r>
              <a:rPr lang="en-US" sz="3200" dirty="0">
                <a:latin typeface="Trebuchet MS" panose="020B0603020202020204" pitchFamily="34" charset="0"/>
              </a:rPr>
              <a:t>” (Egan et al 2019, p485).</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Attempts to negotiate better terms with adults.</a:t>
            </a:r>
            <a:r>
              <a:rPr lang="en-US" sz="3200" dirty="0">
                <a:latin typeface="Trebuchet MS" panose="020B0603020202020204" pitchFamily="34" charset="0"/>
              </a:rPr>
              <a:t>” (O’Nions et al 2014, p763).</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Apparently manipulative behaviour.</a:t>
            </a:r>
            <a:r>
              <a:rPr lang="en-US" sz="3200" dirty="0">
                <a:latin typeface="Trebuchet MS" panose="020B0603020202020204" pitchFamily="34" charset="0"/>
              </a:rPr>
              <a:t>” (O’Nions et al 2016, p415).</a:t>
            </a:r>
          </a:p>
        </p:txBody>
      </p:sp>
    </p:spTree>
    <p:extLst>
      <p:ext uri="{BB962C8B-B14F-4D97-AF65-F5344CB8AC3E}">
        <p14:creationId xmlns:p14="http://schemas.microsoft.com/office/powerpoint/2010/main" val="533902658"/>
      </p:ext>
    </p:extLst>
  </p:cSld>
  <p:clrMapOvr>
    <a:masterClrMapping/>
  </p:clrMapOvr>
  <mc:AlternateContent xmlns:mc="http://schemas.openxmlformats.org/markup-compatibility/2006" xmlns:p14="http://schemas.microsoft.com/office/powerpoint/2010/main">
    <mc:Choice Requires="p14">
      <p:transition spd="slow" p14:dur="2000" advTm="40884"/>
    </mc:Choice>
    <mc:Fallback xmlns="">
      <p:transition spd="slow" advTm="4088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24</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19" y="1474304"/>
            <a:ext cx="10944225" cy="3539430"/>
          </a:xfrm>
          <a:prstGeom prst="rect">
            <a:avLst/>
          </a:prstGeom>
          <a:noFill/>
        </p:spPr>
        <p:txBody>
          <a:bodyPr wrap="square" rtlCol="0">
            <a:spAutoFit/>
          </a:bodyPr>
          <a:lstStyle/>
          <a:p>
            <a:r>
              <a:rPr lang="en-US" sz="3200" b="1" dirty="0">
                <a:latin typeface="Trebuchet MS" panose="020B0603020202020204" pitchFamily="34" charset="0"/>
              </a:rPr>
              <a:t>Proposed subtypes problems for self-advocacy.</a:t>
            </a:r>
          </a:p>
          <a:p>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Many features pathologised in PDA, are those people often express to exert their self-agency when distressed/ stressed (Moore 2020).</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PDA Profile of ASD</a:t>
            </a:r>
            <a:r>
              <a:rPr lang="en-US" sz="3200" dirty="0">
                <a:latin typeface="Trebuchet MS" panose="020B0603020202020204" pitchFamily="34" charset="0"/>
              </a:rPr>
              <a:t>” represents pathologising of autistic advocacy (Milton 2017; Woods 2017a).</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0400"/>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WHO HAS A “</a:t>
            </a:r>
            <a:r>
              <a:rPr lang="en-US" sz="3200" b="1" i="1" dirty="0">
                <a:solidFill>
                  <a:srgbClr val="C00000"/>
                </a:solidFill>
                <a:latin typeface="Trebuchet MS" panose="020B0603020202020204" pitchFamily="34" charset="0"/>
              </a:rPr>
              <a:t>PATHOLOGICAL</a:t>
            </a:r>
            <a:r>
              <a:rPr lang="en-US" sz="3200" b="1" dirty="0">
                <a:solidFill>
                  <a:srgbClr val="C00000"/>
                </a:solidFill>
                <a:latin typeface="Trebuchet MS" panose="020B0603020202020204" pitchFamily="34" charset="0"/>
              </a:rPr>
              <a:t>” NEED TO CONTROL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670789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25</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19" y="1129069"/>
            <a:ext cx="10944225" cy="4524315"/>
          </a:xfrm>
          <a:prstGeom prst="rect">
            <a:avLst/>
          </a:prstGeom>
          <a:noFill/>
        </p:spPr>
        <p:txBody>
          <a:bodyPr wrap="square" rtlCol="0">
            <a:spAutoFit/>
          </a:bodyPr>
          <a:lstStyle/>
          <a:p>
            <a:r>
              <a:rPr lang="en-US" sz="3200" b="1" dirty="0">
                <a:latin typeface="Trebuchet MS" panose="020B0603020202020204" pitchFamily="34" charset="0"/>
              </a:rPr>
              <a:t>Proposed subtypes problems for self-advocacy.</a:t>
            </a:r>
          </a:p>
          <a:p>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When people generally said to be incapable of communication find ways of making clear what they do and don’t want through means other than words, this is self-advocacy” (p. 223). Baggs clarified that self-advocacy includes what some refer to as behavioral problems in response to abuse or violence against them [176].</a:t>
            </a:r>
            <a:r>
              <a:rPr lang="en-US" sz="3200" dirty="0">
                <a:latin typeface="Trebuchet MS" panose="020B0603020202020204" pitchFamily="34" charset="0"/>
              </a:rPr>
              <a:t>” (Kapp 2023, p10).</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0400"/>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WHO HAS A “</a:t>
            </a:r>
            <a:r>
              <a:rPr lang="en-US" sz="3200" b="1" i="1" dirty="0">
                <a:solidFill>
                  <a:srgbClr val="C00000"/>
                </a:solidFill>
                <a:latin typeface="Trebuchet MS" panose="020B0603020202020204" pitchFamily="34" charset="0"/>
              </a:rPr>
              <a:t>PATHOLOGICAL</a:t>
            </a:r>
            <a:r>
              <a:rPr lang="en-US" sz="3200" b="1" dirty="0">
                <a:solidFill>
                  <a:srgbClr val="C00000"/>
                </a:solidFill>
                <a:latin typeface="Trebuchet MS" panose="020B0603020202020204" pitchFamily="34" charset="0"/>
              </a:rPr>
              <a:t>” NEED TO CONTROL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620271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26</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19" y="970448"/>
            <a:ext cx="10944225" cy="5016758"/>
          </a:xfrm>
          <a:prstGeom prst="rect">
            <a:avLst/>
          </a:prstGeom>
          <a:noFill/>
        </p:spPr>
        <p:txBody>
          <a:bodyPr wrap="square" rtlCol="0">
            <a:spAutoFit/>
          </a:bodyPr>
          <a:lstStyle/>
          <a:p>
            <a:r>
              <a:rPr lang="en-US" sz="3200" b="1" dirty="0">
                <a:latin typeface="Trebuchet MS" panose="020B0603020202020204" pitchFamily="34" charset="0"/>
              </a:rPr>
              <a:t>Proposed subtypes problems for advocacy.</a:t>
            </a:r>
          </a:p>
          <a:p>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PDA contains many unpleasant-criminal behaviours which requires intent to commit them (Woods 2022b).</a:t>
            </a:r>
          </a:p>
          <a:p>
            <a:pPr marL="514350" indent="-514350">
              <a:buAutoNum type="arabicParenR"/>
            </a:pPr>
            <a:r>
              <a:rPr lang="en-US" sz="3200" dirty="0">
                <a:latin typeface="Trebuchet MS" panose="020B0603020202020204" pitchFamily="34" charset="0"/>
              </a:rPr>
              <a:t>PDA, but not autistic traits predicted stalking (Linenberg 2021).</a:t>
            </a:r>
          </a:p>
          <a:p>
            <a:pPr marL="514350" indent="-514350">
              <a:buAutoNum type="arabicParenR"/>
            </a:pPr>
            <a:r>
              <a:rPr lang="en-US" sz="3200" dirty="0">
                <a:latin typeface="Trebuchet MS" panose="020B0603020202020204" pitchFamily="34" charset="0"/>
              </a:rPr>
              <a:t>PDA does not have ToM deficits (Bishop 2018).</a:t>
            </a:r>
          </a:p>
          <a:p>
            <a:pPr marL="514350" indent="-514350">
              <a:buAutoNum type="arabicParenR"/>
            </a:pPr>
            <a:r>
              <a:rPr lang="en-US" sz="3200" dirty="0">
                <a:latin typeface="Trebuchet MS" panose="020B0603020202020204" pitchFamily="34" charset="0"/>
              </a:rPr>
              <a:t>PDA’s social avoidance behaviours described as “</a:t>
            </a:r>
            <a:r>
              <a:rPr lang="en-US" sz="3200" i="1" dirty="0">
                <a:latin typeface="Trebuchet MS" panose="020B0603020202020204" pitchFamily="34" charset="0"/>
              </a:rPr>
              <a:t>manipulative</a:t>
            </a:r>
            <a:r>
              <a:rPr lang="en-US" sz="3200" dirty="0">
                <a:latin typeface="Trebuchet MS" panose="020B0603020202020204" pitchFamily="34" charset="0"/>
              </a:rPr>
              <a:t>” or “</a:t>
            </a:r>
            <a:r>
              <a:rPr lang="en-US" sz="3200" i="1" dirty="0">
                <a:latin typeface="Trebuchet MS" panose="020B0603020202020204" pitchFamily="34" charset="0"/>
              </a:rPr>
              <a:t>strategic</a:t>
            </a:r>
            <a:r>
              <a:rPr lang="en-US" sz="3200" dirty="0">
                <a:latin typeface="Trebuchet MS" panose="020B0603020202020204" pitchFamily="34" charset="0"/>
              </a:rPr>
              <a:t>”, gives others carte blanche to ignore our views (Woods 2017b).</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0400"/>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WHO HAS A “</a:t>
            </a:r>
            <a:r>
              <a:rPr lang="en-US" sz="3200" b="1" i="1" dirty="0">
                <a:solidFill>
                  <a:srgbClr val="C00000"/>
                </a:solidFill>
                <a:latin typeface="Trebuchet MS" panose="020B0603020202020204" pitchFamily="34" charset="0"/>
              </a:rPr>
              <a:t>PATHOLOGICAL</a:t>
            </a:r>
            <a:r>
              <a:rPr lang="en-US" sz="3200" b="1" dirty="0">
                <a:solidFill>
                  <a:srgbClr val="C00000"/>
                </a:solidFill>
                <a:latin typeface="Trebuchet MS" panose="020B0603020202020204" pitchFamily="34" charset="0"/>
              </a:rPr>
              <a:t>” NEED TO CONTROL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272619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27</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19" y="1119795"/>
            <a:ext cx="10944225" cy="5016758"/>
          </a:xfrm>
          <a:prstGeom prst="rect">
            <a:avLst/>
          </a:prstGeom>
          <a:noFill/>
        </p:spPr>
        <p:txBody>
          <a:bodyPr wrap="square" rtlCol="0">
            <a:spAutoFit/>
          </a:bodyPr>
          <a:lstStyle/>
          <a:p>
            <a:r>
              <a:rPr lang="en-US" sz="3200" b="1" dirty="0">
                <a:latin typeface="Trebuchet MS" panose="020B0603020202020204" pitchFamily="34" charset="0"/>
              </a:rPr>
              <a:t>Proposed subtypes problems for advocacy.</a:t>
            </a:r>
          </a:p>
          <a:p>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Profound Autism</a:t>
            </a:r>
            <a:r>
              <a:rPr lang="en-US" sz="3200" dirty="0">
                <a:latin typeface="Trebuchet MS" panose="020B0603020202020204" pitchFamily="34" charset="0"/>
              </a:rPr>
              <a:t>” advocates claiming autistic neurodiversity supporters are harassing them (Singer et al 2023).</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Non-disabled</a:t>
            </a:r>
            <a:r>
              <a:rPr lang="en-US" sz="3200" dirty="0">
                <a:latin typeface="Trebuchet MS" panose="020B0603020202020204" pitchFamily="34" charset="0"/>
              </a:rPr>
              <a:t>” autistic persons cannot advocate for those with “</a:t>
            </a:r>
            <a:r>
              <a:rPr lang="en-US" sz="3200" i="1" dirty="0">
                <a:latin typeface="Trebuchet MS" panose="020B0603020202020204" pitchFamily="34" charset="0"/>
              </a:rPr>
              <a:t>Profound Autism</a:t>
            </a:r>
            <a:r>
              <a:rPr lang="en-US" sz="3200" dirty="0">
                <a:latin typeface="Trebuchet MS" panose="020B0603020202020204" pitchFamily="34" charset="0"/>
              </a:rPr>
              <a:t>” (Singer 2022).</a:t>
            </a:r>
          </a:p>
          <a:p>
            <a:pPr marL="514350" indent="-514350">
              <a:buAutoNum type="arabicParenR"/>
            </a:pPr>
            <a:r>
              <a:rPr lang="en-US" sz="3200" dirty="0">
                <a:latin typeface="Trebuchet MS" panose="020B0603020202020204" pitchFamily="34" charset="0"/>
              </a:rPr>
              <a:t>Ignore preferences of “</a:t>
            </a:r>
            <a:r>
              <a:rPr lang="en-US" sz="3200" i="1" dirty="0">
                <a:latin typeface="Trebuchet MS" panose="020B0603020202020204" pitchFamily="34" charset="0"/>
              </a:rPr>
              <a:t>non-disabled</a:t>
            </a:r>
            <a:r>
              <a:rPr lang="en-US" sz="3200" dirty="0">
                <a:latin typeface="Trebuchet MS" panose="020B0603020202020204" pitchFamily="34" charset="0"/>
              </a:rPr>
              <a:t>” autistic persons.</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Profound Autism</a:t>
            </a:r>
            <a:r>
              <a:rPr lang="en-US" sz="3200" dirty="0">
                <a:latin typeface="Trebuchet MS" panose="020B0603020202020204" pitchFamily="34" charset="0"/>
              </a:rPr>
              <a:t>” &amp; other ableist terms should be used (Singer et al 2023).</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4253"/>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WHO HAS A “</a:t>
            </a:r>
            <a:r>
              <a:rPr lang="en-US" sz="3200" b="1" i="1" dirty="0">
                <a:solidFill>
                  <a:srgbClr val="C00000"/>
                </a:solidFill>
                <a:latin typeface="Trebuchet MS" panose="020B0603020202020204" pitchFamily="34" charset="0"/>
              </a:rPr>
              <a:t>PATHOLOGICAL</a:t>
            </a:r>
            <a:r>
              <a:rPr lang="en-US" sz="3200" b="1" dirty="0">
                <a:solidFill>
                  <a:srgbClr val="C00000"/>
                </a:solidFill>
                <a:latin typeface="Trebuchet MS" panose="020B0603020202020204" pitchFamily="34" charset="0"/>
              </a:rPr>
              <a:t>” NEED TO CONTROL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21858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28</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22" y="1549014"/>
            <a:ext cx="10944225" cy="3539430"/>
          </a:xfrm>
          <a:prstGeom prst="rect">
            <a:avLst/>
          </a:prstGeom>
          <a:noFill/>
        </p:spPr>
        <p:txBody>
          <a:bodyPr wrap="square" rtlCol="0">
            <a:spAutoFit/>
          </a:bodyPr>
          <a:lstStyle/>
          <a:p>
            <a:r>
              <a:rPr lang="en-US" sz="3200" b="1" dirty="0">
                <a:latin typeface="Trebuchet MS" panose="020B0603020202020204" pitchFamily="34" charset="0"/>
              </a:rPr>
              <a:t>Proposed subtypes problems for advocacy.</a:t>
            </a:r>
          </a:p>
          <a:p>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Profound Autism</a:t>
            </a:r>
            <a:r>
              <a:rPr lang="en-US" sz="3200" dirty="0">
                <a:latin typeface="Trebuchet MS" panose="020B0603020202020204" pitchFamily="34" charset="0"/>
              </a:rPr>
              <a:t>” intended for those who cannot advocate (ASF 2022; Singer 2022; Singer et al 2023). </a:t>
            </a:r>
          </a:p>
          <a:p>
            <a:pPr marL="514350" indent="-514350">
              <a:buFontTx/>
              <a:buAutoNum type="arabicParenR"/>
            </a:pPr>
            <a:r>
              <a:rPr lang="en-US" sz="3200" dirty="0">
                <a:latin typeface="Trebuchet MS" panose="020B0603020202020204" pitchFamily="34" charset="0"/>
              </a:rPr>
              <a:t>Autistic IQ scores often depends on context of the IQ test &amp; the tool being used, e.g., best tool to RPM (Kapp 2023).</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4253"/>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WHO HAS A “</a:t>
            </a:r>
            <a:r>
              <a:rPr lang="en-US" sz="3200" b="1" i="1" dirty="0">
                <a:solidFill>
                  <a:srgbClr val="C00000"/>
                </a:solidFill>
                <a:latin typeface="Trebuchet MS" panose="020B0603020202020204" pitchFamily="34" charset="0"/>
              </a:rPr>
              <a:t>PATHOLOGICAL</a:t>
            </a:r>
            <a:r>
              <a:rPr lang="en-US" sz="3200" b="1" dirty="0">
                <a:solidFill>
                  <a:srgbClr val="C00000"/>
                </a:solidFill>
                <a:latin typeface="Trebuchet MS" panose="020B0603020202020204" pitchFamily="34" charset="0"/>
              </a:rPr>
              <a:t>” NEED TO CONTROL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4017733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29</a:t>
            </a:fld>
            <a:endParaRPr lang="en-GB" dirty="0"/>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CIRCLE WARS.</a:t>
            </a:r>
          </a:p>
        </p:txBody>
      </p:sp>
      <p:grpSp>
        <p:nvGrpSpPr>
          <p:cNvPr id="4" name="Group 3">
            <a:extLst>
              <a:ext uri="{FF2B5EF4-FFF2-40B4-BE49-F238E27FC236}">
                <a16:creationId xmlns:a16="http://schemas.microsoft.com/office/drawing/2014/main" id="{5C222EDF-9325-8287-D526-6C023B74F30A}"/>
              </a:ext>
            </a:extLst>
          </p:cNvPr>
          <p:cNvGrpSpPr/>
          <p:nvPr/>
        </p:nvGrpSpPr>
        <p:grpSpPr>
          <a:xfrm>
            <a:off x="1680880" y="851775"/>
            <a:ext cx="8830240" cy="5649870"/>
            <a:chOff x="791884" y="928753"/>
            <a:chExt cx="8830240" cy="5649870"/>
          </a:xfrm>
        </p:grpSpPr>
        <p:sp>
          <p:nvSpPr>
            <p:cNvPr id="8" name="TextBox 7">
              <a:extLst>
                <a:ext uri="{FF2B5EF4-FFF2-40B4-BE49-F238E27FC236}">
                  <a16:creationId xmlns:a16="http://schemas.microsoft.com/office/drawing/2014/main" id="{C098EC25-E300-D4FF-369C-38F08B9EEC83}"/>
                </a:ext>
              </a:extLst>
            </p:cNvPr>
            <p:cNvSpPr txBox="1"/>
            <p:nvPr/>
          </p:nvSpPr>
          <p:spPr>
            <a:xfrm>
              <a:off x="1351676" y="928753"/>
              <a:ext cx="7688424" cy="584775"/>
            </a:xfrm>
            <a:prstGeom prst="rect">
              <a:avLst/>
            </a:prstGeom>
            <a:noFill/>
          </p:spPr>
          <p:txBody>
            <a:bodyPr wrap="square" rtlCol="0">
              <a:spAutoFit/>
            </a:bodyPr>
            <a:lstStyle/>
            <a:p>
              <a:pPr algn="ctr"/>
              <a:r>
                <a:rPr lang="en-GB" sz="1600" b="1" u="sng" dirty="0">
                  <a:latin typeface="Trebuchet MS" panose="020B0603020202020204" pitchFamily="34" charset="0"/>
                </a:rPr>
                <a:t>DSM-5 AUTISM, “</a:t>
              </a:r>
              <a:r>
                <a:rPr lang="en-GB" sz="1600" b="1" i="1" u="sng" dirty="0">
                  <a:latin typeface="Trebuchet MS" panose="020B0603020202020204" pitchFamily="34" charset="0"/>
                </a:rPr>
                <a:t>PROFOUND AUTISM</a:t>
              </a:r>
              <a:r>
                <a:rPr lang="en-GB" sz="1600" b="1" u="sng" dirty="0">
                  <a:latin typeface="Trebuchet MS" panose="020B0603020202020204" pitchFamily="34" charset="0"/>
                </a:rPr>
                <a:t>”, &amp; “</a:t>
              </a:r>
              <a:r>
                <a:rPr lang="en-GB" sz="1600" b="1" i="1" u="sng" dirty="0">
                  <a:latin typeface="Trebuchet MS" panose="020B0603020202020204" pitchFamily="34" charset="0"/>
                </a:rPr>
                <a:t>PATHOLOGICAL</a:t>
              </a:r>
              <a:r>
                <a:rPr lang="en-GB" sz="1600" b="1" u="sng" dirty="0">
                  <a:latin typeface="Trebuchet MS" panose="020B0603020202020204" pitchFamily="34" charset="0"/>
                </a:rPr>
                <a:t>” DEMAND-AVOIDANCE RELATIVE SUPPORT NEEDS COMPARED TO IQ.</a:t>
              </a:r>
            </a:p>
          </p:txBody>
        </p:sp>
        <p:grpSp>
          <p:nvGrpSpPr>
            <p:cNvPr id="9" name="Group 8">
              <a:extLst>
                <a:ext uri="{FF2B5EF4-FFF2-40B4-BE49-F238E27FC236}">
                  <a16:creationId xmlns:a16="http://schemas.microsoft.com/office/drawing/2014/main" id="{C7C9701B-13FE-AFFF-F891-C16B25C458BB}"/>
                </a:ext>
              </a:extLst>
            </p:cNvPr>
            <p:cNvGrpSpPr/>
            <p:nvPr/>
          </p:nvGrpSpPr>
          <p:grpSpPr>
            <a:xfrm>
              <a:off x="791884" y="1551963"/>
              <a:ext cx="8830240" cy="5026660"/>
              <a:chOff x="791884" y="1551963"/>
              <a:chExt cx="8830240" cy="5026660"/>
            </a:xfrm>
          </p:grpSpPr>
          <p:grpSp>
            <p:nvGrpSpPr>
              <p:cNvPr id="10" name="Group 9">
                <a:extLst>
                  <a:ext uri="{FF2B5EF4-FFF2-40B4-BE49-F238E27FC236}">
                    <a16:creationId xmlns:a16="http://schemas.microsoft.com/office/drawing/2014/main" id="{38CBEE66-4091-49D9-4CBF-2D98A015DFDC}"/>
                  </a:ext>
                </a:extLst>
              </p:cNvPr>
              <p:cNvGrpSpPr/>
              <p:nvPr/>
            </p:nvGrpSpPr>
            <p:grpSpPr>
              <a:xfrm>
                <a:off x="791884" y="1551963"/>
                <a:ext cx="6695930" cy="5026660"/>
                <a:chOff x="791884" y="1551963"/>
                <a:chExt cx="6695930" cy="5026660"/>
              </a:xfrm>
            </p:grpSpPr>
            <p:grpSp>
              <p:nvGrpSpPr>
                <p:cNvPr id="12" name="Group 11">
                  <a:extLst>
                    <a:ext uri="{FF2B5EF4-FFF2-40B4-BE49-F238E27FC236}">
                      <a16:creationId xmlns:a16="http://schemas.microsoft.com/office/drawing/2014/main" id="{771C5841-59F1-96DF-A0F7-9338E48B52EA}"/>
                    </a:ext>
                  </a:extLst>
                </p:cNvPr>
                <p:cNvGrpSpPr/>
                <p:nvPr/>
              </p:nvGrpSpPr>
              <p:grpSpPr>
                <a:xfrm>
                  <a:off x="2916688" y="1551963"/>
                  <a:ext cx="4571126" cy="4571126"/>
                  <a:chOff x="1235075" y="1566669"/>
                  <a:chExt cx="4571126" cy="4571126"/>
                </a:xfrm>
              </p:grpSpPr>
              <p:cxnSp>
                <p:nvCxnSpPr>
                  <p:cNvPr id="15" name="Straight Arrow Connector 14">
                    <a:extLst>
                      <a:ext uri="{FF2B5EF4-FFF2-40B4-BE49-F238E27FC236}">
                        <a16:creationId xmlns:a16="http://schemas.microsoft.com/office/drawing/2014/main" id="{8C5AF4DE-5658-1714-A0FA-1BFBF7CE0462}"/>
                      </a:ext>
                    </a:extLst>
                  </p:cNvPr>
                  <p:cNvCxnSpPr>
                    <a:cxnSpLocks/>
                  </p:cNvCxnSpPr>
                  <p:nvPr/>
                </p:nvCxnSpPr>
                <p:spPr>
                  <a:xfrm flipV="1">
                    <a:off x="1256846" y="1566669"/>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66C20A7-284D-0DF6-005E-30F20BC5EB60}"/>
                      </a:ext>
                    </a:extLst>
                  </p:cNvPr>
                  <p:cNvCxnSpPr>
                    <a:cxnSpLocks/>
                  </p:cNvCxnSpPr>
                  <p:nvPr/>
                </p:nvCxnSpPr>
                <p:spPr>
                  <a:xfrm rot="5400000" flipV="1">
                    <a:off x="3520638" y="3852232"/>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27F502C-F563-078A-366A-39063E1CE8E8}"/>
                      </a:ext>
                    </a:extLst>
                  </p:cNvPr>
                  <p:cNvSpPr/>
                  <p:nvPr/>
                </p:nvSpPr>
                <p:spPr>
                  <a:xfrm>
                    <a:off x="1235076" y="2080734"/>
                    <a:ext cx="4409944" cy="4048603"/>
                  </a:xfrm>
                  <a:prstGeom prst="ellips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a:extLst>
                      <a:ext uri="{FF2B5EF4-FFF2-40B4-BE49-F238E27FC236}">
                        <a16:creationId xmlns:a16="http://schemas.microsoft.com/office/drawing/2014/main" id="{56EB659E-5EF3-D869-4195-1314F76463DC}"/>
                      </a:ext>
                    </a:extLst>
                  </p:cNvPr>
                  <p:cNvSpPr/>
                  <p:nvPr/>
                </p:nvSpPr>
                <p:spPr>
                  <a:xfrm>
                    <a:off x="1235075" y="4100153"/>
                    <a:ext cx="2550693" cy="2019418"/>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a:extLst>
                      <a:ext uri="{FF2B5EF4-FFF2-40B4-BE49-F238E27FC236}">
                        <a16:creationId xmlns:a16="http://schemas.microsoft.com/office/drawing/2014/main" id="{EA4FD70C-700A-267D-8BB0-B3A20617216E}"/>
                      </a:ext>
                    </a:extLst>
                  </p:cNvPr>
                  <p:cNvSpPr/>
                  <p:nvPr/>
                </p:nvSpPr>
                <p:spPr>
                  <a:xfrm>
                    <a:off x="2939143" y="4076700"/>
                    <a:ext cx="2705876" cy="2042871"/>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w="28575">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a:extLst>
                      <a:ext uri="{FF2B5EF4-FFF2-40B4-BE49-F238E27FC236}">
                        <a16:creationId xmlns:a16="http://schemas.microsoft.com/office/drawing/2014/main" id="{9EF3C3D4-907E-2DD7-31F4-C617FBD45B4E}"/>
                      </a:ext>
                    </a:extLst>
                  </p:cNvPr>
                  <p:cNvSpPr txBox="1"/>
                  <p:nvPr/>
                </p:nvSpPr>
                <p:spPr>
                  <a:xfrm>
                    <a:off x="2676396" y="3433665"/>
                    <a:ext cx="1511558" cy="338554"/>
                  </a:xfrm>
                  <a:prstGeom prst="rect">
                    <a:avLst/>
                  </a:prstGeom>
                  <a:noFill/>
                </p:spPr>
                <p:txBody>
                  <a:bodyPr wrap="square" rtlCol="0">
                    <a:spAutoFit/>
                  </a:bodyPr>
                  <a:lstStyle/>
                  <a:p>
                    <a:pPr algn="ctr"/>
                    <a:r>
                      <a:rPr lang="en-GB" sz="1600" dirty="0">
                        <a:latin typeface="Trebuchet MS" panose="020B0603020202020204" pitchFamily="34" charset="0"/>
                      </a:rPr>
                      <a:t>DSM-5 Autism.</a:t>
                    </a:r>
                  </a:p>
                </p:txBody>
              </p:sp>
              <p:sp>
                <p:nvSpPr>
                  <p:cNvPr id="21" name="TextBox 20">
                    <a:extLst>
                      <a:ext uri="{FF2B5EF4-FFF2-40B4-BE49-F238E27FC236}">
                        <a16:creationId xmlns:a16="http://schemas.microsoft.com/office/drawing/2014/main" id="{CB1D9F9C-4C4E-491C-CBDF-64E7B1FE8897}"/>
                      </a:ext>
                    </a:extLst>
                  </p:cNvPr>
                  <p:cNvSpPr txBox="1"/>
                  <p:nvPr/>
                </p:nvSpPr>
                <p:spPr>
                  <a:xfrm>
                    <a:off x="1703323" y="4828887"/>
                    <a:ext cx="1129003"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Profound Autism.</a:t>
                    </a:r>
                    <a:r>
                      <a:rPr lang="en-GB" sz="1600" dirty="0">
                        <a:latin typeface="Trebuchet MS" panose="020B0603020202020204" pitchFamily="34" charset="0"/>
                      </a:rPr>
                      <a:t>”</a:t>
                    </a:r>
                  </a:p>
                </p:txBody>
              </p:sp>
              <p:sp>
                <p:nvSpPr>
                  <p:cNvPr id="22" name="TextBox 21">
                    <a:extLst>
                      <a:ext uri="{FF2B5EF4-FFF2-40B4-BE49-F238E27FC236}">
                        <a16:creationId xmlns:a16="http://schemas.microsoft.com/office/drawing/2014/main" id="{0F2CF7BB-B56D-133A-C0D4-6FC9558A8008}"/>
                      </a:ext>
                    </a:extLst>
                  </p:cNvPr>
                  <p:cNvSpPr txBox="1"/>
                  <p:nvPr/>
                </p:nvSpPr>
                <p:spPr>
                  <a:xfrm>
                    <a:off x="3300573" y="4828886"/>
                    <a:ext cx="2068285"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Pathological</a:t>
                    </a:r>
                    <a:r>
                      <a:rPr lang="en-GB" sz="1600" dirty="0">
                        <a:latin typeface="Trebuchet MS" panose="020B0603020202020204" pitchFamily="34" charset="0"/>
                      </a:rPr>
                      <a:t>” Demand-Avoidance.</a:t>
                    </a:r>
                  </a:p>
                </p:txBody>
              </p:sp>
            </p:grpSp>
            <p:sp>
              <p:nvSpPr>
                <p:cNvPr id="13" name="TextBox 12">
                  <a:extLst>
                    <a:ext uri="{FF2B5EF4-FFF2-40B4-BE49-F238E27FC236}">
                      <a16:creationId xmlns:a16="http://schemas.microsoft.com/office/drawing/2014/main" id="{6098045C-34DB-518C-B6EE-46B67D61B847}"/>
                    </a:ext>
                  </a:extLst>
                </p:cNvPr>
                <p:cNvSpPr txBox="1"/>
                <p:nvPr/>
              </p:nvSpPr>
              <p:spPr>
                <a:xfrm>
                  <a:off x="4974961" y="6240069"/>
                  <a:ext cx="457199" cy="338554"/>
                </a:xfrm>
                <a:prstGeom prst="rect">
                  <a:avLst/>
                </a:prstGeom>
                <a:noFill/>
              </p:spPr>
              <p:txBody>
                <a:bodyPr wrap="square" rtlCol="0">
                  <a:spAutoFit/>
                </a:bodyPr>
                <a:lstStyle/>
                <a:p>
                  <a:r>
                    <a:rPr lang="en-GB" sz="1600" dirty="0">
                      <a:latin typeface="Trebuchet MS" panose="020B0603020202020204" pitchFamily="34" charset="0"/>
                    </a:rPr>
                    <a:t>IQ.</a:t>
                  </a:r>
                </a:p>
              </p:txBody>
            </p:sp>
            <p:sp>
              <p:nvSpPr>
                <p:cNvPr id="14" name="TextBox 13">
                  <a:extLst>
                    <a:ext uri="{FF2B5EF4-FFF2-40B4-BE49-F238E27FC236}">
                      <a16:creationId xmlns:a16="http://schemas.microsoft.com/office/drawing/2014/main" id="{D8712BDF-C4E2-FAF3-E4C1-13D94C0DC838}"/>
                    </a:ext>
                  </a:extLst>
                </p:cNvPr>
                <p:cNvSpPr txBox="1"/>
                <p:nvPr/>
              </p:nvSpPr>
              <p:spPr>
                <a:xfrm>
                  <a:off x="791884" y="3531900"/>
                  <a:ext cx="2071395" cy="584775"/>
                </a:xfrm>
                <a:prstGeom prst="rect">
                  <a:avLst/>
                </a:prstGeom>
                <a:noFill/>
              </p:spPr>
              <p:txBody>
                <a:bodyPr wrap="square" rtlCol="0">
                  <a:spAutoFit/>
                </a:bodyPr>
                <a:lstStyle/>
                <a:p>
                  <a:pPr algn="ctr"/>
                  <a:r>
                    <a:rPr lang="en-GB" sz="1600" dirty="0">
                      <a:latin typeface="Trebuchet MS" panose="020B0603020202020204" pitchFamily="34" charset="0"/>
                    </a:rPr>
                    <a:t>Functioning (Inverse Support Needs.)</a:t>
                  </a:r>
                </a:p>
              </p:txBody>
            </p:sp>
          </p:grpSp>
          <p:sp>
            <p:nvSpPr>
              <p:cNvPr id="11" name="TextBox 10">
                <a:extLst>
                  <a:ext uri="{FF2B5EF4-FFF2-40B4-BE49-F238E27FC236}">
                    <a16:creationId xmlns:a16="http://schemas.microsoft.com/office/drawing/2014/main" id="{64F034DA-9500-1103-6316-C0C237D4ACFF}"/>
                  </a:ext>
                </a:extLst>
              </p:cNvPr>
              <p:cNvSpPr txBox="1"/>
              <p:nvPr/>
            </p:nvSpPr>
            <p:spPr>
              <a:xfrm>
                <a:off x="7560062" y="3503166"/>
                <a:ext cx="2062062" cy="1077218"/>
              </a:xfrm>
              <a:prstGeom prst="rect">
                <a:avLst/>
              </a:prstGeom>
              <a:noFill/>
            </p:spPr>
            <p:txBody>
              <a:bodyPr wrap="square" rtlCol="0">
                <a:spAutoFit/>
              </a:bodyPr>
              <a:lstStyle/>
              <a:p>
                <a:r>
                  <a:rPr lang="en-GB" sz="1600" dirty="0">
                    <a:latin typeface="Trebuchet MS" panose="020B0603020202020204" pitchFamily="34" charset="0"/>
                  </a:rPr>
                  <a:t>Diagram is an aid to discussion, please do </a:t>
                </a:r>
                <a:r>
                  <a:rPr lang="en-GB" sz="1600" b="1" i="1" u="sng" dirty="0">
                    <a:latin typeface="Trebuchet MS" panose="020B0603020202020204" pitchFamily="34" charset="0"/>
                  </a:rPr>
                  <a:t>not</a:t>
                </a:r>
                <a:r>
                  <a:rPr lang="en-GB" sz="1600" dirty="0">
                    <a:latin typeface="Trebuchet MS" panose="020B0603020202020204" pitchFamily="34" charset="0"/>
                  </a:rPr>
                  <a:t> take it literally &amp; reify it.</a:t>
                </a:r>
              </a:p>
            </p:txBody>
          </p:sp>
        </p:grpSp>
      </p:grpSp>
    </p:spTree>
    <p:extLst>
      <p:ext uri="{BB962C8B-B14F-4D97-AF65-F5344CB8AC3E}">
        <p14:creationId xmlns:p14="http://schemas.microsoft.com/office/powerpoint/2010/main" val="358995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“ASD+PDA”.</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250560"/>
            <a:ext cx="10944224" cy="4524315"/>
          </a:xfrm>
          <a:prstGeom prst="rect">
            <a:avLst/>
          </a:prstGeom>
          <a:noFill/>
        </p:spPr>
        <p:txBody>
          <a:bodyPr wrap="square">
            <a:spAutoFit/>
          </a:bodyPr>
          <a:lstStyle/>
          <a:p>
            <a:pPr lvl="0"/>
            <a:r>
              <a:rPr lang="en-GB" sz="3200" b="1" dirty="0">
                <a:latin typeface="Trebuchet MS" panose="020B0603020202020204" pitchFamily="34" charset="0"/>
              </a:rPr>
              <a:t>My perspective.</a:t>
            </a:r>
          </a:p>
          <a:p>
            <a:pPr lvl="0"/>
            <a:endParaRPr lang="en-GB" sz="3200" dirty="0">
              <a:solidFill>
                <a:prstClr val="black"/>
              </a:solidFill>
              <a:latin typeface="Trebuchet MS" panose="020B0603020202020204" pitchFamily="34" charset="0"/>
            </a:endParaRPr>
          </a:p>
          <a:p>
            <a:pPr marL="514350" indent="-514350">
              <a:buAutoNum type="arabicParenR"/>
            </a:pPr>
            <a:r>
              <a:rPr lang="en-US" sz="3200" dirty="0">
                <a:solidFill>
                  <a:prstClr val="black"/>
                </a:solidFill>
                <a:latin typeface="Trebuchet MS" panose="020B0603020202020204" pitchFamily="34" charset="0"/>
              </a:rPr>
              <a:t>2012 autistic attribution, now “</a:t>
            </a:r>
            <a:r>
              <a:rPr lang="en-US" sz="3200" i="1" dirty="0">
                <a:solidFill>
                  <a:prstClr val="black"/>
                </a:solidFill>
                <a:latin typeface="Trebuchet MS" panose="020B0603020202020204" pitchFamily="34" charset="0"/>
              </a:rPr>
              <a:t>post-autistic identity</a:t>
            </a:r>
            <a:r>
              <a:rPr lang="en-US" sz="3200" dirty="0">
                <a:solidFill>
                  <a:prstClr val="black"/>
                </a:solidFill>
                <a:latin typeface="Trebuchet MS" panose="020B0603020202020204" pitchFamily="34" charset="0"/>
              </a:rPr>
              <a:t>”!</a:t>
            </a:r>
          </a:p>
          <a:p>
            <a:pPr marL="514350" indent="-514350">
              <a:buAutoNum type="arabicParenR"/>
            </a:pPr>
            <a:r>
              <a:rPr lang="en-US" sz="3200" dirty="0">
                <a:solidFill>
                  <a:prstClr val="black"/>
                </a:solidFill>
                <a:latin typeface="Trebuchet MS" panose="020B0603020202020204" pitchFamily="34" charset="0"/>
              </a:rPr>
              <a:t>Meets Newson’s PDA profile, is not emotionally attached to it.</a:t>
            </a:r>
          </a:p>
          <a:p>
            <a:pPr marL="514350" indent="-514350">
              <a:buAutoNum type="arabicParenR"/>
            </a:pPr>
            <a:r>
              <a:rPr lang="en-US" sz="3200" dirty="0">
                <a:solidFill>
                  <a:prstClr val="black"/>
                </a:solidFill>
                <a:latin typeface="Trebuchet MS" panose="020B0603020202020204" pitchFamily="34" charset="0"/>
              </a:rPr>
              <a:t>No-longer basing identity on diagnostic categories.</a:t>
            </a:r>
          </a:p>
          <a:p>
            <a:pPr marL="514350" indent="-514350">
              <a:buFontTx/>
              <a:buAutoNum type="arabicParenR"/>
            </a:pPr>
            <a:r>
              <a:rPr lang="en-US" sz="3200" dirty="0">
                <a:solidFill>
                  <a:prstClr val="black"/>
                </a:solidFill>
                <a:latin typeface="Trebuchet MS" panose="020B0603020202020204" pitchFamily="34" charset="0"/>
              </a:rPr>
              <a:t>Favours a transdiagnostic approach &amp; we should be stop utilising Disorder based constructs in the future.</a:t>
            </a:r>
          </a:p>
          <a:p>
            <a:pPr marL="514350" indent="-514350">
              <a:buAutoNum type="arabicParenR"/>
            </a:pPr>
            <a:r>
              <a:rPr lang="en-US" sz="3200" dirty="0">
                <a:solidFill>
                  <a:prstClr val="black"/>
                </a:solidFill>
                <a:latin typeface="Trebuchet MS" panose="020B0603020202020204" pitchFamily="34" charset="0"/>
              </a:rPr>
              <a:t>PhD is investigating PDA &amp; part of CADS at LSBU.</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PROFILING MYSELF.</a:t>
            </a:r>
          </a:p>
        </p:txBody>
      </p:sp>
    </p:spTree>
    <p:extLst>
      <p:ext uri="{BB962C8B-B14F-4D97-AF65-F5344CB8AC3E}">
        <p14:creationId xmlns:p14="http://schemas.microsoft.com/office/powerpoint/2010/main" val="1936215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30</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19" y="774506"/>
            <a:ext cx="10944225" cy="5509200"/>
          </a:xfrm>
          <a:prstGeom prst="rect">
            <a:avLst/>
          </a:prstGeom>
          <a:noFill/>
        </p:spPr>
        <p:txBody>
          <a:bodyPr wrap="square" rtlCol="0">
            <a:spAutoFit/>
          </a:bodyPr>
          <a:lstStyle/>
          <a:p>
            <a:r>
              <a:rPr lang="en-US" sz="3200" b="1" dirty="0">
                <a:latin typeface="Trebuchet MS" panose="020B0603020202020204" pitchFamily="34" charset="0"/>
              </a:rPr>
              <a:t>Risk of diagnostic overshadowing.</a:t>
            </a:r>
          </a:p>
          <a:p>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What is diagnostic overshadowing?</a:t>
            </a:r>
          </a:p>
          <a:p>
            <a:pPr marL="514350" indent="-514350">
              <a:buAutoNum type="arabicParenR"/>
            </a:pPr>
            <a:r>
              <a:rPr lang="en-US" sz="3200" dirty="0">
                <a:latin typeface="Trebuchet MS" panose="020B0603020202020204" pitchFamily="34" charset="0"/>
              </a:rPr>
              <a:t>Diagnostic overshadowing is an issue for autistics:</a:t>
            </a:r>
            <a:br>
              <a:rPr lang="en-US" sz="3200" dirty="0">
                <a:latin typeface="Trebuchet MS" panose="020B0603020202020204" pitchFamily="34" charset="0"/>
              </a:rPr>
            </a:br>
            <a:r>
              <a:rPr lang="en-US" sz="3200" dirty="0">
                <a:latin typeface="Trebuchet MS" panose="020B0603020202020204" pitchFamily="34" charset="0"/>
              </a:rPr>
              <a:t>“</a:t>
            </a:r>
            <a:r>
              <a:rPr lang="en-US" sz="3200" i="1" dirty="0">
                <a:latin typeface="Trebuchet MS" panose="020B0603020202020204" pitchFamily="34" charset="0"/>
              </a:rPr>
              <a:t>dismissal of explicitly severe physical symptoms of amyotrophic lateral sclerosis, and multiple sclerosis as “oppositional behavior” due to the patients being non-speaking Autistics.</a:t>
            </a:r>
            <a:r>
              <a:rPr lang="en-US" sz="3200" dirty="0">
                <a:latin typeface="Trebuchet MS" panose="020B0603020202020204" pitchFamily="34" charset="0"/>
              </a:rPr>
              <a:t>” (Woods et al 2023, p1656).</a:t>
            </a:r>
          </a:p>
          <a:p>
            <a:pPr marL="514350" indent="-514350">
              <a:buAutoNum type="arabicParenR"/>
            </a:pPr>
            <a:r>
              <a:rPr lang="en-US" sz="3200" dirty="0">
                <a:latin typeface="Trebuchet MS" panose="020B0603020202020204" pitchFamily="34" charset="0"/>
              </a:rPr>
              <a:t>Especially with ID, such as constipation.</a:t>
            </a:r>
          </a:p>
          <a:p>
            <a:pPr marL="514350" indent="-514350">
              <a:buAutoNum type="arabicParenR"/>
            </a:pPr>
            <a:r>
              <a:rPr lang="en-US" sz="3200" dirty="0">
                <a:latin typeface="Trebuchet MS" panose="020B0603020202020204" pitchFamily="34" charset="0"/>
              </a:rPr>
              <a:t>Can result in deaths due physical ill health issues not being treated in time (Woods 2023).</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4253"/>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A “</a:t>
            </a:r>
            <a:r>
              <a:rPr lang="en-US" sz="3200" b="1" i="1" dirty="0">
                <a:solidFill>
                  <a:srgbClr val="C00000"/>
                </a:solidFill>
                <a:latin typeface="Trebuchet MS" panose="020B0603020202020204" pitchFamily="34" charset="0"/>
              </a:rPr>
              <a:t>PROFOUND</a:t>
            </a:r>
            <a:r>
              <a:rPr lang="en-US" sz="3200" b="1" dirty="0">
                <a:solidFill>
                  <a:srgbClr val="C00000"/>
                </a:solidFill>
                <a:latin typeface="Trebuchet MS" panose="020B0603020202020204" pitchFamily="34" charset="0"/>
              </a:rPr>
              <a:t>” CHALLENGE FOR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2661093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31</a:t>
            </a:fld>
            <a:endParaRPr lang="en-GB" dirty="0">
              <a:solidFill>
                <a:srgbClr val="C00000"/>
              </a:solidFill>
            </a:endParaRPr>
          </a:p>
        </p:txBody>
      </p:sp>
      <p:sp>
        <p:nvSpPr>
          <p:cNvPr id="4" name="Rectangle 3"/>
          <p:cNvSpPr/>
          <p:nvPr/>
        </p:nvSpPr>
        <p:spPr>
          <a:xfrm>
            <a:off x="623890" y="180401"/>
            <a:ext cx="10944224"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FEATURE FILM?</a:t>
            </a:r>
          </a:p>
        </p:txBody>
      </p:sp>
      <p:sp>
        <p:nvSpPr>
          <p:cNvPr id="5" name="Rectangle 4"/>
          <p:cNvSpPr/>
          <p:nvPr/>
        </p:nvSpPr>
        <p:spPr>
          <a:xfrm>
            <a:off x="633219" y="1004597"/>
            <a:ext cx="10944224" cy="5016758"/>
          </a:xfrm>
          <a:prstGeom prst="rect">
            <a:avLst/>
          </a:prstGeom>
        </p:spPr>
        <p:txBody>
          <a:bodyPr wrap="square">
            <a:spAutoFit/>
          </a:bodyPr>
          <a:lstStyle/>
          <a:p>
            <a:pPr lvl="0"/>
            <a:r>
              <a:rPr lang="en-US" sz="3200" b="1" dirty="0">
                <a:latin typeface="Trebuchet MS" panose="020B0603020202020204" pitchFamily="34" charset="0"/>
              </a:rPr>
              <a:t>Associated with trauma or highly distressed individuals</a:t>
            </a:r>
            <a:r>
              <a:rPr lang="en-US" sz="3200" dirty="0">
                <a:latin typeface="Trebuchet MS" panose="020B0603020202020204" pitchFamily="34" charset="0"/>
              </a:rPr>
              <a:t>:</a:t>
            </a:r>
          </a:p>
          <a:p>
            <a:pPr lvl="0"/>
            <a:endParaRPr lang="en-US" sz="3200" b="1"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Seems as if s/he is distracted ‘from within’</a:t>
            </a:r>
            <a:r>
              <a:rPr lang="en-US" sz="3200" dirty="0">
                <a:latin typeface="Trebuchet MS" panose="020B0603020202020204" pitchFamily="34" charset="0"/>
              </a:rPr>
              <a:t>” (O’Nions et al 2014, p763).</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Knows what to do or say to upset specific people.</a:t>
            </a:r>
            <a:r>
              <a:rPr lang="en-US" sz="3200" dirty="0">
                <a:latin typeface="Trebuchet MS" panose="020B0603020202020204" pitchFamily="34" charset="0"/>
              </a:rPr>
              <a:t>” (O’Nions et al 2014, p763).</a:t>
            </a:r>
          </a:p>
          <a:p>
            <a:pPr marL="514350" indent="-514350">
              <a:buAutoNum type="arabicParenR"/>
            </a:pPr>
            <a:r>
              <a:rPr lang="en-US" sz="3200" i="1" dirty="0">
                <a:latin typeface="Trebuchet MS" panose="020B0603020202020204" pitchFamily="34" charset="0"/>
              </a:rPr>
              <a:t>“(Lacks) Awareness of own identity.</a:t>
            </a:r>
            <a:r>
              <a:rPr lang="en-US" sz="3200" dirty="0">
                <a:latin typeface="Trebuchet MS" panose="020B0603020202020204" pitchFamily="34" charset="0"/>
              </a:rPr>
              <a:t>” (O’Nions et al 2016, P415).</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I am driven by the need to be in charge.</a:t>
            </a:r>
            <a:r>
              <a:rPr lang="en-US" sz="3200" dirty="0">
                <a:latin typeface="Trebuchet MS" panose="020B0603020202020204" pitchFamily="34" charset="0"/>
              </a:rPr>
              <a:t>” (Egan et al 2019, p485).</a:t>
            </a:r>
          </a:p>
        </p:txBody>
      </p:sp>
    </p:spTree>
    <p:extLst>
      <p:ext uri="{BB962C8B-B14F-4D97-AF65-F5344CB8AC3E}">
        <p14:creationId xmlns:p14="http://schemas.microsoft.com/office/powerpoint/2010/main" val="4086696009"/>
      </p:ext>
    </p:extLst>
  </p:cSld>
  <p:clrMapOvr>
    <a:masterClrMapping/>
  </p:clrMapOvr>
  <mc:AlternateContent xmlns:mc="http://schemas.openxmlformats.org/markup-compatibility/2006" xmlns:p14="http://schemas.microsoft.com/office/powerpoint/2010/main">
    <mc:Choice Requires="p14">
      <p:transition spd="slow" p14:dur="2000" advTm="40884"/>
    </mc:Choice>
    <mc:Fallback xmlns="">
      <p:transition spd="slow" advTm="40884"/>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32</a:t>
            </a:fld>
            <a:endParaRPr lang="en-GB" dirty="0">
              <a:solidFill>
                <a:srgbClr val="C00000"/>
              </a:solidFill>
            </a:endParaRPr>
          </a:p>
        </p:txBody>
      </p:sp>
      <p:sp>
        <p:nvSpPr>
          <p:cNvPr id="4" name="Rectangle 3"/>
          <p:cNvSpPr/>
          <p:nvPr/>
        </p:nvSpPr>
        <p:spPr>
          <a:xfrm>
            <a:off x="623887" y="180403"/>
            <a:ext cx="10944225"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FEATURE FILM?</a:t>
            </a:r>
          </a:p>
        </p:txBody>
      </p:sp>
      <p:sp>
        <p:nvSpPr>
          <p:cNvPr id="5" name="Rectangle 4"/>
          <p:cNvSpPr/>
          <p:nvPr/>
        </p:nvSpPr>
        <p:spPr>
          <a:xfrm>
            <a:off x="633222" y="1127441"/>
            <a:ext cx="10944224" cy="4524315"/>
          </a:xfrm>
          <a:prstGeom prst="rect">
            <a:avLst/>
          </a:prstGeom>
        </p:spPr>
        <p:txBody>
          <a:bodyPr wrap="square">
            <a:spAutoFit/>
          </a:bodyPr>
          <a:lstStyle/>
          <a:p>
            <a:pPr lvl="0"/>
            <a:r>
              <a:rPr lang="en-US" sz="3200" b="1" dirty="0">
                <a:latin typeface="Trebuchet MS" panose="020B0603020202020204" pitchFamily="34" charset="0"/>
              </a:rPr>
              <a:t>An act any person would display to assert their self-agency</a:t>
            </a:r>
            <a:r>
              <a:rPr lang="en-US" sz="3200" dirty="0">
                <a:latin typeface="Trebuchet MS" panose="020B0603020202020204" pitchFamily="34" charset="0"/>
              </a:rPr>
              <a:t>:</a:t>
            </a:r>
            <a:endParaRPr lang="en-US" sz="3200" b="1" dirty="0">
              <a:latin typeface="Trebuchet MS" panose="020B0603020202020204" pitchFamily="34" charset="0"/>
            </a:endParaRPr>
          </a:p>
          <a:p>
            <a:pPr lvl="0"/>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I complain about illness or physical incapacity to avoid a request or demand.</a:t>
            </a:r>
            <a:r>
              <a:rPr lang="en-US" sz="3200" dirty="0">
                <a:latin typeface="Trebuchet MS" panose="020B0603020202020204" pitchFamily="34" charset="0"/>
              </a:rPr>
              <a:t>” (Egan et al 2019, p485).</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Attempts to negotiate better terms with adults.</a:t>
            </a:r>
            <a:r>
              <a:rPr lang="en-US" sz="3200" dirty="0">
                <a:latin typeface="Trebuchet MS" panose="020B0603020202020204" pitchFamily="34" charset="0"/>
              </a:rPr>
              <a:t>” (O’Nions et al 2014, p763).</a:t>
            </a: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Apparently manipulative behaviour.</a:t>
            </a:r>
            <a:r>
              <a:rPr lang="en-US" sz="3200" dirty="0">
                <a:latin typeface="Trebuchet MS" panose="020B0603020202020204" pitchFamily="34" charset="0"/>
              </a:rPr>
              <a:t>” (O’Nions et al 2016, p415).</a:t>
            </a:r>
          </a:p>
        </p:txBody>
      </p:sp>
    </p:spTree>
    <p:extLst>
      <p:ext uri="{BB962C8B-B14F-4D97-AF65-F5344CB8AC3E}">
        <p14:creationId xmlns:p14="http://schemas.microsoft.com/office/powerpoint/2010/main" val="2925335385"/>
      </p:ext>
    </p:extLst>
  </p:cSld>
  <p:clrMapOvr>
    <a:masterClrMapping/>
  </p:clrMapOvr>
  <mc:AlternateContent xmlns:mc="http://schemas.openxmlformats.org/markup-compatibility/2006" xmlns:p14="http://schemas.microsoft.com/office/powerpoint/2010/main">
    <mc:Choice Requires="p14">
      <p:transition spd="slow" p14:dur="2000" advTm="40884"/>
    </mc:Choice>
    <mc:Fallback xmlns="">
      <p:transition spd="slow" advTm="40884"/>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33</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19" y="1390323"/>
            <a:ext cx="10944225" cy="4031873"/>
          </a:xfrm>
          <a:prstGeom prst="rect">
            <a:avLst/>
          </a:prstGeom>
          <a:noFill/>
        </p:spPr>
        <p:txBody>
          <a:bodyPr wrap="square" rtlCol="0">
            <a:spAutoFit/>
          </a:bodyPr>
          <a:lstStyle/>
          <a:p>
            <a:r>
              <a:rPr lang="en-US" sz="3200" b="1" dirty="0">
                <a:latin typeface="Trebuchet MS" panose="020B0603020202020204" pitchFamily="34" charset="0"/>
              </a:rPr>
              <a:t>Risk of diagnostic overshadowing.</a:t>
            </a:r>
          </a:p>
          <a:p>
            <a:endParaRPr lang="en-US" sz="3200" dirty="0">
              <a:latin typeface="Trebuchet MS" panose="020B0603020202020204" pitchFamily="34" charset="0"/>
            </a:endParaRPr>
          </a:p>
          <a:p>
            <a:pPr marL="51435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If “profound autism” is realized, at best co-occurring conditions and their associated supports will be missed, at worst it will likely contribute towards preventable deaths.</a:t>
            </a:r>
            <a:r>
              <a:rPr lang="en-US" sz="3200" dirty="0">
                <a:latin typeface="Trebuchet MS" panose="020B0603020202020204" pitchFamily="34" charset="0"/>
              </a:rPr>
              <a:t>” (Woods et al 2023, p1656).</a:t>
            </a:r>
          </a:p>
          <a:p>
            <a:pPr marL="514350" indent="-514350">
              <a:buAutoNum type="arabicParenR"/>
            </a:pPr>
            <a:r>
              <a:rPr lang="en-US" sz="3200" dirty="0">
                <a:latin typeface="Trebuchet MS" panose="020B0603020202020204" pitchFamily="34" charset="0"/>
              </a:rPr>
              <a:t>Diagnostic overshadowing concerns are applicable to “</a:t>
            </a:r>
            <a:r>
              <a:rPr lang="en-US" sz="3200" i="1" dirty="0">
                <a:latin typeface="Trebuchet MS" panose="020B0603020202020204" pitchFamily="34" charset="0"/>
              </a:rPr>
              <a:t>PDA Profile of ASD</a:t>
            </a:r>
            <a:r>
              <a:rPr lang="en-US" sz="3200" dirty="0">
                <a:latin typeface="Trebuchet MS" panose="020B0603020202020204" pitchFamily="34" charset="0"/>
              </a:rPr>
              <a:t>”.</a:t>
            </a:r>
          </a:p>
        </p:txBody>
      </p:sp>
      <p:sp>
        <p:nvSpPr>
          <p:cNvPr id="5" name="TextBox 4">
            <a:extLst>
              <a:ext uri="{FF2B5EF4-FFF2-40B4-BE49-F238E27FC236}">
                <a16:creationId xmlns:a16="http://schemas.microsoft.com/office/drawing/2014/main" id="{08EF1569-C554-4739-8548-482282E27188}"/>
              </a:ext>
            </a:extLst>
          </p:cNvPr>
          <p:cNvSpPr txBox="1"/>
          <p:nvPr/>
        </p:nvSpPr>
        <p:spPr>
          <a:xfrm>
            <a:off x="633219" y="184253"/>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A “</a:t>
            </a:r>
            <a:r>
              <a:rPr lang="en-US" sz="3200" b="1" i="1" dirty="0">
                <a:solidFill>
                  <a:srgbClr val="C00000"/>
                </a:solidFill>
                <a:latin typeface="Trebuchet MS" panose="020B0603020202020204" pitchFamily="34" charset="0"/>
              </a:rPr>
              <a:t>PROFOUND</a:t>
            </a:r>
            <a:r>
              <a:rPr lang="en-US" sz="3200" b="1" dirty="0">
                <a:solidFill>
                  <a:srgbClr val="C00000"/>
                </a:solidFill>
                <a:latin typeface="Trebuchet MS" panose="020B0603020202020204" pitchFamily="34" charset="0"/>
              </a:rPr>
              <a:t>” CHALLENGE FOR WHOM?</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479536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34</a:t>
            </a:fld>
            <a:endParaRPr lang="en-GB" dirty="0"/>
          </a:p>
        </p:txBody>
      </p:sp>
      <p:sp>
        <p:nvSpPr>
          <p:cNvPr id="7" name="TextBox 6">
            <a:extLst>
              <a:ext uri="{FF2B5EF4-FFF2-40B4-BE49-F238E27FC236}">
                <a16:creationId xmlns:a16="http://schemas.microsoft.com/office/drawing/2014/main" id="{71632520-CC7D-4B36-BE54-099F59F320B2}"/>
              </a:ext>
            </a:extLst>
          </p:cNvPr>
          <p:cNvSpPr txBox="1"/>
          <p:nvPr/>
        </p:nvSpPr>
        <p:spPr>
          <a:xfrm>
            <a:off x="623887"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PREDICTABLY CRIMINALLY IGNORANT?</a:t>
            </a:r>
          </a:p>
        </p:txBody>
      </p:sp>
      <p:pic>
        <p:nvPicPr>
          <p:cNvPr id="6" name="Picture 5">
            <a:extLst>
              <a:ext uri="{FF2B5EF4-FFF2-40B4-BE49-F238E27FC236}">
                <a16:creationId xmlns:a16="http://schemas.microsoft.com/office/drawing/2014/main" id="{0438FF34-A37D-4CC8-1DE9-0A170922DE2A}"/>
              </a:ext>
            </a:extLst>
          </p:cNvPr>
          <p:cNvPicPr>
            <a:picLocks noChangeAspect="1"/>
          </p:cNvPicPr>
          <p:nvPr/>
        </p:nvPicPr>
        <p:blipFill>
          <a:blip r:embed="rId2"/>
          <a:stretch>
            <a:fillRect/>
          </a:stretch>
        </p:blipFill>
        <p:spPr>
          <a:xfrm>
            <a:off x="3047094" y="765175"/>
            <a:ext cx="5171522" cy="5543128"/>
          </a:xfrm>
          <a:prstGeom prst="rect">
            <a:avLst/>
          </a:prstGeom>
        </p:spPr>
      </p:pic>
      <p:sp>
        <p:nvSpPr>
          <p:cNvPr id="5" name="TextBox 4">
            <a:extLst>
              <a:ext uri="{FF2B5EF4-FFF2-40B4-BE49-F238E27FC236}">
                <a16:creationId xmlns:a16="http://schemas.microsoft.com/office/drawing/2014/main" id="{610CB222-4705-20A3-58F2-D28F68FA1CD3}"/>
              </a:ext>
            </a:extLst>
          </p:cNvPr>
          <p:cNvSpPr txBox="1"/>
          <p:nvPr/>
        </p:nvSpPr>
        <p:spPr>
          <a:xfrm>
            <a:off x="8229602" y="3141695"/>
            <a:ext cx="3340361" cy="584775"/>
          </a:xfrm>
          <a:prstGeom prst="rect">
            <a:avLst/>
          </a:prstGeom>
          <a:noFill/>
        </p:spPr>
        <p:txBody>
          <a:bodyPr wrap="square">
            <a:spAutoFit/>
          </a:bodyPr>
          <a:lstStyle/>
          <a:p>
            <a:r>
              <a:rPr lang="en-GB" sz="3200" dirty="0">
                <a:latin typeface="Trebuchet MS" panose="020B0603020202020204" pitchFamily="34" charset="0"/>
              </a:rPr>
              <a:t>O'Riordan (2019).</a:t>
            </a:r>
          </a:p>
        </p:txBody>
      </p:sp>
    </p:spTree>
    <p:extLst>
      <p:ext uri="{BB962C8B-B14F-4D97-AF65-F5344CB8AC3E}">
        <p14:creationId xmlns:p14="http://schemas.microsoft.com/office/powerpoint/2010/main" val="3286448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35</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793232"/>
            <a:ext cx="10944224" cy="5509200"/>
          </a:xfrm>
          <a:prstGeom prst="rect">
            <a:avLst/>
          </a:prstGeom>
          <a:noFill/>
        </p:spPr>
        <p:txBody>
          <a:bodyPr wrap="square">
            <a:spAutoFit/>
          </a:bodyPr>
          <a:lstStyle/>
          <a:p>
            <a:pPr lvl="0"/>
            <a:r>
              <a:rPr lang="en-GB" sz="3200" b="1" dirty="0">
                <a:latin typeface="Trebuchet MS" panose="020B0603020202020204" pitchFamily="34" charset="0"/>
              </a:rPr>
              <a:t>Practical &amp; ethical problems with proposed autism subtypes.</a:t>
            </a:r>
          </a:p>
          <a:p>
            <a:endParaRPr lang="en-GB" sz="3200" dirty="0">
              <a:latin typeface="Trebuchet MS" panose="020B0603020202020204" pitchFamily="34" charset="0"/>
            </a:endParaRPr>
          </a:p>
          <a:p>
            <a:pPr marL="514350" lvl="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Profound Autism</a:t>
            </a:r>
            <a:r>
              <a:rPr lang="en-US" sz="3200" dirty="0">
                <a:latin typeface="Trebuchet MS" panose="020B0603020202020204" pitchFamily="34" charset="0"/>
              </a:rPr>
              <a:t>” is unhelpful descriptor, not convey a person’s specific features &amp; needs (Pukki et al 2022).</a:t>
            </a:r>
          </a:p>
          <a:p>
            <a:pPr marL="514350" lvl="0" indent="-514350">
              <a:buAutoNum type="arabicParenR"/>
            </a:pPr>
            <a:r>
              <a:rPr lang="en-US" sz="3200" dirty="0">
                <a:latin typeface="Trebuchet MS" panose="020B0603020202020204" pitchFamily="34" charset="0"/>
              </a:rPr>
              <a:t>Same can be said of “</a:t>
            </a:r>
            <a:r>
              <a:rPr lang="en-US" sz="3200" i="1" dirty="0">
                <a:latin typeface="Trebuchet MS" panose="020B0603020202020204" pitchFamily="34" charset="0"/>
              </a:rPr>
              <a:t>PDA Profile of ASD</a:t>
            </a:r>
            <a:r>
              <a:rPr lang="en-US" sz="3200" dirty="0">
                <a:latin typeface="Trebuchet MS" panose="020B0603020202020204" pitchFamily="34" charset="0"/>
              </a:rPr>
              <a:t>”, as it is meant to much more than only demand-avoidance (PDA Society 2022).</a:t>
            </a:r>
          </a:p>
          <a:p>
            <a:pPr marL="514350" lvl="0" indent="-514350">
              <a:buAutoNum type="arabicParenR"/>
            </a:pPr>
            <a:r>
              <a:rPr lang="en-US" sz="3200" dirty="0">
                <a:latin typeface="Trebuchet MS" panose="020B0603020202020204" pitchFamily="34" charset="0"/>
              </a:rPr>
              <a:t>Both “</a:t>
            </a:r>
            <a:r>
              <a:rPr lang="en-US" sz="3200" i="1" dirty="0">
                <a:latin typeface="Trebuchet MS" panose="020B0603020202020204" pitchFamily="34" charset="0"/>
              </a:rPr>
              <a:t>Pathological Demand Avoidance</a:t>
            </a:r>
            <a:r>
              <a:rPr lang="en-US" sz="3200" dirty="0">
                <a:latin typeface="Trebuchet MS" panose="020B0603020202020204" pitchFamily="34" charset="0"/>
              </a:rPr>
              <a:t>” &amp; “</a:t>
            </a:r>
            <a:r>
              <a:rPr lang="en-US" sz="3200" i="1" dirty="0">
                <a:latin typeface="Trebuchet MS" panose="020B0603020202020204" pitchFamily="34" charset="0"/>
              </a:rPr>
              <a:t>Profound Autism</a:t>
            </a:r>
            <a:r>
              <a:rPr lang="en-US" sz="3200" dirty="0">
                <a:latin typeface="Trebuchet MS" panose="020B0603020202020204" pitchFamily="34" charset="0"/>
              </a:rPr>
              <a:t>” are demeaning &amp; negative terms to attribute to a person (Pellicano et al 2022; Woods 2020b).</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8"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DEFINITION OF MADNESS?</a:t>
            </a:r>
          </a:p>
        </p:txBody>
      </p:sp>
    </p:spTree>
    <p:extLst>
      <p:ext uri="{BB962C8B-B14F-4D97-AF65-F5344CB8AC3E}">
        <p14:creationId xmlns:p14="http://schemas.microsoft.com/office/powerpoint/2010/main" val="108389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36</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7" y="858481"/>
            <a:ext cx="10944225" cy="5509200"/>
          </a:xfrm>
          <a:prstGeom prst="rect">
            <a:avLst/>
          </a:prstGeom>
          <a:noFill/>
        </p:spPr>
        <p:txBody>
          <a:bodyPr wrap="square" rtlCol="0">
            <a:spAutoFit/>
          </a:bodyPr>
          <a:lstStyle/>
          <a:p>
            <a:r>
              <a:rPr lang="en-US" sz="3200" b="1" dirty="0">
                <a:latin typeface="Trebuchet MS" panose="020B0603020202020204" pitchFamily="34" charset="0"/>
              </a:rPr>
              <a:t>Proposed subgroups are likely a risk to autistic lives.</a:t>
            </a:r>
          </a:p>
          <a:p>
            <a:endParaRPr lang="en-US" sz="3200" dirty="0">
              <a:latin typeface="Trebuchet MS" panose="020B0603020202020204" pitchFamily="34" charset="0"/>
            </a:endParaRPr>
          </a:p>
          <a:p>
            <a:pPr marL="342900" indent="-342900">
              <a:buAutoNum type="arabicParenR"/>
            </a:pPr>
            <a:r>
              <a:rPr lang="en-US" sz="3200" dirty="0">
                <a:latin typeface="Trebuchet MS" panose="020B0603020202020204" pitchFamily="34" charset="0"/>
              </a:rPr>
              <a:t>“</a:t>
            </a:r>
            <a:r>
              <a:rPr lang="en-US" sz="3200" i="1" dirty="0">
                <a:latin typeface="Trebuchet MS" panose="020B0603020202020204" pitchFamily="34" charset="0"/>
              </a:rPr>
              <a:t>This is particularly important for some people with autism, including those with Asperger syndrome, who may face very significant challenges in their everyday lives, despite having average or above average IQ.</a:t>
            </a:r>
            <a:r>
              <a:rPr lang="en-US" sz="3200" dirty="0">
                <a:latin typeface="Trebuchet MS" panose="020B0603020202020204" pitchFamily="34" charset="0"/>
              </a:rPr>
              <a:t>” (DoH 2015, p15).</a:t>
            </a:r>
          </a:p>
          <a:p>
            <a:pPr marL="342900" indent="-342900">
              <a:buAutoNum type="arabicParenR"/>
            </a:pPr>
            <a:r>
              <a:rPr lang="en-US" sz="3200" dirty="0">
                <a:latin typeface="Trebuchet MS" panose="020B0603020202020204" pitchFamily="34" charset="0"/>
              </a:rPr>
              <a:t>Autistic persons not attributed with either proposed subgroup likely have their difficulties dismissed due to misconception it is ‘</a:t>
            </a:r>
            <a:r>
              <a:rPr lang="en-US" sz="3200" i="1" dirty="0">
                <a:latin typeface="Trebuchet MS" panose="020B0603020202020204" pitchFamily="34" charset="0"/>
              </a:rPr>
              <a:t>mild</a:t>
            </a:r>
            <a:r>
              <a:rPr lang="en-US" sz="3200" dirty="0">
                <a:latin typeface="Trebuchet MS" panose="020B0603020202020204" pitchFamily="34" charset="0"/>
              </a:rPr>
              <a:t>’ autism/ not autism (Woods 2017b).</a:t>
            </a:r>
          </a:p>
        </p:txBody>
      </p:sp>
      <p:sp>
        <p:nvSpPr>
          <p:cNvPr id="5" name="TextBox 4">
            <a:extLst>
              <a:ext uri="{FF2B5EF4-FFF2-40B4-BE49-F238E27FC236}">
                <a16:creationId xmlns:a16="http://schemas.microsoft.com/office/drawing/2014/main" id="{08EF1569-C554-4739-8548-482282E27188}"/>
              </a:ext>
            </a:extLst>
          </p:cNvPr>
          <p:cNvSpPr txBox="1"/>
          <p:nvPr/>
        </p:nvSpPr>
        <p:spPr>
          <a:xfrm>
            <a:off x="630693" y="180400"/>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NO RESISTANCE IS FUTILE.</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780334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Adverse effects of “</a:t>
            </a:r>
            <a:r>
              <a:rPr lang="en-US" sz="1100" i="1" dirty="0"/>
              <a:t>Profound Autism</a:t>
            </a:r>
            <a:r>
              <a:rPr lang="en-US" sz="1100" dirty="0"/>
              <a:t>” &amp; “</a:t>
            </a:r>
            <a:r>
              <a:rPr lang="en-US" sz="1100" i="1" dirty="0"/>
              <a:t>ASD+PDA</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37</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765175"/>
            <a:ext cx="10944225" cy="5509200"/>
          </a:xfrm>
          <a:prstGeom prst="rect">
            <a:avLst/>
          </a:prstGeom>
          <a:noFill/>
        </p:spPr>
        <p:txBody>
          <a:bodyPr wrap="square" rtlCol="0">
            <a:spAutoFit/>
          </a:bodyPr>
          <a:lstStyle/>
          <a:p>
            <a:r>
              <a:rPr lang="en-US" sz="3200" b="1" dirty="0">
                <a:latin typeface="Trebuchet MS" panose="020B0603020202020204" pitchFamily="34" charset="0"/>
              </a:rPr>
              <a:t>Proposed subgroups are likely a risk to autistic lives.</a:t>
            </a:r>
          </a:p>
          <a:p>
            <a:endParaRPr lang="en-US" sz="3200" dirty="0">
              <a:latin typeface="Trebuchet MS" panose="020B0603020202020204" pitchFamily="34" charset="0"/>
            </a:endParaRPr>
          </a:p>
          <a:p>
            <a:pPr marL="342900" indent="-342900">
              <a:buAutoNum type="arabicParenR"/>
            </a:pPr>
            <a:r>
              <a:rPr lang="en-US" sz="3200" dirty="0">
                <a:latin typeface="Trebuchet MS" panose="020B0603020202020204" pitchFamily="34" charset="0"/>
              </a:rPr>
              <a:t>Autistics systemically poorly treated by broader society  &amp; culture (Botha 2021; Grant et al 2023; Woods 2017b).</a:t>
            </a:r>
          </a:p>
          <a:p>
            <a:pPr marL="342900" indent="-342900">
              <a:buAutoNum type="arabicParenR"/>
            </a:pPr>
            <a:r>
              <a:rPr lang="en-US" sz="3200" dirty="0">
                <a:latin typeface="Trebuchet MS" panose="020B0603020202020204" pitchFamily="34" charset="0"/>
              </a:rPr>
              <a:t>Autistics high rates co-occurring mental health issues (Lai et al 2019; Woods 2020a).</a:t>
            </a:r>
          </a:p>
          <a:p>
            <a:pPr marL="342900" indent="-342900">
              <a:buAutoNum type="arabicParenR"/>
            </a:pPr>
            <a:r>
              <a:rPr lang="en-US" sz="3200" dirty="0">
                <a:latin typeface="Trebuchet MS" panose="020B0603020202020204" pitchFamily="34" charset="0"/>
              </a:rPr>
              <a:t>High suicide rates (</a:t>
            </a:r>
            <a:r>
              <a:rPr lang="fi-FI" sz="3200" dirty="0">
                <a:latin typeface="Trebuchet MS" panose="020B0603020202020204" pitchFamily="34" charset="0"/>
              </a:rPr>
              <a:t>Hirvikoski et al 2016; Moses 2017</a:t>
            </a:r>
            <a:r>
              <a:rPr lang="en-US" sz="3200" dirty="0">
                <a:latin typeface="Trebuchet MS" panose="020B0603020202020204" pitchFamily="34" charset="0"/>
              </a:rPr>
              <a:t>).</a:t>
            </a:r>
          </a:p>
          <a:p>
            <a:pPr marL="342900" indent="-342900">
              <a:buAutoNum type="arabicParenR"/>
            </a:pPr>
            <a:r>
              <a:rPr lang="en-US" sz="3200" dirty="0">
                <a:latin typeface="Trebuchet MS" panose="020B0603020202020204" pitchFamily="34" charset="0"/>
              </a:rPr>
              <a:t>If both subgroups are accepted, likely many autistics would be denied support, either through needs being dismissed, or suitable strategies being denied to them.</a:t>
            </a:r>
          </a:p>
          <a:p>
            <a:pPr marL="342900" indent="-342900">
              <a:buAutoNum type="arabicParenR"/>
            </a:pPr>
            <a:r>
              <a:rPr lang="en-US" sz="3200" dirty="0">
                <a:latin typeface="Trebuchet MS" panose="020B0603020202020204" pitchFamily="34" charset="0"/>
              </a:rPr>
              <a:t>Predictable consequences!</a:t>
            </a:r>
          </a:p>
        </p:txBody>
      </p:sp>
      <p:sp>
        <p:nvSpPr>
          <p:cNvPr id="5" name="TextBox 4">
            <a:extLst>
              <a:ext uri="{FF2B5EF4-FFF2-40B4-BE49-F238E27FC236}">
                <a16:creationId xmlns:a16="http://schemas.microsoft.com/office/drawing/2014/main" id="{08EF1569-C554-4739-8548-482282E27188}"/>
              </a:ext>
            </a:extLst>
          </p:cNvPr>
          <p:cNvSpPr txBox="1"/>
          <p:nvPr/>
        </p:nvSpPr>
        <p:spPr>
          <a:xfrm>
            <a:off x="630693" y="180400"/>
            <a:ext cx="10949276" cy="584775"/>
          </a:xfrm>
          <a:prstGeom prst="rect">
            <a:avLst/>
          </a:prstGeom>
          <a:noFill/>
        </p:spPr>
        <p:txBody>
          <a:bodyPr wrap="square" rtlCol="0">
            <a:spAutoFit/>
          </a:bodyPr>
          <a:lstStyle/>
          <a:p>
            <a:pPr algn="ctr"/>
            <a:r>
              <a:rPr lang="en-US" sz="3200" b="1" dirty="0">
                <a:solidFill>
                  <a:srgbClr val="C00000"/>
                </a:solidFill>
                <a:latin typeface="Trebuchet MS" panose="020B0603020202020204" pitchFamily="34" charset="0"/>
              </a:rPr>
              <a:t>NO RESISTANCE IS FUTILE.</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2777992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38</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278351"/>
            <a:ext cx="10944224" cy="4031873"/>
          </a:xfrm>
          <a:prstGeom prst="rect">
            <a:avLst/>
          </a:prstGeom>
          <a:noFill/>
        </p:spPr>
        <p:txBody>
          <a:bodyPr wrap="square">
            <a:spAutoFit/>
          </a:bodyPr>
          <a:lstStyle/>
          <a:p>
            <a:pPr lvl="0"/>
            <a:r>
              <a:rPr lang="en-US" sz="3200" b="1" dirty="0">
                <a:latin typeface="Trebuchet MS" panose="020B0603020202020204" pitchFamily="34" charset="0"/>
              </a:rPr>
              <a:t>Reflective questions.</a:t>
            </a:r>
            <a:endParaRPr lang="en-US" sz="3200" dirty="0">
              <a:latin typeface="Trebuchet MS" panose="020B0603020202020204" pitchFamily="34" charset="0"/>
            </a:endParaRPr>
          </a:p>
          <a:p>
            <a:pPr marL="514350" lvl="0" indent="-514350">
              <a:buAutoNum type="arabicParenR"/>
            </a:pPr>
            <a:endParaRPr lang="en-US" sz="3200" dirty="0">
              <a:latin typeface="Trebuchet MS" panose="020B0603020202020204" pitchFamily="34" charset="0"/>
            </a:endParaRPr>
          </a:p>
          <a:p>
            <a:pPr marL="514350" lvl="0" indent="-514350">
              <a:buAutoNum type="arabicParenR"/>
            </a:pPr>
            <a:r>
              <a:rPr lang="en-US" sz="3200" dirty="0">
                <a:latin typeface="Trebuchet MS" panose="020B0603020202020204" pitchFamily="34" charset="0"/>
              </a:rPr>
              <a:t>What is the impact of efforts to sub-type autism upon solidarity amongst the autistic community?</a:t>
            </a:r>
          </a:p>
          <a:p>
            <a:pPr marL="514350" lvl="0" indent="-514350">
              <a:buAutoNum type="arabicParenR"/>
            </a:pPr>
            <a:r>
              <a:rPr lang="en-US" sz="3200" dirty="0">
                <a:latin typeface="Trebuchet MS" panose="020B0603020202020204" pitchFamily="34" charset="0"/>
              </a:rPr>
              <a:t>How many autistic deaths are required before we stop attempting to create subgroups?</a:t>
            </a:r>
          </a:p>
          <a:p>
            <a:pPr marL="514350" lvl="0" indent="-514350">
              <a:buAutoNum type="arabicParenR"/>
            </a:pPr>
            <a:r>
              <a:rPr lang="en-US" sz="3200" dirty="0">
                <a:latin typeface="Trebuchet MS" panose="020B0603020202020204" pitchFamily="34" charset="0"/>
              </a:rPr>
              <a:t>What do autistics need to do for other stakeholders to respect wishes to not divide autism into subgroups?</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AVOIDING VARIANCE?</a:t>
            </a:r>
          </a:p>
        </p:txBody>
      </p:sp>
    </p:spTree>
    <p:extLst>
      <p:ext uri="{BB962C8B-B14F-4D97-AF65-F5344CB8AC3E}">
        <p14:creationId xmlns:p14="http://schemas.microsoft.com/office/powerpoint/2010/main" val="2907143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39</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821161"/>
            <a:ext cx="10944224" cy="5509200"/>
          </a:xfrm>
          <a:prstGeom prst="rect">
            <a:avLst/>
          </a:prstGeom>
          <a:noFill/>
        </p:spPr>
        <p:txBody>
          <a:bodyPr wrap="square">
            <a:spAutoFit/>
          </a:bodyPr>
          <a:lstStyle/>
          <a:p>
            <a:pPr lvl="0"/>
            <a:r>
              <a:rPr lang="en-GB" sz="3200" b="1" dirty="0">
                <a:latin typeface="Trebuchet MS" panose="020B0603020202020204" pitchFamily="34" charset="0"/>
              </a:rPr>
              <a:t>The End Game.</a:t>
            </a:r>
          </a:p>
          <a:p>
            <a:pPr lvl="0"/>
            <a:endParaRPr lang="en-GB" sz="3200" dirty="0">
              <a:latin typeface="Trebuchet MS" panose="020B0603020202020204" pitchFamily="34" charset="0"/>
            </a:endParaRPr>
          </a:p>
          <a:p>
            <a:pPr marL="514350" indent="-514350">
              <a:buAutoNum type="arabicParenR"/>
            </a:pPr>
            <a:r>
              <a:rPr lang="en-GB" sz="3200" dirty="0">
                <a:latin typeface="Trebuchet MS" panose="020B0603020202020204" pitchFamily="34" charset="0"/>
              </a:rPr>
              <a:t>Contact Details: </a:t>
            </a:r>
            <a:r>
              <a:rPr lang="en-GB" sz="3200" dirty="0">
                <a:latin typeface="Trebuchet MS" panose="020B0603020202020204" pitchFamily="34" charset="0"/>
                <a:hlinkClick r:id="rId2"/>
              </a:rPr>
              <a:t>richardwoodsautism@gmail.com</a:t>
            </a:r>
            <a:r>
              <a:rPr lang="en-GB" sz="3200" dirty="0">
                <a:latin typeface="Trebuchet MS" panose="020B0603020202020204" pitchFamily="34" charset="0"/>
              </a:rPr>
              <a:t> </a:t>
            </a:r>
          </a:p>
          <a:p>
            <a:pPr marL="514350" indent="-514350">
              <a:buAutoNum type="arabicParenR"/>
            </a:pPr>
            <a:r>
              <a:rPr lang="en-GB" sz="3200" dirty="0">
                <a:latin typeface="Trebuchet MS" panose="020B0603020202020204" pitchFamily="34" charset="0"/>
              </a:rPr>
              <a:t>Twitter handle:</a:t>
            </a:r>
            <a:br>
              <a:rPr lang="en-GB" sz="3200" dirty="0">
                <a:latin typeface="Trebuchet MS" panose="020B0603020202020204" pitchFamily="34" charset="0"/>
              </a:rPr>
            </a:br>
            <a:r>
              <a:rPr lang="en-GB" sz="3200" dirty="0">
                <a:latin typeface="Trebuchet MS" panose="020B0603020202020204" pitchFamily="34" charset="0"/>
              </a:rPr>
              <a:t>@Richard_Autism  </a:t>
            </a:r>
          </a:p>
          <a:p>
            <a:pPr marL="514350" indent="-514350">
              <a:buAutoNum type="arabicParenR"/>
            </a:pPr>
            <a:r>
              <a:rPr lang="en-GB" sz="3200" dirty="0">
                <a:latin typeface="Trebuchet MS" panose="020B0603020202020204" pitchFamily="34" charset="0"/>
              </a:rPr>
              <a:t>My researchgate:</a:t>
            </a:r>
            <a:br>
              <a:rPr lang="en-GB" sz="3200" dirty="0">
                <a:latin typeface="Trebuchet MS" panose="020B0603020202020204" pitchFamily="34" charset="0"/>
              </a:rPr>
            </a:br>
            <a:r>
              <a:rPr lang="en-GB" sz="3200" dirty="0">
                <a:latin typeface="Trebuchet MS" panose="020B0603020202020204" pitchFamily="34" charset="0"/>
                <a:hlinkClick r:id="rId3"/>
              </a:rPr>
              <a:t>https://www.researchgate.net/profile/Richard_Woods10</a:t>
            </a:r>
            <a:r>
              <a:rPr lang="en-GB" sz="3200" dirty="0">
                <a:latin typeface="Trebuchet MS" panose="020B0603020202020204" pitchFamily="34" charset="0"/>
              </a:rPr>
              <a:t>  </a:t>
            </a:r>
          </a:p>
          <a:p>
            <a:pPr marL="514350" indent="-514350">
              <a:buAutoNum type="arabicParenR"/>
            </a:pPr>
            <a:r>
              <a:rPr lang="en-GB" sz="3200" dirty="0">
                <a:latin typeface="Trebuchet MS" panose="020B0603020202020204" pitchFamily="34" charset="0"/>
              </a:rPr>
              <a:t>My Youtube channel:</a:t>
            </a:r>
            <a:br>
              <a:rPr lang="en-GB" sz="3200" dirty="0">
                <a:latin typeface="Trebuchet MS" panose="020B0603020202020204" pitchFamily="34" charset="0"/>
              </a:rPr>
            </a:br>
            <a:r>
              <a:rPr lang="en-GB" sz="3200" dirty="0">
                <a:latin typeface="Trebuchet MS" panose="020B0603020202020204" pitchFamily="34" charset="0"/>
                <a:hlinkClick r:id="rId4"/>
              </a:rPr>
              <a:t>https://www.youtube.com/@autimedes</a:t>
            </a:r>
            <a:r>
              <a:rPr lang="en-GB" sz="3200" dirty="0">
                <a:latin typeface="Trebuchet MS" panose="020B0603020202020204" pitchFamily="34" charset="0"/>
              </a:rPr>
              <a:t> </a:t>
            </a:r>
          </a:p>
          <a:p>
            <a:pPr marL="514350" indent="-514350">
              <a:buAutoNum type="arabicParenR"/>
            </a:pPr>
            <a:r>
              <a:rPr lang="en-GB" sz="3200" dirty="0">
                <a:latin typeface="Trebuchet MS" panose="020B0603020202020204" pitchFamily="34" charset="0"/>
              </a:rPr>
              <a:t>Any questions?</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8"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ANY QUESTIONS?</a:t>
            </a:r>
          </a:p>
        </p:txBody>
      </p:sp>
    </p:spTree>
    <p:extLst>
      <p:ext uri="{BB962C8B-B14F-4D97-AF65-F5344CB8AC3E}">
        <p14:creationId xmlns:p14="http://schemas.microsoft.com/office/powerpoint/2010/main" val="2996107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073281"/>
            <a:ext cx="10944224" cy="4524315"/>
          </a:xfrm>
          <a:prstGeom prst="rect">
            <a:avLst/>
          </a:prstGeom>
          <a:noFill/>
        </p:spPr>
        <p:txBody>
          <a:bodyPr wrap="square">
            <a:spAutoFit/>
          </a:bodyPr>
          <a:lstStyle/>
          <a:p>
            <a:pPr lvl="0"/>
            <a:r>
              <a:rPr lang="en-GB" sz="3200" b="1" dirty="0">
                <a:latin typeface="Trebuchet MS" panose="020B0603020202020204" pitchFamily="34" charset="0"/>
              </a:rPr>
              <a:t>My perspective.</a:t>
            </a:r>
          </a:p>
          <a:p>
            <a:pPr lvl="0"/>
            <a:endParaRPr lang="en-GB" sz="3200" dirty="0">
              <a:solidFill>
                <a:prstClr val="black"/>
              </a:solidFill>
              <a:latin typeface="Trebuchet MS" panose="020B0603020202020204" pitchFamily="34" charset="0"/>
            </a:endParaRPr>
          </a:p>
          <a:p>
            <a:pPr marL="514350" indent="-514350">
              <a:buAutoNum type="arabicParenR"/>
            </a:pPr>
            <a:r>
              <a:rPr lang="en-US" sz="3200" i="1" dirty="0">
                <a:solidFill>
                  <a:prstClr val="black"/>
                </a:solidFill>
                <a:latin typeface="Trebuchet MS" panose="020B0603020202020204" pitchFamily="34" charset="0"/>
              </a:rPr>
              <a:t>Frontiers in Education</a:t>
            </a:r>
            <a:r>
              <a:rPr lang="en-US" sz="3200" dirty="0">
                <a:solidFill>
                  <a:prstClr val="black"/>
                </a:solidFill>
                <a:latin typeface="Trebuchet MS" panose="020B0603020202020204" pitchFamily="34" charset="0"/>
              </a:rPr>
              <a:t> PDA special issue project lead.</a:t>
            </a:r>
          </a:p>
          <a:p>
            <a:pPr marL="514350" indent="-514350">
              <a:buAutoNum type="arabicParenR"/>
            </a:pPr>
            <a:r>
              <a:rPr lang="en-US" sz="3200" dirty="0">
                <a:solidFill>
                  <a:prstClr val="black"/>
                </a:solidFill>
                <a:latin typeface="Trebuchet MS" panose="020B0603020202020204" pitchFamily="34" charset="0"/>
              </a:rPr>
              <a:t>Peer review PDA manuscripts.</a:t>
            </a:r>
          </a:p>
          <a:p>
            <a:pPr marL="514350" indent="-514350">
              <a:buFontTx/>
              <a:buAutoNum type="arabicParenR"/>
            </a:pPr>
            <a:r>
              <a:rPr lang="en-US" sz="3200" dirty="0">
                <a:solidFill>
                  <a:prstClr val="black"/>
                </a:solidFill>
                <a:latin typeface="Trebuchet MS" panose="020B0603020202020204" pitchFamily="34" charset="0"/>
              </a:rPr>
              <a:t>Equally respects divergent views &amp; evidence to critically synthesise appropriate interpretations on PDA.</a:t>
            </a:r>
          </a:p>
          <a:p>
            <a:pPr marL="514350" indent="-514350">
              <a:buAutoNum type="arabicParenR"/>
            </a:pPr>
            <a:r>
              <a:rPr lang="en-US" sz="3200" dirty="0">
                <a:solidFill>
                  <a:prstClr val="black"/>
                </a:solidFill>
                <a:latin typeface="Trebuchet MS" panose="020B0603020202020204" pitchFamily="34" charset="0"/>
              </a:rPr>
              <a:t>My interpretation of PDA &amp; its literature, others may disagree.</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PROFILING MYSELF.</a:t>
            </a:r>
          </a:p>
        </p:txBody>
      </p:sp>
    </p:spTree>
    <p:extLst>
      <p:ext uri="{BB962C8B-B14F-4D97-AF65-F5344CB8AC3E}">
        <p14:creationId xmlns:p14="http://schemas.microsoft.com/office/powerpoint/2010/main" val="10038097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40</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9" y="830489"/>
            <a:ext cx="10944224" cy="55092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American Psychiatric Association. (2013).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Diagnostic and Statistical Manual of Mental Disorders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Fifth Edition. Washington, DC, American Psychiatric Association.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Science Foundation. (2022).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Apply for a Profound Autism Pilot Grant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resource).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https://autismsciencefoundation.org/apply-for-a-profound-autism-pilot-grant/#:~:text=Autism%20Science%20Foundation%20will%20award,used%20to%20cover%20tuition%20payments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Bishop, E. (2018).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Relationship between Theory of Mind and Traits Associated with Autism Spectrum Condition and Pathological Demand Avoidance Presentations. Doctorate of Clinical Psychology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University College London.</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Botha, M. (2021). Academic, Activist, or Advocate? Angry, Entangled, and Emerging: A Critical Reflection on Autism Knowledge Production.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Frontiers in Psychology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DOI: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https://doi.org/10.3389/fpsyg.2021.727542</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Christie, P. (2007). The distinctive clinical and educational needs of children with pathological demand avoidance syndrome: guidelines for good practice.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Good Autism Practice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8(1), 3–11.</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Christie, P. (2019). Towards an understanding of Pathological Demand Avoidance (PDA): clinical, research and educational perspectives. In: National Autistic Society (Ed),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Pathological Demand Avoidance Conference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London: National Autistic Society.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Department of Health. (2015).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Statutory guidance for Local Authorities and NHS organisations to support implementation of the Adult Autism Strategy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(Online Government Guidance).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4"/>
              </a:rPr>
              <a:t>https://assets.publishing.service.gov.uk/government/uploads/system/uploads/attachment_data/file/422338/autism-guidance.pdf</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FIRST JOB REFERENCE.</a:t>
            </a:r>
          </a:p>
        </p:txBody>
      </p:sp>
    </p:spTree>
    <p:extLst>
      <p:ext uri="{BB962C8B-B14F-4D97-AF65-F5344CB8AC3E}">
        <p14:creationId xmlns:p14="http://schemas.microsoft.com/office/powerpoint/2010/main" val="34938597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41</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42456"/>
            <a:ext cx="109442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Des Roches Rosa, S. (2023).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GRAVE CONCERNS ABOUT “PROFOUND AUTISM” AND DIAGNOSTIC OVERSHADOWING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news interview).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https://thinkingautismguide.com/2023/09/grave-concerns-about-profound-autism-and-diagnostic-overshadowing.html</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Egan, V., Linenburg, O., &amp; O’Nions, L. (2019). The Measurement of Adult Pathological Demand Avoidance Traits.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Journal of Autism and Developmental Disorders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49(2), 481-494.</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Fidler, R and Christie, P. (2019).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Collaborative Approaches to Learning for Pupils with PDA: Strategies for Education Professionals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London: Jessica Kingsley Publishers.</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Fletcher-Watson, S., &amp; Happé, F. (2019).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a new introduction to psychological theory and current debate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2nd edition. Abingdon-on-Thames, UK: Routledge.</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Grant, A., Williams, G., Williams, K., &amp; Woods, R. (2023). Unmet need, epistemic injustice and early death: how social policy for Autistic adults in England and Wales fails to slay Beveridge’s Five Giants. In Cefalo, R., Rose, R., &amp; Jolly, A. (Eds).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Social Policy Review 35 Analysis and Debate in Social Policy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2023 (pp. 239-257). Bristol, UK, Bristol University Press.</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Happé, F. (2011). Criteria, categories, and continua: Autism and related disorders in DSM-5. American Academy of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Child and Adolescent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50(6), 540–542.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Happé, F., &amp; Frith, U. (2020). Annual Research Review: looking back to look forward – changes in the concept of autism and implications for future research.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Journal of Child Psychology and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61(3), 218-232</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Hirvikoski, T., Mittendorfer-Rutz, E., Boman, M., Larsson, H., Lichtenstein, P., &amp; Bölte, S. (2016). Premature mortality in autism spectrum disorder.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British Journal of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208(3), 232–238.</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SECOND JOB REFERENCE.</a:t>
            </a:r>
          </a:p>
        </p:txBody>
      </p:sp>
    </p:spTree>
    <p:extLst>
      <p:ext uri="{BB962C8B-B14F-4D97-AF65-F5344CB8AC3E}">
        <p14:creationId xmlns:p14="http://schemas.microsoft.com/office/powerpoint/2010/main" val="4720315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23794"/>
            <a:ext cx="109442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Hughes, M., &amp; Maenner, M. (2023). Response to Letter to the Editor: “Profound Autism Label Does Not Predict Strengths or Help Plan Supports”.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Public Health Reports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138(6):851-852.</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Kapp, S. (2023). Profound Concerns about “Profound Autism”: Dangers of Severity Scales and Functioning Labels for Support Needs.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Education Sciences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Doi: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https://doi.org/10.3390/educsci13020106</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Kapp, S., &amp; Ne’eman, A. (2019). Lobbying autism’s diagnostic revision in the DSM-5. In: Kapp, S. (Ed.),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Autistic Community and the Neurodiversity Movement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(pp. 167–194). New York: Springer Nature.</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Kopp, S., &amp; Gillberg, C. (2011). The Autism Spectrum Screening Questionnaire (ASSQ)-Revised Extended Version (ASSQ REV): An instrument for better capturing the autism phenotype in girls? A preliminary study involving 191 clinical cases and community controls.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Research in Developmental Disabilities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32(2011), 2875–2888.</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Lai, C., Kassee, C., Besney, R., Bonato, S., Hull, L., Mandy, W.,…Ameis, S. (2019). Prevalence of co-occurring mental health diagnoses in the autism population: a systematic review and meta-analysis.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Lancet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6(10), 819-829.</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Linenberg, O. (2021).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relationship of Stalking to Autism Spectrum Disorders and Personality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Doctor of Forensic Psychology thesis. University of Nottingham.</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Lord, C., Charman, T., Havdahl, A., Carbone, P., Anagnostou, E., Boyd, B.,… McCauley, J. (2021). The Lancet Commission on the future of care and clinical research in autism.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Lancet</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399(10321), 271-334.</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Lutz, A. (2021).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Lancet Commission Calls for New Category: "Profound Autism"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magazine article).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https://www.psychologytoday.com/gb/blog/inspectrum/202112/lancet-commission-calls-new-category-profound-autism</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 </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THIRD JOB REFERENCE.</a:t>
            </a:r>
          </a:p>
        </p:txBody>
      </p:sp>
    </p:spTree>
    <p:extLst>
      <p:ext uri="{BB962C8B-B14F-4D97-AF65-F5344CB8AC3E}">
        <p14:creationId xmlns:p14="http://schemas.microsoft.com/office/powerpoint/2010/main" val="14451000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43</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830489"/>
            <a:ext cx="10944224" cy="55092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McGuire, A. (2016).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War on autism: on the cultural logic of normative violence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Ann Arbor: University of Michigan Press.</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Milton, D. (2017). 'Natures answer to over-conformity': deconstructing Pathological Demand Avoidance. In: Milton, D. (Ed),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 Mismatch of Salience: Explorations of the nature of autism from theory to practice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(pp. 27-38). Hove, UK, Pavilion Publishing and Media Limited.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Moore, A. (2020). Pathological Demand Avoidance: what and who are being pathologized and in whose interests?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Global Studies of Childhood</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10(1), 39-52.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Moses, T. (2018). Suicide Attempts Among Adolescents with Self-Reported Disabilities.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Child Psychiatry &amp; Human Development</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49(3), 420–433.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O'Nions, E., Christie, P., Gould, J., Viding, E., &amp; Happé, F. (2014). Development of the ‘Extreme Demand Avoidance Questionnaire’ (EDA-Q): Preliminary observations on a trait measure for Pathological Demand Avoidance.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Journal of Child Psychology and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55, 758–768.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O'Nions, E., Gould, J., Christie, P., Gillberg, C., Viding, E., &amp; Happé, F. (2016). Identifying features of ‘pathological demand avoidance’ using the Diagnostic Interview for Social and Communication Disorders (DISCO).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European Child &amp; Adolescent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25(4), 407–419.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O'Riordan, A. (2019).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Mother who admits suffocating her three-year-old daughter was 'obsessed' over autism, court hears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(Online news report).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https://www.thejournal.ie/murder-trial-child-4862600-Oct2019/</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27 November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PDA Space. (2023).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PDA Space Summit 2023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webpage).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https://www.thepdaspace.com/summit-2023</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December2023).</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FOURTH JOB REFERENCE.</a:t>
            </a:r>
          </a:p>
        </p:txBody>
      </p:sp>
    </p:spTree>
    <p:extLst>
      <p:ext uri="{BB962C8B-B14F-4D97-AF65-F5344CB8AC3E}">
        <p14:creationId xmlns:p14="http://schemas.microsoft.com/office/powerpoint/2010/main" val="2914444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23794"/>
            <a:ext cx="109442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PDA Society. (2022).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Identifying &amp; Assessing a PDA profile - Practice Guidance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research).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https://www.pdasociety.org.uk/wp-content/uploads/2023/02/Identifying-Assessing-a-PDA-profile-Practice-Guidance-v1.1.pdf</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Pellicano, E., Fatima, U., Hall, G., Heyworth, M., Lawson, W., Lilley, R.,… Stears, M. (2022). A capabilities approach to understanding and supporting autistic adulthood.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Nature Reviews Psychology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1(2022), 624–639.</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Pukki, H., Bettin. J., Outlaw. A., Hennessy, J., Brook, K., Dekker, M.,… Yoon, W. (2022). Autistic Perspectives on the Future of Clinical Autism Research.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in Adulthood</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4(2), 93-101.</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Silberman, S. (2015).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Neurotribes: The Legacy of Autism and the Future of Neurodiversity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London: Allen and Unwin.</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Sinclair, J. (1993).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Don’t Mourn For Us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conference paper).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https://philosophy.ucsc.edu/SinclairDontMournForUs.pdf</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Singer, A. (2022).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It’s time to embrace ‘profound autism’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news article).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4"/>
              </a:rPr>
              <a:t>https://doi.org/10.53053/HPJN5392</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Singer, A., Lutz, A., Escher, J., &amp; Halladay, A. (2023). A full semantic toolbox is essential for autism research and practice to thrive.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Research</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16(3), 497-501.</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Waizbard-Bartov. F., Fein, D., Lord, C., &amp; Amaral, D. (2023a). Autism severity and its relationship to disability.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Research</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16(4), 685-696.</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Waizbard-Bartov, E., Fein, D., Lord, C., &amp; Amaral, D. (2023b). Response to Mottron et al. (2023) and Woods et al. (2023).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Research</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16(9), 1660-1661.</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ARE WE THERE YET?</a:t>
            </a:r>
          </a:p>
        </p:txBody>
      </p:sp>
    </p:spTree>
    <p:extLst>
      <p:ext uri="{BB962C8B-B14F-4D97-AF65-F5344CB8AC3E}">
        <p14:creationId xmlns:p14="http://schemas.microsoft.com/office/powerpoint/2010/main" val="1807465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45</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51787"/>
            <a:ext cx="109442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(2017a). Pathological demand avoidance: my thoughts on looping effects and commodification of autism.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Disability &amp; Society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34(5), 753–758</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(2017b). Exploring how the social model of disability can be re-invigorated for autism: in response to Jonathan Levitt.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Disability &amp; Society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32(7), 1090–1095.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(2020a).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17th OF MARCH 2020 BLOG POST: UPDATING MY CURRENT THOUGHTS ON THE MEDICAL NATURE OF DEMAND AVOIDANCE PHENOMENA</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(Online resource).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https://rationaldemandavoidance.com/2020/03/17/17th-of-march-blog-post-updating-my-current-thoughts-on-the-medical-nature-of-demand-avoidance-phenomena/</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(2020b). Pathological Demand Avoidance and the DSM-5: a rebuttal to Judy Eaton’s response.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Good Autism Practice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21(2), 74-76.</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(2022a).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Demand Avoidance Phenomena (Pathological Extreme ” Demand Avoidance): What if it is a Neurodevelopmental Disorder?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conference paper).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https://www.researchgate.net/publication/366205629_Demand_Avoidance_Phenomena_Pathological_Extreme_Demand_Avoidance_What_if_it_is_a_Neurodevelopmental_Disorder</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18 December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(2022b). Rational (Pathological) Demand Avoidance: As a mental disorder and an evolving social construct. In: Milton, D., &amp; Ryan, S. (Eds),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Routledge International Handbook of Critical Autism Studies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(pp. 56-75), Abingdon-on-Thames, UK, Routledge Publishing.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Williams, K., &amp; Watts, C. (2023b) ‘Profound Autism’: The Dire Consequences of Diagnostic Overshadowing.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Research</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16(9), 1656-1657.</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SIXTH &amp; LAST JOB REFERENCE.</a:t>
            </a:r>
          </a:p>
        </p:txBody>
      </p:sp>
    </p:spTree>
    <p:extLst>
      <p:ext uri="{BB962C8B-B14F-4D97-AF65-F5344CB8AC3E}">
        <p14:creationId xmlns:p14="http://schemas.microsoft.com/office/powerpoint/2010/main" val="343076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5</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1148180"/>
            <a:ext cx="10944224" cy="4524315"/>
          </a:xfrm>
          <a:prstGeom prst="rect">
            <a:avLst/>
          </a:prstGeom>
          <a:noFill/>
        </p:spPr>
        <p:txBody>
          <a:bodyPr wrap="square">
            <a:spAutoFit/>
          </a:bodyPr>
          <a:lstStyle/>
          <a:p>
            <a:pPr lvl="0"/>
            <a:r>
              <a:rPr lang="en-GB" sz="3200" b="1" dirty="0">
                <a:latin typeface="Trebuchet MS" panose="020B0603020202020204" pitchFamily="34" charset="0"/>
              </a:rPr>
              <a:t>Introduction.</a:t>
            </a:r>
          </a:p>
          <a:p>
            <a:endParaRPr lang="en-US" sz="3200" dirty="0">
              <a:solidFill>
                <a:prstClr val="black"/>
              </a:solidFill>
              <a:latin typeface="Trebuchet MS" panose="020B0603020202020204" pitchFamily="34" charset="0"/>
            </a:endParaRPr>
          </a:p>
          <a:p>
            <a:pPr marL="514350" indent="-514350">
              <a:buAutoNum type="arabicParenR"/>
            </a:pPr>
            <a:r>
              <a:rPr lang="en-US" sz="3200" dirty="0">
                <a:solidFill>
                  <a:prstClr val="black"/>
                </a:solidFill>
                <a:latin typeface="Trebuchet MS" panose="020B0603020202020204" pitchFamily="34" charset="0"/>
              </a:rPr>
              <a:t>“</a:t>
            </a:r>
            <a:r>
              <a:rPr lang="en-US" sz="3200" i="1" dirty="0">
                <a:solidFill>
                  <a:prstClr val="black"/>
                </a:solidFill>
                <a:latin typeface="Trebuchet MS" panose="020B0603020202020204" pitchFamily="34" charset="0"/>
              </a:rPr>
              <a:t>Profound Autism</a:t>
            </a:r>
            <a:r>
              <a:rPr lang="en-US" sz="3200" dirty="0">
                <a:solidFill>
                  <a:prstClr val="black"/>
                </a:solidFill>
                <a:latin typeface="Trebuchet MS" panose="020B0603020202020204" pitchFamily="34" charset="0"/>
              </a:rPr>
              <a:t>” &amp;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a:t>
            </a:r>
          </a:p>
          <a:p>
            <a:pPr marL="514350" indent="-514350">
              <a:buAutoNum type="arabicParenR"/>
            </a:pPr>
            <a:r>
              <a:rPr lang="en-US" sz="3200" dirty="0">
                <a:solidFill>
                  <a:prstClr val="black"/>
                </a:solidFill>
                <a:latin typeface="Trebuchet MS" panose="020B0603020202020204" pitchFamily="34" charset="0"/>
              </a:rPr>
              <a:t>Subgroup terminology.</a:t>
            </a:r>
          </a:p>
          <a:p>
            <a:pPr marL="514350" indent="-514350">
              <a:buAutoNum type="arabicParenR"/>
            </a:pPr>
            <a:r>
              <a:rPr lang="en-US" sz="3200" dirty="0">
                <a:solidFill>
                  <a:prstClr val="black"/>
                </a:solidFill>
                <a:latin typeface="Trebuchet MS" panose="020B0603020202020204" pitchFamily="34" charset="0"/>
              </a:rPr>
              <a:t>Logical fallacies.</a:t>
            </a:r>
          </a:p>
          <a:p>
            <a:pPr marL="514350" indent="-514350">
              <a:buAutoNum type="arabicParenR"/>
            </a:pPr>
            <a:r>
              <a:rPr lang="en-US" sz="3200" dirty="0">
                <a:solidFill>
                  <a:prstClr val="black"/>
                </a:solidFill>
                <a:latin typeface="Trebuchet MS" panose="020B0603020202020204" pitchFamily="34" charset="0"/>
              </a:rPr>
              <a:t>Arguments for &amp; against subgroups.</a:t>
            </a:r>
          </a:p>
          <a:p>
            <a:pPr marL="514350" indent="-514350">
              <a:buAutoNum type="arabicParenR"/>
            </a:pPr>
            <a:r>
              <a:rPr lang="en-US" sz="3200" dirty="0">
                <a:solidFill>
                  <a:prstClr val="black"/>
                </a:solidFill>
                <a:latin typeface="Trebuchet MS" panose="020B0603020202020204" pitchFamily="34" charset="0"/>
              </a:rPr>
              <a:t>Issues with “</a:t>
            </a:r>
            <a:r>
              <a:rPr lang="en-US" sz="3200" i="1" dirty="0">
                <a:solidFill>
                  <a:prstClr val="black"/>
                </a:solidFill>
                <a:latin typeface="Trebuchet MS" panose="020B0603020202020204" pitchFamily="34" charset="0"/>
              </a:rPr>
              <a:t>Profound Autism</a:t>
            </a:r>
            <a:r>
              <a:rPr lang="en-US" sz="3200" dirty="0">
                <a:solidFill>
                  <a:prstClr val="black"/>
                </a:solidFill>
                <a:latin typeface="Trebuchet MS" panose="020B0603020202020204" pitchFamily="34" charset="0"/>
              </a:rPr>
              <a:t>” &amp; “</a:t>
            </a:r>
            <a:r>
              <a:rPr lang="en-US" sz="3200" i="1" dirty="0">
                <a:solidFill>
                  <a:prstClr val="black"/>
                </a:solidFill>
                <a:latin typeface="Trebuchet MS" panose="020B0603020202020204" pitchFamily="34" charset="0"/>
              </a:rPr>
              <a:t>PDA Profile of ASD</a:t>
            </a:r>
            <a:r>
              <a:rPr lang="en-US" sz="3200" dirty="0">
                <a:solidFill>
                  <a:prstClr val="black"/>
                </a:solidFill>
                <a:latin typeface="Trebuchet MS" panose="020B0603020202020204" pitchFamily="34" charset="0"/>
              </a:rPr>
              <a:t>”.</a:t>
            </a:r>
          </a:p>
          <a:p>
            <a:pPr marL="514350" indent="-514350">
              <a:buAutoNum type="arabicParenR"/>
            </a:pPr>
            <a:r>
              <a:rPr lang="en-US" sz="3200" dirty="0">
                <a:solidFill>
                  <a:prstClr val="black"/>
                </a:solidFill>
                <a:latin typeface="Trebuchet MS" panose="020B0603020202020204" pitchFamily="34" charset="0"/>
              </a:rPr>
              <a:t>Reflective questions.</a:t>
            </a:r>
          </a:p>
          <a:p>
            <a:pPr marL="514350" indent="-514350">
              <a:buAutoNum type="arabicParenR"/>
            </a:pPr>
            <a:r>
              <a:rPr lang="en-US" sz="3200" b="1" i="1" u="sng" dirty="0">
                <a:solidFill>
                  <a:prstClr val="black"/>
                </a:solidFill>
                <a:latin typeface="Trebuchet MS" panose="020B0603020202020204" pitchFamily="34" charset="0"/>
              </a:rPr>
              <a:t>Trigger warning, preventable deaths, slides: 30-38.</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8" y="180400"/>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IN THE BEGINNING.</a:t>
            </a:r>
          </a:p>
        </p:txBody>
      </p:sp>
    </p:spTree>
    <p:extLst>
      <p:ext uri="{BB962C8B-B14F-4D97-AF65-F5344CB8AC3E}">
        <p14:creationId xmlns:p14="http://schemas.microsoft.com/office/powerpoint/2010/main" val="986629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srgbClr val="C00000"/>
                </a:solidFill>
              </a:rPr>
              <a:t>Adverse effects of “</a:t>
            </a:r>
            <a:r>
              <a:rPr lang="en-US" i="1" dirty="0">
                <a:solidFill>
                  <a:srgbClr val="C00000"/>
                </a:solidFill>
              </a:rPr>
              <a:t>Profound Autism</a:t>
            </a:r>
            <a:r>
              <a:rPr lang="en-US" dirty="0">
                <a:solidFill>
                  <a:srgbClr val="C00000"/>
                </a:solidFill>
              </a:rPr>
              <a:t>” &amp; “</a:t>
            </a:r>
            <a:r>
              <a:rPr lang="en-US" i="1" dirty="0">
                <a:solidFill>
                  <a:srgbClr val="C00000"/>
                </a:solidFill>
              </a:rPr>
              <a:t>ASD+PDA</a:t>
            </a:r>
            <a:r>
              <a:rPr lang="en-US" dirty="0">
                <a:solidFill>
                  <a:srgbClr val="C00000"/>
                </a:solidFill>
              </a:rPr>
              <a:t>”.</a:t>
            </a:r>
            <a:endParaRPr lang="en-GB" dirty="0">
              <a:solidFill>
                <a:srgbClr val="C00000"/>
              </a:solidFill>
            </a:endParaRPr>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6</a:t>
            </a:fld>
            <a:endParaRPr lang="en-GB" dirty="0">
              <a:solidFill>
                <a:srgbClr val="C00000"/>
              </a:solidFill>
            </a:endParaRPr>
          </a:p>
        </p:txBody>
      </p:sp>
      <p:sp>
        <p:nvSpPr>
          <p:cNvPr id="4" name="Rectangle 3"/>
          <p:cNvSpPr/>
          <p:nvPr/>
        </p:nvSpPr>
        <p:spPr>
          <a:xfrm>
            <a:off x="623890" y="180401"/>
            <a:ext cx="10944224"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FOOD FOR THOUGHT.</a:t>
            </a:r>
          </a:p>
        </p:txBody>
      </p:sp>
      <p:sp>
        <p:nvSpPr>
          <p:cNvPr id="6" name="Rectangle 5"/>
          <p:cNvSpPr/>
          <p:nvPr/>
        </p:nvSpPr>
        <p:spPr>
          <a:xfrm>
            <a:off x="633219" y="849150"/>
            <a:ext cx="10944224" cy="5509200"/>
          </a:xfrm>
          <a:prstGeom prst="rect">
            <a:avLst/>
          </a:prstGeom>
        </p:spPr>
        <p:txBody>
          <a:bodyPr wrap="square">
            <a:spAutoFit/>
          </a:bodyPr>
          <a:lstStyle/>
          <a:p>
            <a:pPr lvl="0"/>
            <a:r>
              <a:rPr lang="en-US" sz="3200" b="1" dirty="0">
                <a:latin typeface="Trebuchet MS" panose="020B0603020202020204" pitchFamily="34" charset="0"/>
              </a:rPr>
              <a:t>Is this person autistic?</a:t>
            </a:r>
          </a:p>
          <a:p>
            <a:pPr marL="457200" lvl="0" indent="-457200">
              <a:buFont typeface="Arial" panose="020B0604020202020204" pitchFamily="34" charset="0"/>
              <a:buChar char="•"/>
            </a:pPr>
            <a:r>
              <a:rPr lang="en-US" sz="3200" dirty="0">
                <a:latin typeface="Trebuchet MS" panose="020B0603020202020204" pitchFamily="34" charset="0"/>
              </a:rPr>
              <a:t>Have a unique talent e.g., role play.</a:t>
            </a:r>
          </a:p>
          <a:p>
            <a:pPr marL="457200" lvl="0" indent="-457200">
              <a:buFont typeface="Arial" panose="020B0604020202020204" pitchFamily="34" charset="0"/>
              <a:buChar char="•"/>
            </a:pPr>
            <a:r>
              <a:rPr lang="en-US" sz="3200" dirty="0">
                <a:latin typeface="Trebuchet MS" panose="020B0603020202020204" pitchFamily="34" charset="0"/>
              </a:rPr>
              <a:t>Preference for stability in e.g., best friend or routines.</a:t>
            </a:r>
          </a:p>
          <a:p>
            <a:pPr marL="457200" lvl="0" indent="-457200">
              <a:buFont typeface="Arial" panose="020B0604020202020204" pitchFamily="34" charset="0"/>
              <a:buChar char="•"/>
            </a:pPr>
            <a:r>
              <a:rPr lang="en-US" sz="3200" dirty="0">
                <a:latin typeface="Trebuchet MS" panose="020B0603020202020204" pitchFamily="34" charset="0"/>
              </a:rPr>
              <a:t>Sensory sensitivities e.g., finds certain sounds painful.</a:t>
            </a:r>
          </a:p>
          <a:p>
            <a:pPr marL="457200" lvl="0" indent="-457200">
              <a:buFont typeface="Arial" panose="020B0604020202020204" pitchFamily="34" charset="0"/>
              <a:buChar char="•"/>
            </a:pPr>
            <a:r>
              <a:rPr lang="en-US" sz="3200" dirty="0">
                <a:latin typeface="Trebuchet MS" panose="020B0603020202020204" pitchFamily="34" charset="0"/>
              </a:rPr>
              <a:t>Likes to have friends.</a:t>
            </a:r>
          </a:p>
          <a:p>
            <a:pPr marL="457200" lvl="0" indent="-457200">
              <a:buFont typeface="Arial" panose="020B0604020202020204" pitchFamily="34" charset="0"/>
              <a:buChar char="•"/>
            </a:pPr>
            <a:r>
              <a:rPr lang="en-US" sz="3200" dirty="0">
                <a:latin typeface="Trebuchet MS" panose="020B0603020202020204" pitchFamily="34" charset="0"/>
              </a:rPr>
              <a:t>Perfectionism e.g., needs their work to be perfect.</a:t>
            </a:r>
          </a:p>
          <a:p>
            <a:pPr marL="457200" lvl="0" indent="-457200">
              <a:buFont typeface="Arial" panose="020B0604020202020204" pitchFamily="34" charset="0"/>
              <a:buChar char="•"/>
            </a:pPr>
            <a:r>
              <a:rPr lang="en-GB" sz="3200" dirty="0">
                <a:latin typeface="Trebuchet MS" panose="020B0603020202020204" pitchFamily="34" charset="0"/>
              </a:rPr>
              <a:t>Avoidance of eye contact.</a:t>
            </a:r>
          </a:p>
          <a:p>
            <a:pPr marL="457200" lvl="0" indent="-457200">
              <a:buFont typeface="Arial" panose="020B0604020202020204" pitchFamily="34" charset="0"/>
              <a:buChar char="•"/>
            </a:pPr>
            <a:r>
              <a:rPr lang="en-GB" sz="3200" dirty="0">
                <a:latin typeface="Trebuchet MS" panose="020B0603020202020204" pitchFamily="34" charset="0"/>
              </a:rPr>
              <a:t>Has high anxiety.</a:t>
            </a:r>
          </a:p>
          <a:p>
            <a:pPr marL="457200" lvl="0" indent="-457200">
              <a:buFont typeface="Arial" panose="020B0604020202020204" pitchFamily="34" charset="0"/>
              <a:buChar char="•"/>
            </a:pPr>
            <a:r>
              <a:rPr lang="en-GB" sz="3200" dirty="0">
                <a:latin typeface="Trebuchet MS" panose="020B0603020202020204" pitchFamily="34" charset="0"/>
              </a:rPr>
              <a:t>Restricted range of interests.</a:t>
            </a:r>
          </a:p>
          <a:p>
            <a:pPr marL="457200" lvl="0" indent="-457200">
              <a:buFont typeface="Arial" panose="020B0604020202020204" pitchFamily="34" charset="0"/>
              <a:buChar char="•"/>
            </a:pPr>
            <a:r>
              <a:rPr lang="en-GB" sz="3200" dirty="0">
                <a:latin typeface="Trebuchet MS" panose="020B0603020202020204" pitchFamily="34" charset="0"/>
              </a:rPr>
              <a:t>Social awkwardness.</a:t>
            </a:r>
          </a:p>
          <a:p>
            <a:pPr marL="457200" lvl="0" indent="-457200">
              <a:buFont typeface="Arial" panose="020B0604020202020204" pitchFamily="34" charset="0"/>
              <a:buChar char="•"/>
            </a:pPr>
            <a:r>
              <a:rPr lang="en-GB" sz="3200" dirty="0">
                <a:latin typeface="Trebuchet MS" panose="020B0603020202020204" pitchFamily="34" charset="0"/>
              </a:rPr>
              <a:t>Had language delay e.g., only spoke after 4 years old.</a:t>
            </a:r>
          </a:p>
        </p:txBody>
      </p:sp>
    </p:spTree>
    <p:extLst>
      <p:ext uri="{BB962C8B-B14F-4D97-AF65-F5344CB8AC3E}">
        <p14:creationId xmlns:p14="http://schemas.microsoft.com/office/powerpoint/2010/main" val="379418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897297" y="6356350"/>
            <a:ext cx="4225771" cy="365125"/>
          </a:xfrm>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7</a:t>
            </a:fld>
            <a:endParaRPr lang="en-GB" dirty="0">
              <a:solidFill>
                <a:srgbClr val="C00000"/>
              </a:solidFill>
            </a:endParaRPr>
          </a:p>
        </p:txBody>
      </p:sp>
      <p:sp>
        <p:nvSpPr>
          <p:cNvPr id="4" name="Rectangle 3"/>
          <p:cNvSpPr/>
          <p:nvPr/>
        </p:nvSpPr>
        <p:spPr>
          <a:xfrm>
            <a:off x="623888" y="180401"/>
            <a:ext cx="10944223"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 AN OLD ROLEPLAY.</a:t>
            </a:r>
          </a:p>
        </p:txBody>
      </p:sp>
      <p:sp>
        <p:nvSpPr>
          <p:cNvPr id="5" name="Rectangle 4"/>
          <p:cNvSpPr/>
          <p:nvPr/>
        </p:nvSpPr>
        <p:spPr>
          <a:xfrm>
            <a:off x="633219" y="774498"/>
            <a:ext cx="10944223" cy="5509200"/>
          </a:xfrm>
          <a:prstGeom prst="rect">
            <a:avLst/>
          </a:prstGeom>
        </p:spPr>
        <p:txBody>
          <a:bodyPr wrap="square">
            <a:spAutoFit/>
          </a:bodyPr>
          <a:lstStyle/>
          <a:p>
            <a:pPr lvl="0"/>
            <a:r>
              <a:rPr lang="en-US" sz="3200" b="1" dirty="0">
                <a:latin typeface="Trebuchet MS" panose="020B0603020202020204" pitchFamily="34" charset="0"/>
              </a:rPr>
              <a:t>Autism history.</a:t>
            </a:r>
          </a:p>
          <a:p>
            <a:pPr lvl="0"/>
            <a:endParaRPr lang="en-US" sz="3200" dirty="0">
              <a:latin typeface="Trebuchet MS" panose="020B0603020202020204" pitchFamily="34" charset="0"/>
            </a:endParaRPr>
          </a:p>
          <a:p>
            <a:pPr marL="514350" lvl="0" indent="-514350">
              <a:buAutoNum type="arabicParenR"/>
            </a:pPr>
            <a:r>
              <a:rPr lang="en-US" sz="3200" dirty="0">
                <a:latin typeface="Trebuchet MS" panose="020B0603020202020204" pitchFamily="34" charset="0"/>
              </a:rPr>
              <a:t>Autism used to be a form of CS (Silberman 2015).</a:t>
            </a:r>
          </a:p>
          <a:p>
            <a:pPr marL="514350" lvl="0" indent="-514350">
              <a:buAutoNum type="arabicParenR"/>
            </a:pPr>
            <a:r>
              <a:rPr lang="en-US" sz="3200" dirty="0">
                <a:latin typeface="Trebuchet MS" panose="020B0603020202020204" pitchFamily="34" charset="0"/>
              </a:rPr>
              <a:t>1966 prevalence rates 1 in 2500, now ~ 1 in 100.</a:t>
            </a:r>
          </a:p>
          <a:p>
            <a:pPr marL="514350" lvl="0" indent="-514350">
              <a:buAutoNum type="arabicParenR"/>
            </a:pPr>
            <a:r>
              <a:rPr lang="en-US" sz="3200" dirty="0">
                <a:latin typeface="Trebuchet MS" panose="020B0603020202020204" pitchFamily="34" charset="0"/>
              </a:rPr>
              <a:t>Autism becomes a spectrum (Happé &amp; Frith 2020).</a:t>
            </a:r>
          </a:p>
          <a:p>
            <a:pPr marL="514350" lvl="0" indent="-514350">
              <a:buAutoNum type="arabicParenR"/>
            </a:pPr>
            <a:r>
              <a:rPr lang="en-US" sz="3200" dirty="0">
                <a:latin typeface="Trebuchet MS" panose="020B0603020202020204" pitchFamily="34" charset="0"/>
              </a:rPr>
              <a:t>DSM4: PDD-NOS was the most commonly subtype.</a:t>
            </a:r>
          </a:p>
          <a:p>
            <a:pPr marL="514350" lvl="0" indent="-514350">
              <a:buAutoNum type="arabicParenR"/>
            </a:pPr>
            <a:r>
              <a:rPr lang="en-US" sz="3200" dirty="0">
                <a:latin typeface="Trebuchet MS" panose="020B0603020202020204" pitchFamily="34" charset="0"/>
              </a:rPr>
              <a:t>ASD Level One to Level Three (APA 2013).</a:t>
            </a:r>
          </a:p>
          <a:p>
            <a:pPr marL="514350" lvl="0" indent="-514350">
              <a:buAutoNum type="arabicParenR"/>
            </a:pPr>
            <a:r>
              <a:rPr lang="en-US" sz="3200" dirty="0">
                <a:latin typeface="Trebuchet MS" panose="020B0603020202020204" pitchFamily="34" charset="0"/>
              </a:rPr>
              <a:t>“</a:t>
            </a:r>
            <a:r>
              <a:rPr lang="en-US" sz="3200" i="1" dirty="0">
                <a:latin typeface="Trebuchet MS" panose="020B0603020202020204" pitchFamily="34" charset="0"/>
              </a:rPr>
              <a:t>High Functioning Autism</a:t>
            </a:r>
            <a:r>
              <a:rPr lang="en-US" sz="3200" dirty="0">
                <a:latin typeface="Trebuchet MS" panose="020B0603020202020204" pitchFamily="34" charset="0"/>
              </a:rPr>
              <a:t>”, equivalent to Asperger’s.</a:t>
            </a:r>
          </a:p>
          <a:p>
            <a:pPr marL="514350" lvl="0" indent="-514350">
              <a:buAutoNum type="arabicParenR"/>
            </a:pPr>
            <a:r>
              <a:rPr lang="en-US" sz="3200" dirty="0">
                <a:latin typeface="Trebuchet MS" panose="020B0603020202020204" pitchFamily="34" charset="0"/>
              </a:rPr>
              <a:t>Now accepted indistinguishable clinical differences &amp; strategies between autism subtypes (Woods 2020b).</a:t>
            </a:r>
          </a:p>
          <a:p>
            <a:pPr marL="514350" indent="-514350">
              <a:buFontTx/>
              <a:buAutoNum type="arabicParenR"/>
            </a:pPr>
            <a:r>
              <a:rPr lang="en-US" sz="3200" dirty="0">
                <a:solidFill>
                  <a:prstClr val="black"/>
                </a:solidFill>
                <a:latin typeface="Trebuchet MS" panose="020B0603020202020204" pitchFamily="34" charset="0"/>
              </a:rPr>
              <a:t>Subtypes excluded to reduce stigma (Happé 2011).</a:t>
            </a:r>
          </a:p>
        </p:txBody>
      </p:sp>
    </p:spTree>
    <p:extLst>
      <p:ext uri="{BB962C8B-B14F-4D97-AF65-F5344CB8AC3E}">
        <p14:creationId xmlns:p14="http://schemas.microsoft.com/office/powerpoint/2010/main" val="336902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8</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33219" y="774506"/>
            <a:ext cx="10944224" cy="5509200"/>
          </a:xfrm>
          <a:prstGeom prst="rect">
            <a:avLst/>
          </a:prstGeom>
          <a:noFill/>
        </p:spPr>
        <p:txBody>
          <a:bodyPr wrap="square">
            <a:spAutoFit/>
          </a:bodyPr>
          <a:lstStyle/>
          <a:p>
            <a:pPr lvl="0"/>
            <a:r>
              <a:rPr lang="en-GB" sz="3200" b="1" dirty="0">
                <a:latin typeface="Trebuchet MS" panose="020B0603020202020204" pitchFamily="34" charset="0"/>
              </a:rPr>
              <a:t>“</a:t>
            </a:r>
            <a:r>
              <a:rPr lang="en-GB" sz="3200" b="1" i="1" dirty="0">
                <a:latin typeface="Trebuchet MS" panose="020B0603020202020204" pitchFamily="34" charset="0"/>
              </a:rPr>
              <a:t>Profound Autism</a:t>
            </a:r>
            <a:r>
              <a:rPr lang="en-GB" sz="3200" b="1" dirty="0">
                <a:latin typeface="Trebuchet MS" panose="020B0603020202020204" pitchFamily="34" charset="0"/>
              </a:rPr>
              <a:t>” definitions.</a:t>
            </a:r>
          </a:p>
          <a:p>
            <a:pPr lvl="0"/>
            <a:endParaRPr lang="en-GB" sz="3200" dirty="0">
              <a:latin typeface="Trebuchet MS" panose="020B0603020202020204" pitchFamily="34" charset="0"/>
            </a:endParaRPr>
          </a:p>
          <a:p>
            <a:pPr marL="514350" indent="-514350">
              <a:buFontTx/>
              <a:buAutoNum type="arabicParenR"/>
            </a:pPr>
            <a:r>
              <a:rPr lang="en-US" sz="3200" dirty="0">
                <a:latin typeface="Trebuchet MS" panose="020B0603020202020204" pitchFamily="34" charset="0"/>
              </a:rPr>
              <a:t>ID &amp;/or language impairment (Lord et al 2021).</a:t>
            </a:r>
          </a:p>
          <a:p>
            <a:pPr marL="514350" indent="-514350">
              <a:buFontTx/>
              <a:buAutoNum type="arabicParenR"/>
            </a:pPr>
            <a:r>
              <a:rPr lang="en-US" sz="3200" dirty="0">
                <a:latin typeface="Trebuchet MS" panose="020B0603020202020204" pitchFamily="34" charset="0"/>
              </a:rPr>
              <a:t>“</a:t>
            </a:r>
            <a:r>
              <a:rPr lang="en-US" sz="3200" i="1" dirty="0">
                <a:latin typeface="Trebuchet MS" panose="020B0603020202020204" pitchFamily="34" charset="0"/>
              </a:rPr>
              <a:t>Severe” autism</a:t>
            </a:r>
            <a:r>
              <a:rPr lang="en-US" sz="3200" dirty="0">
                <a:latin typeface="Trebuchet MS" panose="020B0603020202020204" pitchFamily="34" charset="0"/>
              </a:rPr>
              <a:t> added (Waizbard-Bartov et al 2023a). </a:t>
            </a:r>
          </a:p>
          <a:p>
            <a:pPr marL="514350" indent="-514350">
              <a:buFontTx/>
              <a:buAutoNum type="arabicParenR"/>
            </a:pPr>
            <a:r>
              <a:rPr lang="en-US" sz="3200" dirty="0">
                <a:latin typeface="Trebuchet MS" panose="020B0603020202020204" pitchFamily="34" charset="0"/>
              </a:rPr>
              <a:t>Broadened to severe &amp; challenging behaviours including self-injury, aggression and irritability (ASF 2022).</a:t>
            </a:r>
          </a:p>
          <a:p>
            <a:pPr marL="514350" indent="-514350">
              <a:buFontTx/>
              <a:buAutoNum type="arabicParenR"/>
            </a:pPr>
            <a:r>
              <a:rPr lang="en-US" sz="3200" dirty="0">
                <a:latin typeface="Trebuchet MS" panose="020B0603020202020204" pitchFamily="34" charset="0"/>
              </a:rPr>
              <a:t>Need 24/7 support &amp; cannot advocate for themselves.</a:t>
            </a:r>
          </a:p>
          <a:p>
            <a:pPr marL="514350" indent="-514350">
              <a:buFontTx/>
              <a:buAutoNum type="arabicParenR"/>
            </a:pPr>
            <a:r>
              <a:rPr lang="en-US" sz="3200" dirty="0">
                <a:latin typeface="Trebuchet MS" panose="020B0603020202020204" pitchFamily="34" charset="0"/>
              </a:rPr>
              <a:t>“</a:t>
            </a:r>
            <a:r>
              <a:rPr lang="en-US" sz="3200" i="1" dirty="0">
                <a:latin typeface="Trebuchet MS" panose="020B0603020202020204" pitchFamily="34" charset="0"/>
              </a:rPr>
              <a:t>Non-Profound Autism</a:t>
            </a:r>
            <a:r>
              <a:rPr lang="en-US" sz="3200" dirty="0">
                <a:latin typeface="Trebuchet MS" panose="020B0603020202020204" pitchFamily="34" charset="0"/>
              </a:rPr>
              <a:t>” is for those autism is expressed  less in (Hughes &amp; Maenner 2023).</a:t>
            </a:r>
          </a:p>
          <a:p>
            <a:pPr marL="514350" indent="-514350">
              <a:buFontTx/>
              <a:buAutoNum type="arabicParenR"/>
            </a:pPr>
            <a:r>
              <a:rPr lang="en-US" sz="3200" dirty="0">
                <a:latin typeface="Trebuchet MS" panose="020B0603020202020204" pitchFamily="34" charset="0"/>
              </a:rPr>
              <a:t>Using other co-occurring issues, e.g., anxiety, to create subtypes (Waizbard-Bartov et al 2023b).</a:t>
            </a:r>
          </a:p>
        </p:txBody>
      </p:sp>
      <p:sp>
        <p:nvSpPr>
          <p:cNvPr id="7" name="TextBox 6">
            <a:extLst>
              <a:ext uri="{FF2B5EF4-FFF2-40B4-BE49-F238E27FC236}">
                <a16:creationId xmlns:a16="http://schemas.microsoft.com/office/drawing/2014/main" id="{71632520-CC7D-4B36-BE54-099F59F320B2}"/>
              </a:ext>
            </a:extLst>
          </p:cNvPr>
          <p:cNvSpPr txBox="1"/>
          <p:nvPr/>
        </p:nvSpPr>
        <p:spPr>
          <a:xfrm>
            <a:off x="633219" y="176638"/>
            <a:ext cx="10944225" cy="584775"/>
          </a:xfrm>
          <a:prstGeom prst="rect">
            <a:avLst/>
          </a:prstGeom>
          <a:noFill/>
        </p:spPr>
        <p:txBody>
          <a:bodyPr wrap="square">
            <a:spAutoFit/>
          </a:bodyPr>
          <a:lstStyle/>
          <a:p>
            <a:pPr algn="ctr"/>
            <a:r>
              <a:rPr lang="en-GB" sz="3200" b="1" dirty="0">
                <a:solidFill>
                  <a:srgbClr val="C00000"/>
                </a:solidFill>
                <a:latin typeface="Trebuchet MS" panose="020B0603020202020204" pitchFamily="34" charset="0"/>
              </a:rPr>
              <a:t>PROFOUNDLY DISTURBING?</a:t>
            </a:r>
          </a:p>
        </p:txBody>
      </p:sp>
    </p:spTree>
    <p:extLst>
      <p:ext uri="{BB962C8B-B14F-4D97-AF65-F5344CB8AC3E}">
        <p14:creationId xmlns:p14="http://schemas.microsoft.com/office/powerpoint/2010/main" val="409481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F010D6B-F108-C2BF-5D04-3D067E27F30E}"/>
              </a:ext>
            </a:extLst>
          </p:cNvPr>
          <p:cNvSpPr>
            <a:spLocks noGrp="1"/>
          </p:cNvSpPr>
          <p:nvPr>
            <p:ph type="ftr" sz="quarter" idx="11"/>
          </p:nvPr>
        </p:nvSpPr>
        <p:spPr/>
        <p:txBody>
          <a:bodyPr/>
          <a:lstStyle/>
          <a:p>
            <a:r>
              <a:rPr lang="en-US" dirty="0"/>
              <a:t>Adverse effects of “</a:t>
            </a:r>
            <a:r>
              <a:rPr lang="en-US" i="1" dirty="0"/>
              <a:t>Profound Autism</a:t>
            </a:r>
            <a:r>
              <a:rPr lang="en-US" dirty="0"/>
              <a:t>” &amp; “</a:t>
            </a:r>
            <a:r>
              <a:rPr lang="en-US" i="1" dirty="0"/>
              <a:t>ASD+PDA</a:t>
            </a:r>
            <a:r>
              <a:rPr lang="en-US" dirty="0"/>
              <a:t>”.</a:t>
            </a:r>
            <a:endParaRPr lang="en-GB" dirty="0"/>
          </a:p>
        </p:txBody>
      </p:sp>
      <p:sp>
        <p:nvSpPr>
          <p:cNvPr id="3" name="Slide Number Placeholder 2">
            <a:extLst>
              <a:ext uri="{FF2B5EF4-FFF2-40B4-BE49-F238E27FC236}">
                <a16:creationId xmlns:a16="http://schemas.microsoft.com/office/drawing/2014/main" id="{695BDBD9-4612-2F32-5F82-66D4C3B3354F}"/>
              </a:ext>
            </a:extLst>
          </p:cNvPr>
          <p:cNvSpPr>
            <a:spLocks noGrp="1"/>
          </p:cNvSpPr>
          <p:nvPr>
            <p:ph type="sldNum" sz="quarter" idx="12"/>
          </p:nvPr>
        </p:nvSpPr>
        <p:spPr/>
        <p:txBody>
          <a:bodyPr/>
          <a:lstStyle/>
          <a:p>
            <a:fld id="{8D88584D-8F1A-46B4-838D-EE417A13F475}" type="slidenum">
              <a:rPr lang="en-GB" smtClean="0"/>
              <a:pPr/>
              <a:t>9</a:t>
            </a:fld>
            <a:endParaRPr lang="en-GB" dirty="0"/>
          </a:p>
        </p:txBody>
      </p:sp>
      <p:grpSp>
        <p:nvGrpSpPr>
          <p:cNvPr id="4" name="Group 3">
            <a:extLst>
              <a:ext uri="{FF2B5EF4-FFF2-40B4-BE49-F238E27FC236}">
                <a16:creationId xmlns:a16="http://schemas.microsoft.com/office/drawing/2014/main" id="{3F90C3E6-A706-CD57-CDE0-FC1F981608B8}"/>
              </a:ext>
            </a:extLst>
          </p:cNvPr>
          <p:cNvGrpSpPr/>
          <p:nvPr/>
        </p:nvGrpSpPr>
        <p:grpSpPr>
          <a:xfrm>
            <a:off x="254597" y="897439"/>
            <a:ext cx="11681135" cy="5338776"/>
            <a:chOff x="459879" y="720150"/>
            <a:chExt cx="11681135" cy="5338776"/>
          </a:xfrm>
        </p:grpSpPr>
        <p:sp>
          <p:nvSpPr>
            <p:cNvPr id="5" name="TextBox 4">
              <a:extLst>
                <a:ext uri="{FF2B5EF4-FFF2-40B4-BE49-F238E27FC236}">
                  <a16:creationId xmlns:a16="http://schemas.microsoft.com/office/drawing/2014/main" id="{268848F3-C6F4-7A06-BF66-13EF1ADE5D34}"/>
                </a:ext>
              </a:extLst>
            </p:cNvPr>
            <p:cNvSpPr txBox="1"/>
            <p:nvPr/>
          </p:nvSpPr>
          <p:spPr>
            <a:xfrm>
              <a:off x="3275013" y="720150"/>
              <a:ext cx="6073774" cy="584775"/>
            </a:xfrm>
            <a:prstGeom prst="rect">
              <a:avLst/>
            </a:prstGeom>
            <a:noFill/>
          </p:spPr>
          <p:txBody>
            <a:bodyPr wrap="square" rtlCol="0">
              <a:spAutoFit/>
            </a:bodyPr>
            <a:lstStyle/>
            <a:p>
              <a:pPr algn="ctr"/>
              <a:r>
                <a:rPr lang="en-GB" sz="1600" b="1" u="sng" dirty="0">
                  <a:latin typeface="Trebuchet MS" panose="020B0603020202020204" pitchFamily="34" charset="0"/>
                </a:rPr>
                <a:t>“</a:t>
              </a:r>
              <a:r>
                <a:rPr lang="en-GB" sz="1600" b="1" i="1" u="sng" dirty="0">
                  <a:latin typeface="Trebuchet MS" panose="020B0603020202020204" pitchFamily="34" charset="0"/>
                </a:rPr>
                <a:t>PATHOLOGICAL DEMAND-AVOIDANCE (PDA) PROFILE OF ASD</a:t>
              </a:r>
              <a:r>
                <a:rPr lang="en-GB" sz="1600" b="1" u="sng" dirty="0">
                  <a:latin typeface="Trebuchet MS" panose="020B0603020202020204" pitchFamily="34" charset="0"/>
                </a:rPr>
                <a:t>” CONSTELLATION OF TRAITS WITHIN AUTISM SPECTRUM.</a:t>
              </a:r>
            </a:p>
          </p:txBody>
        </p:sp>
        <p:grpSp>
          <p:nvGrpSpPr>
            <p:cNvPr id="6" name="Group 5">
              <a:extLst>
                <a:ext uri="{FF2B5EF4-FFF2-40B4-BE49-F238E27FC236}">
                  <a16:creationId xmlns:a16="http://schemas.microsoft.com/office/drawing/2014/main" id="{8BA13789-0527-0ABF-8AB6-ECDCB5695581}"/>
                </a:ext>
              </a:extLst>
            </p:cNvPr>
            <p:cNvGrpSpPr/>
            <p:nvPr/>
          </p:nvGrpSpPr>
          <p:grpSpPr>
            <a:xfrm>
              <a:off x="459879" y="1376343"/>
              <a:ext cx="11681135" cy="4682583"/>
              <a:chOff x="459879" y="1376343"/>
              <a:chExt cx="11681135" cy="4682583"/>
            </a:xfrm>
          </p:grpSpPr>
          <p:sp>
            <p:nvSpPr>
              <p:cNvPr id="7" name="TextBox 6">
                <a:extLst>
                  <a:ext uri="{FF2B5EF4-FFF2-40B4-BE49-F238E27FC236}">
                    <a16:creationId xmlns:a16="http://schemas.microsoft.com/office/drawing/2014/main" id="{01EB10FB-8B95-3C15-229C-44FF8B548139}"/>
                  </a:ext>
                </a:extLst>
              </p:cNvPr>
              <p:cNvSpPr txBox="1"/>
              <p:nvPr/>
            </p:nvSpPr>
            <p:spPr>
              <a:xfrm>
                <a:off x="459879" y="3124635"/>
                <a:ext cx="2682792" cy="1169551"/>
              </a:xfrm>
              <a:prstGeom prst="rect">
                <a:avLst/>
              </a:prstGeom>
              <a:noFill/>
            </p:spPr>
            <p:txBody>
              <a:bodyPr wrap="square" rtlCol="0">
                <a:spAutoFit/>
              </a:bodyPr>
              <a:lstStyle/>
              <a:p>
                <a:r>
                  <a:rPr lang="en-GB" sz="1400" dirty="0">
                    <a:latin typeface="Trebuchet MS" panose="020B0603020202020204" pitchFamily="34" charset="0"/>
                  </a:rPr>
                  <a:t>Please do </a:t>
                </a:r>
                <a:r>
                  <a:rPr lang="en-GB" sz="1400" b="1" i="1" u="sng" dirty="0">
                    <a:latin typeface="Trebuchet MS" panose="020B0603020202020204" pitchFamily="34" charset="0"/>
                  </a:rPr>
                  <a:t>not</a:t>
                </a:r>
                <a:r>
                  <a:rPr lang="en-GB" sz="1400" dirty="0">
                    <a:latin typeface="Trebuchet MS" panose="020B0603020202020204" pitchFamily="34" charset="0"/>
                  </a:rPr>
                  <a:t> reify this diagram. Based on RW interpretations of “</a:t>
                </a:r>
                <a:r>
                  <a:rPr lang="en-GB" sz="1400" i="1" dirty="0">
                    <a:latin typeface="Trebuchet MS" panose="020B0603020202020204" pitchFamily="34" charset="0"/>
                  </a:rPr>
                  <a:t>PDA Profile of ASD</a:t>
                </a:r>
                <a:r>
                  <a:rPr lang="en-GB" sz="1400" dirty="0">
                    <a:latin typeface="Trebuchet MS" panose="020B0603020202020204" pitchFamily="34" charset="0"/>
                  </a:rPr>
                  <a:t>” clinical literature, diagnostic &amp; screening tools.</a:t>
                </a:r>
              </a:p>
            </p:txBody>
          </p:sp>
          <p:grpSp>
            <p:nvGrpSpPr>
              <p:cNvPr id="8" name="Group 7">
                <a:extLst>
                  <a:ext uri="{FF2B5EF4-FFF2-40B4-BE49-F238E27FC236}">
                    <a16:creationId xmlns:a16="http://schemas.microsoft.com/office/drawing/2014/main" id="{42D68EAF-DEB1-59B6-308D-CBC9374C4805}"/>
                  </a:ext>
                </a:extLst>
              </p:cNvPr>
              <p:cNvGrpSpPr/>
              <p:nvPr/>
            </p:nvGrpSpPr>
            <p:grpSpPr>
              <a:xfrm>
                <a:off x="3218310" y="1376343"/>
                <a:ext cx="8922704" cy="4682583"/>
                <a:chOff x="3218310" y="1376343"/>
                <a:chExt cx="8922704" cy="4682583"/>
              </a:xfrm>
            </p:grpSpPr>
            <p:sp>
              <p:nvSpPr>
                <p:cNvPr id="9" name="TextBox 8">
                  <a:extLst>
                    <a:ext uri="{FF2B5EF4-FFF2-40B4-BE49-F238E27FC236}">
                      <a16:creationId xmlns:a16="http://schemas.microsoft.com/office/drawing/2014/main" id="{5F37C0CE-A256-D794-4877-1F3FE3CBA10E}"/>
                    </a:ext>
                  </a:extLst>
                </p:cNvPr>
                <p:cNvSpPr txBox="1"/>
                <p:nvPr/>
              </p:nvSpPr>
              <p:spPr>
                <a:xfrm>
                  <a:off x="7311249" y="1651645"/>
                  <a:ext cx="738154" cy="276999"/>
                </a:xfrm>
                <a:prstGeom prst="rect">
                  <a:avLst/>
                </a:prstGeom>
                <a:noFill/>
              </p:spPr>
              <p:txBody>
                <a:bodyPr wrap="square">
                  <a:spAutoFit/>
                </a:bodyPr>
                <a:lstStyle/>
                <a:p>
                  <a:r>
                    <a:rPr lang="en-GB" sz="1200" dirty="0">
                      <a:latin typeface="Trebuchet MS" panose="020B0603020202020204" pitchFamily="34" charset="0"/>
                    </a:rPr>
                    <a:t>Anxiety.</a:t>
                  </a:r>
                </a:p>
              </p:txBody>
            </p:sp>
            <p:cxnSp>
              <p:nvCxnSpPr>
                <p:cNvPr id="10" name="Straight Arrow Connector 9">
                  <a:extLst>
                    <a:ext uri="{FF2B5EF4-FFF2-40B4-BE49-F238E27FC236}">
                      <a16:creationId xmlns:a16="http://schemas.microsoft.com/office/drawing/2014/main" id="{1F3B165F-D9D9-AB55-2F79-84B822C381FD}"/>
                    </a:ext>
                  </a:extLst>
                </p:cNvPr>
                <p:cNvCxnSpPr/>
                <p:nvPr/>
              </p:nvCxnSpPr>
              <p:spPr>
                <a:xfrm>
                  <a:off x="7680325" y="1974021"/>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D0C8F4A-F7B2-FEED-2381-6A6A22DDA4DB}"/>
                    </a:ext>
                  </a:extLst>
                </p:cNvPr>
                <p:cNvCxnSpPr>
                  <a:cxnSpLocks/>
                </p:cNvCxnSpPr>
                <p:nvPr/>
              </p:nvCxnSpPr>
              <p:spPr>
                <a:xfrm flipH="1">
                  <a:off x="5563702" y="1974021"/>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5C6D403-B0F6-DA3D-60D7-268BFCE57484}"/>
                    </a:ext>
                  </a:extLst>
                </p:cNvPr>
                <p:cNvCxnSpPr/>
                <p:nvPr/>
              </p:nvCxnSpPr>
              <p:spPr>
                <a:xfrm>
                  <a:off x="7680325" y="3047291"/>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AE03CCB-38E6-B842-BF75-555451FB5DEE}"/>
                    </a:ext>
                  </a:extLst>
                </p:cNvPr>
                <p:cNvCxnSpPr>
                  <a:cxnSpLocks/>
                </p:cNvCxnSpPr>
                <p:nvPr/>
              </p:nvCxnSpPr>
              <p:spPr>
                <a:xfrm flipH="1">
                  <a:off x="5563702" y="3047291"/>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1C2FC37-E9CE-6BE3-53AE-C743127B6A64}"/>
                    </a:ext>
                  </a:extLst>
                </p:cNvPr>
                <p:cNvSpPr txBox="1"/>
                <p:nvPr/>
              </p:nvSpPr>
              <p:spPr>
                <a:xfrm>
                  <a:off x="4862948" y="1835521"/>
                  <a:ext cx="549311"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15" name="TextBox 14">
                  <a:extLst>
                    <a:ext uri="{FF2B5EF4-FFF2-40B4-BE49-F238E27FC236}">
                      <a16:creationId xmlns:a16="http://schemas.microsoft.com/office/drawing/2014/main" id="{4BB9FE82-4C3E-99F6-4A3D-81A64EFE3918}"/>
                    </a:ext>
                  </a:extLst>
                </p:cNvPr>
                <p:cNvSpPr txBox="1"/>
                <p:nvPr/>
              </p:nvSpPr>
              <p:spPr>
                <a:xfrm>
                  <a:off x="9948863" y="1850638"/>
                  <a:ext cx="89753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16" name="TextBox 15">
                  <a:extLst>
                    <a:ext uri="{FF2B5EF4-FFF2-40B4-BE49-F238E27FC236}">
                      <a16:creationId xmlns:a16="http://schemas.microsoft.com/office/drawing/2014/main" id="{223DEB17-A046-BDEB-9EC2-F5B9E7952DE1}"/>
                    </a:ext>
                  </a:extLst>
                </p:cNvPr>
                <p:cNvSpPr txBox="1"/>
                <p:nvPr/>
              </p:nvSpPr>
              <p:spPr>
                <a:xfrm>
                  <a:off x="6384925" y="1999512"/>
                  <a:ext cx="2590800" cy="276999"/>
                </a:xfrm>
                <a:prstGeom prst="rect">
                  <a:avLst/>
                </a:prstGeom>
                <a:noFill/>
              </p:spPr>
              <p:txBody>
                <a:bodyPr wrap="square">
                  <a:spAutoFit/>
                </a:bodyPr>
                <a:lstStyle/>
                <a:p>
                  <a:r>
                    <a:rPr lang="en-GB" sz="1200" dirty="0">
                      <a:latin typeface="Trebuchet MS" panose="020B0603020202020204" pitchFamily="34" charset="0"/>
                    </a:rPr>
                    <a:t>Avoidance of “</a:t>
                  </a:r>
                  <a:r>
                    <a:rPr lang="en-GB" sz="1200" i="1" dirty="0">
                      <a:latin typeface="Trebuchet MS" panose="020B0603020202020204" pitchFamily="34" charset="0"/>
                    </a:rPr>
                    <a:t>ordinary</a:t>
                  </a:r>
                  <a:r>
                    <a:rPr lang="en-GB" sz="1200" dirty="0">
                      <a:latin typeface="Trebuchet MS" panose="020B0603020202020204" pitchFamily="34" charset="0"/>
                    </a:rPr>
                    <a:t>” demands.</a:t>
                  </a:r>
                </a:p>
              </p:txBody>
            </p:sp>
            <p:cxnSp>
              <p:nvCxnSpPr>
                <p:cNvPr id="17" name="Straight Arrow Connector 16">
                  <a:extLst>
                    <a:ext uri="{FF2B5EF4-FFF2-40B4-BE49-F238E27FC236}">
                      <a16:creationId xmlns:a16="http://schemas.microsoft.com/office/drawing/2014/main" id="{B2D7BBAD-B141-60E8-5773-3E1B340474B2}"/>
                    </a:ext>
                  </a:extLst>
                </p:cNvPr>
                <p:cNvCxnSpPr/>
                <p:nvPr/>
              </p:nvCxnSpPr>
              <p:spPr>
                <a:xfrm>
                  <a:off x="7680325" y="2321889"/>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2E1FEB8-809B-6DAB-A941-791E5B485C4D}"/>
                    </a:ext>
                  </a:extLst>
                </p:cNvPr>
                <p:cNvCxnSpPr>
                  <a:cxnSpLocks/>
                </p:cNvCxnSpPr>
                <p:nvPr/>
              </p:nvCxnSpPr>
              <p:spPr>
                <a:xfrm flipH="1">
                  <a:off x="5563702" y="2321889"/>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41B1AEF-C38B-5C7E-237E-BA0EDC543986}"/>
                    </a:ext>
                  </a:extLst>
                </p:cNvPr>
                <p:cNvSpPr txBox="1"/>
                <p:nvPr/>
              </p:nvSpPr>
              <p:spPr>
                <a:xfrm>
                  <a:off x="4494359" y="2176462"/>
                  <a:ext cx="915843" cy="276999"/>
                </a:xfrm>
                <a:prstGeom prst="rect">
                  <a:avLst/>
                </a:prstGeom>
                <a:noFill/>
              </p:spPr>
              <p:txBody>
                <a:bodyPr wrap="square" rtlCol="0">
                  <a:spAutoFit/>
                </a:bodyPr>
                <a:lstStyle/>
                <a:p>
                  <a:r>
                    <a:rPr lang="en-GB" sz="1200" dirty="0">
                      <a:latin typeface="Trebuchet MS" panose="020B0603020202020204" pitchFamily="34" charset="0"/>
                    </a:rPr>
                    <a:t>Pervasive.</a:t>
                  </a:r>
                </a:p>
              </p:txBody>
            </p:sp>
            <p:sp>
              <p:nvSpPr>
                <p:cNvPr id="20" name="TextBox 19">
                  <a:extLst>
                    <a:ext uri="{FF2B5EF4-FFF2-40B4-BE49-F238E27FC236}">
                      <a16:creationId xmlns:a16="http://schemas.microsoft.com/office/drawing/2014/main" id="{A2FEA46B-6D39-9D54-F950-706AE9E0F89B}"/>
                    </a:ext>
                  </a:extLst>
                </p:cNvPr>
                <p:cNvSpPr txBox="1"/>
                <p:nvPr/>
              </p:nvSpPr>
              <p:spPr>
                <a:xfrm>
                  <a:off x="9957503" y="2173864"/>
                  <a:ext cx="917900"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21" name="TextBox 20">
                  <a:extLst>
                    <a:ext uri="{FF2B5EF4-FFF2-40B4-BE49-F238E27FC236}">
                      <a16:creationId xmlns:a16="http://schemas.microsoft.com/office/drawing/2014/main" id="{4CF13659-2F16-0108-579F-54E9623AF6DD}"/>
                    </a:ext>
                  </a:extLst>
                </p:cNvPr>
                <p:cNvSpPr txBox="1"/>
                <p:nvPr/>
              </p:nvSpPr>
              <p:spPr>
                <a:xfrm>
                  <a:off x="5869506" y="2356742"/>
                  <a:ext cx="3621638" cy="276999"/>
                </a:xfrm>
                <a:prstGeom prst="rect">
                  <a:avLst/>
                </a:prstGeom>
                <a:noFill/>
              </p:spPr>
              <p:txBody>
                <a:bodyPr wrap="square">
                  <a:spAutoFit/>
                </a:bodyPr>
                <a:lstStyle/>
                <a:p>
                  <a:r>
                    <a:rPr lang="en-US" sz="1200" dirty="0">
                      <a:latin typeface="Trebuchet MS" panose="020B0603020202020204" pitchFamily="34" charset="0"/>
                    </a:rPr>
                    <a:t>Bullying, harassment, lying, stalking, stealing etc.</a:t>
                  </a:r>
                  <a:endParaRPr lang="en-GB" sz="1200" dirty="0">
                    <a:latin typeface="Trebuchet MS" panose="020B0603020202020204" pitchFamily="34" charset="0"/>
                  </a:endParaRPr>
                </a:p>
              </p:txBody>
            </p:sp>
            <p:cxnSp>
              <p:nvCxnSpPr>
                <p:cNvPr id="22" name="Straight Arrow Connector 21">
                  <a:extLst>
                    <a:ext uri="{FF2B5EF4-FFF2-40B4-BE49-F238E27FC236}">
                      <a16:creationId xmlns:a16="http://schemas.microsoft.com/office/drawing/2014/main" id="{846674F4-4A38-1FDD-DC29-8B40D1C292C4}"/>
                    </a:ext>
                  </a:extLst>
                </p:cNvPr>
                <p:cNvCxnSpPr/>
                <p:nvPr/>
              </p:nvCxnSpPr>
              <p:spPr>
                <a:xfrm>
                  <a:off x="7680326" y="2699423"/>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D72A224-4E4E-3792-5DEA-C3640DC1EFA9}"/>
                    </a:ext>
                  </a:extLst>
                </p:cNvPr>
                <p:cNvCxnSpPr>
                  <a:cxnSpLocks/>
                </p:cNvCxnSpPr>
                <p:nvPr/>
              </p:nvCxnSpPr>
              <p:spPr>
                <a:xfrm flipH="1">
                  <a:off x="5563703" y="2699423"/>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652E728-287A-53A1-F03A-83269BF6ABEA}"/>
                    </a:ext>
                  </a:extLst>
                </p:cNvPr>
                <p:cNvSpPr txBox="1"/>
                <p:nvPr/>
              </p:nvSpPr>
              <p:spPr>
                <a:xfrm>
                  <a:off x="4859232" y="2560923"/>
                  <a:ext cx="550969"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25" name="TextBox 24">
                  <a:extLst>
                    <a:ext uri="{FF2B5EF4-FFF2-40B4-BE49-F238E27FC236}">
                      <a16:creationId xmlns:a16="http://schemas.microsoft.com/office/drawing/2014/main" id="{C02BFBBF-B942-10A8-2EDA-AFA09AE33357}"/>
                    </a:ext>
                  </a:extLst>
                </p:cNvPr>
                <p:cNvSpPr txBox="1"/>
                <p:nvPr/>
              </p:nvSpPr>
              <p:spPr>
                <a:xfrm>
                  <a:off x="9948863" y="2569775"/>
                  <a:ext cx="905136"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26" name="TextBox 25">
                  <a:extLst>
                    <a:ext uri="{FF2B5EF4-FFF2-40B4-BE49-F238E27FC236}">
                      <a16:creationId xmlns:a16="http://schemas.microsoft.com/office/drawing/2014/main" id="{AD199A9F-F99E-F5B5-A3C2-7AE4633F3C13}"/>
                    </a:ext>
                  </a:extLst>
                </p:cNvPr>
                <p:cNvSpPr txBox="1"/>
                <p:nvPr/>
              </p:nvSpPr>
              <p:spPr>
                <a:xfrm>
                  <a:off x="6848087" y="2724913"/>
                  <a:ext cx="1664476" cy="276999"/>
                </a:xfrm>
                <a:prstGeom prst="rect">
                  <a:avLst/>
                </a:prstGeom>
                <a:noFill/>
              </p:spPr>
              <p:txBody>
                <a:bodyPr wrap="square">
                  <a:spAutoFit/>
                </a:bodyPr>
                <a:lstStyle/>
                <a:p>
                  <a:r>
                    <a:rPr lang="en-GB" sz="1200" dirty="0">
                      <a:latin typeface="Trebuchet MS" panose="020B0603020202020204" pitchFamily="34" charset="0"/>
                    </a:rPr>
                    <a:t>Fantasy &amp; roleplay.</a:t>
                  </a:r>
                </a:p>
              </p:txBody>
            </p:sp>
            <p:sp>
              <p:nvSpPr>
                <p:cNvPr id="27" name="TextBox 26">
                  <a:extLst>
                    <a:ext uri="{FF2B5EF4-FFF2-40B4-BE49-F238E27FC236}">
                      <a16:creationId xmlns:a16="http://schemas.microsoft.com/office/drawing/2014/main" id="{63DD5D89-6D97-CB7E-FDAF-1EAAA7C22A30}"/>
                    </a:ext>
                  </a:extLst>
                </p:cNvPr>
                <p:cNvSpPr txBox="1"/>
                <p:nvPr/>
              </p:nvSpPr>
              <p:spPr>
                <a:xfrm>
                  <a:off x="3612198" y="2895974"/>
                  <a:ext cx="1798004" cy="276999"/>
                </a:xfrm>
                <a:prstGeom prst="rect">
                  <a:avLst/>
                </a:prstGeom>
                <a:noFill/>
              </p:spPr>
              <p:txBody>
                <a:bodyPr wrap="square" rtlCol="0">
                  <a:spAutoFit/>
                </a:bodyPr>
                <a:lstStyle/>
                <a:p>
                  <a:r>
                    <a:rPr lang="en-GB" sz="1200" dirty="0">
                      <a:latin typeface="Trebuchet MS" panose="020B0603020202020204" pitchFamily="34" charset="0"/>
                    </a:rPr>
                    <a:t>Comfortable-excessive.</a:t>
                  </a:r>
                </a:p>
              </p:txBody>
            </p:sp>
            <p:sp>
              <p:nvSpPr>
                <p:cNvPr id="28" name="TextBox 27">
                  <a:extLst>
                    <a:ext uri="{FF2B5EF4-FFF2-40B4-BE49-F238E27FC236}">
                      <a16:creationId xmlns:a16="http://schemas.microsoft.com/office/drawing/2014/main" id="{18E91166-FAD8-5E32-84C8-7842C9683EC5}"/>
                    </a:ext>
                  </a:extLst>
                </p:cNvPr>
                <p:cNvSpPr txBox="1"/>
                <p:nvPr/>
              </p:nvSpPr>
              <p:spPr>
                <a:xfrm>
                  <a:off x="9955790" y="2902140"/>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29" name="TextBox 28">
                  <a:extLst>
                    <a:ext uri="{FF2B5EF4-FFF2-40B4-BE49-F238E27FC236}">
                      <a16:creationId xmlns:a16="http://schemas.microsoft.com/office/drawing/2014/main" id="{67ACC9FE-4D57-938B-E8F6-74026C0D12EF}"/>
                    </a:ext>
                  </a:extLst>
                </p:cNvPr>
                <p:cNvSpPr txBox="1"/>
                <p:nvPr/>
              </p:nvSpPr>
              <p:spPr>
                <a:xfrm>
                  <a:off x="7197337" y="3048019"/>
                  <a:ext cx="965977" cy="276999"/>
                </a:xfrm>
                <a:prstGeom prst="rect">
                  <a:avLst/>
                </a:prstGeom>
                <a:noFill/>
              </p:spPr>
              <p:txBody>
                <a:bodyPr wrap="square">
                  <a:spAutoFit/>
                </a:bodyPr>
                <a:lstStyle/>
                <a:p>
                  <a:r>
                    <a:rPr lang="en-GB" sz="1200" dirty="0">
                      <a:latin typeface="Trebuchet MS" panose="020B0603020202020204" pitchFamily="34" charset="0"/>
                    </a:rPr>
                    <a:t>Impulsivity.</a:t>
                  </a:r>
                </a:p>
              </p:txBody>
            </p:sp>
            <p:cxnSp>
              <p:nvCxnSpPr>
                <p:cNvPr id="30" name="Straight Arrow Connector 29">
                  <a:extLst>
                    <a:ext uri="{FF2B5EF4-FFF2-40B4-BE49-F238E27FC236}">
                      <a16:creationId xmlns:a16="http://schemas.microsoft.com/office/drawing/2014/main" id="{687E8063-AAB0-70F2-E12D-2D65640AF53D}"/>
                    </a:ext>
                  </a:extLst>
                </p:cNvPr>
                <p:cNvCxnSpPr/>
                <p:nvPr/>
              </p:nvCxnSpPr>
              <p:spPr>
                <a:xfrm>
                  <a:off x="7680325" y="3370398"/>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C5C055B-F030-176D-BE52-3013ABDAB465}"/>
                    </a:ext>
                  </a:extLst>
                </p:cNvPr>
                <p:cNvCxnSpPr>
                  <a:cxnSpLocks/>
                </p:cNvCxnSpPr>
                <p:nvPr/>
              </p:nvCxnSpPr>
              <p:spPr>
                <a:xfrm flipH="1">
                  <a:off x="5563702" y="3370398"/>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1E13106-C5D7-148D-9B47-79D5EAF34FD9}"/>
                    </a:ext>
                  </a:extLst>
                </p:cNvPr>
                <p:cNvSpPr txBox="1"/>
                <p:nvPr/>
              </p:nvSpPr>
              <p:spPr>
                <a:xfrm>
                  <a:off x="4866159" y="3224971"/>
                  <a:ext cx="544043"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33" name="TextBox 32">
                  <a:extLst>
                    <a:ext uri="{FF2B5EF4-FFF2-40B4-BE49-F238E27FC236}">
                      <a16:creationId xmlns:a16="http://schemas.microsoft.com/office/drawing/2014/main" id="{2180A893-FC86-8BF2-D000-5A4497B56E49}"/>
                    </a:ext>
                  </a:extLst>
                </p:cNvPr>
                <p:cNvSpPr txBox="1"/>
                <p:nvPr/>
              </p:nvSpPr>
              <p:spPr>
                <a:xfrm>
                  <a:off x="9948863" y="3225990"/>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34" name="TextBox 33">
                  <a:extLst>
                    <a:ext uri="{FF2B5EF4-FFF2-40B4-BE49-F238E27FC236}">
                      <a16:creationId xmlns:a16="http://schemas.microsoft.com/office/drawing/2014/main" id="{929BB4A8-3B4B-B052-2D2E-3AE6DB9CA4E8}"/>
                    </a:ext>
                  </a:extLst>
                </p:cNvPr>
                <p:cNvSpPr txBox="1"/>
                <p:nvPr/>
              </p:nvSpPr>
              <p:spPr>
                <a:xfrm>
                  <a:off x="5838887" y="3398450"/>
                  <a:ext cx="3682876" cy="276999"/>
                </a:xfrm>
                <a:prstGeom prst="rect">
                  <a:avLst/>
                </a:prstGeom>
                <a:noFill/>
              </p:spPr>
              <p:txBody>
                <a:bodyPr wrap="square">
                  <a:spAutoFit/>
                </a:bodyPr>
                <a:lstStyle/>
                <a:p>
                  <a:r>
                    <a:rPr lang="en-US" sz="1200" dirty="0">
                      <a:latin typeface="Trebuchet MS" panose="020B0603020202020204" pitchFamily="34" charset="0"/>
                    </a:rPr>
                    <a:t>Obsessive behaviour focused on people-characters.</a:t>
                  </a:r>
                </a:p>
              </p:txBody>
            </p:sp>
            <p:cxnSp>
              <p:nvCxnSpPr>
                <p:cNvPr id="35" name="Straight Arrow Connector 34">
                  <a:extLst>
                    <a:ext uri="{FF2B5EF4-FFF2-40B4-BE49-F238E27FC236}">
                      <a16:creationId xmlns:a16="http://schemas.microsoft.com/office/drawing/2014/main" id="{54A37DE3-E5A9-DA7E-866E-D33CE43C4394}"/>
                    </a:ext>
                  </a:extLst>
                </p:cNvPr>
                <p:cNvCxnSpPr/>
                <p:nvPr/>
              </p:nvCxnSpPr>
              <p:spPr>
                <a:xfrm>
                  <a:off x="7680325" y="3744929"/>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FCA2A13-B7E0-C395-0CF0-036B037BCFAD}"/>
                    </a:ext>
                  </a:extLst>
                </p:cNvPr>
                <p:cNvCxnSpPr>
                  <a:cxnSpLocks/>
                </p:cNvCxnSpPr>
                <p:nvPr/>
              </p:nvCxnSpPr>
              <p:spPr>
                <a:xfrm flipH="1">
                  <a:off x="5563702" y="3744929"/>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D441883-D934-BC43-C19D-4E9244EC095C}"/>
                    </a:ext>
                  </a:extLst>
                </p:cNvPr>
                <p:cNvSpPr txBox="1"/>
                <p:nvPr/>
              </p:nvSpPr>
              <p:spPr>
                <a:xfrm>
                  <a:off x="4133395" y="3613356"/>
                  <a:ext cx="1276808" cy="276999"/>
                </a:xfrm>
                <a:prstGeom prst="rect">
                  <a:avLst/>
                </a:prstGeom>
                <a:noFill/>
              </p:spPr>
              <p:txBody>
                <a:bodyPr wrap="square" rtlCol="0">
                  <a:spAutoFit/>
                </a:bodyPr>
                <a:lstStyle/>
                <a:p>
                  <a:r>
                    <a:rPr lang="en-GB" sz="1200" dirty="0">
                      <a:latin typeface="Trebuchet MS" panose="020B0603020202020204" pitchFamily="34" charset="0"/>
                    </a:rPr>
                    <a:t>High-excessive.</a:t>
                  </a:r>
                </a:p>
              </p:txBody>
            </p:sp>
            <p:sp>
              <p:nvSpPr>
                <p:cNvPr id="38" name="TextBox 37">
                  <a:extLst>
                    <a:ext uri="{FF2B5EF4-FFF2-40B4-BE49-F238E27FC236}">
                      <a16:creationId xmlns:a16="http://schemas.microsoft.com/office/drawing/2014/main" id="{CD02DBEF-AFD1-57DC-B0F7-F23B1C6608B7}"/>
                    </a:ext>
                  </a:extLst>
                </p:cNvPr>
                <p:cNvSpPr txBox="1"/>
                <p:nvPr/>
              </p:nvSpPr>
              <p:spPr>
                <a:xfrm>
                  <a:off x="9948863" y="3614350"/>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39" name="TextBox 38">
                  <a:extLst>
                    <a:ext uri="{FF2B5EF4-FFF2-40B4-BE49-F238E27FC236}">
                      <a16:creationId xmlns:a16="http://schemas.microsoft.com/office/drawing/2014/main" id="{DB5943E6-81C0-A20D-13B4-A4EF53D97DB8}"/>
                    </a:ext>
                  </a:extLst>
                </p:cNvPr>
                <p:cNvSpPr txBox="1"/>
                <p:nvPr/>
              </p:nvSpPr>
              <p:spPr>
                <a:xfrm>
                  <a:off x="5618929" y="4842387"/>
                  <a:ext cx="4133850" cy="276999"/>
                </a:xfrm>
                <a:prstGeom prst="rect">
                  <a:avLst/>
                </a:prstGeom>
                <a:noFill/>
              </p:spPr>
              <p:txBody>
                <a:bodyPr wrap="square">
                  <a:spAutoFit/>
                </a:bodyPr>
                <a:lstStyle/>
                <a:p>
                  <a:r>
                    <a:rPr lang="en-US" sz="1200" dirty="0">
                      <a:latin typeface="Trebuchet MS" panose="020B0603020202020204" pitchFamily="34" charset="0"/>
                    </a:rPr>
                    <a:t>Socially “</a:t>
                  </a:r>
                  <a:r>
                    <a:rPr lang="en-US" sz="1200" i="1" dirty="0">
                      <a:latin typeface="Trebuchet MS" panose="020B0603020202020204" pitchFamily="34" charset="0"/>
                    </a:rPr>
                    <a:t>strategic</a:t>
                  </a:r>
                  <a:r>
                    <a:rPr lang="en-US" sz="1200" dirty="0">
                      <a:latin typeface="Trebuchet MS" panose="020B0603020202020204" pitchFamily="34" charset="0"/>
                    </a:rPr>
                    <a:t>”-”</a:t>
                  </a:r>
                  <a:r>
                    <a:rPr lang="en-US" sz="1200" i="1" dirty="0">
                      <a:latin typeface="Trebuchet MS" panose="020B0603020202020204" pitchFamily="34" charset="0"/>
                    </a:rPr>
                    <a:t>manipulative</a:t>
                  </a:r>
                  <a:r>
                    <a:rPr lang="en-US" sz="1200" dirty="0">
                      <a:latin typeface="Trebuchet MS" panose="020B0603020202020204" pitchFamily="34" charset="0"/>
                    </a:rPr>
                    <a:t>” avoidance behaviour.</a:t>
                  </a:r>
                </a:p>
              </p:txBody>
            </p:sp>
            <p:cxnSp>
              <p:nvCxnSpPr>
                <p:cNvPr id="40" name="Straight Arrow Connector 39">
                  <a:extLst>
                    <a:ext uri="{FF2B5EF4-FFF2-40B4-BE49-F238E27FC236}">
                      <a16:creationId xmlns:a16="http://schemas.microsoft.com/office/drawing/2014/main" id="{A9066ECC-966C-AC62-742D-10C8633ED63A}"/>
                    </a:ext>
                  </a:extLst>
                </p:cNvPr>
                <p:cNvCxnSpPr/>
                <p:nvPr/>
              </p:nvCxnSpPr>
              <p:spPr>
                <a:xfrm>
                  <a:off x="7677835" y="5224064"/>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1E8F6E1-278B-3D10-A790-49D92D3FF88C}"/>
                    </a:ext>
                  </a:extLst>
                </p:cNvPr>
                <p:cNvCxnSpPr>
                  <a:cxnSpLocks/>
                </p:cNvCxnSpPr>
                <p:nvPr/>
              </p:nvCxnSpPr>
              <p:spPr>
                <a:xfrm flipH="1">
                  <a:off x="5561212" y="5224064"/>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BBD918D-C823-E01B-303E-09DCB6BEAA54}"/>
                    </a:ext>
                  </a:extLst>
                </p:cNvPr>
                <p:cNvSpPr txBox="1"/>
                <p:nvPr/>
              </p:nvSpPr>
              <p:spPr>
                <a:xfrm>
                  <a:off x="4861934" y="5091914"/>
                  <a:ext cx="548265"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43" name="TextBox 42">
                  <a:extLst>
                    <a:ext uri="{FF2B5EF4-FFF2-40B4-BE49-F238E27FC236}">
                      <a16:creationId xmlns:a16="http://schemas.microsoft.com/office/drawing/2014/main" id="{261B220D-FD73-D34A-262E-7A8AB39A5984}"/>
                    </a:ext>
                  </a:extLst>
                </p:cNvPr>
                <p:cNvSpPr txBox="1"/>
                <p:nvPr/>
              </p:nvSpPr>
              <p:spPr>
                <a:xfrm>
                  <a:off x="9955213" y="5097075"/>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44" name="TextBox 43">
                  <a:extLst>
                    <a:ext uri="{FF2B5EF4-FFF2-40B4-BE49-F238E27FC236}">
                      <a16:creationId xmlns:a16="http://schemas.microsoft.com/office/drawing/2014/main" id="{3BA97EEE-249D-3D07-7EF1-1F55562CFC01}"/>
                    </a:ext>
                  </a:extLst>
                </p:cNvPr>
                <p:cNvSpPr txBox="1"/>
                <p:nvPr/>
              </p:nvSpPr>
              <p:spPr>
                <a:xfrm>
                  <a:off x="6090008" y="3758813"/>
                  <a:ext cx="3180634" cy="276999"/>
                </a:xfrm>
                <a:prstGeom prst="rect">
                  <a:avLst/>
                </a:prstGeom>
                <a:noFill/>
              </p:spPr>
              <p:txBody>
                <a:bodyPr wrap="square">
                  <a:spAutoFit/>
                </a:bodyPr>
                <a:lstStyle/>
                <a:p>
                  <a:r>
                    <a:rPr lang="en-US" sz="1200" dirty="0">
                      <a:latin typeface="Trebuchet MS" panose="020B0603020202020204" pitchFamily="34" charset="0"/>
                    </a:rPr>
                    <a:t>“</a:t>
                  </a:r>
                  <a:r>
                    <a:rPr lang="en-US" sz="1200" i="1" dirty="0">
                      <a:latin typeface="Trebuchet MS" panose="020B0603020202020204" pitchFamily="34" charset="0"/>
                    </a:rPr>
                    <a:t>Need for control</a:t>
                  </a:r>
                  <a:r>
                    <a:rPr lang="en-US" sz="1200" dirty="0">
                      <a:latin typeface="Trebuchet MS" panose="020B0603020202020204" pitchFamily="34" charset="0"/>
                    </a:rPr>
                    <a:t>”/ “</a:t>
                  </a:r>
                  <a:r>
                    <a:rPr lang="en-US" sz="1200" i="1" dirty="0">
                      <a:latin typeface="Trebuchet MS" panose="020B0603020202020204" pitchFamily="34" charset="0"/>
                    </a:rPr>
                    <a:t>Drive for Autonomy</a:t>
                  </a:r>
                  <a:r>
                    <a:rPr lang="en-US" sz="1200" dirty="0">
                      <a:latin typeface="Trebuchet MS" panose="020B0603020202020204" pitchFamily="34" charset="0"/>
                    </a:rPr>
                    <a:t>”.</a:t>
                  </a:r>
                </a:p>
              </p:txBody>
            </p:sp>
            <p:cxnSp>
              <p:nvCxnSpPr>
                <p:cNvPr id="45" name="Straight Arrow Connector 44">
                  <a:extLst>
                    <a:ext uri="{FF2B5EF4-FFF2-40B4-BE49-F238E27FC236}">
                      <a16:creationId xmlns:a16="http://schemas.microsoft.com/office/drawing/2014/main" id="{81F60EFB-B6CC-8C9E-4941-FD6E17CFE92F}"/>
                    </a:ext>
                  </a:extLst>
                </p:cNvPr>
                <p:cNvCxnSpPr/>
                <p:nvPr/>
              </p:nvCxnSpPr>
              <p:spPr>
                <a:xfrm>
                  <a:off x="7680325" y="4096528"/>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547C0E8A-328A-E9DA-6E57-E84AEB336BE0}"/>
                    </a:ext>
                  </a:extLst>
                </p:cNvPr>
                <p:cNvCxnSpPr>
                  <a:cxnSpLocks/>
                </p:cNvCxnSpPr>
                <p:nvPr/>
              </p:nvCxnSpPr>
              <p:spPr>
                <a:xfrm flipH="1">
                  <a:off x="5563702" y="4096528"/>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4964CF1F-820A-C096-14B3-93B74CA62BD3}"/>
                    </a:ext>
                  </a:extLst>
                </p:cNvPr>
                <p:cNvSpPr txBox="1"/>
                <p:nvPr/>
              </p:nvSpPr>
              <p:spPr>
                <a:xfrm>
                  <a:off x="4147249" y="3944174"/>
                  <a:ext cx="1262954" cy="276999"/>
                </a:xfrm>
                <a:prstGeom prst="rect">
                  <a:avLst/>
                </a:prstGeom>
                <a:noFill/>
              </p:spPr>
              <p:txBody>
                <a:bodyPr wrap="square" rtlCol="0">
                  <a:spAutoFit/>
                </a:bodyPr>
                <a:lstStyle/>
                <a:p>
                  <a:r>
                    <a:rPr lang="en-GB" sz="1200" dirty="0">
                      <a:latin typeface="Trebuchet MS" panose="020B0603020202020204" pitchFamily="34" charset="0"/>
                    </a:rPr>
                    <a:t>High-pervasive.</a:t>
                  </a:r>
                </a:p>
              </p:txBody>
            </p:sp>
            <p:sp>
              <p:nvSpPr>
                <p:cNvPr id="48" name="TextBox 47">
                  <a:extLst>
                    <a:ext uri="{FF2B5EF4-FFF2-40B4-BE49-F238E27FC236}">
                      <a16:creationId xmlns:a16="http://schemas.microsoft.com/office/drawing/2014/main" id="{CDE4077E-1CE0-FE12-BAEF-8DE65C25E125}"/>
                    </a:ext>
                  </a:extLst>
                </p:cNvPr>
                <p:cNvSpPr txBox="1"/>
                <p:nvPr/>
              </p:nvSpPr>
              <p:spPr>
                <a:xfrm>
                  <a:off x="9948863" y="3945127"/>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49" name="TextBox 48">
                  <a:extLst>
                    <a:ext uri="{FF2B5EF4-FFF2-40B4-BE49-F238E27FC236}">
                      <a16:creationId xmlns:a16="http://schemas.microsoft.com/office/drawing/2014/main" id="{0D714D4F-2312-AA86-9E3B-26686FC2995A}"/>
                    </a:ext>
                  </a:extLst>
                </p:cNvPr>
                <p:cNvSpPr txBox="1"/>
                <p:nvPr/>
              </p:nvSpPr>
              <p:spPr>
                <a:xfrm>
                  <a:off x="6857147" y="4119175"/>
                  <a:ext cx="1660209" cy="276999"/>
                </a:xfrm>
                <a:prstGeom prst="rect">
                  <a:avLst/>
                </a:prstGeom>
                <a:noFill/>
              </p:spPr>
              <p:txBody>
                <a:bodyPr wrap="square">
                  <a:spAutoFit/>
                </a:bodyPr>
                <a:lstStyle/>
                <a:p>
                  <a:r>
                    <a:rPr lang="en-US" sz="1200" dirty="0">
                      <a:latin typeface="Trebuchet MS" panose="020B0603020202020204" pitchFamily="34" charset="0"/>
                    </a:rPr>
                    <a:t>Rapid mood changes.</a:t>
                  </a:r>
                </a:p>
              </p:txBody>
            </p:sp>
            <p:cxnSp>
              <p:nvCxnSpPr>
                <p:cNvPr id="50" name="Straight Arrow Connector 49">
                  <a:extLst>
                    <a:ext uri="{FF2B5EF4-FFF2-40B4-BE49-F238E27FC236}">
                      <a16:creationId xmlns:a16="http://schemas.microsoft.com/office/drawing/2014/main" id="{EADAED12-13FF-BB9C-4446-8639E2BDB1B2}"/>
                    </a:ext>
                  </a:extLst>
                </p:cNvPr>
                <p:cNvCxnSpPr/>
                <p:nvPr/>
              </p:nvCxnSpPr>
              <p:spPr>
                <a:xfrm>
                  <a:off x="7667561" y="4437165"/>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CBA7C01-66F9-8A6F-BD04-3303DBC1E0F5}"/>
                    </a:ext>
                  </a:extLst>
                </p:cNvPr>
                <p:cNvCxnSpPr>
                  <a:cxnSpLocks/>
                </p:cNvCxnSpPr>
                <p:nvPr/>
              </p:nvCxnSpPr>
              <p:spPr>
                <a:xfrm flipH="1">
                  <a:off x="5550938" y="4437165"/>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C395824-4E23-5D4B-CFD9-D0766E37DFB8}"/>
                    </a:ext>
                  </a:extLst>
                </p:cNvPr>
                <p:cNvSpPr txBox="1"/>
                <p:nvPr/>
              </p:nvSpPr>
              <p:spPr>
                <a:xfrm>
                  <a:off x="4846468" y="4298665"/>
                  <a:ext cx="563734"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53" name="TextBox 52">
                  <a:extLst>
                    <a:ext uri="{FF2B5EF4-FFF2-40B4-BE49-F238E27FC236}">
                      <a16:creationId xmlns:a16="http://schemas.microsoft.com/office/drawing/2014/main" id="{4C7169A5-954E-2415-3A4E-E1FF1EBB7E8E}"/>
                    </a:ext>
                  </a:extLst>
                </p:cNvPr>
                <p:cNvSpPr txBox="1"/>
                <p:nvPr/>
              </p:nvSpPr>
              <p:spPr>
                <a:xfrm>
                  <a:off x="9955790" y="4298563"/>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cxnSp>
              <p:nvCxnSpPr>
                <p:cNvPr id="54" name="Straight Arrow Connector 53">
                  <a:extLst>
                    <a:ext uri="{FF2B5EF4-FFF2-40B4-BE49-F238E27FC236}">
                      <a16:creationId xmlns:a16="http://schemas.microsoft.com/office/drawing/2014/main" id="{37AB5831-619F-14CD-3267-FC296E88D207}"/>
                    </a:ext>
                  </a:extLst>
                </p:cNvPr>
                <p:cNvCxnSpPr/>
                <p:nvPr/>
              </p:nvCxnSpPr>
              <p:spPr>
                <a:xfrm>
                  <a:off x="7677835" y="5549490"/>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C582A973-CC1A-1DF5-67A6-01502F7D01C5}"/>
                    </a:ext>
                  </a:extLst>
                </p:cNvPr>
                <p:cNvCxnSpPr>
                  <a:cxnSpLocks/>
                </p:cNvCxnSpPr>
                <p:nvPr/>
              </p:nvCxnSpPr>
              <p:spPr>
                <a:xfrm flipH="1">
                  <a:off x="5561212" y="5549490"/>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9D7DB6BA-8ECA-77C5-D549-49C91D954B64}"/>
                    </a:ext>
                  </a:extLst>
                </p:cNvPr>
                <p:cNvSpPr txBox="1"/>
                <p:nvPr/>
              </p:nvSpPr>
              <p:spPr>
                <a:xfrm>
                  <a:off x="6852524" y="5227112"/>
                  <a:ext cx="1664476" cy="276999"/>
                </a:xfrm>
                <a:prstGeom prst="rect">
                  <a:avLst/>
                </a:prstGeom>
                <a:noFill/>
              </p:spPr>
              <p:txBody>
                <a:bodyPr wrap="square">
                  <a:spAutoFit/>
                </a:bodyPr>
                <a:lstStyle/>
                <a:p>
                  <a:r>
                    <a:rPr lang="en-GB" sz="1200" dirty="0">
                      <a:latin typeface="Trebuchet MS" panose="020B0603020202020204" pitchFamily="34" charset="0"/>
                    </a:rPr>
                    <a:t>“</a:t>
                  </a:r>
                  <a:r>
                    <a:rPr lang="en-GB" sz="1200" i="1" dirty="0">
                      <a:latin typeface="Trebuchet MS" panose="020B0603020202020204" pitchFamily="34" charset="0"/>
                    </a:rPr>
                    <a:t>Theory of Mind</a:t>
                  </a:r>
                  <a:r>
                    <a:rPr lang="en-GB" sz="1200" dirty="0">
                      <a:latin typeface="Trebuchet MS" panose="020B0603020202020204" pitchFamily="34" charset="0"/>
                    </a:rPr>
                    <a:t>.”</a:t>
                  </a:r>
                </a:p>
              </p:txBody>
            </p:sp>
            <p:sp>
              <p:nvSpPr>
                <p:cNvPr id="57" name="TextBox 56">
                  <a:extLst>
                    <a:ext uri="{FF2B5EF4-FFF2-40B4-BE49-F238E27FC236}">
                      <a16:creationId xmlns:a16="http://schemas.microsoft.com/office/drawing/2014/main" id="{20FD8F56-7840-6DF7-785F-FB1FD232C815}"/>
                    </a:ext>
                  </a:extLst>
                </p:cNvPr>
                <p:cNvSpPr txBox="1"/>
                <p:nvPr/>
              </p:nvSpPr>
              <p:spPr>
                <a:xfrm>
                  <a:off x="4487648" y="5411450"/>
                  <a:ext cx="922552"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Normal.</a:t>
                  </a:r>
                  <a:r>
                    <a:rPr lang="en-GB" sz="1200" dirty="0">
                      <a:latin typeface="Trebuchet MS" panose="020B0603020202020204" pitchFamily="34" charset="0"/>
                    </a:rPr>
                    <a:t>”</a:t>
                  </a:r>
                </a:p>
              </p:txBody>
            </p:sp>
            <p:sp>
              <p:nvSpPr>
                <p:cNvPr id="58" name="TextBox 57">
                  <a:extLst>
                    <a:ext uri="{FF2B5EF4-FFF2-40B4-BE49-F238E27FC236}">
                      <a16:creationId xmlns:a16="http://schemas.microsoft.com/office/drawing/2014/main" id="{869237F6-1D4F-DE9E-948A-6FF71B29ED43}"/>
                    </a:ext>
                  </a:extLst>
                </p:cNvPr>
                <p:cNvSpPr txBox="1"/>
                <p:nvPr/>
              </p:nvSpPr>
              <p:spPr>
                <a:xfrm>
                  <a:off x="9955918" y="5411450"/>
                  <a:ext cx="934332"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Deficits.</a:t>
                  </a:r>
                  <a:r>
                    <a:rPr lang="en-GB" sz="1200" dirty="0">
                      <a:latin typeface="Trebuchet MS" panose="020B0603020202020204" pitchFamily="34" charset="0"/>
                    </a:rPr>
                    <a:t>”</a:t>
                  </a:r>
                </a:p>
              </p:txBody>
            </p:sp>
            <p:cxnSp>
              <p:nvCxnSpPr>
                <p:cNvPr id="59" name="Straight Arrow Connector 58">
                  <a:extLst>
                    <a:ext uri="{FF2B5EF4-FFF2-40B4-BE49-F238E27FC236}">
                      <a16:creationId xmlns:a16="http://schemas.microsoft.com/office/drawing/2014/main" id="{F80616E7-59FB-867A-9934-9593FF73BCFF}"/>
                    </a:ext>
                  </a:extLst>
                </p:cNvPr>
                <p:cNvCxnSpPr/>
                <p:nvPr/>
              </p:nvCxnSpPr>
              <p:spPr>
                <a:xfrm>
                  <a:off x="7667561" y="4797378"/>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4E9B6C4-5E20-7B77-737E-334CDA388460}"/>
                    </a:ext>
                  </a:extLst>
                </p:cNvPr>
                <p:cNvCxnSpPr>
                  <a:cxnSpLocks/>
                </p:cNvCxnSpPr>
                <p:nvPr/>
              </p:nvCxnSpPr>
              <p:spPr>
                <a:xfrm flipH="1">
                  <a:off x="5550938" y="4797378"/>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DDFBFEB0-2734-2EC5-878F-968DED7F431C}"/>
                    </a:ext>
                  </a:extLst>
                </p:cNvPr>
                <p:cNvSpPr txBox="1"/>
                <p:nvPr/>
              </p:nvSpPr>
              <p:spPr>
                <a:xfrm>
                  <a:off x="5882455" y="4481720"/>
                  <a:ext cx="3607908" cy="276999"/>
                </a:xfrm>
                <a:prstGeom prst="rect">
                  <a:avLst/>
                </a:prstGeom>
                <a:noFill/>
              </p:spPr>
              <p:txBody>
                <a:bodyPr wrap="square">
                  <a:spAutoFit/>
                </a:bodyPr>
                <a:lstStyle/>
                <a:p>
                  <a:r>
                    <a:rPr lang="en-US" sz="1200" dirty="0">
                      <a:latin typeface="Trebuchet MS" panose="020B0603020202020204" pitchFamily="34" charset="0"/>
                    </a:rPr>
                    <a:t>Reinforcement-based approaches, e.g., ABA/ PBS.</a:t>
                  </a:r>
                </a:p>
              </p:txBody>
            </p:sp>
            <p:sp>
              <p:nvSpPr>
                <p:cNvPr id="62" name="TextBox 61">
                  <a:extLst>
                    <a:ext uri="{FF2B5EF4-FFF2-40B4-BE49-F238E27FC236}">
                      <a16:creationId xmlns:a16="http://schemas.microsoft.com/office/drawing/2014/main" id="{6756E470-C085-CDFE-CC74-9D7BCAEC5861}"/>
                    </a:ext>
                  </a:extLst>
                </p:cNvPr>
                <p:cNvSpPr txBox="1"/>
                <p:nvPr/>
              </p:nvSpPr>
              <p:spPr>
                <a:xfrm>
                  <a:off x="3218310" y="4659338"/>
                  <a:ext cx="2191890" cy="276999"/>
                </a:xfrm>
                <a:prstGeom prst="rect">
                  <a:avLst/>
                </a:prstGeom>
                <a:noFill/>
              </p:spPr>
              <p:txBody>
                <a:bodyPr wrap="square" rtlCol="0">
                  <a:spAutoFit/>
                </a:bodyPr>
                <a:lstStyle/>
                <a:p>
                  <a:r>
                    <a:rPr lang="en-GB" sz="1200" dirty="0">
                      <a:latin typeface="Trebuchet MS" panose="020B0603020202020204" pitchFamily="34" charset="0"/>
                    </a:rPr>
                    <a:t>Ineffective &amp; causes distress.</a:t>
                  </a:r>
                </a:p>
              </p:txBody>
            </p:sp>
            <p:sp>
              <p:nvSpPr>
                <p:cNvPr id="63" name="TextBox 62">
                  <a:extLst>
                    <a:ext uri="{FF2B5EF4-FFF2-40B4-BE49-F238E27FC236}">
                      <a16:creationId xmlns:a16="http://schemas.microsoft.com/office/drawing/2014/main" id="{8C5D3DD1-58A3-CFBF-1CB0-89E143F0787E}"/>
                    </a:ext>
                  </a:extLst>
                </p:cNvPr>
                <p:cNvSpPr txBox="1"/>
                <p:nvPr/>
              </p:nvSpPr>
              <p:spPr>
                <a:xfrm>
                  <a:off x="9955213" y="4665275"/>
                  <a:ext cx="2185801"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Effective &amp; gold standard.</a:t>
                  </a:r>
                  <a:r>
                    <a:rPr lang="en-GB" sz="1200" dirty="0">
                      <a:latin typeface="Trebuchet MS" panose="020B0603020202020204" pitchFamily="34" charset="0"/>
                    </a:rPr>
                    <a:t>”</a:t>
                  </a:r>
                </a:p>
              </p:txBody>
            </p:sp>
            <p:sp>
              <p:nvSpPr>
                <p:cNvPr id="64" name="TextBox 63">
                  <a:extLst>
                    <a:ext uri="{FF2B5EF4-FFF2-40B4-BE49-F238E27FC236}">
                      <a16:creationId xmlns:a16="http://schemas.microsoft.com/office/drawing/2014/main" id="{91B2CF5F-9107-6A26-BCB0-9E126A3F1146}"/>
                    </a:ext>
                  </a:extLst>
                </p:cNvPr>
                <p:cNvSpPr txBox="1"/>
                <p:nvPr/>
              </p:nvSpPr>
              <p:spPr>
                <a:xfrm>
                  <a:off x="4630188" y="1376343"/>
                  <a:ext cx="1841500"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PDA PROFILE OF ASD</a:t>
                  </a:r>
                  <a:r>
                    <a:rPr lang="en-GB" sz="1200" dirty="0">
                      <a:latin typeface="Trebuchet MS" panose="020B0603020202020204" pitchFamily="34" charset="0"/>
                    </a:rPr>
                    <a:t>”.</a:t>
                  </a:r>
                </a:p>
              </p:txBody>
            </p:sp>
            <p:sp>
              <p:nvSpPr>
                <p:cNvPr id="65" name="TextBox 64">
                  <a:extLst>
                    <a:ext uri="{FF2B5EF4-FFF2-40B4-BE49-F238E27FC236}">
                      <a16:creationId xmlns:a16="http://schemas.microsoft.com/office/drawing/2014/main" id="{0B7BA4F7-1686-E8F9-EE94-660C3F5AC41C}"/>
                    </a:ext>
                  </a:extLst>
                </p:cNvPr>
                <p:cNvSpPr txBox="1"/>
                <p:nvPr/>
              </p:nvSpPr>
              <p:spPr>
                <a:xfrm>
                  <a:off x="8002587" y="1397753"/>
                  <a:ext cx="3603625"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CLASSIC”</a:t>
                  </a:r>
                  <a:r>
                    <a:rPr lang="en-GB" sz="1200" dirty="0">
                      <a:latin typeface="Trebuchet MS" panose="020B0603020202020204" pitchFamily="34" charset="0"/>
                    </a:rPr>
                    <a:t>/</a:t>
                  </a:r>
                  <a:r>
                    <a:rPr lang="en-GB" sz="1200" i="1" dirty="0">
                      <a:latin typeface="Trebuchet MS" panose="020B0603020202020204" pitchFamily="34" charset="0"/>
                    </a:rPr>
                    <a:t> </a:t>
                  </a:r>
                  <a:r>
                    <a:rPr lang="en-GB" sz="1200" dirty="0">
                      <a:latin typeface="Trebuchet MS" panose="020B0603020202020204" pitchFamily="34" charset="0"/>
                    </a:rPr>
                    <a:t>“</a:t>
                  </a:r>
                  <a:r>
                    <a:rPr lang="en-GB" sz="1200" i="1" dirty="0">
                      <a:latin typeface="Trebuchet MS" panose="020B0603020202020204" pitchFamily="34" charset="0"/>
                    </a:rPr>
                    <a:t>MORE STRAIGHT-FORWARD</a:t>
                  </a:r>
                  <a:r>
                    <a:rPr lang="en-GB" sz="1200" dirty="0">
                      <a:latin typeface="Trebuchet MS" panose="020B0603020202020204" pitchFamily="34" charset="0"/>
                    </a:rPr>
                    <a:t>”</a:t>
                  </a:r>
                  <a:r>
                    <a:rPr lang="en-GB" sz="1200" i="1" dirty="0">
                      <a:latin typeface="Trebuchet MS" panose="020B0603020202020204" pitchFamily="34" charset="0"/>
                    </a:rPr>
                    <a:t> </a:t>
                  </a:r>
                  <a:r>
                    <a:rPr lang="en-GB" sz="1200" dirty="0">
                      <a:latin typeface="Trebuchet MS" panose="020B0603020202020204" pitchFamily="34" charset="0"/>
                    </a:rPr>
                    <a:t>AUTISM.</a:t>
                  </a:r>
                </a:p>
              </p:txBody>
            </p:sp>
            <p:sp>
              <p:nvSpPr>
                <p:cNvPr id="66" name="TextBox 65">
                  <a:extLst>
                    <a:ext uri="{FF2B5EF4-FFF2-40B4-BE49-F238E27FC236}">
                      <a16:creationId xmlns:a16="http://schemas.microsoft.com/office/drawing/2014/main" id="{AC571163-1D07-47A3-8B80-F24EC2ACC227}"/>
                    </a:ext>
                  </a:extLst>
                </p:cNvPr>
                <p:cNvSpPr txBox="1"/>
                <p:nvPr/>
              </p:nvSpPr>
              <p:spPr>
                <a:xfrm>
                  <a:off x="3841750" y="5781927"/>
                  <a:ext cx="3418639" cy="276999"/>
                </a:xfrm>
                <a:prstGeom prst="rect">
                  <a:avLst/>
                </a:prstGeom>
                <a:noFill/>
              </p:spPr>
              <p:txBody>
                <a:bodyPr wrap="square" rtlCol="0">
                  <a:spAutoFit/>
                </a:bodyPr>
                <a:lstStyle/>
                <a:p>
                  <a:r>
                    <a:rPr lang="en-GB" sz="1200" dirty="0">
                      <a:latin typeface="Trebuchet MS" panose="020B0603020202020204" pitchFamily="34" charset="0"/>
                    </a:rPr>
                    <a:t>ADHD, ANXIETY, CD, ODD &amp; TRAUMA FEATURES.</a:t>
                  </a:r>
                </a:p>
              </p:txBody>
            </p:sp>
            <p:sp>
              <p:nvSpPr>
                <p:cNvPr id="67" name="TextBox 66">
                  <a:extLst>
                    <a:ext uri="{FF2B5EF4-FFF2-40B4-BE49-F238E27FC236}">
                      <a16:creationId xmlns:a16="http://schemas.microsoft.com/office/drawing/2014/main" id="{7EF0B8A7-90D0-B339-58C0-A9876E4D6B26}"/>
                    </a:ext>
                  </a:extLst>
                </p:cNvPr>
                <p:cNvSpPr txBox="1"/>
                <p:nvPr/>
              </p:nvSpPr>
              <p:spPr>
                <a:xfrm>
                  <a:off x="9435842" y="5779723"/>
                  <a:ext cx="749852" cy="276999"/>
                </a:xfrm>
                <a:prstGeom prst="rect">
                  <a:avLst/>
                </a:prstGeom>
                <a:noFill/>
              </p:spPr>
              <p:txBody>
                <a:bodyPr wrap="square" rtlCol="0">
                  <a:spAutoFit/>
                </a:bodyPr>
                <a:lstStyle/>
                <a:p>
                  <a:r>
                    <a:rPr lang="en-GB" sz="1200" dirty="0">
                      <a:latin typeface="Trebuchet MS" panose="020B0603020202020204" pitchFamily="34" charset="0"/>
                    </a:rPr>
                    <a:t>AUTISM.</a:t>
                  </a:r>
                </a:p>
              </p:txBody>
            </p:sp>
          </p:grpSp>
        </p:grpSp>
      </p:grpSp>
      <p:sp>
        <p:nvSpPr>
          <p:cNvPr id="69" name="TextBox 68">
            <a:extLst>
              <a:ext uri="{FF2B5EF4-FFF2-40B4-BE49-F238E27FC236}">
                <a16:creationId xmlns:a16="http://schemas.microsoft.com/office/drawing/2014/main" id="{2B716F77-15F3-3235-6B62-674ACC32C16E}"/>
              </a:ext>
            </a:extLst>
          </p:cNvPr>
          <p:cNvSpPr txBox="1"/>
          <p:nvPr/>
        </p:nvSpPr>
        <p:spPr>
          <a:xfrm>
            <a:off x="633219" y="180400"/>
            <a:ext cx="10944225" cy="584775"/>
          </a:xfrm>
          <a:prstGeom prst="rect">
            <a:avLst/>
          </a:prstGeom>
          <a:noFill/>
        </p:spPr>
        <p:txBody>
          <a:bodyPr wrap="square">
            <a:spAutoFit/>
          </a:bodyPr>
          <a:lstStyle/>
          <a:p>
            <a:pPr algn="ctr"/>
            <a:r>
              <a:rPr lang="en-US" sz="3200" b="1" dirty="0">
                <a:solidFill>
                  <a:srgbClr val="C00000"/>
                </a:solidFill>
                <a:latin typeface="Trebuchet MS" panose="020B0603020202020204" pitchFamily="34" charset="0"/>
              </a:rPr>
              <a:t>ROLEPLAYING A “</a:t>
            </a:r>
            <a:r>
              <a:rPr lang="en-US" sz="3200" b="1" i="1" dirty="0">
                <a:solidFill>
                  <a:srgbClr val="C00000"/>
                </a:solidFill>
                <a:latin typeface="Trebuchet MS" panose="020B0603020202020204" pitchFamily="34" charset="0"/>
              </a:rPr>
              <a:t>PROFILE OF ASD</a:t>
            </a:r>
            <a:r>
              <a:rPr lang="en-US" sz="3200" b="1" dirty="0">
                <a:solidFill>
                  <a:srgbClr val="C00000"/>
                </a:solidFill>
                <a:latin typeface="Trebuchet MS" panose="020B0603020202020204" pitchFamily="34" charset="0"/>
              </a:rPr>
              <a:t>”.</a:t>
            </a:r>
            <a:endParaRPr lang="en-GB" sz="32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2995142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3460</TotalTime>
  <Words>5582</Words>
  <Application>Microsoft Office PowerPoint</Application>
  <PresentationFormat>Widescreen</PresentationFormat>
  <Paragraphs>451</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Woods, Richard Philip 8</dc:creator>
  <cp:lastModifiedBy>Richard Philip Woods</cp:lastModifiedBy>
  <cp:revision>1566</cp:revision>
  <cp:lastPrinted>2023-08-04T10:25:03Z</cp:lastPrinted>
  <dcterms:created xsi:type="dcterms:W3CDTF">2021-12-12T20:51:52Z</dcterms:created>
  <dcterms:modified xsi:type="dcterms:W3CDTF">2023-12-18T17:50:43Z</dcterms:modified>
</cp:coreProperties>
</file>