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17"/>
  </p:notesMasterIdLst>
  <p:handoutMasterIdLst>
    <p:handoutMasterId r:id="rId18"/>
  </p:handoutMasterIdLst>
  <p:sldIdLst>
    <p:sldId id="256" r:id="rId2"/>
    <p:sldId id="258" r:id="rId3"/>
    <p:sldId id="274" r:id="rId4"/>
    <p:sldId id="275" r:id="rId5"/>
    <p:sldId id="276" r:id="rId6"/>
    <p:sldId id="277" r:id="rId7"/>
    <p:sldId id="278" r:id="rId8"/>
    <p:sldId id="279" r:id="rId9"/>
    <p:sldId id="299" r:id="rId10"/>
    <p:sldId id="282" r:id="rId11"/>
    <p:sldId id="283" r:id="rId12"/>
    <p:sldId id="284" r:id="rId13"/>
    <p:sldId id="285" r:id="rId14"/>
    <p:sldId id="28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6F78"/>
    <a:srgbClr val="EC6608"/>
    <a:srgbClr val="FFFFFF"/>
    <a:srgbClr val="002332"/>
    <a:srgbClr val="14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FF1964-93A7-2543-AD83-B6E9E96641C7}" v="6" dt="2018-09-20T16:24:49.1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2"/>
  </p:normalViewPr>
  <p:slideViewPr>
    <p:cSldViewPr snapToObjects="1">
      <p:cViewPr varScale="1">
        <p:scale>
          <a:sx n="110" d="100"/>
          <a:sy n="110" d="100"/>
        </p:scale>
        <p:origin x="1020" y="114"/>
      </p:cViewPr>
      <p:guideLst/>
    </p:cSldViewPr>
  </p:slideViewPr>
  <p:notesTextViewPr>
    <p:cViewPr>
      <p:scale>
        <a:sx n="1" d="1"/>
        <a:sy n="1" d="1"/>
      </p:scale>
      <p:origin x="0" y="0"/>
    </p:cViewPr>
  </p:notesTextViewPr>
  <p:notesViewPr>
    <p:cSldViewPr snapToObjects="1">
      <p:cViewPr varScale="1">
        <p:scale>
          <a:sx n="77" d="100"/>
          <a:sy n="77" d="100"/>
        </p:scale>
        <p:origin x="33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t>CG</a:t>
            </a:r>
            <a:r>
              <a:rPr lang="en-GB" baseline="0"/>
              <a:t> convergence scores </a:t>
            </a:r>
            <a:endParaRPr lang="en-GB"/>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'analysis for new complaince pap'!$F$2</c:f>
              <c:strCache>
                <c:ptCount val="1"/>
                <c:pt idx="0">
                  <c:v>Pakistani CG code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'analysis for new complaince pap'!$G$1</c:f>
              <c:strCache>
                <c:ptCount val="1"/>
                <c:pt idx="0">
                  <c:v>CG convergence scores </c:v>
                </c:pt>
              </c:strCache>
            </c:strRef>
          </c:cat>
          <c:val>
            <c:numRef>
              <c:f>'analysis for new complaince pap'!$G$2</c:f>
              <c:numCache>
                <c:formatCode>General</c:formatCode>
                <c:ptCount val="1"/>
                <c:pt idx="0">
                  <c:v>40</c:v>
                </c:pt>
              </c:numCache>
            </c:numRef>
          </c:val>
          <c:extLst>
            <c:ext xmlns:c16="http://schemas.microsoft.com/office/drawing/2014/chart" uri="{C3380CC4-5D6E-409C-BE32-E72D297353CC}">
              <c16:uniqueId val="{00000000-7B64-45E8-BE0C-53954ED6FD6A}"/>
            </c:ext>
          </c:extLst>
        </c:ser>
        <c:ser>
          <c:idx val="1"/>
          <c:order val="1"/>
          <c:tx>
            <c:strRef>
              <c:f>'analysis for new complaince pap'!$F$3</c:f>
              <c:strCache>
                <c:ptCount val="1"/>
                <c:pt idx="0">
                  <c:v>Bangladeshi CG code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'analysis for new complaince pap'!$G$1</c:f>
              <c:strCache>
                <c:ptCount val="1"/>
                <c:pt idx="0">
                  <c:v>CG convergence scores </c:v>
                </c:pt>
              </c:strCache>
            </c:strRef>
          </c:cat>
          <c:val>
            <c:numRef>
              <c:f>'analysis for new complaince pap'!$G$3</c:f>
              <c:numCache>
                <c:formatCode>General</c:formatCode>
                <c:ptCount val="1"/>
                <c:pt idx="0">
                  <c:v>21</c:v>
                </c:pt>
              </c:numCache>
            </c:numRef>
          </c:val>
          <c:extLst>
            <c:ext xmlns:c16="http://schemas.microsoft.com/office/drawing/2014/chart" uri="{C3380CC4-5D6E-409C-BE32-E72D297353CC}">
              <c16:uniqueId val="{00000001-7B64-45E8-BE0C-53954ED6FD6A}"/>
            </c:ext>
          </c:extLst>
        </c:ser>
        <c:ser>
          <c:idx val="2"/>
          <c:order val="2"/>
          <c:tx>
            <c:strRef>
              <c:f>'analysis for new complaince pap'!$F$4</c:f>
              <c:strCache>
                <c:ptCount val="1"/>
                <c:pt idx="0">
                  <c:v>Indian CG code </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'analysis for new complaince pap'!$G$1</c:f>
              <c:strCache>
                <c:ptCount val="1"/>
                <c:pt idx="0">
                  <c:v>CG convergence scores </c:v>
                </c:pt>
              </c:strCache>
            </c:strRef>
          </c:cat>
          <c:val>
            <c:numRef>
              <c:f>'analysis for new complaince pap'!$G$4</c:f>
              <c:numCache>
                <c:formatCode>General</c:formatCode>
                <c:ptCount val="1"/>
                <c:pt idx="0">
                  <c:v>26</c:v>
                </c:pt>
              </c:numCache>
            </c:numRef>
          </c:val>
          <c:extLst>
            <c:ext xmlns:c16="http://schemas.microsoft.com/office/drawing/2014/chart" uri="{C3380CC4-5D6E-409C-BE32-E72D297353CC}">
              <c16:uniqueId val="{00000002-7B64-45E8-BE0C-53954ED6FD6A}"/>
            </c:ext>
          </c:extLst>
        </c:ser>
        <c:dLbls>
          <c:showLegendKey val="0"/>
          <c:showVal val="0"/>
          <c:showCatName val="0"/>
          <c:showSerName val="0"/>
          <c:showPercent val="0"/>
          <c:showBubbleSize val="0"/>
        </c:dLbls>
        <c:gapWidth val="100"/>
        <c:overlap val="-24"/>
        <c:axId val="429935472"/>
        <c:axId val="429932728"/>
      </c:barChart>
      <c:catAx>
        <c:axId val="42993547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29932728"/>
        <c:crosses val="autoZero"/>
        <c:auto val="1"/>
        <c:lblAlgn val="ctr"/>
        <c:lblOffset val="100"/>
        <c:noMultiLvlLbl val="0"/>
      </c:catAx>
      <c:valAx>
        <c:axId val="42993272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29935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CG compliance score </a:t>
            </a:r>
          </a:p>
        </c:rich>
      </c:tx>
      <c:layout>
        <c:manualLayout>
          <c:xMode val="edge"/>
          <c:yMode val="edge"/>
          <c:x val="0.14924300087489065"/>
          <c:y val="3.2407407407407406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strRef>
              <c:f>'Pakistan '!$AJ$151</c:f>
              <c:strCache>
                <c:ptCount val="1"/>
                <c:pt idx="0">
                  <c:v>CG compliance score</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'Pakistan '!$AK$149:$BN$150</c:f>
              <c:strCach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strCache>
            </c:strRef>
          </c:cat>
          <c:val>
            <c:numRef>
              <c:f>'Pakistan '!$AK$151:$BN$151</c:f>
              <c:numCache>
                <c:formatCode>General</c:formatCode>
                <c:ptCount val="30"/>
                <c:pt idx="0">
                  <c:v>30</c:v>
                </c:pt>
                <c:pt idx="1">
                  <c:v>30</c:v>
                </c:pt>
                <c:pt idx="2">
                  <c:v>35</c:v>
                </c:pt>
                <c:pt idx="3">
                  <c:v>41</c:v>
                </c:pt>
                <c:pt idx="4">
                  <c:v>41</c:v>
                </c:pt>
                <c:pt idx="5">
                  <c:v>41</c:v>
                </c:pt>
                <c:pt idx="6">
                  <c:v>42</c:v>
                </c:pt>
                <c:pt idx="7">
                  <c:v>35</c:v>
                </c:pt>
                <c:pt idx="8">
                  <c:v>41</c:v>
                </c:pt>
                <c:pt idx="9">
                  <c:v>40</c:v>
                </c:pt>
                <c:pt idx="10">
                  <c:v>40</c:v>
                </c:pt>
                <c:pt idx="11">
                  <c:v>40</c:v>
                </c:pt>
                <c:pt idx="12">
                  <c:v>40</c:v>
                </c:pt>
                <c:pt idx="13">
                  <c:v>40</c:v>
                </c:pt>
                <c:pt idx="14">
                  <c:v>40</c:v>
                </c:pt>
                <c:pt idx="15">
                  <c:v>40</c:v>
                </c:pt>
                <c:pt idx="16">
                  <c:v>35</c:v>
                </c:pt>
                <c:pt idx="17">
                  <c:v>40</c:v>
                </c:pt>
                <c:pt idx="18">
                  <c:v>30</c:v>
                </c:pt>
                <c:pt idx="19">
                  <c:v>35</c:v>
                </c:pt>
                <c:pt idx="20">
                  <c:v>40</c:v>
                </c:pt>
                <c:pt idx="21">
                  <c:v>40</c:v>
                </c:pt>
                <c:pt idx="22">
                  <c:v>35</c:v>
                </c:pt>
                <c:pt idx="23">
                  <c:v>40</c:v>
                </c:pt>
                <c:pt idx="24">
                  <c:v>35</c:v>
                </c:pt>
                <c:pt idx="25">
                  <c:v>35</c:v>
                </c:pt>
                <c:pt idx="26">
                  <c:v>40</c:v>
                </c:pt>
                <c:pt idx="27">
                  <c:v>40</c:v>
                </c:pt>
                <c:pt idx="28">
                  <c:v>40</c:v>
                </c:pt>
                <c:pt idx="29">
                  <c:v>40</c:v>
                </c:pt>
              </c:numCache>
            </c:numRef>
          </c:val>
          <c:smooth val="0"/>
          <c:extLst>
            <c:ext xmlns:c16="http://schemas.microsoft.com/office/drawing/2014/chart" uri="{C3380CC4-5D6E-409C-BE32-E72D297353CC}">
              <c16:uniqueId val="{00000000-C790-4D1A-B861-7220EDC8D0BD}"/>
            </c:ext>
          </c:extLst>
        </c:ser>
        <c:dLbls>
          <c:showLegendKey val="0"/>
          <c:showVal val="0"/>
          <c:showCatName val="0"/>
          <c:showSerName val="0"/>
          <c:showPercent val="0"/>
          <c:showBubbleSize val="0"/>
        </c:dLbls>
        <c:smooth val="0"/>
        <c:axId val="498968280"/>
        <c:axId val="498969456"/>
      </c:lineChart>
      <c:catAx>
        <c:axId val="49896828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98969456"/>
        <c:crosses val="autoZero"/>
        <c:auto val="1"/>
        <c:lblAlgn val="ctr"/>
        <c:lblOffset val="100"/>
        <c:noMultiLvlLbl val="0"/>
      </c:catAx>
      <c:valAx>
        <c:axId val="49896945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9896828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strRef>
              <c:f>'India '!$AM$66</c:f>
              <c:strCache>
                <c:ptCount val="1"/>
                <c:pt idx="0">
                  <c:v>CG compliance scores </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'India '!$AN$64:$BQ$65</c:f>
              <c:strCach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strCache>
            </c:strRef>
          </c:cat>
          <c:val>
            <c:numRef>
              <c:f>'India '!$AN$66:$BQ$66</c:f>
              <c:numCache>
                <c:formatCode>General</c:formatCode>
                <c:ptCount val="30"/>
                <c:pt idx="0">
                  <c:v>36</c:v>
                </c:pt>
                <c:pt idx="1">
                  <c:v>38</c:v>
                </c:pt>
                <c:pt idx="2">
                  <c:v>41</c:v>
                </c:pt>
                <c:pt idx="3">
                  <c:v>38</c:v>
                </c:pt>
                <c:pt idx="4">
                  <c:v>36</c:v>
                </c:pt>
                <c:pt idx="5">
                  <c:v>30</c:v>
                </c:pt>
                <c:pt idx="6">
                  <c:v>36</c:v>
                </c:pt>
                <c:pt idx="7">
                  <c:v>40</c:v>
                </c:pt>
                <c:pt idx="8">
                  <c:v>40</c:v>
                </c:pt>
                <c:pt idx="9">
                  <c:v>36</c:v>
                </c:pt>
                <c:pt idx="10">
                  <c:v>36</c:v>
                </c:pt>
                <c:pt idx="11">
                  <c:v>40</c:v>
                </c:pt>
                <c:pt idx="12">
                  <c:v>40</c:v>
                </c:pt>
                <c:pt idx="13">
                  <c:v>37</c:v>
                </c:pt>
                <c:pt idx="14">
                  <c:v>36</c:v>
                </c:pt>
                <c:pt idx="15">
                  <c:v>40</c:v>
                </c:pt>
                <c:pt idx="16">
                  <c:v>36</c:v>
                </c:pt>
                <c:pt idx="17">
                  <c:v>39</c:v>
                </c:pt>
                <c:pt idx="18">
                  <c:v>38</c:v>
                </c:pt>
                <c:pt idx="19">
                  <c:v>36</c:v>
                </c:pt>
                <c:pt idx="20">
                  <c:v>38</c:v>
                </c:pt>
                <c:pt idx="21">
                  <c:v>38</c:v>
                </c:pt>
                <c:pt idx="22">
                  <c:v>38</c:v>
                </c:pt>
                <c:pt idx="23">
                  <c:v>41</c:v>
                </c:pt>
                <c:pt idx="24">
                  <c:v>36</c:v>
                </c:pt>
                <c:pt idx="25">
                  <c:v>38</c:v>
                </c:pt>
                <c:pt idx="26">
                  <c:v>38</c:v>
                </c:pt>
                <c:pt idx="27">
                  <c:v>38</c:v>
                </c:pt>
                <c:pt idx="28">
                  <c:v>38</c:v>
                </c:pt>
                <c:pt idx="29">
                  <c:v>40</c:v>
                </c:pt>
              </c:numCache>
            </c:numRef>
          </c:val>
          <c:smooth val="0"/>
          <c:extLst>
            <c:ext xmlns:c16="http://schemas.microsoft.com/office/drawing/2014/chart" uri="{C3380CC4-5D6E-409C-BE32-E72D297353CC}">
              <c16:uniqueId val="{00000000-3132-4041-81D1-72A7C03158A8}"/>
            </c:ext>
          </c:extLst>
        </c:ser>
        <c:dLbls>
          <c:showLegendKey val="0"/>
          <c:showVal val="0"/>
          <c:showCatName val="0"/>
          <c:showSerName val="0"/>
          <c:showPercent val="0"/>
          <c:showBubbleSize val="0"/>
        </c:dLbls>
        <c:smooth val="0"/>
        <c:axId val="434073352"/>
        <c:axId val="434070608"/>
      </c:lineChart>
      <c:catAx>
        <c:axId val="434073352"/>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34070608"/>
        <c:crosses val="autoZero"/>
        <c:auto val="1"/>
        <c:lblAlgn val="ctr"/>
        <c:lblOffset val="100"/>
        <c:noMultiLvlLbl val="0"/>
      </c:catAx>
      <c:valAx>
        <c:axId val="43407060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3407335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en-US"/>
        </a:p>
      </c:txPr>
    </c:title>
    <c:autoTitleDeleted val="0"/>
    <c:plotArea>
      <c:layout/>
      <c:lineChart>
        <c:grouping val="standard"/>
        <c:varyColors val="0"/>
        <c:ser>
          <c:idx val="0"/>
          <c:order val="0"/>
          <c:tx>
            <c:strRef>
              <c:f>'Bangladesh '!$AM$66</c:f>
              <c:strCache>
                <c:ptCount val="1"/>
                <c:pt idx="0">
                  <c:v>CG compliance scores</c:v>
                </c:pt>
              </c:strCache>
            </c:strRef>
          </c:tx>
          <c:spPr>
            <a:ln w="22225" cap="rnd">
              <a:solidFill>
                <a:schemeClr val="accent1"/>
              </a:solidFill>
            </a:ln>
            <a:effectLst>
              <a:glow rad="139700">
                <a:schemeClr val="accent1">
                  <a:satMod val="175000"/>
                  <a:alpha val="14000"/>
                </a:schemeClr>
              </a:glow>
            </a:effectLst>
          </c:spPr>
          <c:marker>
            <c:symbol val="none"/>
          </c:marker>
          <c:cat>
            <c:strRef>
              <c:f>'Bangladesh '!$AN$64:$BQ$65</c:f>
              <c:strCach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strCache>
            </c:strRef>
          </c:cat>
          <c:val>
            <c:numRef>
              <c:f>'Bangladesh '!$AN$66:$BQ$66</c:f>
              <c:numCache>
                <c:formatCode>General</c:formatCode>
                <c:ptCount val="30"/>
                <c:pt idx="0">
                  <c:v>24</c:v>
                </c:pt>
                <c:pt idx="1">
                  <c:v>31</c:v>
                </c:pt>
                <c:pt idx="2">
                  <c:v>31</c:v>
                </c:pt>
                <c:pt idx="3">
                  <c:v>39</c:v>
                </c:pt>
                <c:pt idx="4">
                  <c:v>31</c:v>
                </c:pt>
                <c:pt idx="5">
                  <c:v>33</c:v>
                </c:pt>
                <c:pt idx="6">
                  <c:v>33</c:v>
                </c:pt>
                <c:pt idx="7">
                  <c:v>31</c:v>
                </c:pt>
                <c:pt idx="8">
                  <c:v>39</c:v>
                </c:pt>
                <c:pt idx="9">
                  <c:v>31</c:v>
                </c:pt>
                <c:pt idx="10">
                  <c:v>33</c:v>
                </c:pt>
                <c:pt idx="11">
                  <c:v>33</c:v>
                </c:pt>
                <c:pt idx="12">
                  <c:v>31</c:v>
                </c:pt>
                <c:pt idx="13">
                  <c:v>39</c:v>
                </c:pt>
                <c:pt idx="14">
                  <c:v>31</c:v>
                </c:pt>
                <c:pt idx="15">
                  <c:v>35</c:v>
                </c:pt>
                <c:pt idx="16">
                  <c:v>31</c:v>
                </c:pt>
                <c:pt idx="17">
                  <c:v>31</c:v>
                </c:pt>
                <c:pt idx="18">
                  <c:v>39</c:v>
                </c:pt>
                <c:pt idx="19">
                  <c:v>31</c:v>
                </c:pt>
                <c:pt idx="20">
                  <c:v>31</c:v>
                </c:pt>
                <c:pt idx="21">
                  <c:v>31</c:v>
                </c:pt>
                <c:pt idx="22">
                  <c:v>23</c:v>
                </c:pt>
                <c:pt idx="23">
                  <c:v>31</c:v>
                </c:pt>
                <c:pt idx="24">
                  <c:v>31</c:v>
                </c:pt>
                <c:pt idx="25">
                  <c:v>35</c:v>
                </c:pt>
                <c:pt idx="26">
                  <c:v>31</c:v>
                </c:pt>
                <c:pt idx="27">
                  <c:v>39</c:v>
                </c:pt>
                <c:pt idx="28">
                  <c:v>31</c:v>
                </c:pt>
                <c:pt idx="29">
                  <c:v>31</c:v>
                </c:pt>
              </c:numCache>
            </c:numRef>
          </c:val>
          <c:smooth val="0"/>
          <c:extLst>
            <c:ext xmlns:c16="http://schemas.microsoft.com/office/drawing/2014/chart" uri="{C3380CC4-5D6E-409C-BE32-E72D297353CC}">
              <c16:uniqueId val="{00000000-7DBA-4400-8D41-CA7671129D5A}"/>
            </c:ext>
          </c:extLst>
        </c:ser>
        <c:dLbls>
          <c:showLegendKey val="0"/>
          <c:showVal val="0"/>
          <c:showCatName val="0"/>
          <c:showSerName val="0"/>
          <c:showPercent val="0"/>
          <c:showBubbleSize val="0"/>
        </c:dLbls>
        <c:smooth val="0"/>
        <c:axId val="504122560"/>
        <c:axId val="504117856"/>
      </c:lineChart>
      <c:catAx>
        <c:axId val="504122560"/>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504117856"/>
        <c:crosses val="autoZero"/>
        <c:auto val="1"/>
        <c:lblAlgn val="ctr"/>
        <c:lblOffset val="100"/>
        <c:noMultiLvlLbl val="0"/>
      </c:catAx>
      <c:valAx>
        <c:axId val="50411785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504122560"/>
        <c:crosses val="autoZero"/>
        <c:crossBetween val="between"/>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1F6558-1ACA-CB4E-BEE9-441F5357325E}" type="datetimeFigureOut">
              <a:rPr lang="en-US" smtClean="0"/>
              <a:t>7/15/2019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1DF496-C225-444A-98E4-645ADFB62D19}" type="slidenum">
              <a:rPr lang="en-US" smtClean="0"/>
              <a:t>‹#›</a:t>
            </a:fld>
            <a:endParaRPr lang="en-US"/>
          </a:p>
        </p:txBody>
      </p:sp>
    </p:spTree>
    <p:extLst>
      <p:ext uri="{BB962C8B-B14F-4D97-AF65-F5344CB8AC3E}">
        <p14:creationId xmlns:p14="http://schemas.microsoft.com/office/powerpoint/2010/main" val="1518007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EFD4DA-C650-534F-9FBC-9BF674991FA8}" type="datetimeFigureOut">
              <a:rPr lang="en-US" smtClean="0"/>
              <a:t>7/15/2019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CFAB7-6DFA-FE47-9352-16A271E77937}" type="slidenum">
              <a:rPr lang="en-US" smtClean="0"/>
              <a:t>‹#›</a:t>
            </a:fld>
            <a:endParaRPr lang="en-US"/>
          </a:p>
        </p:txBody>
      </p:sp>
    </p:spTree>
    <p:extLst>
      <p:ext uri="{BB962C8B-B14F-4D97-AF65-F5344CB8AC3E}">
        <p14:creationId xmlns:p14="http://schemas.microsoft.com/office/powerpoint/2010/main" val="167660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60155DD-963C-6545-BD39-9734E286DED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318977" y="1810684"/>
            <a:ext cx="8230808" cy="1335437"/>
          </a:xfrm>
        </p:spPr>
        <p:txBody>
          <a:bodyPr>
            <a:noAutofit/>
          </a:bodyPr>
          <a:lstStyle>
            <a:lvl1pPr>
              <a:defRPr sz="40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GB" dirty="0"/>
              <a:t>Presentation Title</a:t>
            </a:r>
            <a:endParaRPr lang="en-US" dirty="0"/>
          </a:p>
        </p:txBody>
      </p:sp>
      <p:sp>
        <p:nvSpPr>
          <p:cNvPr id="6" name="Text Placeholder 9"/>
          <p:cNvSpPr>
            <a:spLocks noGrp="1"/>
          </p:cNvSpPr>
          <p:nvPr>
            <p:ph type="body" sz="quarter" idx="11" hasCustomPrompt="1"/>
          </p:nvPr>
        </p:nvSpPr>
        <p:spPr>
          <a:xfrm>
            <a:off x="333174" y="3927905"/>
            <a:ext cx="8230809" cy="1157279"/>
          </a:xfrm>
        </p:spPr>
        <p:txBody>
          <a:bodyPr tIns="46800" bIns="46800">
            <a:normAutofit/>
          </a:bodyPr>
          <a:lstStyle>
            <a:lvl1pPr marL="0" indent="0">
              <a:spcBef>
                <a:spcPts val="0"/>
              </a:spcBef>
              <a:buFontTx/>
              <a:buNone/>
              <a:defRPr sz="2400"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Your Job Title</a:t>
            </a:r>
          </a:p>
        </p:txBody>
      </p:sp>
      <p:sp>
        <p:nvSpPr>
          <p:cNvPr id="7" name="Text Placeholder 9"/>
          <p:cNvSpPr>
            <a:spLocks noGrp="1"/>
          </p:cNvSpPr>
          <p:nvPr>
            <p:ph type="body" sz="quarter" idx="12" hasCustomPrompt="1"/>
          </p:nvPr>
        </p:nvSpPr>
        <p:spPr>
          <a:xfrm>
            <a:off x="318976" y="3283495"/>
            <a:ext cx="8230809" cy="505546"/>
          </a:xfrm>
        </p:spPr>
        <p:txBody>
          <a:bodyPr tIns="46800" bIns="46800">
            <a:normAutofit/>
          </a:bodyPr>
          <a:lstStyle>
            <a:lvl1pPr marL="0" indent="0">
              <a:spcBef>
                <a:spcPts val="0"/>
              </a:spcBef>
              <a:buFontTx/>
              <a:buNone/>
              <a:defRPr sz="24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Your Name</a:t>
            </a:r>
          </a:p>
        </p:txBody>
      </p:sp>
    </p:spTree>
    <p:extLst>
      <p:ext uri="{BB962C8B-B14F-4D97-AF65-F5344CB8AC3E}">
        <p14:creationId xmlns:p14="http://schemas.microsoft.com/office/powerpoint/2010/main" val="81167137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DF3060-CEA0-2448-B56B-6A2FA0DEE608}"/>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0" name="Chart Placeholder 9"/>
          <p:cNvSpPr>
            <a:spLocks noGrp="1"/>
          </p:cNvSpPr>
          <p:nvPr>
            <p:ph type="chart" sz="quarter" idx="12" hasCustomPrompt="1"/>
          </p:nvPr>
        </p:nvSpPr>
        <p:spPr>
          <a:xfrm>
            <a:off x="331279" y="255588"/>
            <a:ext cx="8218505" cy="5333651"/>
          </a:xfrm>
        </p:spPr>
        <p:txBody>
          <a:bodyPr>
            <a:normAutofit/>
          </a:bodyPr>
          <a:lstStyle>
            <a:lvl1pPr marL="0" indent="0">
              <a:buFontTx/>
              <a:buNone/>
              <a:defRPr sz="18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Place chart here.</a:t>
            </a:r>
          </a:p>
        </p:txBody>
      </p:sp>
      <p:sp>
        <p:nvSpPr>
          <p:cNvPr id="8" name="Text Placeholder 9"/>
          <p:cNvSpPr>
            <a:spLocks noGrp="1"/>
          </p:cNvSpPr>
          <p:nvPr>
            <p:ph type="body" sz="quarter" idx="10" hasCustomPrompt="1"/>
          </p:nvPr>
        </p:nvSpPr>
        <p:spPr>
          <a:xfrm>
            <a:off x="318977" y="6377381"/>
            <a:ext cx="6120000" cy="358890"/>
          </a:xfrm>
        </p:spPr>
        <p:txBody>
          <a:bodyPr tIns="46800" bIns="46800">
            <a:normAutofit/>
          </a:bodyPr>
          <a:lstStyle>
            <a:lvl1pPr marL="0" indent="0">
              <a:lnSpc>
                <a:spcPct val="100000"/>
              </a:lnSpc>
              <a:buFontTx/>
              <a:buNone/>
              <a:defRPr sz="1800" b="1">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Chart Title / Caption</a:t>
            </a:r>
          </a:p>
        </p:txBody>
      </p:sp>
      <p:sp>
        <p:nvSpPr>
          <p:cNvPr id="2" name="Slide Number Placeholder 1">
            <a:extLst>
              <a:ext uri="{FF2B5EF4-FFF2-40B4-BE49-F238E27FC236}">
                <a16:creationId xmlns:a16="http://schemas.microsoft.com/office/drawing/2014/main" id="{0BAE5D26-CDEF-024B-A1E7-47515534479F}"/>
              </a:ext>
            </a:extLst>
          </p:cNvPr>
          <p:cNvSpPr>
            <a:spLocks noGrp="1"/>
          </p:cNvSpPr>
          <p:nvPr>
            <p:ph type="sldNum" sz="quarter" idx="13"/>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170793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7C7859-6655-9D44-AEC0-13142C06D6C0}"/>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8" name="Text Placeholder 9"/>
          <p:cNvSpPr>
            <a:spLocks noGrp="1"/>
          </p:cNvSpPr>
          <p:nvPr>
            <p:ph type="body" sz="quarter" idx="10" hasCustomPrompt="1"/>
          </p:nvPr>
        </p:nvSpPr>
        <p:spPr>
          <a:xfrm>
            <a:off x="318977" y="6377381"/>
            <a:ext cx="6120000" cy="358890"/>
          </a:xfrm>
        </p:spPr>
        <p:txBody>
          <a:bodyPr tIns="46800" bIns="46800">
            <a:normAutofit/>
          </a:bodyPr>
          <a:lstStyle>
            <a:lvl1pPr marL="0" indent="0">
              <a:lnSpc>
                <a:spcPct val="100000"/>
              </a:lnSpc>
              <a:buFontTx/>
              <a:buNone/>
              <a:defRPr sz="1800" b="1">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Table Title / Caption</a:t>
            </a:r>
          </a:p>
        </p:txBody>
      </p:sp>
      <p:sp>
        <p:nvSpPr>
          <p:cNvPr id="11" name="Table Placeholder 10"/>
          <p:cNvSpPr>
            <a:spLocks noGrp="1"/>
          </p:cNvSpPr>
          <p:nvPr>
            <p:ph type="tbl" sz="quarter" idx="14" hasCustomPrompt="1"/>
          </p:nvPr>
        </p:nvSpPr>
        <p:spPr>
          <a:xfrm>
            <a:off x="318977" y="255587"/>
            <a:ext cx="8230808" cy="5333653"/>
          </a:xfrm>
        </p:spPr>
        <p:txBody>
          <a:bodyPr>
            <a:normAutofit/>
          </a:bodyPr>
          <a:lstStyle>
            <a:lvl1pPr marL="0" indent="0">
              <a:buFontTx/>
              <a:buNone/>
              <a:defRPr sz="1800" b="1" baseline="0">
                <a:solidFill>
                  <a:srgbClr val="EC6608"/>
                </a:solidFill>
              </a:defRPr>
            </a:lvl1pPr>
          </a:lstStyle>
          <a:p>
            <a:r>
              <a:rPr lang="en-US" dirty="0"/>
              <a:t>Place table here.</a:t>
            </a:r>
          </a:p>
        </p:txBody>
      </p:sp>
      <p:sp>
        <p:nvSpPr>
          <p:cNvPr id="2" name="Slide Number Placeholder 1">
            <a:extLst>
              <a:ext uri="{FF2B5EF4-FFF2-40B4-BE49-F238E27FC236}">
                <a16:creationId xmlns:a16="http://schemas.microsoft.com/office/drawing/2014/main" id="{7B53F781-BE48-1348-9EE6-6B006730EB01}"/>
              </a:ext>
            </a:extLst>
          </p:cNvPr>
          <p:cNvSpPr>
            <a:spLocks noGrp="1"/>
          </p:cNvSpPr>
          <p:nvPr>
            <p:ph type="sldNum" sz="quarter" idx="15"/>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741576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DEFD97-0F20-784E-AA92-047E87E798A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8" name="Text Placeholder 9"/>
          <p:cNvSpPr>
            <a:spLocks noGrp="1"/>
          </p:cNvSpPr>
          <p:nvPr>
            <p:ph type="body" sz="quarter" idx="10" hasCustomPrompt="1"/>
          </p:nvPr>
        </p:nvSpPr>
        <p:spPr>
          <a:xfrm>
            <a:off x="318977" y="6377381"/>
            <a:ext cx="6156000" cy="358890"/>
          </a:xfrm>
        </p:spPr>
        <p:txBody>
          <a:bodyPr tIns="46800" bIns="46800">
            <a:normAutofit/>
          </a:bodyPr>
          <a:lstStyle>
            <a:lvl1pPr marL="0" indent="0">
              <a:lnSpc>
                <a:spcPct val="100000"/>
              </a:lnSpc>
              <a:buFontTx/>
              <a:buNone/>
              <a:defRPr sz="1800" b="1">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Video Title / Caption</a:t>
            </a:r>
          </a:p>
        </p:txBody>
      </p:sp>
      <p:sp>
        <p:nvSpPr>
          <p:cNvPr id="11" name="Media Placeholder 10"/>
          <p:cNvSpPr>
            <a:spLocks noGrp="1"/>
          </p:cNvSpPr>
          <p:nvPr>
            <p:ph type="media" sz="quarter" idx="14" hasCustomPrompt="1"/>
          </p:nvPr>
        </p:nvSpPr>
        <p:spPr>
          <a:xfrm>
            <a:off x="318977" y="255587"/>
            <a:ext cx="8230808" cy="5333653"/>
          </a:xfrm>
        </p:spPr>
        <p:txBody>
          <a:bodyPr>
            <a:normAutofit/>
          </a:bodyPr>
          <a:lstStyle>
            <a:lvl1pPr marL="0" indent="0">
              <a:buFontTx/>
              <a:buNone/>
              <a:defRPr sz="1800" b="1" baseline="0">
                <a:solidFill>
                  <a:srgbClr val="EC6608"/>
                </a:solidFill>
              </a:defRPr>
            </a:lvl1pPr>
          </a:lstStyle>
          <a:p>
            <a:r>
              <a:rPr lang="en-US" dirty="0"/>
              <a:t>Place video here.</a:t>
            </a:r>
          </a:p>
        </p:txBody>
      </p:sp>
      <p:sp>
        <p:nvSpPr>
          <p:cNvPr id="2" name="Slide Number Placeholder 1">
            <a:extLst>
              <a:ext uri="{FF2B5EF4-FFF2-40B4-BE49-F238E27FC236}">
                <a16:creationId xmlns:a16="http://schemas.microsoft.com/office/drawing/2014/main" id="{8A005856-6524-FE46-9C29-8322558B6638}"/>
              </a:ext>
            </a:extLst>
          </p:cNvPr>
          <p:cNvSpPr>
            <a:spLocks noGrp="1"/>
          </p:cNvSpPr>
          <p:nvPr>
            <p:ph type="sldNum" sz="quarter" idx="15"/>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295319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ation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7CC8911-472F-1A48-83B1-C805E396502F}"/>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6" name="Text Placeholder 9"/>
          <p:cNvSpPr>
            <a:spLocks noGrp="1"/>
          </p:cNvSpPr>
          <p:nvPr>
            <p:ph type="body" sz="quarter" idx="12" hasCustomPrompt="1"/>
          </p:nvPr>
        </p:nvSpPr>
        <p:spPr>
          <a:xfrm>
            <a:off x="318977" y="6377381"/>
            <a:ext cx="6120000" cy="358890"/>
          </a:xfrm>
        </p:spPr>
        <p:txBody>
          <a:bodyPr tIns="46800" bIns="46800">
            <a:normAutofit/>
          </a:bodyPr>
          <a:lstStyle>
            <a:lvl1pPr marL="0" indent="0">
              <a:lnSpc>
                <a:spcPct val="100000"/>
              </a:lnSpc>
              <a:buFontTx/>
              <a:buNone/>
              <a:defRPr sz="1800" b="1">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Chapter Title</a:t>
            </a:r>
          </a:p>
        </p:txBody>
      </p:sp>
      <p:sp>
        <p:nvSpPr>
          <p:cNvPr id="12" name="Text Placeholder 9"/>
          <p:cNvSpPr>
            <a:spLocks noGrp="1"/>
          </p:cNvSpPr>
          <p:nvPr>
            <p:ph type="body" sz="quarter" idx="10" hasCustomPrompt="1"/>
          </p:nvPr>
        </p:nvSpPr>
        <p:spPr>
          <a:xfrm>
            <a:off x="334273" y="4477035"/>
            <a:ext cx="8215512" cy="601777"/>
          </a:xfrm>
        </p:spPr>
        <p:txBody>
          <a:bodyPr tIns="46800" bIns="46800">
            <a:normAutofit/>
          </a:bodyPr>
          <a:lstStyle>
            <a:lvl1pPr marL="0" indent="0">
              <a:lnSpc>
                <a:spcPct val="100000"/>
              </a:lnSpc>
              <a:buFontTx/>
              <a:buNone/>
              <a:defRPr sz="2400">
                <a:solidFill>
                  <a:srgbClr val="576F7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 Name / Reference</a:t>
            </a:r>
          </a:p>
        </p:txBody>
      </p:sp>
      <p:sp>
        <p:nvSpPr>
          <p:cNvPr id="16" name="Subtitle 2"/>
          <p:cNvSpPr>
            <a:spLocks noGrp="1"/>
          </p:cNvSpPr>
          <p:nvPr>
            <p:ph type="subTitle" idx="1" hasCustomPrompt="1"/>
          </p:nvPr>
        </p:nvSpPr>
        <p:spPr>
          <a:xfrm>
            <a:off x="318977" y="255949"/>
            <a:ext cx="8230808" cy="3965140"/>
          </a:xfrm>
        </p:spPr>
        <p:txBody>
          <a:bodyPr>
            <a:normAutofit/>
          </a:bodyPr>
          <a:lstStyle>
            <a:lvl1pPr marL="0" indent="0" algn="l">
              <a:buNone/>
              <a:defRPr sz="3200" b="1">
                <a:solidFill>
                  <a:srgbClr val="EC660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Quotations</a:t>
            </a:r>
          </a:p>
        </p:txBody>
      </p:sp>
      <p:sp>
        <p:nvSpPr>
          <p:cNvPr id="2" name="Slide Number Placeholder 1">
            <a:extLst>
              <a:ext uri="{FF2B5EF4-FFF2-40B4-BE49-F238E27FC236}">
                <a16:creationId xmlns:a16="http://schemas.microsoft.com/office/drawing/2014/main" id="{0845BFBF-92D6-6B45-B478-AD06F3D8982D}"/>
              </a:ext>
            </a:extLst>
          </p:cNvPr>
          <p:cNvSpPr>
            <a:spLocks noGrp="1"/>
          </p:cNvSpPr>
          <p:nvPr>
            <p:ph type="sldNum" sz="quarter" idx="13"/>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14621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clusio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13B542-F1CE-9942-BD9D-56E41DD21647}"/>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7" name="Text Placeholder 9"/>
          <p:cNvSpPr>
            <a:spLocks noGrp="1"/>
          </p:cNvSpPr>
          <p:nvPr>
            <p:ph type="body" sz="quarter" idx="12" hasCustomPrompt="1"/>
          </p:nvPr>
        </p:nvSpPr>
        <p:spPr>
          <a:xfrm>
            <a:off x="318977" y="6382478"/>
            <a:ext cx="6120000" cy="358890"/>
          </a:xfrm>
        </p:spPr>
        <p:txBody>
          <a:bodyPr tIns="46800" bIns="46800">
            <a:normAutofit/>
          </a:bodyPr>
          <a:lstStyle>
            <a:lvl1pPr marL="0" indent="0">
              <a:lnSpc>
                <a:spcPct val="100000"/>
              </a:lnSpc>
              <a:buFontTx/>
              <a:buNone/>
              <a:defRPr sz="1600" b="1">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Chapter Title</a:t>
            </a:r>
          </a:p>
        </p:txBody>
      </p:sp>
      <p:sp>
        <p:nvSpPr>
          <p:cNvPr id="8" name="Subtitle 2"/>
          <p:cNvSpPr>
            <a:spLocks noGrp="1"/>
          </p:cNvSpPr>
          <p:nvPr>
            <p:ph type="subTitle" idx="1" hasCustomPrompt="1"/>
          </p:nvPr>
        </p:nvSpPr>
        <p:spPr>
          <a:xfrm>
            <a:off x="318977" y="255948"/>
            <a:ext cx="8230808" cy="5373325"/>
          </a:xfrm>
        </p:spPr>
        <p:txBody>
          <a:bodyPr>
            <a:normAutofit/>
          </a:bodyPr>
          <a:lstStyle>
            <a:lvl1pPr marL="0" indent="0" algn="l">
              <a:buNone/>
              <a:defRPr sz="3200" b="1" baseline="0">
                <a:solidFill>
                  <a:srgbClr val="EC660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Concluding Remarks</a:t>
            </a:r>
          </a:p>
        </p:txBody>
      </p:sp>
      <p:sp>
        <p:nvSpPr>
          <p:cNvPr id="2" name="Slide Number Placeholder 1">
            <a:extLst>
              <a:ext uri="{FF2B5EF4-FFF2-40B4-BE49-F238E27FC236}">
                <a16:creationId xmlns:a16="http://schemas.microsoft.com/office/drawing/2014/main" id="{B584963E-F91A-CB4F-A117-2853938E2C25}"/>
              </a:ext>
            </a:extLst>
          </p:cNvPr>
          <p:cNvSpPr>
            <a:spLocks noGrp="1"/>
          </p:cNvSpPr>
          <p:nvPr>
            <p:ph type="sldNum" sz="quarter" idx="13"/>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1456110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45B34A-6A30-234F-AFDA-493A2342A5ED}"/>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4" name="Title 1"/>
          <p:cNvSpPr>
            <a:spLocks noGrp="1"/>
          </p:cNvSpPr>
          <p:nvPr>
            <p:ph type="title" hasCustomPrompt="1"/>
          </p:nvPr>
        </p:nvSpPr>
        <p:spPr>
          <a:xfrm>
            <a:off x="318977" y="1983971"/>
            <a:ext cx="8230808" cy="562168"/>
          </a:xfrm>
        </p:spPr>
        <p:txBody>
          <a:bodyPr>
            <a:normAutofit/>
          </a:bodyPr>
          <a:lstStyle>
            <a:lvl1pPr>
              <a:defRPr sz="40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Thank You</a:t>
            </a:r>
          </a:p>
        </p:txBody>
      </p:sp>
      <p:sp>
        <p:nvSpPr>
          <p:cNvPr id="5" name="Text Placeholder 9"/>
          <p:cNvSpPr>
            <a:spLocks noGrp="1"/>
          </p:cNvSpPr>
          <p:nvPr>
            <p:ph type="body" sz="quarter" idx="10" hasCustomPrompt="1"/>
          </p:nvPr>
        </p:nvSpPr>
        <p:spPr>
          <a:xfrm>
            <a:off x="318977" y="2708920"/>
            <a:ext cx="8230808" cy="601777"/>
          </a:xfrm>
        </p:spPr>
        <p:txBody>
          <a:bodyPr tIns="46800" bIns="46800">
            <a:normAutofit/>
          </a:bodyPr>
          <a:lstStyle>
            <a:lvl1pPr marL="0" indent="0">
              <a:lnSpc>
                <a:spcPct val="100000"/>
              </a:lnSpc>
              <a:buFontTx/>
              <a:buNone/>
              <a:defRPr sz="400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Questions?</a:t>
            </a:r>
          </a:p>
        </p:txBody>
      </p:sp>
    </p:spTree>
    <p:extLst>
      <p:ext uri="{BB962C8B-B14F-4D97-AF65-F5344CB8AC3E}">
        <p14:creationId xmlns:p14="http://schemas.microsoft.com/office/powerpoint/2010/main" val="807891648"/>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Detail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00D0D05-457C-374A-89FF-0B574291AA0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9" name="Picture Placeholder 8"/>
          <p:cNvSpPr>
            <a:spLocks noGrp="1"/>
          </p:cNvSpPr>
          <p:nvPr>
            <p:ph type="pic" sz="quarter" idx="10" hasCustomPrompt="1"/>
          </p:nvPr>
        </p:nvSpPr>
        <p:spPr>
          <a:xfrm>
            <a:off x="1490344" y="1844824"/>
            <a:ext cx="2433584" cy="3128894"/>
          </a:xfrm>
        </p:spPr>
        <p:txBody>
          <a:bodyPr>
            <a:normAutofit/>
          </a:bodyPr>
          <a:lstStyle>
            <a:lvl1pPr marL="0" indent="0">
              <a:spcBef>
                <a:spcPts val="0"/>
              </a:spcBef>
              <a:buFontTx/>
              <a:buNone/>
              <a:defRPr sz="1800" b="1" baseline="0">
                <a:solidFill>
                  <a:srgbClr val="EC6608"/>
                </a:solidFill>
                <a:latin typeface="Arial" panose="020B0604020202020204" pitchFamily="34" charset="0"/>
                <a:cs typeface="Arial" panose="020B0604020202020204" pitchFamily="34" charset="0"/>
              </a:defRPr>
            </a:lvl1pPr>
          </a:lstStyle>
          <a:p>
            <a:r>
              <a:rPr lang="en-US" dirty="0"/>
              <a:t>Insert your profile image here.</a:t>
            </a:r>
          </a:p>
        </p:txBody>
      </p:sp>
      <p:sp>
        <p:nvSpPr>
          <p:cNvPr id="13" name="Text Placeholder 9"/>
          <p:cNvSpPr>
            <a:spLocks noGrp="1"/>
          </p:cNvSpPr>
          <p:nvPr>
            <p:ph type="body" sz="quarter" idx="11" hasCustomPrompt="1"/>
          </p:nvPr>
        </p:nvSpPr>
        <p:spPr>
          <a:xfrm>
            <a:off x="4423433" y="3429000"/>
            <a:ext cx="4126352" cy="601777"/>
          </a:xfrm>
        </p:spPr>
        <p:txBody>
          <a:bodyPr tIns="46800" bIns="46800">
            <a:noAutofit/>
          </a:bodyPr>
          <a:lstStyle>
            <a:lvl1pPr marL="0" indent="0">
              <a:lnSpc>
                <a:spcPct val="100000"/>
              </a:lnSpc>
              <a:buFontTx/>
              <a:buNone/>
              <a:defRPr sz="24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Your Name</a:t>
            </a:r>
          </a:p>
        </p:txBody>
      </p:sp>
      <p:sp>
        <p:nvSpPr>
          <p:cNvPr id="14" name="Text Placeholder 9"/>
          <p:cNvSpPr>
            <a:spLocks noGrp="1"/>
          </p:cNvSpPr>
          <p:nvPr>
            <p:ph type="body" sz="quarter" idx="12" hasCustomPrompt="1"/>
          </p:nvPr>
        </p:nvSpPr>
        <p:spPr>
          <a:xfrm>
            <a:off x="4423433" y="4030777"/>
            <a:ext cx="4126352" cy="942941"/>
          </a:xfrm>
        </p:spPr>
        <p:txBody>
          <a:bodyPr tIns="46800" bIns="46800">
            <a:normAutofit/>
          </a:bodyPr>
          <a:lstStyle>
            <a:lvl1pPr marL="0" indent="0">
              <a:lnSpc>
                <a:spcPct val="100000"/>
              </a:lnSpc>
              <a:buFontTx/>
              <a:buNone/>
              <a:defRPr sz="2400" b="0" u="sng"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yourname@lsbm.ac.uk</a:t>
            </a:r>
          </a:p>
        </p:txBody>
      </p:sp>
    </p:spTree>
    <p:extLst>
      <p:ext uri="{BB962C8B-B14F-4D97-AF65-F5344CB8AC3E}">
        <p14:creationId xmlns:p14="http://schemas.microsoft.com/office/powerpoint/2010/main" val="1352365493"/>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1">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C5D5BC-7E30-C944-972F-58A7DBFE67BD}"/>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Slide Number Placeholder 1">
            <a:extLst>
              <a:ext uri="{FF2B5EF4-FFF2-40B4-BE49-F238E27FC236}">
                <a16:creationId xmlns:a16="http://schemas.microsoft.com/office/drawing/2014/main" id="{F97A5AA0-8CF6-644E-B2C8-09E94B768272}"/>
              </a:ext>
            </a:extLst>
          </p:cNvPr>
          <p:cNvSpPr>
            <a:spLocks noGrp="1"/>
          </p:cNvSpPr>
          <p:nvPr>
            <p:ph type="sldNum" sz="quarter" idx="10"/>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1982515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124EAAF-3220-9648-9508-B9077FDB5C12}"/>
              </a:ext>
            </a:extLst>
          </p:cNvPr>
          <p:cNvPicPr>
            <a:picLocks noChangeAspect="1"/>
          </p:cNvPicPr>
          <p:nvPr userDrawn="1"/>
        </p:nvPicPr>
        <p:blipFill>
          <a:blip r:embed="rId2"/>
          <a:stretch>
            <a:fillRect/>
          </a:stretch>
        </p:blipFill>
        <p:spPr>
          <a:xfrm>
            <a:off x="0" y="0"/>
            <a:ext cx="9144000" cy="6858000"/>
          </a:xfrm>
          <a:prstGeom prst="rect">
            <a:avLst/>
          </a:prstGeom>
        </p:spPr>
      </p:pic>
      <p:pic>
        <p:nvPicPr>
          <p:cNvPr id="3" name="Picture 2">
            <a:extLst>
              <a:ext uri="{FF2B5EF4-FFF2-40B4-BE49-F238E27FC236}">
                <a16:creationId xmlns:a16="http://schemas.microsoft.com/office/drawing/2014/main" id="{373C20C8-576A-E142-887F-9E454DDA45D0}"/>
              </a:ext>
            </a:extLst>
          </p:cNvPr>
          <p:cNvPicPr>
            <a:picLocks noChangeAspect="1"/>
          </p:cNvPicPr>
          <p:nvPr userDrawn="1"/>
        </p:nvPicPr>
        <p:blipFill>
          <a:blip r:embed="rId3"/>
          <a:stretch>
            <a:fillRect/>
          </a:stretch>
        </p:blipFill>
        <p:spPr>
          <a:xfrm>
            <a:off x="0" y="0"/>
            <a:ext cx="9144000" cy="6858000"/>
          </a:xfrm>
          <a:prstGeom prst="rect">
            <a:avLst/>
          </a:prstGeom>
        </p:spPr>
      </p:pic>
      <p:sp>
        <p:nvSpPr>
          <p:cNvPr id="2" name="Slide Number Placeholder 1">
            <a:extLst>
              <a:ext uri="{FF2B5EF4-FFF2-40B4-BE49-F238E27FC236}">
                <a16:creationId xmlns:a16="http://schemas.microsoft.com/office/drawing/2014/main" id="{5C617C98-109E-2246-B1C6-D4A23DA27A82}"/>
              </a:ext>
            </a:extLst>
          </p:cNvPr>
          <p:cNvSpPr>
            <a:spLocks noGrp="1"/>
          </p:cNvSpPr>
          <p:nvPr>
            <p:ph type="sldNum" sz="quarter" idx="10"/>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185761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Tit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2A1E56-7E4B-7148-9C56-1FA0D5964B6F}"/>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3" name="Text Placeholder 2"/>
          <p:cNvSpPr>
            <a:spLocks noGrp="1"/>
          </p:cNvSpPr>
          <p:nvPr>
            <p:ph type="body" sz="quarter" idx="11" hasCustomPrompt="1"/>
          </p:nvPr>
        </p:nvSpPr>
        <p:spPr>
          <a:xfrm>
            <a:off x="318977" y="1810684"/>
            <a:ext cx="8230808" cy="1368152"/>
          </a:xfrm>
        </p:spPr>
        <p:txBody>
          <a:bodyPr>
            <a:normAutofit/>
          </a:bodyPr>
          <a:lstStyle>
            <a:lvl1pPr marL="0" indent="0" algn="l">
              <a:buFontTx/>
              <a:buNone/>
              <a:defRPr sz="8000" b="1">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1</a:t>
            </a:r>
          </a:p>
        </p:txBody>
      </p:sp>
      <p:sp>
        <p:nvSpPr>
          <p:cNvPr id="12" name="Subtitle 2"/>
          <p:cNvSpPr>
            <a:spLocks noGrp="1"/>
          </p:cNvSpPr>
          <p:nvPr>
            <p:ph type="subTitle" idx="1" hasCustomPrompt="1"/>
          </p:nvPr>
        </p:nvSpPr>
        <p:spPr>
          <a:xfrm>
            <a:off x="318977" y="3394860"/>
            <a:ext cx="8230809" cy="1906348"/>
          </a:xfrm>
        </p:spPr>
        <p:txBody>
          <a:bodyPr>
            <a:normAutofit/>
          </a:bodyPr>
          <a:lstStyle>
            <a:lvl1pPr marL="0" indent="0" algn="l">
              <a:lnSpc>
                <a:spcPct val="100000"/>
              </a:lnSpc>
              <a:buNone/>
              <a:defRPr sz="3000" b="1" baseline="0">
                <a:solidFill>
                  <a:srgbClr val="EC660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Title</a:t>
            </a:r>
            <a:endParaRPr lang="en-GB" dirty="0"/>
          </a:p>
        </p:txBody>
      </p:sp>
      <p:sp>
        <p:nvSpPr>
          <p:cNvPr id="2" name="Slide Number Placeholder 1">
            <a:extLst>
              <a:ext uri="{FF2B5EF4-FFF2-40B4-BE49-F238E27FC236}">
                <a16:creationId xmlns:a16="http://schemas.microsoft.com/office/drawing/2014/main" id="{0CAD07B6-7451-7A40-8BF5-D32D39645187}"/>
              </a:ext>
            </a:extLst>
          </p:cNvPr>
          <p:cNvSpPr>
            <a:spLocks noGrp="1"/>
          </p:cNvSpPr>
          <p:nvPr>
            <p:ph type="sldNum" sz="quarter" idx="12"/>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106979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Bullet Point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1DA9DB-F8D9-F845-B70C-47A7F374CB9C}"/>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318977" y="255949"/>
            <a:ext cx="8230808" cy="562168"/>
          </a:xfrm>
        </p:spPr>
        <p:txBody>
          <a:bodyPr>
            <a:noAutofit/>
          </a:bodyPr>
          <a:lstStyle>
            <a:lvl1pPr>
              <a:defRPr sz="4000" baseline="0">
                <a:solidFill>
                  <a:srgbClr val="EC6608"/>
                </a:solidFill>
              </a:defRPr>
            </a:lvl1pPr>
          </a:lstStyle>
          <a:p>
            <a:r>
              <a:rPr lang="en-US" dirty="0"/>
              <a:t>Slide Title</a:t>
            </a:r>
          </a:p>
        </p:txBody>
      </p:sp>
      <p:sp>
        <p:nvSpPr>
          <p:cNvPr id="10" name="Text Placeholder 9"/>
          <p:cNvSpPr>
            <a:spLocks noGrp="1"/>
          </p:cNvSpPr>
          <p:nvPr>
            <p:ph type="body" sz="quarter" idx="12" hasCustomPrompt="1"/>
          </p:nvPr>
        </p:nvSpPr>
        <p:spPr>
          <a:xfrm>
            <a:off x="318977" y="6377381"/>
            <a:ext cx="6120000" cy="358890"/>
          </a:xfrm>
        </p:spPr>
        <p:txBody>
          <a:bodyPr tIns="46800" bIns="46800">
            <a:normAutofit/>
          </a:bodyPr>
          <a:lstStyle>
            <a:lvl1pPr marL="0" indent="0">
              <a:lnSpc>
                <a:spcPct val="100000"/>
              </a:lnSpc>
              <a:buFontTx/>
              <a:buNone/>
              <a:defRPr sz="1600" b="1">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Chapter Title</a:t>
            </a:r>
          </a:p>
        </p:txBody>
      </p:sp>
      <p:sp>
        <p:nvSpPr>
          <p:cNvPr id="11" name="Text Placeholder 2"/>
          <p:cNvSpPr>
            <a:spLocks noGrp="1"/>
          </p:cNvSpPr>
          <p:nvPr>
            <p:ph type="body" sz="quarter" idx="11" hasCustomPrompt="1"/>
          </p:nvPr>
        </p:nvSpPr>
        <p:spPr>
          <a:xfrm>
            <a:off x="318977" y="1074066"/>
            <a:ext cx="8230808" cy="4555208"/>
          </a:xfrm>
        </p:spPr>
        <p:txBody>
          <a:bodyPr>
            <a:normAutofit/>
          </a:bodyPr>
          <a:lstStyle>
            <a:lvl1pPr marL="457200" indent="-457200">
              <a:buClr>
                <a:srgbClr val="EC6608"/>
              </a:buClr>
              <a:buFont typeface="Arial" panose="020B0604020202020204" pitchFamily="34" charset="0"/>
              <a:buChar char="•"/>
              <a:defRPr sz="2400" b="0" baseline="0">
                <a:solidFill>
                  <a:srgbClr val="576F78"/>
                </a:solidFill>
                <a:latin typeface="Arial" panose="020B0604020202020204" pitchFamily="34" charset="0"/>
                <a:ea typeface="Arial" panose="020B0604020202020204" pitchFamily="34" charset="0"/>
                <a:cs typeface="Arial" panose="020B0604020202020204" pitchFamily="34" charset="0"/>
              </a:defRPr>
            </a:lvl1pPr>
            <a:lvl2pPr>
              <a:defRPr/>
            </a:lvl2pPr>
            <a:lvl3pPr marL="914400" indent="0">
              <a:buNone/>
              <a:defRPr/>
            </a:lvl3pPr>
          </a:lstStyle>
          <a:p>
            <a:pPr lvl="0"/>
            <a:r>
              <a:rPr lang="en-US" dirty="0"/>
              <a:t>Key idea one</a:t>
            </a:r>
          </a:p>
        </p:txBody>
      </p:sp>
      <p:sp>
        <p:nvSpPr>
          <p:cNvPr id="3" name="Slide Number Placeholder 2">
            <a:extLst>
              <a:ext uri="{FF2B5EF4-FFF2-40B4-BE49-F238E27FC236}">
                <a16:creationId xmlns:a16="http://schemas.microsoft.com/office/drawing/2014/main" id="{04136125-359C-1043-9F4B-FADC4946428F}"/>
              </a:ext>
            </a:extLst>
          </p:cNvPr>
          <p:cNvSpPr>
            <a:spLocks noGrp="1"/>
          </p:cNvSpPr>
          <p:nvPr>
            <p:ph type="sldNum" sz="quarter" idx="13"/>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57378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B6176B-F492-6740-84A9-884DD1BB4CBB}"/>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7" name="Text Placeholder 2"/>
          <p:cNvSpPr>
            <a:spLocks noGrp="1"/>
          </p:cNvSpPr>
          <p:nvPr>
            <p:ph type="body" sz="quarter" idx="11" hasCustomPrompt="1"/>
          </p:nvPr>
        </p:nvSpPr>
        <p:spPr>
          <a:xfrm>
            <a:off x="318977" y="255949"/>
            <a:ext cx="8230808" cy="5373325"/>
          </a:xfrm>
        </p:spPr>
        <p:txBody>
          <a:bodyPr>
            <a:normAutofit/>
          </a:bodyPr>
          <a:lstStyle>
            <a:lvl1pPr marL="457200" indent="-457200">
              <a:buClr>
                <a:srgbClr val="EC6608"/>
              </a:buClr>
              <a:buFont typeface="Arial" panose="020B0604020202020204" pitchFamily="34" charset="0"/>
              <a:buChar char="•"/>
              <a:defRPr sz="2400" b="0" baseline="0">
                <a:solidFill>
                  <a:srgbClr val="576F78"/>
                </a:solidFill>
                <a:latin typeface="Arial" panose="020B0604020202020204" pitchFamily="34" charset="0"/>
                <a:ea typeface="Arial" panose="020B0604020202020204" pitchFamily="34" charset="0"/>
                <a:cs typeface="Arial" panose="020B0604020202020204" pitchFamily="34" charset="0"/>
              </a:defRPr>
            </a:lvl1pPr>
            <a:lvl2pPr>
              <a:defRPr>
                <a:solidFill>
                  <a:srgbClr val="002332"/>
                </a:solidFill>
                <a:latin typeface="Arial" panose="020B0604020202020204" pitchFamily="34" charset="0"/>
                <a:cs typeface="Arial" panose="020B0604020202020204" pitchFamily="34" charset="0"/>
              </a:defRPr>
            </a:lvl2pPr>
            <a:lvl3pPr>
              <a:defRPr>
                <a:solidFill>
                  <a:srgbClr val="002332"/>
                </a:solidFill>
              </a:defRPr>
            </a:lvl3pPr>
            <a:lvl4pPr>
              <a:defRPr>
                <a:solidFill>
                  <a:srgbClr val="002332"/>
                </a:solidFill>
              </a:defRPr>
            </a:lvl4pPr>
            <a:lvl5pPr marL="1828800" indent="0">
              <a:buNone/>
              <a:defRPr/>
            </a:lvl5pPr>
          </a:lstStyle>
          <a:p>
            <a:pPr lvl="0"/>
            <a:r>
              <a:rPr lang="en-US" dirty="0"/>
              <a:t>Continued Text</a:t>
            </a:r>
          </a:p>
        </p:txBody>
      </p:sp>
      <p:sp>
        <p:nvSpPr>
          <p:cNvPr id="9" name="Text Placeholder 9"/>
          <p:cNvSpPr>
            <a:spLocks noGrp="1"/>
          </p:cNvSpPr>
          <p:nvPr>
            <p:ph type="body" sz="quarter" idx="12" hasCustomPrompt="1"/>
          </p:nvPr>
        </p:nvSpPr>
        <p:spPr>
          <a:xfrm>
            <a:off x="318977" y="6377381"/>
            <a:ext cx="6120000" cy="358890"/>
          </a:xfrm>
        </p:spPr>
        <p:txBody>
          <a:bodyPr tIns="46800" bIns="46800">
            <a:normAutofit/>
          </a:bodyPr>
          <a:lstStyle>
            <a:lvl1pPr marL="0" indent="0">
              <a:lnSpc>
                <a:spcPct val="100000"/>
              </a:lnSpc>
              <a:buFontTx/>
              <a:buNone/>
              <a:defRPr sz="1600" b="1">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Chapter Title</a:t>
            </a:r>
          </a:p>
        </p:txBody>
      </p:sp>
      <p:sp>
        <p:nvSpPr>
          <p:cNvPr id="2" name="Slide Number Placeholder 1">
            <a:extLst>
              <a:ext uri="{FF2B5EF4-FFF2-40B4-BE49-F238E27FC236}">
                <a16:creationId xmlns:a16="http://schemas.microsoft.com/office/drawing/2014/main" id="{6729C10F-B24B-C04A-AA8A-C480FB646098}"/>
              </a:ext>
            </a:extLst>
          </p:cNvPr>
          <p:cNvSpPr>
            <a:spLocks noGrp="1"/>
          </p:cNvSpPr>
          <p:nvPr>
            <p:ph type="sldNum" sz="quarter" idx="13"/>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124331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Full)">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FF7582-9447-F842-B3D7-B1F9CE267C0E}"/>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3" name="Picture Placeholder 2"/>
          <p:cNvSpPr>
            <a:spLocks noGrp="1"/>
          </p:cNvSpPr>
          <p:nvPr>
            <p:ph type="pic" sz="quarter" idx="15" hasCustomPrompt="1"/>
          </p:nvPr>
        </p:nvSpPr>
        <p:spPr>
          <a:xfrm>
            <a:off x="0" y="0"/>
            <a:ext cx="9144000" cy="6246000"/>
          </a:xfrm>
        </p:spPr>
        <p:txBody>
          <a:bodyPr>
            <a:normAutofit/>
          </a:bodyPr>
          <a:lstStyle>
            <a:lvl1pPr marL="0" indent="0">
              <a:buFontTx/>
              <a:buNone/>
              <a:defRPr sz="18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Place image here.</a:t>
            </a:r>
          </a:p>
        </p:txBody>
      </p:sp>
      <p:sp>
        <p:nvSpPr>
          <p:cNvPr id="18" name="Text Placeholder 9"/>
          <p:cNvSpPr>
            <a:spLocks noGrp="1"/>
          </p:cNvSpPr>
          <p:nvPr>
            <p:ph type="body" sz="quarter" idx="13" hasCustomPrompt="1"/>
          </p:nvPr>
        </p:nvSpPr>
        <p:spPr>
          <a:xfrm>
            <a:off x="318977" y="6377381"/>
            <a:ext cx="6120000" cy="358890"/>
          </a:xfrm>
        </p:spPr>
        <p:txBody>
          <a:bodyPr tIns="46800" bIns="46800">
            <a:normAutofit/>
          </a:bodyPr>
          <a:lstStyle>
            <a:lvl1pPr marL="0" indent="0">
              <a:lnSpc>
                <a:spcPct val="100000"/>
              </a:lnSpc>
              <a:buFontTx/>
              <a:buNone/>
              <a:defRPr sz="1600" b="1">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Image Title/Caption</a:t>
            </a:r>
          </a:p>
        </p:txBody>
      </p:sp>
    </p:spTree>
    <p:extLst>
      <p:ext uri="{BB962C8B-B14F-4D97-AF65-F5344CB8AC3E}">
        <p14:creationId xmlns:p14="http://schemas.microsoft.com/office/powerpoint/2010/main" val="11759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Image (Portrait) +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5B4759D-F8F2-0B4C-AA10-32A3DFC0B75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8" name="Text Placeholder 9"/>
          <p:cNvSpPr>
            <a:spLocks noGrp="1"/>
          </p:cNvSpPr>
          <p:nvPr>
            <p:ph type="body" sz="quarter" idx="13" hasCustomPrompt="1"/>
          </p:nvPr>
        </p:nvSpPr>
        <p:spPr>
          <a:xfrm>
            <a:off x="318977" y="6377381"/>
            <a:ext cx="6120000" cy="358890"/>
          </a:xfrm>
        </p:spPr>
        <p:txBody>
          <a:bodyPr tIns="46800" bIns="46800">
            <a:normAutofit/>
          </a:bodyPr>
          <a:lstStyle>
            <a:lvl1pPr marL="0" indent="0">
              <a:lnSpc>
                <a:spcPct val="100000"/>
              </a:lnSpc>
              <a:buFontTx/>
              <a:buNone/>
              <a:defRPr sz="16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Chapter Title or Image Title/Caption</a:t>
            </a:r>
          </a:p>
        </p:txBody>
      </p:sp>
      <p:sp>
        <p:nvSpPr>
          <p:cNvPr id="9" name="Subtitle 2"/>
          <p:cNvSpPr>
            <a:spLocks noGrp="1"/>
          </p:cNvSpPr>
          <p:nvPr>
            <p:ph type="subTitle" idx="1" hasCustomPrompt="1"/>
          </p:nvPr>
        </p:nvSpPr>
        <p:spPr>
          <a:xfrm>
            <a:off x="3823159" y="1074065"/>
            <a:ext cx="4726625" cy="4515175"/>
          </a:xfrm>
        </p:spPr>
        <p:txBody>
          <a:bodyPr/>
          <a:lstStyle>
            <a:lvl1pPr marL="0" indent="0" algn="l">
              <a:buNone/>
              <a:defRPr sz="2400" b="0">
                <a:solidFill>
                  <a:srgbClr val="576F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text here.</a:t>
            </a:r>
          </a:p>
        </p:txBody>
      </p:sp>
      <p:sp>
        <p:nvSpPr>
          <p:cNvPr id="10" name="Title 1"/>
          <p:cNvSpPr>
            <a:spLocks noGrp="1"/>
          </p:cNvSpPr>
          <p:nvPr>
            <p:ph type="title" hasCustomPrompt="1"/>
          </p:nvPr>
        </p:nvSpPr>
        <p:spPr>
          <a:xfrm>
            <a:off x="318976" y="255949"/>
            <a:ext cx="8230807" cy="562168"/>
          </a:xfrm>
        </p:spPr>
        <p:txBody>
          <a:bodyPr>
            <a:noAutofit/>
          </a:bodyPr>
          <a:lstStyle>
            <a:lvl1pPr>
              <a:defRPr sz="4000" baseline="0">
                <a:solidFill>
                  <a:srgbClr val="EC6608"/>
                </a:solidFill>
              </a:defRPr>
            </a:lvl1pPr>
          </a:lstStyle>
          <a:p>
            <a:r>
              <a:rPr lang="en-US" dirty="0"/>
              <a:t>Slide Title</a:t>
            </a:r>
          </a:p>
        </p:txBody>
      </p:sp>
      <p:sp>
        <p:nvSpPr>
          <p:cNvPr id="11" name="Picture Placeholder 2"/>
          <p:cNvSpPr>
            <a:spLocks noGrp="1"/>
          </p:cNvSpPr>
          <p:nvPr>
            <p:ph type="pic" sz="quarter" idx="15" hasCustomPrompt="1"/>
          </p:nvPr>
        </p:nvSpPr>
        <p:spPr>
          <a:xfrm>
            <a:off x="331280" y="1079176"/>
            <a:ext cx="3160600" cy="4510110"/>
          </a:xfrm>
        </p:spPr>
        <p:txBody>
          <a:bodyPr>
            <a:normAutofit/>
          </a:bodyPr>
          <a:lstStyle>
            <a:lvl1pPr marL="0" indent="0">
              <a:buFontTx/>
              <a:buNone/>
              <a:defRPr sz="18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Place image here.</a:t>
            </a:r>
          </a:p>
        </p:txBody>
      </p:sp>
      <p:sp>
        <p:nvSpPr>
          <p:cNvPr id="2" name="Slide Number Placeholder 1">
            <a:extLst>
              <a:ext uri="{FF2B5EF4-FFF2-40B4-BE49-F238E27FC236}">
                <a16:creationId xmlns:a16="http://schemas.microsoft.com/office/drawing/2014/main" id="{AFF0E5BF-7310-2140-88DB-D2F20B70233E}"/>
              </a:ext>
            </a:extLst>
          </p:cNvPr>
          <p:cNvSpPr>
            <a:spLocks noGrp="1"/>
          </p:cNvSpPr>
          <p:nvPr>
            <p:ph type="sldNum" sz="quarter" idx="16"/>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6914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Portrait) + Tex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858A35E-B61C-0D4A-9E91-A505152B6497}"/>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8" name="Picture Placeholder 2"/>
          <p:cNvSpPr>
            <a:spLocks noGrp="1"/>
          </p:cNvSpPr>
          <p:nvPr>
            <p:ph type="pic" sz="quarter" idx="15" hasCustomPrompt="1"/>
          </p:nvPr>
        </p:nvSpPr>
        <p:spPr>
          <a:xfrm>
            <a:off x="331280" y="255629"/>
            <a:ext cx="3160600" cy="4613531"/>
          </a:xfrm>
        </p:spPr>
        <p:txBody>
          <a:bodyPr>
            <a:normAutofit/>
          </a:bodyPr>
          <a:lstStyle>
            <a:lvl1pPr marL="0" indent="0">
              <a:buFontTx/>
              <a:buNone/>
              <a:defRPr sz="18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Place image here.</a:t>
            </a:r>
          </a:p>
        </p:txBody>
      </p:sp>
      <p:sp>
        <p:nvSpPr>
          <p:cNvPr id="13" name="Text Placeholder 9"/>
          <p:cNvSpPr>
            <a:spLocks noGrp="1"/>
          </p:cNvSpPr>
          <p:nvPr>
            <p:ph type="body" sz="quarter" idx="13" hasCustomPrompt="1"/>
          </p:nvPr>
        </p:nvSpPr>
        <p:spPr>
          <a:xfrm>
            <a:off x="318977" y="6377381"/>
            <a:ext cx="6120000" cy="358890"/>
          </a:xfrm>
        </p:spPr>
        <p:txBody>
          <a:bodyPr tIns="46800" bIns="46800">
            <a:normAutofit/>
          </a:bodyPr>
          <a:lstStyle>
            <a:lvl1pPr marL="0" indent="0">
              <a:lnSpc>
                <a:spcPct val="100000"/>
              </a:lnSpc>
              <a:buFontTx/>
              <a:buNone/>
              <a:defRPr sz="16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Chapter Title or Image Title/Caption</a:t>
            </a:r>
          </a:p>
        </p:txBody>
      </p:sp>
      <p:sp>
        <p:nvSpPr>
          <p:cNvPr id="7" name="Text Placeholder 2"/>
          <p:cNvSpPr>
            <a:spLocks noGrp="1"/>
          </p:cNvSpPr>
          <p:nvPr>
            <p:ph type="body" idx="16" hasCustomPrompt="1"/>
          </p:nvPr>
        </p:nvSpPr>
        <p:spPr>
          <a:xfrm>
            <a:off x="3823161" y="255629"/>
            <a:ext cx="4726624" cy="5333611"/>
          </a:xfrm>
        </p:spPr>
        <p:txBody>
          <a:bodyPr>
            <a:normAutofit/>
          </a:bodyPr>
          <a:lstStyle>
            <a:lvl1pPr marL="0" indent="0">
              <a:buNone/>
              <a:defRPr sz="2400">
                <a:solidFill>
                  <a:srgbClr val="576F78"/>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Insert text here.</a:t>
            </a:r>
          </a:p>
        </p:txBody>
      </p:sp>
      <p:sp>
        <p:nvSpPr>
          <p:cNvPr id="2" name="Slide Number Placeholder 1">
            <a:extLst>
              <a:ext uri="{FF2B5EF4-FFF2-40B4-BE49-F238E27FC236}">
                <a16:creationId xmlns:a16="http://schemas.microsoft.com/office/drawing/2014/main" id="{16BF1D81-9666-014B-A904-B3D33FD973C5}"/>
              </a:ext>
            </a:extLst>
          </p:cNvPr>
          <p:cNvSpPr>
            <a:spLocks noGrp="1"/>
          </p:cNvSpPr>
          <p:nvPr>
            <p:ph type="sldNum" sz="quarter" idx="17"/>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42932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Image (Landscape) +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D07666-8AA8-E642-B9B7-D27E50BA4B8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1" name="Title 1"/>
          <p:cNvSpPr>
            <a:spLocks noGrp="1"/>
          </p:cNvSpPr>
          <p:nvPr>
            <p:ph type="title" hasCustomPrompt="1"/>
          </p:nvPr>
        </p:nvSpPr>
        <p:spPr>
          <a:xfrm>
            <a:off x="318976" y="255949"/>
            <a:ext cx="8230807" cy="562168"/>
          </a:xfrm>
        </p:spPr>
        <p:txBody>
          <a:bodyPr>
            <a:noAutofit/>
          </a:bodyPr>
          <a:lstStyle>
            <a:lvl1pPr>
              <a:defRPr sz="4000" baseline="0">
                <a:solidFill>
                  <a:srgbClr val="EC6608"/>
                </a:solidFill>
              </a:defRPr>
            </a:lvl1pPr>
          </a:lstStyle>
          <a:p>
            <a:r>
              <a:rPr lang="en-US" dirty="0"/>
              <a:t>Slide Title</a:t>
            </a:r>
          </a:p>
        </p:txBody>
      </p:sp>
      <p:sp>
        <p:nvSpPr>
          <p:cNvPr id="12" name="Picture Placeholder 2"/>
          <p:cNvSpPr>
            <a:spLocks noGrp="1"/>
          </p:cNvSpPr>
          <p:nvPr>
            <p:ph type="pic" sz="quarter" idx="15" hasCustomPrompt="1"/>
          </p:nvPr>
        </p:nvSpPr>
        <p:spPr>
          <a:xfrm>
            <a:off x="331280" y="1074066"/>
            <a:ext cx="3160600" cy="2077308"/>
          </a:xfrm>
        </p:spPr>
        <p:txBody>
          <a:bodyPr>
            <a:normAutofit/>
          </a:bodyPr>
          <a:lstStyle>
            <a:lvl1pPr marL="0" indent="0">
              <a:buFontTx/>
              <a:buNone/>
              <a:defRPr sz="18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Place image here.</a:t>
            </a:r>
          </a:p>
        </p:txBody>
      </p:sp>
      <p:sp>
        <p:nvSpPr>
          <p:cNvPr id="18" name="Subtitle 2"/>
          <p:cNvSpPr>
            <a:spLocks noGrp="1"/>
          </p:cNvSpPr>
          <p:nvPr>
            <p:ph type="subTitle" idx="1" hasCustomPrompt="1"/>
          </p:nvPr>
        </p:nvSpPr>
        <p:spPr>
          <a:xfrm>
            <a:off x="3823159" y="1074065"/>
            <a:ext cx="4726625" cy="4515175"/>
          </a:xfrm>
        </p:spPr>
        <p:txBody>
          <a:bodyPr/>
          <a:lstStyle>
            <a:lvl1pPr marL="0" indent="0" algn="l">
              <a:buNone/>
              <a:defRPr sz="2400" b="0">
                <a:solidFill>
                  <a:srgbClr val="576F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text here.</a:t>
            </a:r>
          </a:p>
        </p:txBody>
      </p:sp>
      <p:sp>
        <p:nvSpPr>
          <p:cNvPr id="19" name="Picture Placeholder 2"/>
          <p:cNvSpPr>
            <a:spLocks noGrp="1"/>
          </p:cNvSpPr>
          <p:nvPr>
            <p:ph type="pic" sz="quarter" idx="18" hasCustomPrompt="1"/>
          </p:nvPr>
        </p:nvSpPr>
        <p:spPr>
          <a:xfrm>
            <a:off x="318977" y="3510264"/>
            <a:ext cx="3160600" cy="2077308"/>
          </a:xfrm>
        </p:spPr>
        <p:txBody>
          <a:bodyPr>
            <a:normAutofit/>
          </a:bodyPr>
          <a:lstStyle>
            <a:lvl1pPr marL="0" indent="0">
              <a:buFontTx/>
              <a:buNone/>
              <a:defRPr sz="18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Place image here.</a:t>
            </a:r>
          </a:p>
        </p:txBody>
      </p:sp>
      <p:sp>
        <p:nvSpPr>
          <p:cNvPr id="14" name="Text Placeholder 9">
            <a:extLst>
              <a:ext uri="{FF2B5EF4-FFF2-40B4-BE49-F238E27FC236}">
                <a16:creationId xmlns:a16="http://schemas.microsoft.com/office/drawing/2014/main" id="{9EC0B96D-0635-7149-BB81-3ECEEC5CF9D6}"/>
              </a:ext>
            </a:extLst>
          </p:cNvPr>
          <p:cNvSpPr>
            <a:spLocks noGrp="1"/>
          </p:cNvSpPr>
          <p:nvPr>
            <p:ph type="body" sz="quarter" idx="13" hasCustomPrompt="1"/>
          </p:nvPr>
        </p:nvSpPr>
        <p:spPr>
          <a:xfrm>
            <a:off x="318977" y="6377381"/>
            <a:ext cx="6120000" cy="358890"/>
          </a:xfrm>
        </p:spPr>
        <p:txBody>
          <a:bodyPr tIns="46800" bIns="46800">
            <a:normAutofit/>
          </a:bodyPr>
          <a:lstStyle>
            <a:lvl1pPr marL="0" indent="0">
              <a:lnSpc>
                <a:spcPct val="100000"/>
              </a:lnSpc>
              <a:buFontTx/>
              <a:buNone/>
              <a:defRPr sz="16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Chapter Title or Image Title/Caption</a:t>
            </a:r>
          </a:p>
        </p:txBody>
      </p:sp>
      <p:sp>
        <p:nvSpPr>
          <p:cNvPr id="2" name="Slide Number Placeholder 1">
            <a:extLst>
              <a:ext uri="{FF2B5EF4-FFF2-40B4-BE49-F238E27FC236}">
                <a16:creationId xmlns:a16="http://schemas.microsoft.com/office/drawing/2014/main" id="{018BBCA2-CCD5-9445-966F-22C85A04A0FD}"/>
              </a:ext>
            </a:extLst>
          </p:cNvPr>
          <p:cNvSpPr>
            <a:spLocks noGrp="1"/>
          </p:cNvSpPr>
          <p:nvPr>
            <p:ph type="sldNum" sz="quarter" idx="19"/>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21153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Landscape) +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5CF8AAE-F3C7-754F-BF5F-12E1AA97CD9C}"/>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7" name="Picture Placeholder 2"/>
          <p:cNvSpPr>
            <a:spLocks noGrp="1"/>
          </p:cNvSpPr>
          <p:nvPr>
            <p:ph type="pic" sz="quarter" idx="15" hasCustomPrompt="1"/>
          </p:nvPr>
        </p:nvSpPr>
        <p:spPr>
          <a:xfrm>
            <a:off x="331280" y="255630"/>
            <a:ext cx="3160600" cy="2453290"/>
          </a:xfrm>
        </p:spPr>
        <p:txBody>
          <a:bodyPr>
            <a:normAutofit/>
          </a:bodyPr>
          <a:lstStyle>
            <a:lvl1pPr marL="0" indent="0">
              <a:buFontTx/>
              <a:buNone/>
              <a:defRPr sz="18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Place image here.</a:t>
            </a:r>
          </a:p>
        </p:txBody>
      </p:sp>
      <p:sp>
        <p:nvSpPr>
          <p:cNvPr id="12" name="Subtitle 2"/>
          <p:cNvSpPr>
            <a:spLocks noGrp="1"/>
          </p:cNvSpPr>
          <p:nvPr>
            <p:ph type="subTitle" idx="1" hasCustomPrompt="1"/>
          </p:nvPr>
        </p:nvSpPr>
        <p:spPr>
          <a:xfrm>
            <a:off x="3823160" y="255629"/>
            <a:ext cx="4738928" cy="5334721"/>
          </a:xfrm>
        </p:spPr>
        <p:txBody>
          <a:bodyPr/>
          <a:lstStyle>
            <a:lvl1pPr marL="0" indent="0" algn="l">
              <a:buNone/>
              <a:defRPr sz="2400" b="0">
                <a:solidFill>
                  <a:srgbClr val="576F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text here.</a:t>
            </a:r>
          </a:p>
        </p:txBody>
      </p:sp>
      <p:sp>
        <p:nvSpPr>
          <p:cNvPr id="13" name="Picture Placeholder 2"/>
          <p:cNvSpPr>
            <a:spLocks noGrp="1"/>
          </p:cNvSpPr>
          <p:nvPr>
            <p:ph type="pic" sz="quarter" idx="18" hasCustomPrompt="1"/>
          </p:nvPr>
        </p:nvSpPr>
        <p:spPr>
          <a:xfrm>
            <a:off x="318977" y="3137060"/>
            <a:ext cx="3160600" cy="2453290"/>
          </a:xfrm>
        </p:spPr>
        <p:txBody>
          <a:bodyPr>
            <a:normAutofit/>
          </a:bodyPr>
          <a:lstStyle>
            <a:lvl1pPr marL="0" indent="0">
              <a:buFontTx/>
              <a:buNone/>
              <a:defRPr sz="18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r>
              <a:rPr lang="en-US" dirty="0"/>
              <a:t>Place image here.</a:t>
            </a:r>
          </a:p>
        </p:txBody>
      </p:sp>
      <p:sp>
        <p:nvSpPr>
          <p:cNvPr id="14" name="Text Placeholder 9">
            <a:extLst>
              <a:ext uri="{FF2B5EF4-FFF2-40B4-BE49-F238E27FC236}">
                <a16:creationId xmlns:a16="http://schemas.microsoft.com/office/drawing/2014/main" id="{BA1D8A36-714D-254D-9135-85F1F3622587}"/>
              </a:ext>
            </a:extLst>
          </p:cNvPr>
          <p:cNvSpPr>
            <a:spLocks noGrp="1"/>
          </p:cNvSpPr>
          <p:nvPr>
            <p:ph type="body" sz="quarter" idx="13" hasCustomPrompt="1"/>
          </p:nvPr>
        </p:nvSpPr>
        <p:spPr>
          <a:xfrm>
            <a:off x="318977" y="6377381"/>
            <a:ext cx="6120000" cy="358890"/>
          </a:xfrm>
        </p:spPr>
        <p:txBody>
          <a:bodyPr tIns="46800" bIns="46800">
            <a:normAutofit/>
          </a:bodyPr>
          <a:lstStyle>
            <a:lvl1pPr marL="0" indent="0">
              <a:lnSpc>
                <a:spcPct val="100000"/>
              </a:lnSpc>
              <a:buFontTx/>
              <a:buNone/>
              <a:defRPr sz="1600" b="1" baseline="0">
                <a:solidFill>
                  <a:srgbClr val="EC6608"/>
                </a:solidFill>
                <a:latin typeface="Arial" panose="020B0604020202020204" pitchFamily="34" charset="0"/>
                <a:ea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Chapter Title or Image Title/Caption</a:t>
            </a:r>
          </a:p>
        </p:txBody>
      </p:sp>
      <p:sp>
        <p:nvSpPr>
          <p:cNvPr id="2" name="Slide Number Placeholder 1">
            <a:extLst>
              <a:ext uri="{FF2B5EF4-FFF2-40B4-BE49-F238E27FC236}">
                <a16:creationId xmlns:a16="http://schemas.microsoft.com/office/drawing/2014/main" id="{E003554C-AB7D-144E-9537-FA671716B7A4}"/>
              </a:ext>
            </a:extLst>
          </p:cNvPr>
          <p:cNvSpPr>
            <a:spLocks noGrp="1"/>
          </p:cNvSpPr>
          <p:nvPr>
            <p:ph type="sldNum" sz="quarter" idx="19"/>
          </p:nvPr>
        </p:nvSpPr>
        <p:spPr/>
        <p:txBody>
          <a:bodyPr/>
          <a:lstStyle/>
          <a:p>
            <a:fld id="{F5E45846-3850-0E4C-9169-F363897848C0}" type="slidenum">
              <a:rPr lang="en-US" smtClean="0"/>
              <a:t>‹#›</a:t>
            </a:fld>
            <a:endParaRPr lang="en-US"/>
          </a:p>
        </p:txBody>
      </p:sp>
    </p:spTree>
    <p:extLst>
      <p:ext uri="{BB962C8B-B14F-4D97-AF65-F5344CB8AC3E}">
        <p14:creationId xmlns:p14="http://schemas.microsoft.com/office/powerpoint/2010/main" val="120220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04448" y="6449768"/>
            <a:ext cx="428400" cy="291600"/>
          </a:xfrm>
          <a:prstGeom prst="rect">
            <a:avLst/>
          </a:prstGeom>
        </p:spPr>
        <p:txBody>
          <a:bodyPr vert="horz" lIns="91440" tIns="45720" rIns="91440" bIns="45720" rtlCol="0" anchor="ctr"/>
          <a:lstStyle>
            <a:lvl1pPr algn="r">
              <a:defRPr sz="1000">
                <a:solidFill>
                  <a:srgbClr val="576F78"/>
                </a:solidFill>
                <a:latin typeface="Arial" panose="020B0604020202020204" pitchFamily="34" charset="0"/>
                <a:cs typeface="Arial" panose="020B0604020202020204" pitchFamily="34" charset="0"/>
              </a:defRPr>
            </a:lvl1pPr>
          </a:lstStyle>
          <a:p>
            <a:fld id="{F5E45846-3850-0E4C-9169-F363897848C0}" type="slidenum">
              <a:rPr lang="en-US" smtClean="0"/>
              <a:pPr/>
              <a:t>‹#›</a:t>
            </a:fld>
            <a:endParaRPr lang="en-US" dirty="0"/>
          </a:p>
        </p:txBody>
      </p:sp>
    </p:spTree>
    <p:extLst>
      <p:ext uri="{BB962C8B-B14F-4D97-AF65-F5344CB8AC3E}">
        <p14:creationId xmlns:p14="http://schemas.microsoft.com/office/powerpoint/2010/main" val="74087712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701" r:id="rId3"/>
    <p:sldLayoutId id="2147483676" r:id="rId4"/>
    <p:sldLayoutId id="2147483679" r:id="rId5"/>
    <p:sldLayoutId id="2147483720" r:id="rId6"/>
    <p:sldLayoutId id="2147483703" r:id="rId7"/>
    <p:sldLayoutId id="2147483719" r:id="rId8"/>
    <p:sldLayoutId id="2147483716" r:id="rId9"/>
    <p:sldLayoutId id="2147483698" r:id="rId10"/>
    <p:sldLayoutId id="2147483717" r:id="rId11"/>
    <p:sldLayoutId id="2147483718" r:id="rId12"/>
    <p:sldLayoutId id="2147483677" r:id="rId13"/>
    <p:sldLayoutId id="2147483678" r:id="rId14"/>
    <p:sldLayoutId id="2147483680" r:id="rId15"/>
    <p:sldLayoutId id="2147483700" r:id="rId16"/>
    <p:sldLayoutId id="2147483699" r:id="rId17"/>
    <p:sldLayoutId id="2147483721" r:id="rId18"/>
  </p:sldLayoutIdLst>
  <p:hf hdr="0" dt="0"/>
  <p:txStyles>
    <p:titleStyle>
      <a:lvl1pPr algn="l" defTabSz="914400" rtl="0" eaLnBrk="1" latinLnBrk="0" hangingPunct="1">
        <a:lnSpc>
          <a:spcPct val="100000"/>
        </a:lnSpc>
        <a:spcBef>
          <a:spcPct val="0"/>
        </a:spcBef>
        <a:buNone/>
        <a:defRPr sz="4400" b="1" kern="1200">
          <a:solidFill>
            <a:srgbClr val="002332"/>
          </a:solidFill>
          <a:latin typeface="Arial" panose="020B0604020202020204" pitchFamily="34" charset="0"/>
          <a:ea typeface="Arial" panose="020B0604020202020204" pitchFamily="34" charset="0"/>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a:buChar char="•"/>
        <a:defRPr sz="2800" kern="1200">
          <a:solidFill>
            <a:srgbClr val="002332"/>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100000"/>
        </a:lnSpc>
        <a:spcBef>
          <a:spcPts val="500"/>
        </a:spcBef>
        <a:buFont typeface="Arial"/>
        <a:buChar char="•"/>
        <a:defRPr sz="2400" kern="1200">
          <a:solidFill>
            <a:srgbClr val="002332"/>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100000"/>
        </a:lnSpc>
        <a:spcBef>
          <a:spcPts val="500"/>
        </a:spcBef>
        <a:buFont typeface="Arial"/>
        <a:buChar char="•"/>
        <a:defRPr sz="2000" kern="1200">
          <a:solidFill>
            <a:srgbClr val="002332"/>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100000"/>
        </a:lnSpc>
        <a:spcBef>
          <a:spcPts val="500"/>
        </a:spcBef>
        <a:buFont typeface="Arial"/>
        <a:buChar char="•"/>
        <a:defRPr sz="1800" kern="1200">
          <a:solidFill>
            <a:srgbClr val="002332"/>
          </a:solidFill>
          <a:latin typeface="Arial" panose="020B0604020202020204" pitchFamily="34" charset="0"/>
          <a:ea typeface="Arial" panose="020B0604020202020204" pitchFamily="34" charset="0"/>
          <a:cs typeface="Arial" panose="020B0604020202020204" pitchFamily="34" charset="0"/>
        </a:defRPr>
      </a:lvl4pPr>
      <a:lvl5pPr marL="2057400" indent="-228600" algn="l" defTabSz="914400" rtl="0" eaLnBrk="1" latinLnBrk="0" hangingPunct="1">
        <a:lnSpc>
          <a:spcPct val="100000"/>
        </a:lnSpc>
        <a:spcBef>
          <a:spcPts val="500"/>
        </a:spcBef>
        <a:buFont typeface="Arial"/>
        <a:buChar char="•"/>
        <a:defRPr sz="1800" kern="1200">
          <a:solidFill>
            <a:srgbClr val="002332"/>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6792"/>
            <a:ext cx="9144000" cy="3168352"/>
          </a:xfrm>
        </p:spPr>
        <p:txBody>
          <a:bodyPr/>
          <a:lstStyle/>
          <a:p>
            <a:r>
              <a:rPr lang="en-US" sz="3200" dirty="0"/>
              <a:t>Corporate governance code comparison and compliance for South Asian Economies </a:t>
            </a:r>
          </a:p>
        </p:txBody>
      </p:sp>
      <p:sp>
        <p:nvSpPr>
          <p:cNvPr id="4" name="Text Placeholder 3"/>
          <p:cNvSpPr>
            <a:spLocks noGrp="1"/>
          </p:cNvSpPr>
          <p:nvPr>
            <p:ph type="body" sz="quarter" idx="12"/>
          </p:nvPr>
        </p:nvSpPr>
        <p:spPr>
          <a:xfrm>
            <a:off x="0" y="4941168"/>
            <a:ext cx="9144000" cy="1296143"/>
          </a:xfrm>
        </p:spPr>
        <p:txBody>
          <a:bodyPr>
            <a:normAutofit fontScale="92500"/>
          </a:bodyPr>
          <a:lstStyle/>
          <a:p>
            <a:r>
              <a:rPr lang="en-GB" dirty="0"/>
              <a:t>Usha Mistry		Head of Accounting – Bloomsbury Institute  </a:t>
            </a:r>
          </a:p>
          <a:p>
            <a:r>
              <a:rPr lang="en-GB" dirty="0"/>
              <a:t>Asif </a:t>
            </a:r>
            <a:r>
              <a:rPr lang="en-GB" dirty="0" err="1"/>
              <a:t>Sadiq</a:t>
            </a:r>
            <a:r>
              <a:rPr lang="en-GB" dirty="0"/>
              <a:t> 		Senior Lecturer – Bloomsbury Institute </a:t>
            </a:r>
          </a:p>
          <a:p>
            <a:r>
              <a:rPr lang="en-GB" dirty="0"/>
              <a:t>Mubashir Qurashi 	Lecturer – Bloomsbury Institute </a:t>
            </a:r>
          </a:p>
          <a:p>
            <a:endParaRPr lang="en-US" dirty="0"/>
          </a:p>
        </p:txBody>
      </p:sp>
    </p:spTree>
    <p:extLst>
      <p:ext uri="{BB962C8B-B14F-4D97-AF65-F5344CB8AC3E}">
        <p14:creationId xmlns:p14="http://schemas.microsoft.com/office/powerpoint/2010/main" val="717420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77" y="0"/>
            <a:ext cx="8230808" cy="665835"/>
          </a:xfrm>
        </p:spPr>
        <p:txBody>
          <a:bodyPr/>
          <a:lstStyle/>
          <a:p>
            <a:r>
              <a:rPr lang="en-GB" sz="3200" dirty="0"/>
              <a:t>Data analysis – Code comparison </a:t>
            </a:r>
          </a:p>
        </p:txBody>
      </p:sp>
      <p:sp>
        <p:nvSpPr>
          <p:cNvPr id="4" name="Text Placeholder 3"/>
          <p:cNvSpPr>
            <a:spLocks noGrp="1"/>
          </p:cNvSpPr>
          <p:nvPr>
            <p:ph type="body" sz="quarter" idx="11"/>
          </p:nvPr>
        </p:nvSpPr>
        <p:spPr>
          <a:xfrm>
            <a:off x="0" y="1074066"/>
            <a:ext cx="9144000" cy="5375702"/>
          </a:xfrm>
        </p:spPr>
        <p:txBody>
          <a:bodyPr/>
          <a:lstStyle/>
          <a:p>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10</a:t>
            </a:fld>
            <a:endParaRPr lang="en-US"/>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3480211538"/>
              </p:ext>
            </p:extLst>
          </p:nvPr>
        </p:nvGraphicFramePr>
        <p:xfrm>
          <a:off x="0" y="859808"/>
          <a:ext cx="9144000" cy="59981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7877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620688"/>
          </a:xfrm>
        </p:spPr>
        <p:txBody>
          <a:bodyPr/>
          <a:lstStyle/>
          <a:p>
            <a:r>
              <a:rPr lang="en-GB" sz="2800" dirty="0"/>
              <a:t>Data analysis – CG compliance score for KSE 30</a:t>
            </a:r>
          </a:p>
        </p:txBody>
      </p:sp>
      <p:sp>
        <p:nvSpPr>
          <p:cNvPr id="4" name="Text Placeholder 3"/>
          <p:cNvSpPr>
            <a:spLocks noGrp="1"/>
          </p:cNvSpPr>
          <p:nvPr>
            <p:ph type="body" sz="quarter" idx="11"/>
          </p:nvPr>
        </p:nvSpPr>
        <p:spPr>
          <a:xfrm>
            <a:off x="0" y="1074066"/>
            <a:ext cx="9144000" cy="5783934"/>
          </a:xfrm>
        </p:spPr>
        <p:txBody>
          <a:bodyPr/>
          <a:lstStyle/>
          <a:p>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11</a:t>
            </a:fld>
            <a:endParaRPr lang="en-US"/>
          </a:p>
        </p:txBody>
      </p:sp>
      <p:graphicFrame>
        <p:nvGraphicFramePr>
          <p:cNvPr id="6" name="Content Placeholder 3">
            <a:extLst>
              <a:ext uri="{FF2B5EF4-FFF2-40B4-BE49-F238E27FC236}">
                <a16:creationId xmlns:a16="http://schemas.microsoft.com/office/drawing/2014/main" id="{F592C241-705F-4984-9079-B9BF7B4CC8F6}"/>
              </a:ext>
            </a:extLst>
          </p:cNvPr>
          <p:cNvGraphicFramePr>
            <a:graphicFrameLocks noGrp="1"/>
          </p:cNvGraphicFramePr>
          <p:nvPr>
            <p:ph idx="1"/>
            <p:extLst>
              <p:ext uri="{D42A27DB-BD31-4B8C-83A1-F6EECF244321}">
                <p14:modId xmlns:p14="http://schemas.microsoft.com/office/powerpoint/2010/main" val="1483045113"/>
              </p:ext>
            </p:extLst>
          </p:nvPr>
        </p:nvGraphicFramePr>
        <p:xfrm>
          <a:off x="0" y="832512"/>
          <a:ext cx="9144000" cy="6025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7767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18117"/>
          </a:xfrm>
        </p:spPr>
        <p:txBody>
          <a:bodyPr/>
          <a:lstStyle/>
          <a:p>
            <a:r>
              <a:rPr lang="en-GB" dirty="0"/>
              <a:t> </a:t>
            </a:r>
            <a:r>
              <a:rPr lang="en-GB" sz="2800" dirty="0"/>
              <a:t>Data analysis – CG compliance score for BSE 30</a:t>
            </a:r>
          </a:p>
        </p:txBody>
      </p:sp>
      <p:sp>
        <p:nvSpPr>
          <p:cNvPr id="4" name="Text Placeholder 3"/>
          <p:cNvSpPr>
            <a:spLocks noGrp="1"/>
          </p:cNvSpPr>
          <p:nvPr>
            <p:ph type="body" sz="quarter" idx="11"/>
          </p:nvPr>
        </p:nvSpPr>
        <p:spPr>
          <a:xfrm>
            <a:off x="0" y="1074066"/>
            <a:ext cx="9144000" cy="5783934"/>
          </a:xfrm>
        </p:spPr>
        <p:txBody>
          <a:bodyPr>
            <a:normAutofit/>
          </a:bodyPr>
          <a:lstStyle/>
          <a:p>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12</a:t>
            </a:fld>
            <a:endParaRPr lang="en-US"/>
          </a:p>
        </p:txBody>
      </p:sp>
      <p:graphicFrame>
        <p:nvGraphicFramePr>
          <p:cNvPr id="6" name="Content Placeholder 3">
            <a:extLst>
              <a:ext uri="{FF2B5EF4-FFF2-40B4-BE49-F238E27FC236}">
                <a16:creationId xmlns:a16="http://schemas.microsoft.com/office/drawing/2014/main" id="{6AA24AC2-DF70-4F76-9A9C-33BFF9EBF6DA}"/>
              </a:ext>
            </a:extLst>
          </p:cNvPr>
          <p:cNvGraphicFramePr>
            <a:graphicFrameLocks noGrp="1"/>
          </p:cNvGraphicFramePr>
          <p:nvPr>
            <p:ph idx="1"/>
            <p:extLst>
              <p:ext uri="{D42A27DB-BD31-4B8C-83A1-F6EECF244321}">
                <p14:modId xmlns:p14="http://schemas.microsoft.com/office/powerpoint/2010/main" val="483685784"/>
              </p:ext>
            </p:extLst>
          </p:nvPr>
        </p:nvGraphicFramePr>
        <p:xfrm>
          <a:off x="0" y="791570"/>
          <a:ext cx="9144000" cy="6066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381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20688"/>
          </a:xfrm>
        </p:spPr>
        <p:txBody>
          <a:bodyPr/>
          <a:lstStyle/>
          <a:p>
            <a:r>
              <a:rPr lang="en-GB" sz="2800" dirty="0"/>
              <a:t>Data analysis – CG compliance score for DSE 30</a:t>
            </a:r>
          </a:p>
        </p:txBody>
      </p:sp>
      <p:sp>
        <p:nvSpPr>
          <p:cNvPr id="4" name="Text Placeholder 3"/>
          <p:cNvSpPr>
            <a:spLocks noGrp="1"/>
          </p:cNvSpPr>
          <p:nvPr>
            <p:ph type="body" sz="quarter" idx="11"/>
          </p:nvPr>
        </p:nvSpPr>
        <p:spPr>
          <a:xfrm>
            <a:off x="0" y="1074066"/>
            <a:ext cx="9144000" cy="5163246"/>
          </a:xfrm>
        </p:spPr>
        <p:txBody>
          <a:bodyPr>
            <a:normAutofit/>
          </a:bodyPr>
          <a:lstStyle/>
          <a:p>
            <a:pPr marL="0" indent="0">
              <a:buNone/>
            </a:pPr>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13</a:t>
            </a:fld>
            <a:endParaRPr lang="en-US"/>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595189209"/>
              </p:ext>
            </p:extLst>
          </p:nvPr>
        </p:nvGraphicFramePr>
        <p:xfrm>
          <a:off x="0" y="620689"/>
          <a:ext cx="9144000" cy="62373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644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77" y="1"/>
            <a:ext cx="8230808" cy="476672"/>
          </a:xfrm>
        </p:spPr>
        <p:txBody>
          <a:bodyPr/>
          <a:lstStyle/>
          <a:p>
            <a:r>
              <a:rPr lang="en-GB" sz="2800" dirty="0"/>
              <a:t>Conclusion</a:t>
            </a:r>
            <a:r>
              <a:rPr lang="en-GB" dirty="0"/>
              <a:t>  </a:t>
            </a:r>
          </a:p>
        </p:txBody>
      </p:sp>
      <p:sp>
        <p:nvSpPr>
          <p:cNvPr id="4" name="Text Placeholder 3"/>
          <p:cNvSpPr>
            <a:spLocks noGrp="1"/>
          </p:cNvSpPr>
          <p:nvPr>
            <p:ph type="body" sz="quarter" idx="11"/>
          </p:nvPr>
        </p:nvSpPr>
        <p:spPr>
          <a:xfrm>
            <a:off x="0" y="476673"/>
            <a:ext cx="9144000" cy="6381327"/>
          </a:xfrm>
        </p:spPr>
        <p:txBody>
          <a:bodyPr>
            <a:normAutofit fontScale="85000" lnSpcReduction="20000"/>
          </a:bodyPr>
          <a:lstStyle/>
          <a:p>
            <a:endParaRPr lang="en-GB" dirty="0"/>
          </a:p>
          <a:p>
            <a:r>
              <a:rPr lang="en-GB" dirty="0"/>
              <a:t>Data analysis has shown that there is </a:t>
            </a:r>
          </a:p>
          <a:p>
            <a:pPr lvl="1"/>
            <a:endParaRPr lang="en-GB" dirty="0"/>
          </a:p>
          <a:p>
            <a:pPr lvl="1"/>
            <a:r>
              <a:rPr lang="en-GB" dirty="0"/>
              <a:t>77 percent convergence (40 similar items) of Pakistani CG code</a:t>
            </a:r>
          </a:p>
          <a:p>
            <a:pPr lvl="1"/>
            <a:endParaRPr lang="en-GB" dirty="0"/>
          </a:p>
          <a:p>
            <a:pPr lvl="1"/>
            <a:r>
              <a:rPr lang="en-GB" dirty="0"/>
              <a:t>50 percent convergence (26 similar items) of Indian CG code </a:t>
            </a:r>
          </a:p>
          <a:p>
            <a:pPr lvl="1"/>
            <a:endParaRPr lang="en-GB" dirty="0"/>
          </a:p>
          <a:p>
            <a:pPr lvl="1"/>
            <a:r>
              <a:rPr lang="en-GB" dirty="0"/>
              <a:t>41 percent convergence (21 similar items) of Bangladeshi CG code with the CG principles of UN.</a:t>
            </a:r>
          </a:p>
          <a:p>
            <a:endParaRPr lang="en-GB" dirty="0"/>
          </a:p>
          <a:p>
            <a:r>
              <a:rPr lang="en-GB" dirty="0"/>
              <a:t> Compliance score of </a:t>
            </a:r>
          </a:p>
          <a:p>
            <a:pPr lvl="1"/>
            <a:endParaRPr lang="en-GB" dirty="0"/>
          </a:p>
          <a:p>
            <a:pPr lvl="1"/>
            <a:r>
              <a:rPr lang="en-GB" dirty="0"/>
              <a:t>KSE 30 companies is in the range of 30 to 42 points with the mean score of 38.03</a:t>
            </a:r>
          </a:p>
          <a:p>
            <a:pPr lvl="1"/>
            <a:endParaRPr lang="en-GB" dirty="0"/>
          </a:p>
          <a:p>
            <a:pPr lvl="1"/>
            <a:r>
              <a:rPr lang="en-GB" dirty="0"/>
              <a:t>BSE 30 companies is in the range of 30 to 41 with the mean score of 37.7</a:t>
            </a:r>
          </a:p>
          <a:p>
            <a:pPr lvl="1"/>
            <a:endParaRPr lang="en-GB" dirty="0"/>
          </a:p>
          <a:p>
            <a:pPr lvl="1"/>
            <a:r>
              <a:rPr lang="en-GB" dirty="0"/>
              <a:t>DSE 30 companies is in the range of 23 to 39 with the mean score of 32.4</a:t>
            </a:r>
            <a:endParaRPr lang="en-GB" b="1" dirty="0"/>
          </a:p>
        </p:txBody>
      </p:sp>
      <p:sp>
        <p:nvSpPr>
          <p:cNvPr id="5" name="Slide Number Placeholder 4"/>
          <p:cNvSpPr>
            <a:spLocks noGrp="1"/>
          </p:cNvSpPr>
          <p:nvPr>
            <p:ph type="sldNum" sz="quarter" idx="13"/>
          </p:nvPr>
        </p:nvSpPr>
        <p:spPr/>
        <p:txBody>
          <a:bodyPr/>
          <a:lstStyle/>
          <a:p>
            <a:fld id="{F5E45846-3850-0E4C-9169-F363897848C0}" type="slidenum">
              <a:rPr lang="en-US" smtClean="0"/>
              <a:t>14</a:t>
            </a:fld>
            <a:endParaRPr lang="en-US"/>
          </a:p>
        </p:txBody>
      </p:sp>
    </p:spTree>
    <p:extLst>
      <p:ext uri="{BB962C8B-B14F-4D97-AF65-F5344CB8AC3E}">
        <p14:creationId xmlns:p14="http://schemas.microsoft.com/office/powerpoint/2010/main" val="1947341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sz="quarter" idx="10"/>
          </p:nvPr>
        </p:nvSpPr>
        <p:spPr/>
        <p:txBody>
          <a:bodyPr>
            <a:normAutofit fontScale="92500" lnSpcReduction="10000"/>
          </a:bodyPr>
          <a:lstStyle/>
          <a:p>
            <a:endParaRPr lang="en-US"/>
          </a:p>
        </p:txBody>
      </p:sp>
    </p:spTree>
    <p:extLst>
      <p:ext uri="{BB962C8B-B14F-4D97-AF65-F5344CB8AC3E}">
        <p14:creationId xmlns:p14="http://schemas.microsoft.com/office/powerpoint/2010/main" val="409652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p>
        </p:txBody>
      </p:sp>
      <p:sp>
        <p:nvSpPr>
          <p:cNvPr id="4" name="Text Placeholder 3"/>
          <p:cNvSpPr>
            <a:spLocks noGrp="1"/>
          </p:cNvSpPr>
          <p:nvPr>
            <p:ph type="body" sz="quarter" idx="11"/>
          </p:nvPr>
        </p:nvSpPr>
        <p:spPr>
          <a:xfrm>
            <a:off x="0" y="1074066"/>
            <a:ext cx="9143999" cy="5163246"/>
          </a:xfrm>
        </p:spPr>
        <p:txBody>
          <a:bodyPr/>
          <a:lstStyle/>
          <a:p>
            <a:r>
              <a:rPr lang="en-GB" dirty="0"/>
              <a:t>Background of research problem</a:t>
            </a:r>
          </a:p>
          <a:p>
            <a:endParaRPr lang="en-GB" dirty="0"/>
          </a:p>
          <a:p>
            <a:r>
              <a:rPr lang="en-GB" dirty="0"/>
              <a:t>Rational and purpose of the study </a:t>
            </a:r>
          </a:p>
          <a:p>
            <a:endParaRPr lang="en-GB" dirty="0"/>
          </a:p>
          <a:p>
            <a:r>
              <a:rPr lang="en-GB" dirty="0"/>
              <a:t>Proposed method </a:t>
            </a:r>
          </a:p>
          <a:p>
            <a:endParaRPr lang="en-GB" dirty="0"/>
          </a:p>
          <a:p>
            <a:r>
              <a:rPr lang="en-GB" dirty="0"/>
              <a:t>Analysis and discussion </a:t>
            </a:r>
          </a:p>
          <a:p>
            <a:endParaRPr lang="en-GB" dirty="0"/>
          </a:p>
          <a:p>
            <a:r>
              <a:rPr lang="en-GB" dirty="0"/>
              <a:t>Conclusion </a:t>
            </a:r>
          </a:p>
          <a:p>
            <a:pPr marL="0" indent="0">
              <a:buNone/>
            </a:pPr>
            <a:endParaRPr lang="en-US" dirty="0"/>
          </a:p>
        </p:txBody>
      </p:sp>
      <p:sp>
        <p:nvSpPr>
          <p:cNvPr id="5" name="Slide Number Placeholder 4">
            <a:extLst>
              <a:ext uri="{FF2B5EF4-FFF2-40B4-BE49-F238E27FC236}">
                <a16:creationId xmlns:a16="http://schemas.microsoft.com/office/drawing/2014/main" id="{F03EF5C5-BF5E-894F-B74D-AC1DB95C591E}"/>
              </a:ext>
            </a:extLst>
          </p:cNvPr>
          <p:cNvSpPr>
            <a:spLocks noGrp="1"/>
          </p:cNvSpPr>
          <p:nvPr>
            <p:ph type="sldNum" sz="quarter" idx="13"/>
          </p:nvPr>
        </p:nvSpPr>
        <p:spPr/>
        <p:txBody>
          <a:bodyPr/>
          <a:lstStyle/>
          <a:p>
            <a:fld id="{F5E45846-3850-0E4C-9169-F363897848C0}" type="slidenum">
              <a:rPr lang="en-US" smtClean="0"/>
              <a:t>2</a:t>
            </a:fld>
            <a:endParaRPr lang="en-US"/>
          </a:p>
        </p:txBody>
      </p:sp>
    </p:spTree>
    <p:extLst>
      <p:ext uri="{BB962C8B-B14F-4D97-AF65-F5344CB8AC3E}">
        <p14:creationId xmlns:p14="http://schemas.microsoft.com/office/powerpoint/2010/main" val="238540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77" y="255948"/>
            <a:ext cx="8230808" cy="724779"/>
          </a:xfrm>
        </p:spPr>
        <p:txBody>
          <a:bodyPr/>
          <a:lstStyle/>
          <a:p>
            <a:r>
              <a:rPr lang="en-GB" sz="3600" dirty="0"/>
              <a:t>Background</a:t>
            </a:r>
          </a:p>
        </p:txBody>
      </p:sp>
      <p:sp>
        <p:nvSpPr>
          <p:cNvPr id="4" name="Text Placeholder 3"/>
          <p:cNvSpPr>
            <a:spLocks noGrp="1"/>
          </p:cNvSpPr>
          <p:nvPr>
            <p:ph type="body" sz="quarter" idx="11"/>
          </p:nvPr>
        </p:nvSpPr>
        <p:spPr>
          <a:xfrm>
            <a:off x="0" y="1074066"/>
            <a:ext cx="9144000" cy="5783934"/>
          </a:xfrm>
        </p:spPr>
        <p:txBody>
          <a:bodyPr>
            <a:normAutofit/>
          </a:bodyPr>
          <a:lstStyle/>
          <a:p>
            <a:pPr algn="just"/>
            <a:r>
              <a:rPr lang="en-GB" dirty="0"/>
              <a:t>Collapse of various UK and US companies due to agency conflict between the corporate managers and shareholders. </a:t>
            </a:r>
          </a:p>
          <a:p>
            <a:pPr algn="just"/>
            <a:endParaRPr lang="en-GB" dirty="0"/>
          </a:p>
          <a:p>
            <a:pPr algn="just"/>
            <a:r>
              <a:rPr lang="en-GB" dirty="0"/>
              <a:t>Development of corporate governance (CG) codes by developed countries. </a:t>
            </a:r>
          </a:p>
          <a:p>
            <a:pPr algn="just"/>
            <a:endParaRPr lang="en-GB" dirty="0"/>
          </a:p>
          <a:p>
            <a:pPr algn="just"/>
            <a:r>
              <a:rPr lang="en-GB" dirty="0"/>
              <a:t>Contribution of United Nations (UN) and Organisation for Economic Co-operation and Development (OECD) in the development of CG codes by member countries.  </a:t>
            </a:r>
          </a:p>
          <a:p>
            <a:pPr marL="0" indent="0" algn="just">
              <a:buNone/>
            </a:pPr>
            <a:endParaRPr lang="en-GB" dirty="0"/>
          </a:p>
          <a:p>
            <a:pPr algn="just"/>
            <a:r>
              <a:rPr lang="en-GB" dirty="0"/>
              <a:t>Role of Securities and Exchange Commission of Pakistan, Ministry of Corporate Affairs of India and Bangladesh Security and Exchange Commission  </a:t>
            </a:r>
          </a:p>
          <a:p>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3</a:t>
            </a:fld>
            <a:endParaRPr lang="en-US"/>
          </a:p>
        </p:txBody>
      </p:sp>
    </p:spTree>
    <p:extLst>
      <p:ext uri="{BB962C8B-B14F-4D97-AF65-F5344CB8AC3E}">
        <p14:creationId xmlns:p14="http://schemas.microsoft.com/office/powerpoint/2010/main" val="1557285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Justification and purpose</a:t>
            </a:r>
          </a:p>
        </p:txBody>
      </p:sp>
      <p:sp>
        <p:nvSpPr>
          <p:cNvPr id="4" name="Text Placeholder 3"/>
          <p:cNvSpPr>
            <a:spLocks noGrp="1"/>
          </p:cNvSpPr>
          <p:nvPr>
            <p:ph type="body" sz="quarter" idx="11"/>
          </p:nvPr>
        </p:nvSpPr>
        <p:spPr>
          <a:xfrm>
            <a:off x="0" y="1074066"/>
            <a:ext cx="9143999" cy="4555208"/>
          </a:xfrm>
        </p:spPr>
        <p:txBody>
          <a:bodyPr/>
          <a:lstStyle/>
          <a:p>
            <a:pPr algn="just"/>
            <a:r>
              <a:rPr lang="en-GB" dirty="0"/>
              <a:t>This study is conducted to achieve two objectives</a:t>
            </a:r>
          </a:p>
          <a:p>
            <a:pPr algn="just"/>
            <a:endParaRPr lang="en-GB" dirty="0"/>
          </a:p>
          <a:p>
            <a:pPr lvl="1" algn="just"/>
            <a:r>
              <a:rPr lang="en-GB" dirty="0"/>
              <a:t>To compare the Pakistani, Indian and Bangladeshi CG code with the CG principles of UN. </a:t>
            </a:r>
          </a:p>
          <a:p>
            <a:pPr lvl="1" algn="just"/>
            <a:endParaRPr lang="en-GB" dirty="0"/>
          </a:p>
          <a:p>
            <a:pPr lvl="1" algn="just"/>
            <a:r>
              <a:rPr lang="en-GB" dirty="0"/>
              <a:t>To review the compliance of KSE 30, BSE 30 and DSE 30 share index companies with CG principles of UN.  </a:t>
            </a:r>
          </a:p>
          <a:p>
            <a:pPr marL="0" indent="0">
              <a:buNone/>
            </a:pPr>
            <a:endParaRPr lang="en-GB" dirty="0"/>
          </a:p>
          <a:p>
            <a:endParaRPr lang="en-GB" dirty="0"/>
          </a:p>
          <a:p>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4</a:t>
            </a:fld>
            <a:endParaRPr lang="en-US"/>
          </a:p>
        </p:txBody>
      </p:sp>
    </p:spTree>
    <p:extLst>
      <p:ext uri="{BB962C8B-B14F-4D97-AF65-F5344CB8AC3E}">
        <p14:creationId xmlns:p14="http://schemas.microsoft.com/office/powerpoint/2010/main" val="178865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questions  </a:t>
            </a:r>
          </a:p>
        </p:txBody>
      </p:sp>
      <p:sp>
        <p:nvSpPr>
          <p:cNvPr id="4" name="Text Placeholder 3"/>
          <p:cNvSpPr>
            <a:spLocks noGrp="1"/>
          </p:cNvSpPr>
          <p:nvPr>
            <p:ph type="body" sz="quarter" idx="11"/>
          </p:nvPr>
        </p:nvSpPr>
        <p:spPr>
          <a:xfrm>
            <a:off x="0" y="1074066"/>
            <a:ext cx="9144000" cy="4555208"/>
          </a:xfrm>
        </p:spPr>
        <p:txBody>
          <a:bodyPr>
            <a:normAutofit/>
          </a:bodyPr>
          <a:lstStyle/>
          <a:p>
            <a:pPr marL="0" indent="0">
              <a:buNone/>
            </a:pPr>
            <a:endParaRPr lang="en-GB" dirty="0"/>
          </a:p>
          <a:p>
            <a:pPr marL="0" indent="0">
              <a:buNone/>
            </a:pPr>
            <a:r>
              <a:rPr lang="en-GB" dirty="0"/>
              <a:t>RQ1	The degree of convergence between Pakistani, Indian and  	Bangladeshi codes with CG principles of UN.    </a:t>
            </a:r>
          </a:p>
          <a:p>
            <a:pPr marL="0" indent="0">
              <a:buNone/>
            </a:pPr>
            <a:endParaRPr lang="en-GB" dirty="0"/>
          </a:p>
          <a:p>
            <a:pPr marL="0" indent="0">
              <a:buNone/>
            </a:pPr>
            <a:r>
              <a:rPr lang="en-GB" dirty="0"/>
              <a:t>RQ2	The compliance of KSE 30, BSE 30 and DSE 30 share  	index companies with CG principles of UN. </a:t>
            </a:r>
          </a:p>
          <a:p>
            <a:endParaRPr lang="en-GB" dirty="0"/>
          </a:p>
          <a:p>
            <a:pPr marL="0" indent="0">
              <a:buNone/>
            </a:pPr>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5</a:t>
            </a:fld>
            <a:endParaRPr lang="en-US"/>
          </a:p>
        </p:txBody>
      </p:sp>
    </p:spTree>
    <p:extLst>
      <p:ext uri="{BB962C8B-B14F-4D97-AF65-F5344CB8AC3E}">
        <p14:creationId xmlns:p14="http://schemas.microsoft.com/office/powerpoint/2010/main" val="296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design  </a:t>
            </a:r>
          </a:p>
        </p:txBody>
      </p:sp>
      <p:sp>
        <p:nvSpPr>
          <p:cNvPr id="4" name="Text Placeholder 3"/>
          <p:cNvSpPr>
            <a:spLocks noGrp="1"/>
          </p:cNvSpPr>
          <p:nvPr>
            <p:ph type="body" sz="quarter" idx="11"/>
          </p:nvPr>
        </p:nvSpPr>
        <p:spPr>
          <a:xfrm>
            <a:off x="0" y="1074066"/>
            <a:ext cx="9144000" cy="5375702"/>
          </a:xfrm>
        </p:spPr>
        <p:txBody>
          <a:bodyPr>
            <a:normAutofit/>
          </a:bodyPr>
          <a:lstStyle/>
          <a:p>
            <a:pPr algn="just"/>
            <a:r>
              <a:rPr lang="en-GB" dirty="0"/>
              <a:t>For this exploratory research different documents have been reviewed and consulted and qualitative data is collected.</a:t>
            </a:r>
          </a:p>
          <a:p>
            <a:pPr algn="just"/>
            <a:endParaRPr lang="en-GB" dirty="0"/>
          </a:p>
          <a:p>
            <a:pPr algn="just"/>
            <a:r>
              <a:rPr lang="en-GB" dirty="0"/>
              <a:t>The study is based on the qualitative data and content analysis is used for the data analysis. No software will be used to conduct the content analysis for this study. </a:t>
            </a:r>
          </a:p>
          <a:p>
            <a:pPr algn="just"/>
            <a:endParaRPr lang="en-GB" dirty="0"/>
          </a:p>
          <a:p>
            <a:pPr algn="just"/>
            <a:r>
              <a:rPr lang="en-GB" dirty="0"/>
              <a:t>A multiple case study approach is adopted because the codes of three countries are compared with the CG principles of UN. Further, CG compliance by Pakistani, Indian and Bangladeshi companies is explored with the CG principles of UN. </a:t>
            </a:r>
          </a:p>
          <a:p>
            <a:pPr marL="0" indent="0">
              <a:buNone/>
            </a:pPr>
            <a:endParaRPr lang="en-GB" dirty="0"/>
          </a:p>
          <a:p>
            <a:endParaRPr lang="en-GB" dirty="0"/>
          </a:p>
          <a:p>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6</a:t>
            </a:fld>
            <a:endParaRPr lang="en-US"/>
          </a:p>
        </p:txBody>
      </p:sp>
    </p:spTree>
    <p:extLst>
      <p:ext uri="{BB962C8B-B14F-4D97-AF65-F5344CB8AC3E}">
        <p14:creationId xmlns:p14="http://schemas.microsoft.com/office/powerpoint/2010/main" val="334384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77" y="1"/>
            <a:ext cx="8230808" cy="620688"/>
          </a:xfrm>
        </p:spPr>
        <p:txBody>
          <a:bodyPr/>
          <a:lstStyle/>
          <a:p>
            <a:r>
              <a:rPr lang="en-GB" dirty="0"/>
              <a:t>Proposed design </a:t>
            </a:r>
          </a:p>
        </p:txBody>
      </p:sp>
      <p:sp>
        <p:nvSpPr>
          <p:cNvPr id="4" name="Text Placeholder 3"/>
          <p:cNvSpPr>
            <a:spLocks noGrp="1"/>
          </p:cNvSpPr>
          <p:nvPr>
            <p:ph type="body" sz="quarter" idx="11"/>
          </p:nvPr>
        </p:nvSpPr>
        <p:spPr>
          <a:xfrm>
            <a:off x="0" y="620689"/>
            <a:ext cx="9144000" cy="6237311"/>
          </a:xfrm>
        </p:spPr>
        <p:txBody>
          <a:bodyPr>
            <a:normAutofit fontScale="92500" lnSpcReduction="10000"/>
          </a:bodyPr>
          <a:lstStyle/>
          <a:p>
            <a:pPr algn="just"/>
            <a:endParaRPr lang="en-GB" dirty="0"/>
          </a:p>
          <a:p>
            <a:pPr algn="just"/>
            <a:r>
              <a:rPr lang="en-GB" dirty="0"/>
              <a:t>The United Nations (UN) issued its guide on good CG practice in 2006, which was revised in 2011. </a:t>
            </a:r>
          </a:p>
          <a:p>
            <a:pPr algn="just"/>
            <a:endParaRPr lang="en-GB" dirty="0"/>
          </a:p>
          <a:p>
            <a:pPr algn="just"/>
            <a:r>
              <a:rPr lang="en-GB" dirty="0"/>
              <a:t>The guide is divided into five sections on CG disclosure including audits, financial transparency and disclosure of information, corporate responsibility and legal compliance, ownership structure and the exercise of control rights and board and management structure and procedures. </a:t>
            </a:r>
          </a:p>
          <a:p>
            <a:pPr algn="just"/>
            <a:endParaRPr lang="en-GB" dirty="0"/>
          </a:p>
          <a:p>
            <a:pPr algn="just"/>
            <a:r>
              <a:rPr lang="en-GB" dirty="0"/>
              <a:t>The information from these five sections was further sub-divided into 52 items (UNCTAD, 2011). These 52 CG disclosure items are then matched with the CG code requirements of three countries. Through this process, the level of convergence of each CG code with the CG disclosure items is explored. Number 1 will be assigned if a similar item in the CG code of a country and UN CG disclosure item has found otherwise number 0 is assigned as followed by </a:t>
            </a:r>
            <a:r>
              <a:rPr lang="en-GB" dirty="0" err="1"/>
              <a:t>Zattoni</a:t>
            </a:r>
            <a:r>
              <a:rPr lang="en-GB" dirty="0"/>
              <a:t> and Cuomo (2008). </a:t>
            </a:r>
          </a:p>
          <a:p>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7</a:t>
            </a:fld>
            <a:endParaRPr lang="en-US"/>
          </a:p>
        </p:txBody>
      </p:sp>
    </p:spTree>
    <p:extLst>
      <p:ext uri="{BB962C8B-B14F-4D97-AF65-F5344CB8AC3E}">
        <p14:creationId xmlns:p14="http://schemas.microsoft.com/office/powerpoint/2010/main" val="382872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design </a:t>
            </a:r>
          </a:p>
        </p:txBody>
      </p:sp>
      <p:sp>
        <p:nvSpPr>
          <p:cNvPr id="4" name="Text Placeholder 3"/>
          <p:cNvSpPr>
            <a:spLocks noGrp="1"/>
          </p:cNvSpPr>
          <p:nvPr>
            <p:ph type="body" sz="quarter" idx="11"/>
          </p:nvPr>
        </p:nvSpPr>
        <p:spPr>
          <a:xfrm>
            <a:off x="0" y="1074066"/>
            <a:ext cx="9144000" cy="5783934"/>
          </a:xfrm>
        </p:spPr>
        <p:txBody>
          <a:bodyPr>
            <a:normAutofit/>
          </a:bodyPr>
          <a:lstStyle/>
          <a:p>
            <a:r>
              <a:rPr lang="en-GB" dirty="0"/>
              <a:t>To explore the CG compliance of KSE 30, BSE 30 and DSE 30 constituent companies with the CG disclosure items, the CG compliance data is collected from the annual reports of 2018 for the selected companies.  </a:t>
            </a:r>
          </a:p>
          <a:p>
            <a:endParaRPr lang="en-GB" dirty="0"/>
          </a:p>
          <a:p>
            <a:r>
              <a:rPr lang="en-GB" dirty="0"/>
              <a:t>Through this process, the degree of CG compliance of each company is explored. Number 1 is assigned if a similar item in the CG compliance data for a company and CG principles of UN has found otherwise number 0 is assigned. </a:t>
            </a:r>
          </a:p>
          <a:p>
            <a:endParaRPr lang="en-GB" dirty="0"/>
          </a:p>
          <a:p>
            <a:r>
              <a:rPr lang="en-GB" dirty="0"/>
              <a:t>In this way, 52 points will represent 100 percent CG compliance by a company with the UN disclosure items and 0 point will represent 0 percent CG compliance by a company with the UN disclosure items. </a:t>
            </a:r>
          </a:p>
          <a:p>
            <a:endParaRPr lang="en-GB" dirty="0"/>
          </a:p>
        </p:txBody>
      </p:sp>
      <p:sp>
        <p:nvSpPr>
          <p:cNvPr id="5" name="Slide Number Placeholder 4"/>
          <p:cNvSpPr>
            <a:spLocks noGrp="1"/>
          </p:cNvSpPr>
          <p:nvPr>
            <p:ph type="sldNum" sz="quarter" idx="13"/>
          </p:nvPr>
        </p:nvSpPr>
        <p:spPr/>
        <p:txBody>
          <a:bodyPr/>
          <a:lstStyle/>
          <a:p>
            <a:fld id="{F5E45846-3850-0E4C-9169-F363897848C0}" type="slidenum">
              <a:rPr lang="en-US" smtClean="0"/>
              <a:t>8</a:t>
            </a:fld>
            <a:endParaRPr lang="en-US"/>
          </a:p>
        </p:txBody>
      </p:sp>
    </p:spTree>
    <p:extLst>
      <p:ext uri="{BB962C8B-B14F-4D97-AF65-F5344CB8AC3E}">
        <p14:creationId xmlns:p14="http://schemas.microsoft.com/office/powerpoint/2010/main" val="227809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GB" dirty="0"/>
              <a:t>Data analysis – Code comparison </a:t>
            </a:r>
          </a:p>
        </p:txBody>
      </p:sp>
      <p:graphicFrame>
        <p:nvGraphicFramePr>
          <p:cNvPr id="5" name="Table Placeholder 4"/>
          <p:cNvGraphicFramePr>
            <a:graphicFrameLocks noGrp="1"/>
          </p:cNvGraphicFramePr>
          <p:nvPr>
            <p:ph type="tbl" sz="quarter" idx="14"/>
            <p:extLst>
              <p:ext uri="{D42A27DB-BD31-4B8C-83A1-F6EECF244321}">
                <p14:modId xmlns:p14="http://schemas.microsoft.com/office/powerpoint/2010/main" val="551583090"/>
              </p:ext>
            </p:extLst>
          </p:nvPr>
        </p:nvGraphicFramePr>
        <p:xfrm>
          <a:off x="0" y="255586"/>
          <a:ext cx="9144000" cy="5909715"/>
        </p:xfrm>
        <a:graphic>
          <a:graphicData uri="http://schemas.openxmlformats.org/drawingml/2006/table">
            <a:tbl>
              <a:tblPr firstRow="1" bandRow="1">
                <a:tableStyleId>{5C22544A-7EE6-4342-B048-85BDC9FD1C3A}</a:tableStyleId>
              </a:tblPr>
              <a:tblGrid>
                <a:gridCol w="565212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1475656">
                  <a:extLst>
                    <a:ext uri="{9D8B030D-6E8A-4147-A177-3AD203B41FA5}">
                      <a16:colId xmlns:a16="http://schemas.microsoft.com/office/drawing/2014/main" val="20003"/>
                    </a:ext>
                  </a:extLst>
                </a:gridCol>
              </a:tblGrid>
              <a:tr h="789597">
                <a:tc>
                  <a:txBody>
                    <a:bodyPr/>
                    <a:lstStyle/>
                    <a:p>
                      <a:r>
                        <a:rPr lang="en-GB" sz="2000" dirty="0"/>
                        <a:t>Disclosure groups</a:t>
                      </a:r>
                    </a:p>
                  </a:txBody>
                  <a:tcPr/>
                </a:tc>
                <a:tc>
                  <a:txBody>
                    <a:bodyPr/>
                    <a:lstStyle/>
                    <a:p>
                      <a:r>
                        <a:rPr lang="en-GB" sz="2000" dirty="0"/>
                        <a:t>Pakistan</a:t>
                      </a:r>
                    </a:p>
                  </a:txBody>
                  <a:tcPr/>
                </a:tc>
                <a:tc>
                  <a:txBody>
                    <a:bodyPr/>
                    <a:lstStyle/>
                    <a:p>
                      <a:r>
                        <a:rPr lang="en-GB" sz="2000" dirty="0"/>
                        <a:t>India</a:t>
                      </a:r>
                    </a:p>
                  </a:txBody>
                  <a:tcPr/>
                </a:tc>
                <a:tc>
                  <a:txBody>
                    <a:bodyPr/>
                    <a:lstStyle/>
                    <a:p>
                      <a:r>
                        <a:rPr lang="en-GB" sz="2000" dirty="0"/>
                        <a:t>Bangladesh</a:t>
                      </a:r>
                    </a:p>
                  </a:txBody>
                  <a:tcPr/>
                </a:tc>
                <a:extLst>
                  <a:ext uri="{0D108BD9-81ED-4DB2-BD59-A6C34878D82A}">
                    <a16:rowId xmlns:a16="http://schemas.microsoft.com/office/drawing/2014/main" val="10000"/>
                  </a:ext>
                </a:extLst>
              </a:tr>
              <a:tr h="917109">
                <a:tc>
                  <a:txBody>
                    <a:bodyPr/>
                    <a:lstStyle/>
                    <a:p>
                      <a:r>
                        <a:rPr lang="en-GB" sz="2000" dirty="0"/>
                        <a:t>Ownership structure &amp; exercise of control rights</a:t>
                      </a:r>
                    </a:p>
                  </a:txBody>
                  <a:tcPr/>
                </a:tc>
                <a:tc>
                  <a:txBody>
                    <a:bodyPr/>
                    <a:lstStyle/>
                    <a:p>
                      <a:r>
                        <a:rPr lang="en-GB" sz="2000" dirty="0"/>
                        <a:t>5</a:t>
                      </a:r>
                    </a:p>
                  </a:txBody>
                  <a:tcPr/>
                </a:tc>
                <a:tc>
                  <a:txBody>
                    <a:bodyPr/>
                    <a:lstStyle/>
                    <a:p>
                      <a:r>
                        <a:rPr lang="en-GB" sz="2000" dirty="0"/>
                        <a:t>1</a:t>
                      </a:r>
                    </a:p>
                  </a:txBody>
                  <a:tcPr/>
                </a:tc>
                <a:tc>
                  <a:txBody>
                    <a:bodyPr/>
                    <a:lstStyle/>
                    <a:p>
                      <a:r>
                        <a:rPr lang="en-GB" sz="2000" dirty="0"/>
                        <a:t>2</a:t>
                      </a:r>
                    </a:p>
                  </a:txBody>
                  <a:tcPr/>
                </a:tc>
                <a:extLst>
                  <a:ext uri="{0D108BD9-81ED-4DB2-BD59-A6C34878D82A}">
                    <a16:rowId xmlns:a16="http://schemas.microsoft.com/office/drawing/2014/main" val="10001"/>
                  </a:ext>
                </a:extLst>
              </a:tr>
              <a:tr h="789597">
                <a:tc>
                  <a:txBody>
                    <a:bodyPr/>
                    <a:lstStyle/>
                    <a:p>
                      <a:r>
                        <a:rPr lang="en-GB" sz="2000" dirty="0"/>
                        <a:t>Financial transparency </a:t>
                      </a:r>
                    </a:p>
                  </a:txBody>
                  <a:tcPr/>
                </a:tc>
                <a:tc>
                  <a:txBody>
                    <a:bodyPr/>
                    <a:lstStyle/>
                    <a:p>
                      <a:r>
                        <a:rPr lang="en-GB" sz="2000" dirty="0"/>
                        <a:t>5</a:t>
                      </a:r>
                    </a:p>
                  </a:txBody>
                  <a:tcPr/>
                </a:tc>
                <a:tc>
                  <a:txBody>
                    <a:bodyPr/>
                    <a:lstStyle/>
                    <a:p>
                      <a:r>
                        <a:rPr lang="en-GB" sz="2000" dirty="0"/>
                        <a:t>3</a:t>
                      </a:r>
                    </a:p>
                  </a:txBody>
                  <a:tcPr/>
                </a:tc>
                <a:tc>
                  <a:txBody>
                    <a:bodyPr/>
                    <a:lstStyle/>
                    <a:p>
                      <a:r>
                        <a:rPr lang="en-GB" sz="2000" dirty="0"/>
                        <a:t>4</a:t>
                      </a:r>
                    </a:p>
                  </a:txBody>
                  <a:tcPr/>
                </a:tc>
                <a:extLst>
                  <a:ext uri="{0D108BD9-81ED-4DB2-BD59-A6C34878D82A}">
                    <a16:rowId xmlns:a16="http://schemas.microsoft.com/office/drawing/2014/main" val="10002"/>
                  </a:ext>
                </a:extLst>
              </a:tr>
              <a:tr h="789597">
                <a:tc>
                  <a:txBody>
                    <a:bodyPr/>
                    <a:lstStyle/>
                    <a:p>
                      <a:r>
                        <a:rPr lang="en-GB" sz="2000" dirty="0"/>
                        <a:t>Auditing</a:t>
                      </a:r>
                    </a:p>
                  </a:txBody>
                  <a:tcPr/>
                </a:tc>
                <a:tc>
                  <a:txBody>
                    <a:bodyPr/>
                    <a:lstStyle/>
                    <a:p>
                      <a:r>
                        <a:rPr lang="en-GB" sz="2000" dirty="0"/>
                        <a:t>9</a:t>
                      </a:r>
                    </a:p>
                  </a:txBody>
                  <a:tcPr/>
                </a:tc>
                <a:tc>
                  <a:txBody>
                    <a:bodyPr/>
                    <a:lstStyle/>
                    <a:p>
                      <a:r>
                        <a:rPr lang="en-GB" sz="2000" dirty="0"/>
                        <a:t>6</a:t>
                      </a:r>
                    </a:p>
                  </a:txBody>
                  <a:tcPr/>
                </a:tc>
                <a:tc>
                  <a:txBody>
                    <a:bodyPr/>
                    <a:lstStyle/>
                    <a:p>
                      <a:r>
                        <a:rPr lang="en-GB" sz="2000" dirty="0"/>
                        <a:t>5</a:t>
                      </a:r>
                    </a:p>
                  </a:txBody>
                  <a:tcPr/>
                </a:tc>
                <a:extLst>
                  <a:ext uri="{0D108BD9-81ED-4DB2-BD59-A6C34878D82A}">
                    <a16:rowId xmlns:a16="http://schemas.microsoft.com/office/drawing/2014/main" val="10003"/>
                  </a:ext>
                </a:extLst>
              </a:tr>
              <a:tr h="917109">
                <a:tc>
                  <a:txBody>
                    <a:bodyPr/>
                    <a:lstStyle/>
                    <a:p>
                      <a:r>
                        <a:rPr lang="en-GB" sz="2000" dirty="0"/>
                        <a:t>Board and management structure</a:t>
                      </a:r>
                      <a:r>
                        <a:rPr lang="en-GB" sz="2000" baseline="0" dirty="0"/>
                        <a:t> &amp; process</a:t>
                      </a:r>
                      <a:endParaRPr lang="en-GB" sz="2000" dirty="0"/>
                    </a:p>
                  </a:txBody>
                  <a:tcPr/>
                </a:tc>
                <a:tc>
                  <a:txBody>
                    <a:bodyPr/>
                    <a:lstStyle/>
                    <a:p>
                      <a:r>
                        <a:rPr lang="en-GB" sz="2000" dirty="0"/>
                        <a:t>15</a:t>
                      </a:r>
                    </a:p>
                  </a:txBody>
                  <a:tcPr/>
                </a:tc>
                <a:tc>
                  <a:txBody>
                    <a:bodyPr/>
                    <a:lstStyle/>
                    <a:p>
                      <a:r>
                        <a:rPr lang="en-GB" sz="2000" dirty="0"/>
                        <a:t>13</a:t>
                      </a:r>
                    </a:p>
                  </a:txBody>
                  <a:tcPr/>
                </a:tc>
                <a:tc>
                  <a:txBody>
                    <a:bodyPr/>
                    <a:lstStyle/>
                    <a:p>
                      <a:r>
                        <a:rPr lang="en-GB" sz="2000" dirty="0"/>
                        <a:t>10</a:t>
                      </a:r>
                    </a:p>
                  </a:txBody>
                  <a:tcPr/>
                </a:tc>
                <a:extLst>
                  <a:ext uri="{0D108BD9-81ED-4DB2-BD59-A6C34878D82A}">
                    <a16:rowId xmlns:a16="http://schemas.microsoft.com/office/drawing/2014/main" val="10004"/>
                  </a:ext>
                </a:extLst>
              </a:tr>
              <a:tr h="917109">
                <a:tc>
                  <a:txBody>
                    <a:bodyPr/>
                    <a:lstStyle/>
                    <a:p>
                      <a:r>
                        <a:rPr lang="en-GB" sz="2000" dirty="0"/>
                        <a:t>Corporate responsibility and compliance </a:t>
                      </a:r>
                    </a:p>
                  </a:txBody>
                  <a:tcPr/>
                </a:tc>
                <a:tc>
                  <a:txBody>
                    <a:bodyPr/>
                    <a:lstStyle/>
                    <a:p>
                      <a:r>
                        <a:rPr lang="en-GB" sz="2000" dirty="0"/>
                        <a:t>6</a:t>
                      </a:r>
                    </a:p>
                  </a:txBody>
                  <a:tcPr/>
                </a:tc>
                <a:tc>
                  <a:txBody>
                    <a:bodyPr/>
                    <a:lstStyle/>
                    <a:p>
                      <a:r>
                        <a:rPr lang="en-GB" sz="2000" dirty="0"/>
                        <a:t>3</a:t>
                      </a:r>
                    </a:p>
                  </a:txBody>
                  <a:tcPr/>
                </a:tc>
                <a:tc>
                  <a:txBody>
                    <a:bodyPr/>
                    <a:lstStyle/>
                    <a:p>
                      <a:r>
                        <a:rPr lang="en-GB" sz="2000" dirty="0"/>
                        <a:t>0</a:t>
                      </a:r>
                    </a:p>
                  </a:txBody>
                  <a:tcPr/>
                </a:tc>
                <a:extLst>
                  <a:ext uri="{0D108BD9-81ED-4DB2-BD59-A6C34878D82A}">
                    <a16:rowId xmlns:a16="http://schemas.microsoft.com/office/drawing/2014/main" val="10005"/>
                  </a:ext>
                </a:extLst>
              </a:tr>
              <a:tr h="789597">
                <a:tc>
                  <a:txBody>
                    <a:bodyPr/>
                    <a:lstStyle/>
                    <a:p>
                      <a:r>
                        <a:rPr lang="en-GB" sz="2000" b="1" dirty="0"/>
                        <a:t>Total</a:t>
                      </a:r>
                      <a:r>
                        <a:rPr lang="en-GB" sz="2000" b="1" baseline="0" dirty="0"/>
                        <a:t> compliance score </a:t>
                      </a:r>
                      <a:endParaRPr lang="en-GB" sz="2000" b="1" dirty="0"/>
                    </a:p>
                  </a:txBody>
                  <a:tcPr/>
                </a:tc>
                <a:tc>
                  <a:txBody>
                    <a:bodyPr/>
                    <a:lstStyle/>
                    <a:p>
                      <a:r>
                        <a:rPr lang="en-GB" sz="2000" b="1" dirty="0"/>
                        <a:t>40</a:t>
                      </a:r>
                    </a:p>
                  </a:txBody>
                  <a:tcPr/>
                </a:tc>
                <a:tc>
                  <a:txBody>
                    <a:bodyPr/>
                    <a:lstStyle/>
                    <a:p>
                      <a:r>
                        <a:rPr lang="en-GB" sz="2000" b="1" dirty="0"/>
                        <a:t>26</a:t>
                      </a:r>
                    </a:p>
                  </a:txBody>
                  <a:tcPr/>
                </a:tc>
                <a:tc>
                  <a:txBody>
                    <a:bodyPr/>
                    <a:lstStyle/>
                    <a:p>
                      <a:r>
                        <a:rPr lang="en-GB" sz="2000" b="1" dirty="0"/>
                        <a:t>21</a:t>
                      </a: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5"/>
          </p:nvPr>
        </p:nvSpPr>
        <p:spPr/>
        <p:txBody>
          <a:bodyPr/>
          <a:lstStyle/>
          <a:p>
            <a:fld id="{F5E45846-3850-0E4C-9169-F363897848C0}" type="slidenum">
              <a:rPr lang="en-US" smtClean="0"/>
              <a:t>9</a:t>
            </a:fld>
            <a:endParaRPr lang="en-US"/>
          </a:p>
        </p:txBody>
      </p:sp>
    </p:spTree>
    <p:extLst>
      <p:ext uri="{BB962C8B-B14F-4D97-AF65-F5344CB8AC3E}">
        <p14:creationId xmlns:p14="http://schemas.microsoft.com/office/powerpoint/2010/main" val="348635650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_0920_PPT Template v2b" id="{254E54EF-B620-A045-B2B3-66AE8D7F4F33}" vid="{BBD930DB-714E-7248-B4EE-104A8CB6C5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2018_0921_PPT Template v2</Template>
  <TotalTime>387</TotalTime>
  <Words>748</Words>
  <Application>Microsoft Office PowerPoint</Application>
  <PresentationFormat>On-screen Show (4:3)</PresentationFormat>
  <Paragraphs>121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Custom Design</vt:lpstr>
      <vt:lpstr>Corporate governance code comparison and compliance for South Asian Economies </vt:lpstr>
      <vt:lpstr>Overview   </vt:lpstr>
      <vt:lpstr>Background</vt:lpstr>
      <vt:lpstr>Justification and purpose</vt:lpstr>
      <vt:lpstr>Research questions  </vt:lpstr>
      <vt:lpstr>Proposed design  </vt:lpstr>
      <vt:lpstr>Proposed design </vt:lpstr>
      <vt:lpstr>Proposed design </vt:lpstr>
      <vt:lpstr>PowerPoint Presentation</vt:lpstr>
      <vt:lpstr>Data analysis – Code comparison </vt:lpstr>
      <vt:lpstr>Data analysis – CG compliance score for KSE 30</vt:lpstr>
      <vt:lpstr> Data analysis – CG compliance score for BSE 30</vt:lpstr>
      <vt:lpstr>Data analysis – CG compliance score for DSE 30</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Mubashar</dc:creator>
  <cp:lastModifiedBy>ushamistry1@yahoo.com</cp:lastModifiedBy>
  <cp:revision>48</cp:revision>
  <cp:lastPrinted>2017-08-02T13:08:18Z</cp:lastPrinted>
  <dcterms:created xsi:type="dcterms:W3CDTF">2018-10-19T16:39:42Z</dcterms:created>
  <dcterms:modified xsi:type="dcterms:W3CDTF">2019-07-15T11:46:41Z</dcterms:modified>
</cp:coreProperties>
</file>