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1" r:id="rId2"/>
  </p:sldMasterIdLst>
  <p:notesMasterIdLst>
    <p:notesMasterId r:id="rId35"/>
  </p:notesMasterIdLst>
  <p:sldIdLst>
    <p:sldId id="256" r:id="rId3"/>
    <p:sldId id="257" r:id="rId4"/>
    <p:sldId id="374" r:id="rId5"/>
    <p:sldId id="272" r:id="rId6"/>
    <p:sldId id="258" r:id="rId7"/>
    <p:sldId id="376" r:id="rId8"/>
    <p:sldId id="259" r:id="rId9"/>
    <p:sldId id="368" r:id="rId10"/>
    <p:sldId id="344" r:id="rId11"/>
    <p:sldId id="306" r:id="rId12"/>
    <p:sldId id="364" r:id="rId13"/>
    <p:sldId id="331" r:id="rId14"/>
    <p:sldId id="342" r:id="rId15"/>
    <p:sldId id="361" r:id="rId16"/>
    <p:sldId id="345" r:id="rId17"/>
    <p:sldId id="329" r:id="rId18"/>
    <p:sldId id="330" r:id="rId19"/>
    <p:sldId id="371" r:id="rId20"/>
    <p:sldId id="327" r:id="rId21"/>
    <p:sldId id="348" r:id="rId22"/>
    <p:sldId id="326" r:id="rId23"/>
    <p:sldId id="328" r:id="rId24"/>
    <p:sldId id="319" r:id="rId25"/>
    <p:sldId id="359" r:id="rId26"/>
    <p:sldId id="262" r:id="rId27"/>
    <p:sldId id="263" r:id="rId28"/>
    <p:sldId id="265" r:id="rId29"/>
    <p:sldId id="266" r:id="rId30"/>
    <p:sldId id="395" r:id="rId31"/>
    <p:sldId id="392" r:id="rId32"/>
    <p:sldId id="393" r:id="rId33"/>
    <p:sldId id="3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04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rris" userId="6b1920a836a29c9b" providerId="LiveId" clId="{F639B713-71D6-43C7-B3AD-CC6BE9D34EE6}"/>
    <pc:docChg chg="delSld">
      <pc:chgData name="James Morris" userId="6b1920a836a29c9b" providerId="LiveId" clId="{F639B713-71D6-43C7-B3AD-CC6BE9D34EE6}" dt="2024-05-22T13:09:19.922" v="6" actId="47"/>
      <pc:docMkLst>
        <pc:docMk/>
      </pc:docMkLst>
      <pc:sldChg chg="del">
        <pc:chgData name="James Morris" userId="6b1920a836a29c9b" providerId="LiveId" clId="{F639B713-71D6-43C7-B3AD-CC6BE9D34EE6}" dt="2024-05-22T13:09:13.333" v="0" actId="47"/>
        <pc:sldMkLst>
          <pc:docMk/>
          <pc:sldMk cId="3070589911" sldId="384"/>
        </pc:sldMkLst>
      </pc:sldChg>
      <pc:sldChg chg="del">
        <pc:chgData name="James Morris" userId="6b1920a836a29c9b" providerId="LiveId" clId="{F639B713-71D6-43C7-B3AD-CC6BE9D34EE6}" dt="2024-05-22T13:09:13.966" v="1" actId="47"/>
        <pc:sldMkLst>
          <pc:docMk/>
          <pc:sldMk cId="1019522905" sldId="386"/>
        </pc:sldMkLst>
      </pc:sldChg>
      <pc:sldChg chg="del">
        <pc:chgData name="James Morris" userId="6b1920a836a29c9b" providerId="LiveId" clId="{F639B713-71D6-43C7-B3AD-CC6BE9D34EE6}" dt="2024-05-22T13:09:14.784" v="2" actId="47"/>
        <pc:sldMkLst>
          <pc:docMk/>
          <pc:sldMk cId="2094168168" sldId="387"/>
        </pc:sldMkLst>
      </pc:sldChg>
      <pc:sldChg chg="del">
        <pc:chgData name="James Morris" userId="6b1920a836a29c9b" providerId="LiveId" clId="{F639B713-71D6-43C7-B3AD-CC6BE9D34EE6}" dt="2024-05-22T13:09:16.004" v="3" actId="47"/>
        <pc:sldMkLst>
          <pc:docMk/>
          <pc:sldMk cId="3348005209" sldId="388"/>
        </pc:sldMkLst>
      </pc:sldChg>
      <pc:sldChg chg="del">
        <pc:chgData name="James Morris" userId="6b1920a836a29c9b" providerId="LiveId" clId="{F639B713-71D6-43C7-B3AD-CC6BE9D34EE6}" dt="2024-05-22T13:09:17.658" v="4" actId="47"/>
        <pc:sldMkLst>
          <pc:docMk/>
          <pc:sldMk cId="1842644413" sldId="389"/>
        </pc:sldMkLst>
      </pc:sldChg>
      <pc:sldChg chg="del">
        <pc:chgData name="James Morris" userId="6b1920a836a29c9b" providerId="LiveId" clId="{F639B713-71D6-43C7-B3AD-CC6BE9D34EE6}" dt="2024-05-22T13:09:18.391" v="5" actId="47"/>
        <pc:sldMkLst>
          <pc:docMk/>
          <pc:sldMk cId="2580913286" sldId="390"/>
        </pc:sldMkLst>
      </pc:sldChg>
      <pc:sldChg chg="del">
        <pc:chgData name="James Morris" userId="6b1920a836a29c9b" providerId="LiveId" clId="{F639B713-71D6-43C7-B3AD-CC6BE9D34EE6}" dt="2024-05-22T13:09:19.922" v="6" actId="47"/>
        <pc:sldMkLst>
          <pc:docMk/>
          <pc:sldMk cId="3101998793" sldId="39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0T17:08:34.550"/>
    </inkml:context>
    <inkml:brush xml:id="br0">
      <inkml:brushProperty name="width" value="0.35" units="cm"/>
      <inkml:brushProperty name="height" value="0.35" units="cm"/>
      <inkml:brushProperty name="color" value="#E71224"/>
    </inkml:brush>
  </inkml:definitions>
  <inkml:trace contextRef="#ctx0" brushRef="#br0">1 234 24575,'168'0'0,"41"0"0,117 0-164,136 0-655,120 0-164,100 0 0,2974-19-3692,-7-92-206,-3183 85 4227,-111-2 857,-109 1 663,-83 4 3033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0D7AF-52F7-458A-B9FC-1EC9844B332D}" type="datetimeFigureOut">
              <a:rPr lang="en-GB" smtClean="0"/>
              <a:t>22/05/2024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81054-3D34-4018-95B8-E771454F156E}" type="slidenum">
              <a:rPr lang="en-GB" smtClean="0"/>
              <a:t>‹#›</a:t>
            </a:fld>
            <a:endParaRPr lang="en-GB"/>
          </a:p>
        </p:txBody>
      </p:sp>
    </p:spTree>
    <p:extLst>
      <p:ext uri="{BB962C8B-B14F-4D97-AF65-F5344CB8AC3E}">
        <p14:creationId xmlns:p14="http://schemas.microsoft.com/office/powerpoint/2010/main" val="362749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44337B-F850-4C10-9BA1-A795EA853000}" type="slidenum">
              <a:rPr lang="en-GB" smtClean="0"/>
              <a:t>17</a:t>
            </a:fld>
            <a:endParaRPr lang="en-GB"/>
          </a:p>
        </p:txBody>
      </p:sp>
    </p:spTree>
    <p:extLst>
      <p:ext uri="{BB962C8B-B14F-4D97-AF65-F5344CB8AC3E}">
        <p14:creationId xmlns:p14="http://schemas.microsoft.com/office/powerpoint/2010/main" val="159717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B81054-3D34-4018-95B8-E771454F156E}" type="slidenum">
              <a:rPr lang="en-GB" smtClean="0"/>
              <a:t>21</a:t>
            </a:fld>
            <a:endParaRPr lang="en-GB"/>
          </a:p>
        </p:txBody>
      </p:sp>
    </p:spTree>
    <p:extLst>
      <p:ext uri="{BB962C8B-B14F-4D97-AF65-F5344CB8AC3E}">
        <p14:creationId xmlns:p14="http://schemas.microsoft.com/office/powerpoint/2010/main" val="220931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emf"/><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a:t>Click to edit Master title style</a:t>
            </a:r>
          </a:p>
        </p:txBody>
      </p:sp>
    </p:spTree>
    <p:extLst>
      <p:ext uri="{BB962C8B-B14F-4D97-AF65-F5344CB8AC3E}">
        <p14:creationId xmlns:p14="http://schemas.microsoft.com/office/powerpoint/2010/main" val="236917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43833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82233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997913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006938"/>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C5D0378-EB9C-9248-9F2C-5A9A7DD3B9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37" y="1"/>
            <a:ext cx="12192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8" y="5680572"/>
            <a:ext cx="12206936"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8776862" y="6071391"/>
            <a:ext cx="3416437"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53028" y="417406"/>
            <a:ext cx="2839139"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576000" y="1346515"/>
            <a:ext cx="1104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a:t>CLICK TO EDIT MASTER TITLE STYLE</a:t>
            </a:r>
          </a:p>
        </p:txBody>
      </p:sp>
      <p:sp>
        <p:nvSpPr>
          <p:cNvPr id="8" name="Text Placeholder 7">
            <a:extLst>
              <a:ext uri="{FF2B5EF4-FFF2-40B4-BE49-F238E27FC236}">
                <a16:creationId xmlns:a16="http://schemas.microsoft.com/office/drawing/2014/main" id="{CC88B046-F5CC-3E41-B602-76651C96CE04}"/>
              </a:ext>
            </a:extLst>
          </p:cNvPr>
          <p:cNvSpPr>
            <a:spLocks noGrp="1"/>
          </p:cNvSpPr>
          <p:nvPr>
            <p:ph type="body" sz="quarter" idx="11" hasCustomPrompt="1"/>
          </p:nvPr>
        </p:nvSpPr>
        <p:spPr>
          <a:xfrm>
            <a:off x="576000" y="6071391"/>
            <a:ext cx="7625891" cy="524281"/>
          </a:xfrm>
          <a:prstGeom prst="rect">
            <a:avLst/>
          </a:prstGeom>
        </p:spPr>
        <p:txBody>
          <a:bodyPr/>
          <a:lstStyle>
            <a:lvl1pPr>
              <a:lnSpc>
                <a:spcPts val="1800"/>
              </a:lnSpc>
              <a:spcAft>
                <a:spcPts val="0"/>
              </a:spcAft>
              <a:defRPr sz="1800" b="0">
                <a:solidFill>
                  <a:srgbClr val="006938"/>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SUBTITLE STYLE</a:t>
            </a:r>
            <a:endParaRPr lang="en-US"/>
          </a:p>
        </p:txBody>
      </p:sp>
    </p:spTree>
    <p:extLst>
      <p:ext uri="{BB962C8B-B14F-4D97-AF65-F5344CB8AC3E}">
        <p14:creationId xmlns:p14="http://schemas.microsoft.com/office/powerpoint/2010/main" val="3070439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006938"/>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8" y="5680572"/>
            <a:ext cx="12206936"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8776862" y="6071391"/>
            <a:ext cx="3416437"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53028" y="417406"/>
            <a:ext cx="2839139"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576000" y="1346515"/>
            <a:ext cx="1104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a:t>CLICK TO EDIT MASTER TITLE STYLE</a:t>
            </a:r>
          </a:p>
        </p:txBody>
      </p:sp>
      <p:sp>
        <p:nvSpPr>
          <p:cNvPr id="8" name="Text Placeholder 7">
            <a:extLst>
              <a:ext uri="{FF2B5EF4-FFF2-40B4-BE49-F238E27FC236}">
                <a16:creationId xmlns:a16="http://schemas.microsoft.com/office/drawing/2014/main" id="{CC88B046-F5CC-3E41-B602-76651C96CE04}"/>
              </a:ext>
            </a:extLst>
          </p:cNvPr>
          <p:cNvSpPr>
            <a:spLocks noGrp="1"/>
          </p:cNvSpPr>
          <p:nvPr>
            <p:ph type="body" sz="quarter" idx="11" hasCustomPrompt="1"/>
          </p:nvPr>
        </p:nvSpPr>
        <p:spPr>
          <a:xfrm>
            <a:off x="576000" y="6071391"/>
            <a:ext cx="7625891" cy="524281"/>
          </a:xfrm>
          <a:prstGeom prst="rect">
            <a:avLst/>
          </a:prstGeom>
        </p:spPr>
        <p:txBody>
          <a:bodyPr/>
          <a:lstStyle>
            <a:lvl1pPr>
              <a:lnSpc>
                <a:spcPts val="1800"/>
              </a:lnSpc>
              <a:spcAft>
                <a:spcPts val="0"/>
              </a:spcAft>
              <a:defRPr sz="1800" b="0">
                <a:solidFill>
                  <a:srgbClr val="006938"/>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SUBTITLE STYLE</a:t>
            </a:r>
            <a:endParaRPr lang="en-US"/>
          </a:p>
        </p:txBody>
      </p:sp>
    </p:spTree>
    <p:extLst>
      <p:ext uri="{BB962C8B-B14F-4D97-AF65-F5344CB8AC3E}">
        <p14:creationId xmlns:p14="http://schemas.microsoft.com/office/powerpoint/2010/main" val="3510110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006938"/>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297D431-99A8-674F-99D4-76E10325B0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37" y="1"/>
            <a:ext cx="12192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1" y="5670006"/>
            <a:ext cx="12206936" cy="1188001"/>
          </a:xfrm>
          <a:prstGeom prst="rect">
            <a:avLst/>
          </a:prstGeom>
        </p:spPr>
      </p:pic>
      <p:sp>
        <p:nvSpPr>
          <p:cNvPr id="2" name="Title 1"/>
          <p:cNvSpPr>
            <a:spLocks noGrp="1"/>
          </p:cNvSpPr>
          <p:nvPr>
            <p:ph type="title" hasCustomPrompt="1"/>
          </p:nvPr>
        </p:nvSpPr>
        <p:spPr>
          <a:xfrm>
            <a:off x="576000" y="624234"/>
            <a:ext cx="11040000" cy="1035251"/>
          </a:xfrm>
          <a:prstGeom prst="rect">
            <a:avLst/>
          </a:prstGeom>
        </p:spPr>
        <p:txBody>
          <a:bodyPr/>
          <a:lstStyle>
            <a:lvl1pPr>
              <a:defRPr b="0">
                <a:solidFill>
                  <a:schemeClr val="bg1"/>
                </a:solidFill>
                <a:latin typeface="FS Maja" panose="02000503050000020004" pitchFamily="2" charset="77"/>
              </a:defRPr>
            </a:lvl1pPr>
          </a:lstStyle>
          <a:p>
            <a:r>
              <a:rPr lang="en-GB" noProof="0"/>
              <a:t>CLICK TO EDIT MASTER TITLE STYLE</a:t>
            </a:r>
          </a:p>
        </p:txBody>
      </p:sp>
      <p:sp>
        <p:nvSpPr>
          <p:cNvPr id="3" name="Content Placeholder 2"/>
          <p:cNvSpPr>
            <a:spLocks noGrp="1"/>
          </p:cNvSpPr>
          <p:nvPr>
            <p:ph idx="1"/>
          </p:nvPr>
        </p:nvSpPr>
        <p:spPr>
          <a:xfrm>
            <a:off x="576000" y="1685335"/>
            <a:ext cx="1104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83631" y="6226460"/>
            <a:ext cx="320967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 y="997283"/>
            <a:ext cx="11712449" cy="353815"/>
          </a:xfrm>
          <a:prstGeom prst="rect">
            <a:avLst/>
          </a:prstGeom>
        </p:spPr>
      </p:pic>
    </p:spTree>
    <p:extLst>
      <p:ext uri="{BB962C8B-B14F-4D97-AF65-F5344CB8AC3E}">
        <p14:creationId xmlns:p14="http://schemas.microsoft.com/office/powerpoint/2010/main" val="369466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Section Slide (No Image)">
    <p:bg>
      <p:bgPr>
        <a:solidFill>
          <a:srgbClr val="006938"/>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 y="5670006"/>
            <a:ext cx="12206936" cy="1188001"/>
          </a:xfrm>
          <a:prstGeom prst="rect">
            <a:avLst/>
          </a:prstGeom>
        </p:spPr>
      </p:pic>
      <p:sp>
        <p:nvSpPr>
          <p:cNvPr id="2" name="Title 1"/>
          <p:cNvSpPr>
            <a:spLocks noGrp="1"/>
          </p:cNvSpPr>
          <p:nvPr>
            <p:ph type="title" hasCustomPrompt="1"/>
          </p:nvPr>
        </p:nvSpPr>
        <p:spPr>
          <a:xfrm>
            <a:off x="576000" y="624234"/>
            <a:ext cx="11040000" cy="1035251"/>
          </a:xfrm>
          <a:prstGeom prst="rect">
            <a:avLst/>
          </a:prstGeom>
        </p:spPr>
        <p:txBody>
          <a:bodyPr/>
          <a:lstStyle>
            <a:lvl1pPr>
              <a:defRPr b="0">
                <a:solidFill>
                  <a:schemeClr val="bg1"/>
                </a:solidFill>
                <a:latin typeface="FS Maja" panose="02000503050000020004" pitchFamily="2" charset="77"/>
              </a:defRPr>
            </a:lvl1pPr>
          </a:lstStyle>
          <a:p>
            <a:r>
              <a:rPr lang="en-GB" noProof="0"/>
              <a:t>CLICK TO EDIT MASTER TITLE STYLE</a:t>
            </a:r>
          </a:p>
        </p:txBody>
      </p:sp>
      <p:sp>
        <p:nvSpPr>
          <p:cNvPr id="3" name="Content Placeholder 2"/>
          <p:cNvSpPr>
            <a:spLocks noGrp="1"/>
          </p:cNvSpPr>
          <p:nvPr>
            <p:ph idx="1"/>
          </p:nvPr>
        </p:nvSpPr>
        <p:spPr>
          <a:xfrm>
            <a:off x="576000" y="1685335"/>
            <a:ext cx="1104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631" y="6226460"/>
            <a:ext cx="320967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3"/>
            <a:ext cx="11712449" cy="353815"/>
          </a:xfrm>
          <a:prstGeom prst="rect">
            <a:avLst/>
          </a:prstGeom>
        </p:spPr>
      </p:pic>
    </p:spTree>
    <p:extLst>
      <p:ext uri="{BB962C8B-B14F-4D97-AF65-F5344CB8AC3E}">
        <p14:creationId xmlns:p14="http://schemas.microsoft.com/office/powerpoint/2010/main" val="84691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 y="5670006"/>
            <a:ext cx="12206936"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4463865" y="417408"/>
            <a:ext cx="7152136" cy="4882831"/>
          </a:xfrm>
          <a:prstGeom prst="rect">
            <a:avLst/>
          </a:prstGeom>
        </p:spPr>
        <p:txBody>
          <a:bodyPr/>
          <a:lstStyle>
            <a:lvl1pPr>
              <a:defRPr>
                <a:solidFill>
                  <a:srgbClr val="746E64"/>
                </a:solidFill>
              </a:defRPr>
            </a:lvl1pPr>
          </a:lstStyle>
          <a:p>
            <a:r>
              <a:rPr lang="en-US"/>
              <a:t>		</a:t>
            </a:r>
          </a:p>
          <a:p>
            <a:endParaRPr lang="en-US"/>
          </a:p>
          <a:p>
            <a:endParaRPr lang="en-US"/>
          </a:p>
          <a:p>
            <a:endParaRPr lang="en-US"/>
          </a:p>
          <a:p>
            <a:endParaRPr lang="en-US"/>
          </a:p>
          <a:p>
            <a:endParaRPr lang="en-US"/>
          </a:p>
          <a:p>
            <a:endParaRPr lang="en-US"/>
          </a:p>
          <a:p>
            <a:r>
              <a:rPr lang="en-US"/>
              <a:t>		   Click icon to add picture</a:t>
            </a:r>
            <a:endParaRPr lang="en-GB"/>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576006" y="417408"/>
            <a:ext cx="3350959" cy="4882831"/>
          </a:xfrm>
          <a:prstGeom prst="rect">
            <a:avLst/>
          </a:prstGeom>
        </p:spPr>
        <p:txBody>
          <a:bodyPr/>
          <a:lstStyle>
            <a:lvl1pPr>
              <a:lnSpc>
                <a:spcPts val="2700"/>
              </a:lnSpc>
              <a:defRPr sz="3000" b="0">
                <a:solidFill>
                  <a:srgbClr val="76BD22"/>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a:t>CLICK TO EDIT MASTER TITLE STYLE</a:t>
            </a:r>
          </a:p>
          <a:p>
            <a:pPr lvl="1"/>
            <a:endParaRPr lang="en-GB" noProof="0"/>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631" y="6226460"/>
            <a:ext cx="3209679" cy="214143"/>
          </a:xfrm>
          <a:prstGeom prst="rect">
            <a:avLst/>
          </a:prstGeom>
        </p:spPr>
      </p:pic>
    </p:spTree>
    <p:extLst>
      <p:ext uri="{BB962C8B-B14F-4D97-AF65-F5344CB8AC3E}">
        <p14:creationId xmlns:p14="http://schemas.microsoft.com/office/powerpoint/2010/main" val="3515021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006938"/>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 y="5670006"/>
            <a:ext cx="12206936" cy="1188001"/>
          </a:xfrm>
          <a:prstGeom prst="rect">
            <a:avLst/>
          </a:prstGeom>
        </p:spPr>
      </p:pic>
      <p:sp>
        <p:nvSpPr>
          <p:cNvPr id="9" name="Picture Placeholder 8"/>
          <p:cNvSpPr>
            <a:spLocks noGrp="1"/>
          </p:cNvSpPr>
          <p:nvPr>
            <p:ph type="pic" sz="quarter" idx="13" hasCustomPrompt="1"/>
          </p:nvPr>
        </p:nvSpPr>
        <p:spPr>
          <a:xfrm>
            <a:off x="4463865" y="417408"/>
            <a:ext cx="7152136" cy="4882831"/>
          </a:xfrm>
          <a:prstGeom prst="rect">
            <a:avLst/>
          </a:prstGeom>
        </p:spPr>
        <p:txBody>
          <a:bodyPr/>
          <a:lstStyle>
            <a:lvl1pPr>
              <a:defRPr/>
            </a:lvl1pPr>
          </a:lstStyle>
          <a:p>
            <a:r>
              <a:rPr lang="en-US"/>
              <a:t>		</a:t>
            </a:r>
          </a:p>
          <a:p>
            <a:endParaRPr lang="en-US"/>
          </a:p>
          <a:p>
            <a:endParaRPr lang="en-US"/>
          </a:p>
          <a:p>
            <a:endParaRPr lang="en-US"/>
          </a:p>
          <a:p>
            <a:endParaRPr lang="en-US"/>
          </a:p>
          <a:p>
            <a:endParaRPr lang="en-US"/>
          </a:p>
          <a:p>
            <a:endParaRPr lang="en-US"/>
          </a:p>
          <a:p>
            <a:r>
              <a:rPr lang="en-US"/>
              <a:t>		   Click icon to add picture</a:t>
            </a:r>
            <a:endParaRPr lang="en-GB"/>
          </a:p>
        </p:txBody>
      </p:sp>
      <p:sp>
        <p:nvSpPr>
          <p:cNvPr id="3" name="Content Placeholder 2"/>
          <p:cNvSpPr>
            <a:spLocks noGrp="1"/>
          </p:cNvSpPr>
          <p:nvPr>
            <p:ph idx="1" hasCustomPrompt="1"/>
          </p:nvPr>
        </p:nvSpPr>
        <p:spPr>
          <a:xfrm>
            <a:off x="576006" y="417408"/>
            <a:ext cx="335095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a:t>CLICK TO EDIT MASTER TITLE STYLE</a:t>
            </a:r>
          </a:p>
          <a:p>
            <a:pPr lvl="1"/>
            <a:endParaRPr lang="en-GB" noProof="0"/>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631" y="6226460"/>
            <a:ext cx="3209679" cy="214143"/>
          </a:xfrm>
          <a:prstGeom prst="rect">
            <a:avLst/>
          </a:prstGeom>
        </p:spPr>
      </p:pic>
    </p:spTree>
    <p:extLst>
      <p:ext uri="{BB962C8B-B14F-4D97-AF65-F5344CB8AC3E}">
        <p14:creationId xmlns:p14="http://schemas.microsoft.com/office/powerpoint/2010/main" val="2626208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006938"/>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 y="5670006"/>
            <a:ext cx="12206936" cy="1188001"/>
          </a:xfrm>
          <a:prstGeom prst="rect">
            <a:avLst/>
          </a:prstGeom>
        </p:spPr>
      </p:pic>
      <p:sp>
        <p:nvSpPr>
          <p:cNvPr id="2" name="Title 1"/>
          <p:cNvSpPr>
            <a:spLocks noGrp="1"/>
          </p:cNvSpPr>
          <p:nvPr>
            <p:ph type="title" hasCustomPrompt="1"/>
          </p:nvPr>
        </p:nvSpPr>
        <p:spPr>
          <a:xfrm>
            <a:off x="576000" y="624234"/>
            <a:ext cx="11040000" cy="1035251"/>
          </a:xfrm>
          <a:prstGeom prst="rect">
            <a:avLst/>
          </a:prstGeom>
        </p:spPr>
        <p:txBody>
          <a:bodyPr/>
          <a:lstStyle>
            <a:lvl1pPr>
              <a:defRPr b="0">
                <a:solidFill>
                  <a:schemeClr val="bg1"/>
                </a:solidFill>
                <a:latin typeface="FS Maja" panose="02000503050000020004" pitchFamily="2" charset="77"/>
              </a:defRPr>
            </a:lvl1pPr>
          </a:lstStyle>
          <a:p>
            <a:r>
              <a:rPr lang="en-GB" noProof="0"/>
              <a:t>CLICK TO EDIT MASTER TITLE STYLE</a:t>
            </a:r>
          </a:p>
        </p:txBody>
      </p:sp>
      <p:sp>
        <p:nvSpPr>
          <p:cNvPr id="3" name="Content Placeholder 2"/>
          <p:cNvSpPr>
            <a:spLocks noGrp="1"/>
          </p:cNvSpPr>
          <p:nvPr>
            <p:ph idx="1"/>
          </p:nvPr>
        </p:nvSpPr>
        <p:spPr>
          <a:xfrm>
            <a:off x="576000" y="1685340"/>
            <a:ext cx="520504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631" y="6226460"/>
            <a:ext cx="320967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3"/>
            <a:ext cx="11712449"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6410960" y="1685340"/>
            <a:ext cx="520504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14250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018301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 y="5670006"/>
            <a:ext cx="12206936" cy="1188001"/>
          </a:xfrm>
          <a:prstGeom prst="rect">
            <a:avLst/>
          </a:prstGeom>
        </p:spPr>
      </p:pic>
      <p:sp>
        <p:nvSpPr>
          <p:cNvPr id="2" name="Title 1"/>
          <p:cNvSpPr>
            <a:spLocks noGrp="1"/>
          </p:cNvSpPr>
          <p:nvPr>
            <p:ph type="title" hasCustomPrompt="1"/>
          </p:nvPr>
        </p:nvSpPr>
        <p:spPr>
          <a:xfrm>
            <a:off x="576000" y="624234"/>
            <a:ext cx="11040000" cy="1035251"/>
          </a:xfrm>
          <a:prstGeom prst="rect">
            <a:avLst/>
          </a:prstGeom>
        </p:spPr>
        <p:txBody>
          <a:bodyPr/>
          <a:lstStyle>
            <a:lvl1pPr>
              <a:defRPr b="0">
                <a:solidFill>
                  <a:srgbClr val="76BD22"/>
                </a:solidFill>
                <a:latin typeface="FS Maja" panose="02000503050000020004" pitchFamily="2" charset="77"/>
              </a:defRPr>
            </a:lvl1pPr>
          </a:lstStyle>
          <a:p>
            <a:r>
              <a:rPr lang="en-GB" noProof="0"/>
              <a:t>CLICK TO EDIT MASTER TITLE STYLE</a:t>
            </a:r>
          </a:p>
        </p:txBody>
      </p:sp>
      <p:sp>
        <p:nvSpPr>
          <p:cNvPr id="3" name="Content Placeholder 2"/>
          <p:cNvSpPr>
            <a:spLocks noGrp="1"/>
          </p:cNvSpPr>
          <p:nvPr>
            <p:ph idx="1"/>
          </p:nvPr>
        </p:nvSpPr>
        <p:spPr>
          <a:xfrm>
            <a:off x="576000" y="1685340"/>
            <a:ext cx="520504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631" y="6226460"/>
            <a:ext cx="320967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3"/>
            <a:ext cx="11712449"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6410960" y="1685340"/>
            <a:ext cx="520504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510239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006938"/>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 y="5670006"/>
            <a:ext cx="12206936" cy="1188001"/>
          </a:xfrm>
          <a:prstGeom prst="rect">
            <a:avLst/>
          </a:prstGeom>
        </p:spPr>
      </p:pic>
      <p:sp>
        <p:nvSpPr>
          <p:cNvPr id="2" name="Title 1"/>
          <p:cNvSpPr>
            <a:spLocks noGrp="1"/>
          </p:cNvSpPr>
          <p:nvPr>
            <p:ph type="title" hasCustomPrompt="1"/>
          </p:nvPr>
        </p:nvSpPr>
        <p:spPr>
          <a:xfrm>
            <a:off x="576000" y="624234"/>
            <a:ext cx="11040000" cy="1035251"/>
          </a:xfrm>
          <a:prstGeom prst="rect">
            <a:avLst/>
          </a:prstGeom>
        </p:spPr>
        <p:txBody>
          <a:bodyPr/>
          <a:lstStyle>
            <a:lvl1pPr>
              <a:defRPr b="0">
                <a:solidFill>
                  <a:schemeClr val="bg1"/>
                </a:solidFill>
                <a:latin typeface="FS Maja" panose="02000503050000020004" pitchFamily="2" charset="77"/>
              </a:defRPr>
            </a:lvl1pPr>
          </a:lstStyle>
          <a:p>
            <a:r>
              <a:rPr lang="en-GB" noProof="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631" y="6226460"/>
            <a:ext cx="320967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3"/>
            <a:ext cx="11712449"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576000" y="1659485"/>
            <a:ext cx="5205040" cy="3702120"/>
          </a:xfrm>
          <a:prstGeom prst="rect">
            <a:avLst/>
          </a:prstGeom>
        </p:spPr>
        <p:txBody>
          <a:bodyPr/>
          <a:lstStyle>
            <a:lvl1pPr>
              <a:defRPr/>
            </a:lvl1pPr>
          </a:lstStyle>
          <a:p>
            <a:r>
              <a:rPr lang="en-US"/>
              <a:t>		</a:t>
            </a:r>
          </a:p>
          <a:p>
            <a:endParaRPr lang="en-US"/>
          </a:p>
          <a:p>
            <a:endParaRPr lang="en-US"/>
          </a:p>
          <a:p>
            <a:endParaRPr lang="en-US"/>
          </a:p>
          <a:p>
            <a:endParaRPr lang="en-US"/>
          </a:p>
          <a:p>
            <a:endParaRPr lang="en-US"/>
          </a:p>
          <a:p>
            <a:endParaRPr lang="en-US"/>
          </a:p>
          <a:p>
            <a:r>
              <a:rPr lang="en-US"/>
              <a:t>		   Click icon to add picture</a:t>
            </a:r>
            <a:endParaRPr lang="en-GB"/>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6410969" y="1659483"/>
            <a:ext cx="5205041" cy="3702120"/>
          </a:xfrm>
          <a:prstGeom prst="rect">
            <a:avLst/>
          </a:prstGeom>
        </p:spPr>
        <p:txBody>
          <a:bodyPr/>
          <a:lstStyle>
            <a:lvl1pPr>
              <a:defRPr/>
            </a:lvl1pPr>
          </a:lstStyle>
          <a:p>
            <a:r>
              <a:rPr lang="en-US"/>
              <a:t>		</a:t>
            </a:r>
          </a:p>
          <a:p>
            <a:endParaRPr lang="en-US"/>
          </a:p>
          <a:p>
            <a:endParaRPr lang="en-US"/>
          </a:p>
          <a:p>
            <a:endParaRPr lang="en-US"/>
          </a:p>
          <a:p>
            <a:endParaRPr lang="en-US"/>
          </a:p>
          <a:p>
            <a:endParaRPr lang="en-US"/>
          </a:p>
          <a:p>
            <a:endParaRPr lang="en-US"/>
          </a:p>
          <a:p>
            <a:r>
              <a:rPr lang="en-US"/>
              <a:t>		   Click icon to add picture</a:t>
            </a:r>
            <a:endParaRPr lang="en-GB"/>
          </a:p>
        </p:txBody>
      </p:sp>
    </p:spTree>
    <p:extLst>
      <p:ext uri="{BB962C8B-B14F-4D97-AF65-F5344CB8AC3E}">
        <p14:creationId xmlns:p14="http://schemas.microsoft.com/office/powerpoint/2010/main" val="3652439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Section Slide (Image)">
    <p:bg>
      <p:bgPr>
        <a:solidFill>
          <a:srgbClr val="D6A534"/>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 y="5670006"/>
            <a:ext cx="12206936" cy="1188001"/>
          </a:xfrm>
          <a:prstGeom prst="rect">
            <a:avLst/>
          </a:prstGeom>
        </p:spPr>
      </p:pic>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631" y="6226460"/>
            <a:ext cx="3209679" cy="214143"/>
          </a:xfrm>
          <a:prstGeom prst="rect">
            <a:avLst/>
          </a:prstGeom>
        </p:spPr>
      </p:pic>
      <p:pic>
        <p:nvPicPr>
          <p:cNvPr id="2" name="Graphic 1">
            <a:extLst>
              <a:ext uri="{FF2B5EF4-FFF2-40B4-BE49-F238E27FC236}">
                <a16:creationId xmlns:a16="http://schemas.microsoft.com/office/drawing/2014/main" id="{39034A3B-8910-2FB9-AB78-7D24B3A7D2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4936" y="1"/>
            <a:ext cx="12206936" cy="1188001"/>
          </a:xfrm>
          <a:prstGeom prst="rect">
            <a:avLst/>
          </a:prstGeom>
        </p:spPr>
      </p:pic>
      <p:pic>
        <p:nvPicPr>
          <p:cNvPr id="4" name="Picture 3">
            <a:extLst>
              <a:ext uri="{FF2B5EF4-FFF2-40B4-BE49-F238E27FC236}">
                <a16:creationId xmlns:a16="http://schemas.microsoft.com/office/drawing/2014/main" id="{2E568BEB-9CE1-E36E-BA88-38933F67E6CC}"/>
              </a:ext>
            </a:extLst>
          </p:cNvPr>
          <p:cNvPicPr>
            <a:picLocks noChangeAspect="1"/>
          </p:cNvPicPr>
          <p:nvPr/>
        </p:nvPicPr>
        <p:blipFill>
          <a:blip r:embed="rId6"/>
          <a:stretch>
            <a:fillRect/>
          </a:stretch>
        </p:blipFill>
        <p:spPr>
          <a:xfrm>
            <a:off x="660900" y="2293488"/>
            <a:ext cx="10870200" cy="2264625"/>
          </a:xfrm>
          <a:prstGeom prst="rect">
            <a:avLst/>
          </a:prstGeom>
        </p:spPr>
      </p:pic>
    </p:spTree>
    <p:extLst>
      <p:ext uri="{BB962C8B-B14F-4D97-AF65-F5344CB8AC3E}">
        <p14:creationId xmlns:p14="http://schemas.microsoft.com/office/powerpoint/2010/main" val="275051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75636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350A-F015-D6F6-DA85-861BF4E45F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773652-FBE5-9344-722D-26AC123F4517}"/>
              </a:ext>
            </a:extLst>
          </p:cNvPr>
          <p:cNvSpPr>
            <a:spLocks noGrp="1"/>
          </p:cNvSpPr>
          <p:nvPr>
            <p:ph type="dt" sz="half" idx="10"/>
          </p:nvPr>
        </p:nvSpPr>
        <p:spPr/>
        <p:txBody>
          <a:bodyPr/>
          <a:lstStyle/>
          <a:p>
            <a:fld id="{5DBDDF98-C922-483F-97E9-3E76B0201B42}" type="datetimeFigureOut">
              <a:rPr lang="en-US" smtClean="0"/>
              <a:pPr/>
              <a:t>5/22/2024</a:t>
            </a:fld>
            <a:endParaRPr lang="en-US"/>
          </a:p>
        </p:txBody>
      </p:sp>
      <p:sp>
        <p:nvSpPr>
          <p:cNvPr id="4" name="Footer Placeholder 3">
            <a:extLst>
              <a:ext uri="{FF2B5EF4-FFF2-40B4-BE49-F238E27FC236}">
                <a16:creationId xmlns:a16="http://schemas.microsoft.com/office/drawing/2014/main" id="{D32D41DE-4A99-E1DF-77F1-9F174015C3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6D188E-67BF-BC1D-5BB3-6E6813528142}"/>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155520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71877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4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84856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08400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5/22/2024</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20413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5/22/2024</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895446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4" r:id="rId4"/>
    <p:sldLayoutId id="2147483671" r:id="rId5"/>
    <p:sldLayoutId id="2147483672" r:id="rId6"/>
    <p:sldLayoutId id="2147483666" r:id="rId7"/>
    <p:sldLayoutId id="2147483662" r:id="rId8"/>
    <p:sldLayoutId id="2147483663" r:id="rId9"/>
    <p:sldLayoutId id="2147483664" r:id="rId10"/>
    <p:sldLayoutId id="2147483665" r:id="rId11"/>
    <p:sldLayoutId id="2147483667" r:id="rId12"/>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008241"/>
      </p:ext>
    </p:extLst>
  </p:cSld>
  <p:clrMap bg1="lt1" tx1="dk1" bg2="lt2" tx2="dk2" accent1="accent1" accent2="accent2" accent3="accent3" accent4="accent4" accent5="accent5" accent6="accent6" hlink="hlink" folHlink="folHlink"/>
  <p:sldLayoutIdLst>
    <p:sldLayoutId id="2147483692" r:id="rId1"/>
    <p:sldLayoutId id="2147483711" r:id="rId2"/>
    <p:sldLayoutId id="2147483693" r:id="rId3"/>
    <p:sldLayoutId id="2147483712" r:id="rId4"/>
    <p:sldLayoutId id="2147483694" r:id="rId5"/>
    <p:sldLayoutId id="2147483695" r:id="rId6"/>
    <p:sldLayoutId id="2147483696" r:id="rId7"/>
    <p:sldLayoutId id="2147483697" r:id="rId8"/>
    <p:sldLayoutId id="2147483698" r:id="rId9"/>
    <p:sldLayoutId id="2147483727" r:id="rId10"/>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customXml" Target="../ink/ink1.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nytimes.com/1994/04/05/opinion/the-game-of-the-name.html" TargetMode="External"/><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hyperlink" Target="mailto:contact@alcoholchange.org.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gemma.mitchell@stir.ac.uk" TargetMode="External"/><Relationship Id="rId2" Type="http://schemas.openxmlformats.org/officeDocument/2006/relationships/hyperlink" Target="mailto:morrrij24@lsbu.ac.uk"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web of dots connected">
            <a:extLst>
              <a:ext uri="{FF2B5EF4-FFF2-40B4-BE49-F238E27FC236}">
                <a16:creationId xmlns:a16="http://schemas.microsoft.com/office/drawing/2014/main" id="{660075C7-6B50-46DB-6FA3-1E0C0143F6FF}"/>
              </a:ext>
            </a:extLst>
          </p:cNvPr>
          <p:cNvPicPr>
            <a:picLocks noChangeAspect="1"/>
          </p:cNvPicPr>
          <p:nvPr/>
        </p:nvPicPr>
        <p:blipFill rotWithShape="1">
          <a:blip r:embed="rId2">
            <a:alphaModFix amt="50000"/>
          </a:blip>
          <a:srcRect l="20444" r="1" b="1"/>
          <a:stretch/>
        </p:blipFill>
        <p:spPr>
          <a:xfrm>
            <a:off x="-1" y="0"/>
            <a:ext cx="12191998" cy="6857990"/>
          </a:xfrm>
          <a:prstGeom prst="rect">
            <a:avLst/>
          </a:prstGeom>
        </p:spPr>
      </p:pic>
      <p:sp>
        <p:nvSpPr>
          <p:cNvPr id="3" name="Subtitle 2">
            <a:extLst>
              <a:ext uri="{FF2B5EF4-FFF2-40B4-BE49-F238E27FC236}">
                <a16:creationId xmlns:a16="http://schemas.microsoft.com/office/drawing/2014/main" id="{F9FFB1EF-1386-5343-A75D-E3D0514B0578}"/>
              </a:ext>
            </a:extLst>
          </p:cNvPr>
          <p:cNvSpPr>
            <a:spLocks noGrp="1"/>
          </p:cNvSpPr>
          <p:nvPr>
            <p:ph type="subTitle" idx="1"/>
          </p:nvPr>
        </p:nvSpPr>
        <p:spPr>
          <a:xfrm>
            <a:off x="2304023" y="4230340"/>
            <a:ext cx="4870953" cy="719424"/>
          </a:xfrm>
          <a:noFill/>
        </p:spPr>
        <p:txBody>
          <a:bodyPr anchor="t">
            <a:normAutofit/>
          </a:bodyPr>
          <a:lstStyle/>
          <a:p>
            <a:pPr algn="r"/>
            <a:r>
              <a:rPr lang="en-US" b="1" i="0">
                <a:solidFill>
                  <a:srgbClr val="39364F"/>
                </a:solidFill>
                <a:effectLst/>
                <a:highlight>
                  <a:srgbClr val="FFFFFF"/>
                </a:highlight>
                <a:latin typeface="Neue Plak"/>
              </a:rPr>
              <a:t>Dr James Morris and Dr Gemma Mitchell </a:t>
            </a:r>
            <a:endParaRPr lang="en-GB">
              <a:solidFill>
                <a:srgbClr val="FFFFFF"/>
              </a:solidFill>
            </a:endParaRPr>
          </a:p>
        </p:txBody>
      </p:sp>
      <p:sp>
        <p:nvSpPr>
          <p:cNvPr id="2" name="Title 1">
            <a:extLst>
              <a:ext uri="{FF2B5EF4-FFF2-40B4-BE49-F238E27FC236}">
                <a16:creationId xmlns:a16="http://schemas.microsoft.com/office/drawing/2014/main" id="{50BB7DE2-AEEE-4C90-3E15-F37846EA8B5F}"/>
              </a:ext>
            </a:extLst>
          </p:cNvPr>
          <p:cNvSpPr>
            <a:spLocks noGrp="1"/>
          </p:cNvSpPr>
          <p:nvPr>
            <p:ph type="ctrTitle"/>
          </p:nvPr>
        </p:nvSpPr>
        <p:spPr>
          <a:xfrm>
            <a:off x="2220839" y="2096679"/>
            <a:ext cx="4954137" cy="2116348"/>
          </a:xfrm>
          <a:noFill/>
        </p:spPr>
        <p:txBody>
          <a:bodyPr anchor="b">
            <a:normAutofit fontScale="90000"/>
          </a:bodyPr>
          <a:lstStyle/>
          <a:p>
            <a:pPr algn="r"/>
            <a:r>
              <a:rPr lang="en-US" b="1" i="0">
                <a:solidFill>
                  <a:srgbClr val="1E0A3C"/>
                </a:solidFill>
                <a:effectLst/>
                <a:highlight>
                  <a:srgbClr val="FFFFFF"/>
                </a:highlight>
                <a:latin typeface="Neue Plak"/>
              </a:rPr>
              <a:t>Can the language we choose help us reduce alcohol-related harms?</a:t>
            </a:r>
            <a:br>
              <a:rPr lang="en-US" b="1" i="0">
                <a:solidFill>
                  <a:srgbClr val="1E0A3C"/>
                </a:solidFill>
                <a:effectLst/>
                <a:highlight>
                  <a:srgbClr val="FFFFFF"/>
                </a:highlight>
                <a:latin typeface="Neue Plak"/>
              </a:rPr>
            </a:br>
            <a:endParaRPr lang="en-GB">
              <a:solidFill>
                <a:srgbClr val="FFFFFF"/>
              </a:solidFill>
            </a:endParaRPr>
          </a:p>
        </p:txBody>
      </p:sp>
      <p:pic>
        <p:nvPicPr>
          <p:cNvPr id="6" name="Picture 5">
            <a:extLst>
              <a:ext uri="{FF2B5EF4-FFF2-40B4-BE49-F238E27FC236}">
                <a16:creationId xmlns:a16="http://schemas.microsoft.com/office/drawing/2014/main" id="{D90CBFCF-E010-A76E-2255-3547D71D982E}"/>
              </a:ext>
            </a:extLst>
          </p:cNvPr>
          <p:cNvPicPr>
            <a:picLocks noChangeAspect="1"/>
          </p:cNvPicPr>
          <p:nvPr/>
        </p:nvPicPr>
        <p:blipFill>
          <a:blip r:embed="rId3"/>
          <a:stretch>
            <a:fillRect/>
          </a:stretch>
        </p:blipFill>
        <p:spPr>
          <a:xfrm>
            <a:off x="1236770" y="5468238"/>
            <a:ext cx="10465185" cy="642105"/>
          </a:xfrm>
          <a:prstGeom prst="rect">
            <a:avLst/>
          </a:prstGeom>
        </p:spPr>
      </p:pic>
      <p:pic>
        <p:nvPicPr>
          <p:cNvPr id="12" name="Picture 11">
            <a:extLst>
              <a:ext uri="{FF2B5EF4-FFF2-40B4-BE49-F238E27FC236}">
                <a16:creationId xmlns:a16="http://schemas.microsoft.com/office/drawing/2014/main" id="{B421373D-EFED-6148-607E-27FE2DF875ED}"/>
              </a:ext>
            </a:extLst>
          </p:cNvPr>
          <p:cNvPicPr>
            <a:picLocks noChangeAspect="1"/>
          </p:cNvPicPr>
          <p:nvPr/>
        </p:nvPicPr>
        <p:blipFill>
          <a:blip r:embed="rId4"/>
          <a:stretch>
            <a:fillRect/>
          </a:stretch>
        </p:blipFill>
        <p:spPr>
          <a:xfrm>
            <a:off x="8953500" y="1311788"/>
            <a:ext cx="2286000" cy="3762375"/>
          </a:xfrm>
          <a:prstGeom prst="rect">
            <a:avLst/>
          </a:prstGeom>
        </p:spPr>
      </p:pic>
    </p:spTree>
    <p:extLst>
      <p:ext uri="{BB962C8B-B14F-4D97-AF65-F5344CB8AC3E}">
        <p14:creationId xmlns:p14="http://schemas.microsoft.com/office/powerpoint/2010/main" val="301963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1614311" y="1138125"/>
            <a:ext cx="7687733" cy="4980453"/>
          </a:xfrm>
        </p:spPr>
        <p:txBody>
          <a:bodyPr>
            <a:normAutofit fontScale="85000" lnSpcReduction="10000"/>
          </a:bodyPr>
          <a:lstStyle/>
          <a:p>
            <a:pPr>
              <a:spcBef>
                <a:spcPts val="400"/>
              </a:spcBef>
              <a:spcAft>
                <a:spcPts val="400"/>
              </a:spcAft>
            </a:pPr>
            <a:r>
              <a:rPr lang="en-US" sz="2000" b="1" i="1"/>
              <a:t>Public stigma </a:t>
            </a:r>
            <a:r>
              <a:rPr lang="en-US" sz="2000"/>
              <a:t>reflects negative beliefs (stereotypes) the public hold about a group. E.g.</a:t>
            </a:r>
          </a:p>
          <a:p>
            <a:pPr marL="342900" indent="-342900">
              <a:spcBef>
                <a:spcPts val="400"/>
              </a:spcBef>
              <a:spcAft>
                <a:spcPts val="400"/>
              </a:spcAft>
              <a:buFont typeface="Arial" panose="020B0604020202020204" pitchFamily="34" charset="0"/>
              <a:buChar char="•"/>
            </a:pPr>
            <a:r>
              <a:rPr lang="en-US" sz="2000"/>
              <a:t>A 2005 study*: UK public said people with ‘alcoholism’ were:</a:t>
            </a:r>
          </a:p>
          <a:p>
            <a:pPr marL="800100" lvl="1" indent="-342900" algn="l">
              <a:spcBef>
                <a:spcPts val="400"/>
              </a:spcBef>
              <a:spcAft>
                <a:spcPts val="400"/>
              </a:spcAft>
              <a:buFont typeface="Arial" panose="020B0604020202020204" pitchFamily="34" charset="0"/>
              <a:buChar char="•"/>
            </a:pPr>
            <a:r>
              <a:rPr lang="en-US" sz="1800"/>
              <a:t>a danger to others (64%)</a:t>
            </a:r>
          </a:p>
          <a:p>
            <a:pPr marL="800100" lvl="1" indent="-342900" algn="l">
              <a:spcBef>
                <a:spcPts val="400"/>
              </a:spcBef>
              <a:spcAft>
                <a:spcPts val="400"/>
              </a:spcAft>
              <a:buFont typeface="Arial" panose="020B0604020202020204" pitchFamily="34" charset="0"/>
              <a:buChar char="•"/>
            </a:pPr>
            <a:r>
              <a:rPr lang="en-US" sz="1800"/>
              <a:t>unpredictable (70%)</a:t>
            </a:r>
          </a:p>
          <a:p>
            <a:pPr marL="800100" lvl="1" indent="-342900" algn="l">
              <a:spcBef>
                <a:spcPts val="400"/>
              </a:spcBef>
              <a:spcAft>
                <a:spcPts val="400"/>
              </a:spcAft>
              <a:buFont typeface="Arial" panose="020B0604020202020204" pitchFamily="34" charset="0"/>
              <a:buChar char="•"/>
            </a:pPr>
            <a:r>
              <a:rPr lang="en-US" sz="1800"/>
              <a:t>only had themselves to blame (54%) </a:t>
            </a:r>
          </a:p>
          <a:p>
            <a:pPr marL="342900" indent="-342900">
              <a:spcBef>
                <a:spcPts val="400"/>
              </a:spcBef>
              <a:spcAft>
                <a:spcPts val="400"/>
              </a:spcAft>
              <a:buFont typeface="Arial" panose="020B0604020202020204" pitchFamily="34" charset="0"/>
              <a:buChar char="•"/>
            </a:pPr>
            <a:r>
              <a:rPr lang="en-US" sz="2000"/>
              <a:t>This results in </a:t>
            </a:r>
            <a:r>
              <a:rPr lang="en-US" sz="2000" b="1" i="1"/>
              <a:t>social identity threat </a:t>
            </a:r>
            <a:r>
              <a:rPr lang="en-US" sz="2000"/>
              <a:t>(stereotype threat) - people know they will be </a:t>
            </a:r>
            <a:r>
              <a:rPr lang="en-US" sz="2000" err="1"/>
              <a:t>stigmatised</a:t>
            </a:r>
            <a:r>
              <a:rPr lang="en-US" sz="2000"/>
              <a:t> if </a:t>
            </a:r>
            <a:r>
              <a:rPr lang="en-US" sz="2000" b="1" i="1"/>
              <a:t>labelled</a:t>
            </a:r>
            <a:r>
              <a:rPr lang="en-US" sz="2000"/>
              <a:t> as problem drinkers in the eyes of others</a:t>
            </a:r>
          </a:p>
          <a:p>
            <a:pPr marL="342900" indent="-342900">
              <a:spcBef>
                <a:spcPts val="400"/>
              </a:spcBef>
              <a:spcAft>
                <a:spcPts val="400"/>
              </a:spcAft>
              <a:buFont typeface="Arial" panose="020B0604020202020204" pitchFamily="34" charset="0"/>
              <a:buChar char="•"/>
            </a:pPr>
            <a:endParaRPr lang="en-US" sz="2000"/>
          </a:p>
          <a:p>
            <a:pPr>
              <a:spcBef>
                <a:spcPts val="400"/>
              </a:spcBef>
              <a:spcAft>
                <a:spcPts val="400"/>
              </a:spcAft>
            </a:pPr>
            <a:r>
              <a:rPr lang="en-US" sz="2000" b="1" i="1"/>
              <a:t>Self-stigma </a:t>
            </a:r>
            <a:r>
              <a:rPr lang="en-US" sz="2000"/>
              <a:t>is </a:t>
            </a:r>
            <a:r>
              <a:rPr lang="en-US" sz="2000" i="1" err="1"/>
              <a:t>internalised</a:t>
            </a:r>
            <a:r>
              <a:rPr lang="en-US" sz="2000" i="1"/>
              <a:t> stigma </a:t>
            </a:r>
            <a:r>
              <a:rPr lang="en-US" sz="2000"/>
              <a:t>- believing negative stereotypes apply to oneself, leading to negative health and behavioral effects, e.g.:</a:t>
            </a:r>
          </a:p>
          <a:p>
            <a:pPr marL="342900" indent="-342900">
              <a:spcBef>
                <a:spcPts val="400"/>
              </a:spcBef>
              <a:spcAft>
                <a:spcPts val="400"/>
              </a:spcAft>
              <a:buFont typeface="Arial" panose="020B0604020202020204" pitchFamily="34" charset="0"/>
              <a:buChar char="•"/>
            </a:pPr>
            <a:r>
              <a:rPr lang="en-GB" sz="2000" i="1"/>
              <a:t>‘I am worthless, why try?’</a:t>
            </a:r>
          </a:p>
          <a:p>
            <a:pPr marL="342900" indent="-342900">
              <a:spcBef>
                <a:spcPts val="400"/>
              </a:spcBef>
              <a:spcAft>
                <a:spcPts val="400"/>
              </a:spcAft>
              <a:buFont typeface="Arial" panose="020B0604020202020204" pitchFamily="34" charset="0"/>
              <a:buChar char="•"/>
            </a:pPr>
            <a:r>
              <a:rPr lang="en-GB" sz="2000" i="1"/>
              <a:t>‘I can’t change my drinking’</a:t>
            </a:r>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2012372" y="316512"/>
            <a:ext cx="7772400" cy="657225"/>
          </a:xfrm>
        </p:spPr>
        <p:txBody>
          <a:bodyPr/>
          <a:lstStyle/>
          <a:p>
            <a:r>
              <a:rPr lang="en-GB"/>
              <a:t>Public Vs self-stigma</a:t>
            </a:r>
          </a:p>
        </p:txBody>
      </p:sp>
      <p:sp>
        <p:nvSpPr>
          <p:cNvPr id="2" name="TextBox 1">
            <a:extLst>
              <a:ext uri="{FF2B5EF4-FFF2-40B4-BE49-F238E27FC236}">
                <a16:creationId xmlns:a16="http://schemas.microsoft.com/office/drawing/2014/main" id="{C4789F65-E7DE-4318-8B62-B89E5F8BB0A3}"/>
              </a:ext>
            </a:extLst>
          </p:cNvPr>
          <p:cNvSpPr txBox="1"/>
          <p:nvPr/>
        </p:nvSpPr>
        <p:spPr>
          <a:xfrm>
            <a:off x="2822864" y="6310657"/>
            <a:ext cx="7159336" cy="461665"/>
          </a:xfrm>
          <a:prstGeom prst="rect">
            <a:avLst/>
          </a:prstGeom>
          <a:noFill/>
        </p:spPr>
        <p:txBody>
          <a:bodyPr wrap="square" rtlCol="0">
            <a:spAutoFit/>
          </a:bodyPr>
          <a:lstStyle/>
          <a:p>
            <a:r>
              <a:rPr lang="en-US" sz="1200"/>
              <a:t>*Crisp et al. (2005) </a:t>
            </a:r>
            <a:r>
              <a:rPr lang="en-US" sz="1200" i="1"/>
              <a:t>‘Stigmatization of people with mental illnesses: a follow-up study within the Changing Minds campaign of the Royal College of Psychiatrists.</a:t>
            </a:r>
            <a:endParaRPr lang="en-GB" sz="1200" i="1"/>
          </a:p>
        </p:txBody>
      </p:sp>
      <p:pic>
        <p:nvPicPr>
          <p:cNvPr id="6" name="Picture 5">
            <a:extLst>
              <a:ext uri="{FF2B5EF4-FFF2-40B4-BE49-F238E27FC236}">
                <a16:creationId xmlns:a16="http://schemas.microsoft.com/office/drawing/2014/main" id="{2FF47F81-B319-4515-AB1F-1D205A400C3A}"/>
              </a:ext>
            </a:extLst>
          </p:cNvPr>
          <p:cNvPicPr>
            <a:picLocks noChangeAspect="1"/>
          </p:cNvPicPr>
          <p:nvPr/>
        </p:nvPicPr>
        <p:blipFill>
          <a:blip r:embed="rId2"/>
          <a:stretch>
            <a:fillRect/>
          </a:stretch>
        </p:blipFill>
        <p:spPr>
          <a:xfrm>
            <a:off x="9654022" y="1138125"/>
            <a:ext cx="2041813" cy="2131194"/>
          </a:xfrm>
          <a:prstGeom prst="rect">
            <a:avLst/>
          </a:prstGeom>
        </p:spPr>
      </p:pic>
    </p:spTree>
    <p:extLst>
      <p:ext uri="{BB962C8B-B14F-4D97-AF65-F5344CB8AC3E}">
        <p14:creationId xmlns:p14="http://schemas.microsoft.com/office/powerpoint/2010/main" val="5276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tigma: The Machinery of Inequality: Imogen Tyler: Bloomsbury Academic">
            <a:extLst>
              <a:ext uri="{FF2B5EF4-FFF2-40B4-BE49-F238E27FC236}">
                <a16:creationId xmlns:a16="http://schemas.microsoft.com/office/drawing/2014/main" id="{F391807E-D93B-1CB5-EC31-51F648B4D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071" y="164785"/>
            <a:ext cx="2154382" cy="323157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215657" y="1332089"/>
            <a:ext cx="7539414" cy="5089976"/>
          </a:xfrm>
        </p:spPr>
        <p:txBody>
          <a:bodyPr>
            <a:normAutofit/>
          </a:bodyPr>
          <a:lstStyle/>
          <a:p>
            <a:pPr marL="342900" indent="-342900">
              <a:spcBef>
                <a:spcPts val="400"/>
              </a:spcBef>
              <a:spcAft>
                <a:spcPts val="400"/>
              </a:spcAft>
              <a:buFont typeface="Arial" panose="020B0604020202020204" pitchFamily="34" charset="0"/>
              <a:buChar char="•"/>
            </a:pPr>
            <a:r>
              <a:rPr lang="en-US"/>
              <a:t>Many contemporary perspectives focus on stigma as </a:t>
            </a:r>
            <a:r>
              <a:rPr lang="en-US" i="1"/>
              <a:t>part of the machinery of inequality </a:t>
            </a:r>
            <a:r>
              <a:rPr lang="en-US"/>
              <a:t>(Tyler, 2020)</a:t>
            </a:r>
          </a:p>
          <a:p>
            <a:pPr marL="342900" indent="-342900">
              <a:spcBef>
                <a:spcPts val="400"/>
              </a:spcBef>
              <a:spcAft>
                <a:spcPts val="400"/>
              </a:spcAft>
              <a:buFont typeface="Arial" panose="020B0604020202020204" pitchFamily="34" charset="0"/>
              <a:buChar char="•"/>
            </a:pPr>
            <a:r>
              <a:rPr lang="en-US"/>
              <a:t>Stigma is embedded within power structures (money, power, social dominance etc.) – it is used to enact or maintain unfair systems and systematic discrimination</a:t>
            </a:r>
          </a:p>
          <a:p>
            <a:pPr marL="342900" indent="-342900">
              <a:spcBef>
                <a:spcPts val="400"/>
              </a:spcBef>
              <a:spcAft>
                <a:spcPts val="400"/>
              </a:spcAft>
              <a:buFont typeface="Arial" panose="020B0604020202020204" pitchFamily="34" charset="0"/>
              <a:buChar char="•"/>
            </a:pPr>
            <a:r>
              <a:rPr lang="en-US"/>
              <a:t>Stigma Power Theory (Link &amp; Phelan 2014). Stigma is </a:t>
            </a:r>
            <a:r>
              <a:rPr lang="en-US" i="1"/>
              <a:t>motivated</a:t>
            </a:r>
            <a:r>
              <a:rPr lang="en-US"/>
              <a:t> by: </a:t>
            </a:r>
          </a:p>
          <a:p>
            <a:pPr marL="800100" lvl="1" indent="-342900" algn="l">
              <a:spcBef>
                <a:spcPts val="400"/>
              </a:spcBef>
              <a:spcAft>
                <a:spcPts val="400"/>
              </a:spcAft>
              <a:buFont typeface="Arial" panose="020B0604020202020204" pitchFamily="34" charset="0"/>
              <a:buChar char="•"/>
            </a:pPr>
            <a:r>
              <a:rPr lang="en-US" sz="1800"/>
              <a:t>Keeping people ‘down’ (oppression/discrimination)</a:t>
            </a:r>
          </a:p>
          <a:p>
            <a:pPr marL="800100" lvl="1" indent="-342900" algn="l">
              <a:spcBef>
                <a:spcPts val="400"/>
              </a:spcBef>
              <a:spcAft>
                <a:spcPts val="400"/>
              </a:spcAft>
              <a:buFont typeface="Arial" panose="020B0604020202020204" pitchFamily="34" charset="0"/>
              <a:buChar char="•"/>
            </a:pPr>
            <a:r>
              <a:rPr lang="en-US" sz="1800"/>
              <a:t>Keeping people ‘in’ (enforcing social norms)</a:t>
            </a:r>
          </a:p>
          <a:p>
            <a:pPr marL="800100" lvl="1" indent="-342900" algn="l">
              <a:spcBef>
                <a:spcPts val="400"/>
              </a:spcBef>
              <a:spcAft>
                <a:spcPts val="400"/>
              </a:spcAft>
              <a:buFont typeface="Arial" panose="020B0604020202020204" pitchFamily="34" charset="0"/>
              <a:buChar char="•"/>
            </a:pPr>
            <a:r>
              <a:rPr lang="en-US" sz="1800"/>
              <a:t>Keeping people ‘away’ (discrimination)</a:t>
            </a:r>
          </a:p>
          <a:p>
            <a:pPr marL="342900" indent="-342900">
              <a:spcBef>
                <a:spcPts val="400"/>
              </a:spcBef>
              <a:spcAft>
                <a:spcPts val="400"/>
              </a:spcAft>
              <a:buFont typeface="Arial" panose="020B0604020202020204" pitchFamily="34" charset="0"/>
              <a:buChar char="•"/>
            </a:pPr>
            <a:r>
              <a:rPr lang="en-US"/>
              <a:t>Throughout the history through to modern politics of division, </a:t>
            </a:r>
            <a:r>
              <a:rPr lang="en-US" i="1"/>
              <a:t>dehumanizing narratives </a:t>
            </a:r>
            <a:r>
              <a:rPr lang="en-US"/>
              <a:t>are deployed to incite, justify or normalize mistreatment of an ‘out-group’</a:t>
            </a:r>
          </a:p>
        </p:txBody>
      </p:sp>
      <p:sp>
        <p:nvSpPr>
          <p:cNvPr id="2" name="Title 1"/>
          <p:cNvSpPr>
            <a:spLocks noGrp="1"/>
          </p:cNvSpPr>
          <p:nvPr>
            <p:ph type="ctrTitle"/>
          </p:nvPr>
        </p:nvSpPr>
        <p:spPr>
          <a:xfrm>
            <a:off x="1960418" y="306731"/>
            <a:ext cx="7772400" cy="657225"/>
          </a:xfrm>
        </p:spPr>
        <p:txBody>
          <a:bodyPr/>
          <a:lstStyle/>
          <a:p>
            <a:r>
              <a:rPr lang="en-US"/>
              <a:t>Stigma and power</a:t>
            </a:r>
          </a:p>
        </p:txBody>
      </p:sp>
      <p:pic>
        <p:nvPicPr>
          <p:cNvPr id="1026" name="Picture 2" descr="Power, Powerlessness and Addiction eBook : Orford, Jim: Amazon.co.uk: Books">
            <a:extLst>
              <a:ext uri="{FF2B5EF4-FFF2-40B4-BE49-F238E27FC236}">
                <a16:creationId xmlns:a16="http://schemas.microsoft.com/office/drawing/2014/main" id="{7036F112-DE32-AA9D-4E14-FAF0A9AA9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152" y="3429000"/>
            <a:ext cx="2154382" cy="326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27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687464" y="1407053"/>
            <a:ext cx="6207657" cy="5050896"/>
          </a:xfrm>
        </p:spPr>
        <p:txBody>
          <a:bodyPr/>
          <a:lstStyle/>
          <a:p>
            <a:pPr marL="342900" indent="-342900">
              <a:spcBef>
                <a:spcPts val="300"/>
              </a:spcBef>
              <a:spcAft>
                <a:spcPts val="300"/>
              </a:spcAft>
              <a:buFont typeface="Arial" panose="020B0604020202020204" pitchFamily="34" charset="0"/>
              <a:buChar char="•"/>
            </a:pPr>
            <a:r>
              <a:rPr lang="en-GB"/>
              <a:t>Alcohol problems are amongst the most stigmatised conditions (Killian et al., 2021)</a:t>
            </a:r>
          </a:p>
          <a:p>
            <a:pPr marL="342900" indent="-342900">
              <a:spcBef>
                <a:spcPts val="300"/>
              </a:spcBef>
              <a:spcAft>
                <a:spcPts val="300"/>
              </a:spcAft>
              <a:buFont typeface="Arial" panose="020B0604020202020204" pitchFamily="34" charset="0"/>
              <a:buChar char="•"/>
            </a:pPr>
            <a:r>
              <a:rPr lang="en-GB"/>
              <a:t>Media representations of substance use problems perpetrate the same negative stereotypes as mental health issues (dangerous, criminal) as well as ‘denial’ and ‘selfishness’ (</a:t>
            </a:r>
            <a:r>
              <a:rPr lang="en-GB" err="1"/>
              <a:t>Nieweglowski</a:t>
            </a:r>
            <a:r>
              <a:rPr lang="en-GB"/>
              <a:t> et al., 2018)</a:t>
            </a:r>
          </a:p>
          <a:p>
            <a:pPr marL="342900" indent="-342900">
              <a:spcBef>
                <a:spcPts val="300"/>
              </a:spcBef>
              <a:spcAft>
                <a:spcPts val="300"/>
              </a:spcAft>
              <a:buFont typeface="Arial" panose="020B0604020202020204" pitchFamily="34" charset="0"/>
              <a:buChar char="•"/>
            </a:pPr>
            <a:r>
              <a:rPr lang="en-GB"/>
              <a:t>As well as discrimination and shame, stigma harms recovery by hindering problem recognition and help-seeking (Morris et al. 2020, Wallhed-Finn et al,. 2014)</a:t>
            </a:r>
          </a:p>
          <a:p>
            <a:pPr marL="342900" indent="-342900">
              <a:buFont typeface="Arial" panose="020B0604020202020204" pitchFamily="34" charset="0"/>
              <a:buChar char="•"/>
            </a:pPr>
            <a:endParaRPr lang="en-GB"/>
          </a:p>
          <a:p>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lvl="1"/>
            <a:endParaRPr lang="en-GB"/>
          </a:p>
          <a:p>
            <a:pPr lvl="1"/>
            <a:endParaRPr lang="en-GB"/>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1992285" y="400051"/>
            <a:ext cx="7772400" cy="657225"/>
          </a:xfrm>
        </p:spPr>
        <p:txBody>
          <a:bodyPr/>
          <a:lstStyle/>
          <a:p>
            <a:r>
              <a:rPr lang="en-GB"/>
              <a:t>Alcohol stigma</a:t>
            </a:r>
          </a:p>
        </p:txBody>
      </p:sp>
      <p:pic>
        <p:nvPicPr>
          <p:cNvPr id="6" name="Picture 5"/>
          <p:cNvPicPr>
            <a:picLocks noChangeAspect="1"/>
          </p:cNvPicPr>
          <p:nvPr/>
        </p:nvPicPr>
        <p:blipFill rotWithShape="1">
          <a:blip r:embed="rId2"/>
          <a:srcRect t="8289" b="-1658"/>
          <a:stretch/>
        </p:blipFill>
        <p:spPr>
          <a:xfrm>
            <a:off x="7890456" y="313990"/>
            <a:ext cx="3748457" cy="2493756"/>
          </a:xfrm>
          <a:prstGeom prst="rect">
            <a:avLst/>
          </a:prstGeom>
        </p:spPr>
      </p:pic>
      <p:sp>
        <p:nvSpPr>
          <p:cNvPr id="2" name="TextBox 1"/>
          <p:cNvSpPr txBox="1"/>
          <p:nvPr/>
        </p:nvSpPr>
        <p:spPr>
          <a:xfrm>
            <a:off x="7111649" y="3429000"/>
            <a:ext cx="4894926" cy="1477328"/>
          </a:xfrm>
          <a:prstGeom prst="rect">
            <a:avLst/>
          </a:prstGeom>
          <a:noFill/>
        </p:spPr>
        <p:txBody>
          <a:bodyPr wrap="square" rtlCol="0">
            <a:spAutoFit/>
          </a:bodyPr>
          <a:lstStyle/>
          <a:p>
            <a:pPr marL="342900" indent="-342900">
              <a:buFont typeface="Arial" panose="020B0604020202020204" pitchFamily="34" charset="0"/>
              <a:buChar char="•"/>
            </a:pPr>
            <a:r>
              <a:rPr lang="en-GB"/>
              <a:t>A systematic review of barriers to alcohol treatment consistently identified “Shame, fear of stigma, lack of perception of treatment need…” (May et al., 2019)</a:t>
            </a:r>
          </a:p>
          <a:p>
            <a:endParaRPr lang="en-GB"/>
          </a:p>
        </p:txBody>
      </p:sp>
      <p:sp>
        <p:nvSpPr>
          <p:cNvPr id="3" name="TextBox 2">
            <a:extLst>
              <a:ext uri="{FF2B5EF4-FFF2-40B4-BE49-F238E27FC236}">
                <a16:creationId xmlns:a16="http://schemas.microsoft.com/office/drawing/2014/main" id="{99683234-895E-0A3A-950A-78EE00391DDC}"/>
              </a:ext>
            </a:extLst>
          </p:cNvPr>
          <p:cNvSpPr txBox="1"/>
          <p:nvPr/>
        </p:nvSpPr>
        <p:spPr>
          <a:xfrm>
            <a:off x="497712" y="5016477"/>
            <a:ext cx="6180881" cy="1290866"/>
          </a:xfrm>
          <a:prstGeom prst="rect">
            <a:avLst/>
          </a:prstGeom>
          <a:noFill/>
        </p:spPr>
        <p:txBody>
          <a:bodyPr wrap="square" rtlCol="0">
            <a:spAutoFit/>
          </a:bodyPr>
          <a:lstStyle/>
          <a:p>
            <a:pPr algn="ctr"/>
            <a:r>
              <a:rPr lang="en-GB" i="1">
                <a:solidFill>
                  <a:srgbClr val="7030A0"/>
                </a:solidFill>
              </a:rPr>
              <a:t>“I actually wouldn’t acknowledge </a:t>
            </a:r>
            <a:r>
              <a:rPr lang="en-US" i="1">
                <a:solidFill>
                  <a:srgbClr val="7030A0"/>
                </a:solidFill>
              </a:rPr>
              <a:t>I was [seeking alcohol help], or what is it you say, you know, airing your dirty washing in public.”</a:t>
            </a:r>
          </a:p>
          <a:p>
            <a:pPr algn="r">
              <a:lnSpc>
                <a:spcPct val="150000"/>
              </a:lnSpc>
            </a:pPr>
            <a:r>
              <a:rPr lang="en-US" i="1">
                <a:solidFill>
                  <a:schemeClr val="accent2"/>
                </a:solidFill>
              </a:rPr>
              <a:t>(online help-seeker, Khadjesari et al. 2015)</a:t>
            </a:r>
            <a:endParaRPr lang="en-GB" i="1">
              <a:solidFill>
                <a:schemeClr val="accent2"/>
              </a:solidFill>
            </a:endParaRPr>
          </a:p>
        </p:txBody>
      </p:sp>
    </p:spTree>
    <p:extLst>
      <p:ext uri="{BB962C8B-B14F-4D97-AF65-F5344CB8AC3E}">
        <p14:creationId xmlns:p14="http://schemas.microsoft.com/office/powerpoint/2010/main" val="32134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ACDC8A89-BBBA-44C3-B981-72B961CA441C}"/>
              </a:ext>
            </a:extLst>
          </p:cNvPr>
          <p:cNvPicPr>
            <a:picLocks noChangeAspect="1"/>
          </p:cNvPicPr>
          <p:nvPr/>
        </p:nvPicPr>
        <p:blipFill>
          <a:blip r:embed="rId2"/>
          <a:stretch>
            <a:fillRect/>
          </a:stretch>
        </p:blipFill>
        <p:spPr>
          <a:xfrm>
            <a:off x="8042024" y="1841025"/>
            <a:ext cx="3390973" cy="2741492"/>
          </a:xfrm>
          <a:prstGeom prst="rect">
            <a:avLst/>
          </a:prstGeom>
        </p:spPr>
      </p:pic>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1076446" y="1533957"/>
            <a:ext cx="6296627" cy="3443157"/>
          </a:xfrm>
        </p:spPr>
        <p:txBody>
          <a:bodyPr>
            <a:normAutofit/>
          </a:bodyPr>
          <a:lstStyle/>
          <a:p>
            <a:pPr marL="342900" indent="-342900">
              <a:spcBef>
                <a:spcPts val="400"/>
              </a:spcBef>
              <a:buFont typeface="Arial" panose="020B0604020202020204" pitchFamily="34" charset="0"/>
              <a:buChar char="•"/>
            </a:pPr>
            <a:r>
              <a:rPr lang="en-US" b="1" u="sng"/>
              <a:t>Labelling</a:t>
            </a:r>
            <a:r>
              <a:rPr lang="en-US"/>
              <a:t> is a key component of stigma processes; labels are the basis for marking out socially perceived difference and attaching stereotypes </a:t>
            </a:r>
          </a:p>
          <a:p>
            <a:pPr marL="342900" indent="-342900">
              <a:spcBef>
                <a:spcPts val="400"/>
              </a:spcBef>
              <a:buFont typeface="Arial" panose="020B0604020202020204" pitchFamily="34" charset="0"/>
              <a:buChar char="•"/>
            </a:pPr>
            <a:r>
              <a:rPr lang="en-US"/>
              <a:t>As such, labelled people become targets for separation and stereotyping: </a:t>
            </a:r>
          </a:p>
          <a:p>
            <a:pPr marL="342900" indent="-342900">
              <a:spcBef>
                <a:spcPts val="400"/>
              </a:spcBef>
              <a:buFont typeface="Arial" panose="020B0604020202020204" pitchFamily="34" charset="0"/>
              <a:buChar char="•"/>
            </a:pPr>
            <a:endParaRPr lang="en-US"/>
          </a:p>
          <a:p>
            <a:pPr algn="ctr">
              <a:spcBef>
                <a:spcPts val="400"/>
              </a:spcBef>
            </a:pPr>
            <a:r>
              <a:rPr lang="en-GB" i="1">
                <a:solidFill>
                  <a:srgbClr val="7030A0"/>
                </a:solidFill>
              </a:rPr>
              <a:t>“…</a:t>
            </a:r>
            <a:r>
              <a:rPr lang="en-GB" i="1" err="1">
                <a:solidFill>
                  <a:srgbClr val="7030A0"/>
                </a:solidFill>
              </a:rPr>
              <a:t>labeled</a:t>
            </a:r>
            <a:r>
              <a:rPr lang="en-GB" i="1">
                <a:solidFill>
                  <a:srgbClr val="7030A0"/>
                </a:solidFill>
              </a:rPr>
              <a:t> persons are placed in distinct categories so as to accomplish some degree of separation of ‘us’ from ‘them’ ” </a:t>
            </a:r>
          </a:p>
          <a:p>
            <a:pPr algn="ctr">
              <a:lnSpc>
                <a:spcPct val="150000"/>
              </a:lnSpc>
              <a:spcBef>
                <a:spcPts val="400"/>
              </a:spcBef>
            </a:pPr>
            <a:r>
              <a:rPr lang="en-GB"/>
              <a:t>(Link &amp; Phelan, 2001, p. 367)</a:t>
            </a:r>
          </a:p>
          <a:p>
            <a:pPr>
              <a:spcBef>
                <a:spcPts val="400"/>
              </a:spcBef>
            </a:pPr>
            <a:endParaRPr lang="en-GB"/>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1494056" y="524145"/>
            <a:ext cx="8243455" cy="657225"/>
          </a:xfrm>
        </p:spPr>
        <p:txBody>
          <a:bodyPr>
            <a:normAutofit fontScale="90000"/>
          </a:bodyPr>
          <a:lstStyle/>
          <a:p>
            <a:r>
              <a:rPr lang="en-GB"/>
              <a:t>Labelling: a key stigma stage</a:t>
            </a:r>
          </a:p>
        </p:txBody>
      </p:sp>
      <p:sp>
        <p:nvSpPr>
          <p:cNvPr id="2" name="TextBox 1">
            <a:extLst>
              <a:ext uri="{FF2B5EF4-FFF2-40B4-BE49-F238E27FC236}">
                <a16:creationId xmlns:a16="http://schemas.microsoft.com/office/drawing/2014/main" id="{9E0CBF90-AE8E-46A7-8D7F-ED0467165FAD}"/>
              </a:ext>
            </a:extLst>
          </p:cNvPr>
          <p:cNvSpPr txBox="1"/>
          <p:nvPr/>
        </p:nvSpPr>
        <p:spPr>
          <a:xfrm>
            <a:off x="4483042" y="5242173"/>
            <a:ext cx="7334710" cy="1615827"/>
          </a:xfrm>
          <a:prstGeom prst="rect">
            <a:avLst/>
          </a:prstGeom>
          <a:noFill/>
        </p:spPr>
        <p:txBody>
          <a:bodyPr wrap="square" rtlCol="0">
            <a:spAutoFit/>
          </a:bodyPr>
          <a:lstStyle/>
          <a:p>
            <a:pPr lvl="1"/>
            <a:r>
              <a:rPr lang="en-US" i="1">
                <a:solidFill>
                  <a:srgbClr val="00B050"/>
                </a:solidFill>
              </a:rPr>
              <a:t>“I wanted to be able to come out there and say ‘see I’m not an alcoholic </a:t>
            </a:r>
            <a:r>
              <a:rPr lang="en-US" i="1" err="1">
                <a:solidFill>
                  <a:srgbClr val="00B050"/>
                </a:solidFill>
              </a:rPr>
              <a:t>‘cause</a:t>
            </a:r>
            <a:r>
              <a:rPr lang="en-US" i="1">
                <a:solidFill>
                  <a:srgbClr val="00B050"/>
                </a:solidFill>
              </a:rPr>
              <a:t> I’m not like these people’ [ ] I just wanted somebody to prove to me that I wasn’t an alcoholic…” </a:t>
            </a:r>
            <a:r>
              <a:rPr lang="en-GB" i="1">
                <a:solidFill>
                  <a:srgbClr val="00B050"/>
                </a:solidFill>
              </a:rPr>
              <a:t> </a:t>
            </a:r>
          </a:p>
          <a:p>
            <a:pPr lvl="1" algn="r">
              <a:lnSpc>
                <a:spcPct val="150000"/>
              </a:lnSpc>
            </a:pPr>
            <a:r>
              <a:rPr lang="en-US">
                <a:solidFill>
                  <a:schemeClr val="accent2"/>
                </a:solidFill>
              </a:rPr>
              <a:t>(AA participant, Hill &amp; Leeming, 2014, p. 765) </a:t>
            </a:r>
            <a:endParaRPr lang="en-GB" i="1">
              <a:solidFill>
                <a:schemeClr val="accent2"/>
              </a:solidFill>
            </a:endParaRPr>
          </a:p>
          <a:p>
            <a:endParaRPr lang="en-GB"/>
          </a:p>
        </p:txBody>
      </p:sp>
    </p:spTree>
    <p:extLst>
      <p:ext uri="{BB962C8B-B14F-4D97-AF65-F5344CB8AC3E}">
        <p14:creationId xmlns:p14="http://schemas.microsoft.com/office/powerpoint/2010/main" val="71958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AABDC492-E44C-4B17-A8D2-39833EEB41E9}"/>
              </a:ext>
            </a:extLst>
          </p:cNvPr>
          <p:cNvSpPr>
            <a:spLocks noGrp="1"/>
          </p:cNvSpPr>
          <p:nvPr>
            <p:ph type="subTitle" idx="1"/>
          </p:nvPr>
        </p:nvSpPr>
        <p:spPr>
          <a:xfrm>
            <a:off x="1227221" y="1874982"/>
            <a:ext cx="9492916" cy="4567382"/>
          </a:xfrm>
        </p:spPr>
        <p:txBody>
          <a:bodyPr/>
          <a:lstStyle/>
          <a:p>
            <a:pPr marL="342900" indent="-342900">
              <a:spcBef>
                <a:spcPts val="300"/>
              </a:spcBef>
              <a:spcAft>
                <a:spcPts val="300"/>
              </a:spcAft>
              <a:buFont typeface="Arial" panose="020B0604020202020204" pitchFamily="34" charset="0"/>
              <a:buChar char="•"/>
            </a:pPr>
            <a:r>
              <a:rPr lang="en-US" sz="2000"/>
              <a:t>In an otherwise identical vignette, t</a:t>
            </a:r>
            <a:r>
              <a:rPr lang="en-GB" sz="2000"/>
              <a:t>he term ‘alcoholic’ Vs ‘p</a:t>
            </a:r>
            <a:r>
              <a:rPr lang="en-US" sz="2000" err="1"/>
              <a:t>erson</a:t>
            </a:r>
            <a:r>
              <a:rPr lang="en-US" sz="2000"/>
              <a:t> with an Alcohol Use Disorder’ </a:t>
            </a:r>
            <a:r>
              <a:rPr lang="en-GB" sz="2000"/>
              <a:t>was associated with higher stigma on both explicit (conscious) and implicit (subconscious) measures amongst the public (Ashford et al., 2018, see also Kelly et at., 2009)</a:t>
            </a:r>
          </a:p>
          <a:p>
            <a:pPr marL="342900" indent="-342900">
              <a:spcBef>
                <a:spcPts val="300"/>
              </a:spcBef>
              <a:spcAft>
                <a:spcPts val="300"/>
              </a:spcAft>
              <a:buFont typeface="Arial" panose="020B0604020202020204" pitchFamily="34" charset="0"/>
              <a:buChar char="•"/>
            </a:pPr>
            <a:r>
              <a:rPr lang="en-GB" sz="2000"/>
              <a:t>I.e. ‘Words matter’</a:t>
            </a:r>
          </a:p>
          <a:p>
            <a:pPr>
              <a:spcBef>
                <a:spcPts val="300"/>
              </a:spcBef>
              <a:spcAft>
                <a:spcPts val="300"/>
              </a:spcAft>
            </a:pPr>
            <a:endParaRPr lang="en-GB" sz="2000"/>
          </a:p>
          <a:p>
            <a:pPr marL="342900" indent="-342900">
              <a:buFont typeface="Arial" panose="020B0604020202020204" pitchFamily="34" charset="0"/>
              <a:buChar char="•"/>
            </a:pPr>
            <a:endParaRPr lang="en-GB" i="1"/>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1064872" y="727098"/>
            <a:ext cx="8960078" cy="657225"/>
          </a:xfrm>
        </p:spPr>
        <p:txBody>
          <a:bodyPr>
            <a:normAutofit fontScale="90000"/>
          </a:bodyPr>
          <a:lstStyle/>
          <a:p>
            <a:r>
              <a:rPr lang="en-GB" sz="3600"/>
              <a:t>Labelling in alcohol stigma</a:t>
            </a:r>
          </a:p>
        </p:txBody>
      </p:sp>
      <p:pic>
        <p:nvPicPr>
          <p:cNvPr id="3" name="Picture 2">
            <a:extLst>
              <a:ext uri="{FF2B5EF4-FFF2-40B4-BE49-F238E27FC236}">
                <a16:creationId xmlns:a16="http://schemas.microsoft.com/office/drawing/2014/main" id="{B0A3B027-C51B-4CD6-A0E7-EE09940D2B90}"/>
              </a:ext>
            </a:extLst>
          </p:cNvPr>
          <p:cNvPicPr>
            <a:picLocks noChangeAspect="1"/>
          </p:cNvPicPr>
          <p:nvPr/>
        </p:nvPicPr>
        <p:blipFill rotWithShape="1">
          <a:blip r:embed="rId2"/>
          <a:srcRect t="10027" b="15040"/>
          <a:stretch/>
        </p:blipFill>
        <p:spPr>
          <a:xfrm>
            <a:off x="6118630" y="4270661"/>
            <a:ext cx="4891408" cy="2371950"/>
          </a:xfrm>
          <a:prstGeom prst="rect">
            <a:avLst/>
          </a:prstGeom>
        </p:spPr>
      </p:pic>
      <p:pic>
        <p:nvPicPr>
          <p:cNvPr id="5" name="Picture 4">
            <a:extLst>
              <a:ext uri="{FF2B5EF4-FFF2-40B4-BE49-F238E27FC236}">
                <a16:creationId xmlns:a16="http://schemas.microsoft.com/office/drawing/2014/main" id="{D50802A4-4431-4C8D-998E-64051EAB739F}"/>
              </a:ext>
            </a:extLst>
          </p:cNvPr>
          <p:cNvPicPr>
            <a:picLocks noChangeAspect="1"/>
          </p:cNvPicPr>
          <p:nvPr/>
        </p:nvPicPr>
        <p:blipFill>
          <a:blip r:embed="rId3"/>
          <a:stretch>
            <a:fillRect/>
          </a:stretch>
        </p:blipFill>
        <p:spPr>
          <a:xfrm>
            <a:off x="1227221" y="4270660"/>
            <a:ext cx="4891408" cy="2371950"/>
          </a:xfrm>
          <a:prstGeom prst="rect">
            <a:avLst/>
          </a:prstGeom>
        </p:spPr>
      </p:pic>
    </p:spTree>
    <p:extLst>
      <p:ext uri="{BB962C8B-B14F-4D97-AF65-F5344CB8AC3E}">
        <p14:creationId xmlns:p14="http://schemas.microsoft.com/office/powerpoint/2010/main" val="240536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generated with high confidence">
            <a:extLst>
              <a:ext uri="{FF2B5EF4-FFF2-40B4-BE49-F238E27FC236}">
                <a16:creationId xmlns:a16="http://schemas.microsoft.com/office/drawing/2014/main" id="{804C89E4-5CF5-4001-A7CC-06ADAFD673F8}"/>
              </a:ext>
            </a:extLst>
          </p:cNvPr>
          <p:cNvPicPr>
            <a:picLocks noChangeAspect="1"/>
          </p:cNvPicPr>
          <p:nvPr/>
        </p:nvPicPr>
        <p:blipFill rotWithShape="1">
          <a:blip r:embed="rId2">
            <a:extLst>
              <a:ext uri="{28A0092B-C50C-407E-A947-70E740481C1C}">
                <a14:useLocalDpi xmlns:a14="http://schemas.microsoft.com/office/drawing/2010/main" val="0"/>
              </a:ext>
            </a:extLst>
          </a:blip>
          <a:srcRect t="10141" b="1423"/>
          <a:stretch/>
        </p:blipFill>
        <p:spPr>
          <a:xfrm>
            <a:off x="138896" y="3820521"/>
            <a:ext cx="3183038" cy="3016793"/>
          </a:xfrm>
          <a:prstGeom prst="rect">
            <a:avLst/>
          </a:prstGeom>
        </p:spPr>
      </p:pic>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1665828" y="1526217"/>
            <a:ext cx="7813837" cy="4887193"/>
          </a:xfrm>
        </p:spPr>
        <p:txBody>
          <a:bodyPr>
            <a:normAutofit/>
          </a:bodyPr>
          <a:lstStyle/>
          <a:p>
            <a:pPr marL="342900" indent="-342900">
              <a:spcBef>
                <a:spcPts val="300"/>
              </a:spcBef>
              <a:spcAft>
                <a:spcPts val="300"/>
              </a:spcAft>
              <a:buFont typeface="Arial" panose="020B0604020202020204" pitchFamily="34" charset="0"/>
              <a:buChar char="•"/>
            </a:pPr>
            <a:r>
              <a:rPr lang="en-GB" sz="2000" i="1"/>
              <a:t>Labelling </a:t>
            </a:r>
            <a:r>
              <a:rPr lang="en-GB" sz="2000"/>
              <a:t>is an essential part of language and cognition (‘thinking’)</a:t>
            </a:r>
          </a:p>
          <a:p>
            <a:pPr marL="342900" indent="-342900">
              <a:spcBef>
                <a:spcPts val="300"/>
              </a:spcBef>
              <a:spcAft>
                <a:spcPts val="300"/>
              </a:spcAft>
              <a:buFont typeface="Arial" panose="020B0604020202020204" pitchFamily="34" charset="0"/>
              <a:buChar char="•"/>
            </a:pPr>
            <a:r>
              <a:rPr lang="en-GB" sz="2000"/>
              <a:t>It helps us to communicate and </a:t>
            </a:r>
            <a:r>
              <a:rPr lang="en-GB" sz="2000" i="1"/>
              <a:t>make sense </a:t>
            </a:r>
            <a:r>
              <a:rPr lang="en-GB" sz="2000"/>
              <a:t>of the world</a:t>
            </a:r>
          </a:p>
          <a:p>
            <a:pPr marL="342900" indent="-342900">
              <a:spcBef>
                <a:spcPts val="300"/>
              </a:spcBef>
              <a:spcAft>
                <a:spcPts val="300"/>
              </a:spcAft>
              <a:buFont typeface="Arial" panose="020B0604020202020204" pitchFamily="34" charset="0"/>
              <a:buChar char="•"/>
            </a:pPr>
            <a:r>
              <a:rPr lang="en-GB" sz="2000"/>
              <a:t>It enables quick decision making (mental shortcuts/heuristics)</a:t>
            </a:r>
          </a:p>
          <a:p>
            <a:pPr marL="342900" indent="-342900">
              <a:spcBef>
                <a:spcPts val="300"/>
              </a:spcBef>
              <a:spcAft>
                <a:spcPts val="300"/>
              </a:spcAft>
              <a:buFont typeface="Arial" panose="020B0604020202020204" pitchFamily="34" charset="0"/>
              <a:buChar char="•"/>
            </a:pPr>
            <a:r>
              <a:rPr lang="en-GB" sz="2000"/>
              <a:t>Labelling therefore functions to:</a:t>
            </a:r>
          </a:p>
          <a:p>
            <a:pPr marL="2171700" lvl="4" indent="-342900" algn="l">
              <a:spcBef>
                <a:spcPts val="300"/>
              </a:spcBef>
              <a:spcAft>
                <a:spcPts val="300"/>
              </a:spcAft>
              <a:buFont typeface="Arial" panose="020B0604020202020204" pitchFamily="34" charset="0"/>
              <a:buChar char="•"/>
            </a:pPr>
            <a:r>
              <a:rPr lang="en-GB" sz="1800"/>
              <a:t>Identify </a:t>
            </a:r>
            <a:r>
              <a:rPr lang="en-GB" sz="1800" i="1"/>
              <a:t>things</a:t>
            </a:r>
            <a:r>
              <a:rPr lang="en-GB" sz="1800"/>
              <a:t> e.g. an ‘alcohol problem’ </a:t>
            </a:r>
          </a:p>
          <a:p>
            <a:pPr marL="2171700" lvl="4" indent="-342900" algn="l">
              <a:spcBef>
                <a:spcPts val="300"/>
              </a:spcBef>
              <a:spcAft>
                <a:spcPts val="300"/>
              </a:spcAft>
              <a:buFont typeface="Arial" panose="020B0604020202020204" pitchFamily="34" charset="0"/>
              <a:buChar char="•"/>
            </a:pPr>
            <a:r>
              <a:rPr lang="en-GB" sz="1800"/>
              <a:t>Determine what we might want or need to do (</a:t>
            </a:r>
            <a:r>
              <a:rPr lang="en-GB" sz="1800" err="1"/>
              <a:t>esp</a:t>
            </a:r>
            <a:r>
              <a:rPr lang="en-GB" sz="1800"/>
              <a:t> quickly)</a:t>
            </a:r>
          </a:p>
          <a:p>
            <a:pPr marL="2171700" lvl="4" indent="-342900" algn="l">
              <a:spcBef>
                <a:spcPts val="300"/>
              </a:spcBef>
              <a:spcAft>
                <a:spcPts val="300"/>
              </a:spcAft>
              <a:buFont typeface="Arial" panose="020B0604020202020204" pitchFamily="34" charset="0"/>
              <a:buChar char="•"/>
            </a:pPr>
            <a:r>
              <a:rPr lang="en-GB" sz="1800"/>
              <a:t>But.. our language shapes and makes our ‘realties’ via ‘received wisdom’ or ‘social facts’  </a:t>
            </a:r>
          </a:p>
          <a:p>
            <a:pPr marL="800100" lvl="1" indent="-342900" algn="l">
              <a:buFont typeface="Arial" panose="020B0604020202020204" pitchFamily="34" charset="0"/>
              <a:buChar char="•"/>
            </a:pPr>
            <a:endParaRPr lang="en-GB"/>
          </a:p>
          <a:p>
            <a:pPr marL="342900" indent="-342900">
              <a:buFont typeface="Arial" panose="020B0604020202020204" pitchFamily="34" charset="0"/>
              <a:buChar char="•"/>
            </a:pPr>
            <a:endParaRPr lang="en-GB" i="1"/>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1034985" y="736954"/>
            <a:ext cx="5061015" cy="657225"/>
          </a:xfrm>
        </p:spPr>
        <p:txBody>
          <a:bodyPr>
            <a:normAutofit fontScale="90000"/>
          </a:bodyPr>
          <a:lstStyle/>
          <a:p>
            <a:r>
              <a:rPr lang="en-GB" sz="3600"/>
              <a:t>In defence of labelling… </a:t>
            </a:r>
          </a:p>
        </p:txBody>
      </p:sp>
      <p:pic>
        <p:nvPicPr>
          <p:cNvPr id="3076" name="Picture 4" descr="Ron Malhotra on LinkedIn: It appears that the majority want what's easy,  not what's based on the… | 81 comments">
            <a:extLst>
              <a:ext uri="{FF2B5EF4-FFF2-40B4-BE49-F238E27FC236}">
                <a16:creationId xmlns:a16="http://schemas.microsoft.com/office/drawing/2014/main" id="{D904E269-6664-FED2-BC18-3ECA15E27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137" y="0"/>
            <a:ext cx="2796863" cy="275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2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1099596" y="1588755"/>
            <a:ext cx="8859020" cy="4756625"/>
          </a:xfrm>
        </p:spPr>
        <p:txBody>
          <a:bodyPr>
            <a:normAutofit/>
          </a:bodyPr>
          <a:lstStyle/>
          <a:p>
            <a:pPr marL="342900" indent="-342900">
              <a:spcBef>
                <a:spcPts val="300"/>
              </a:spcBef>
              <a:spcAft>
                <a:spcPts val="300"/>
              </a:spcAft>
              <a:buFont typeface="Arial" panose="020B0604020202020204" pitchFamily="34" charset="0"/>
              <a:buChar char="•"/>
            </a:pPr>
            <a:r>
              <a:rPr lang="en-GB" sz="2000"/>
              <a:t>Alcoholics Anonymous (AA) members self-label as “alcoholics” </a:t>
            </a:r>
          </a:p>
          <a:p>
            <a:pPr marL="342900" indent="-342900">
              <a:spcBef>
                <a:spcPts val="300"/>
              </a:spcBef>
              <a:spcAft>
                <a:spcPts val="300"/>
              </a:spcAft>
              <a:buFont typeface="Arial" panose="020B0604020202020204" pitchFamily="34" charset="0"/>
              <a:buChar char="•"/>
            </a:pPr>
            <a:r>
              <a:rPr lang="en-GB" sz="2000"/>
              <a:t>This is part of the </a:t>
            </a:r>
            <a:r>
              <a:rPr lang="en-GB" sz="2000" i="1"/>
              <a:t>sense making process </a:t>
            </a:r>
            <a:r>
              <a:rPr lang="en-GB" sz="2000"/>
              <a:t>of ‘alcoholism’ as ‘disease’/’illness’ to facilitate ‘recovery’</a:t>
            </a:r>
          </a:p>
          <a:p>
            <a:pPr marL="342900" indent="-342900">
              <a:spcBef>
                <a:spcPts val="300"/>
              </a:spcBef>
              <a:spcAft>
                <a:spcPts val="300"/>
              </a:spcAft>
              <a:buFont typeface="Arial" panose="020B0604020202020204" pitchFamily="34" charset="0"/>
              <a:buChar char="•"/>
            </a:pPr>
            <a:r>
              <a:rPr lang="en-US" sz="2000"/>
              <a:t>The adoption of the alcoholic identity is required for AA success (Glassman 2022)</a:t>
            </a:r>
          </a:p>
          <a:p>
            <a:pPr marL="342900" indent="-342900">
              <a:spcBef>
                <a:spcPts val="300"/>
              </a:spcBef>
              <a:spcAft>
                <a:spcPts val="300"/>
              </a:spcAft>
              <a:buFont typeface="Arial" panose="020B0604020202020204" pitchFamily="34" charset="0"/>
              <a:buChar char="•"/>
            </a:pPr>
            <a:r>
              <a:rPr lang="en-GB" sz="2000"/>
              <a:t>Alcoholic self-labelling represents problem recognition i.e. not being ‘in denial’/step 1 (‘we admitted we were powerless’)</a:t>
            </a:r>
          </a:p>
          <a:p>
            <a:pPr marL="342900" indent="-342900">
              <a:spcBef>
                <a:spcPts val="300"/>
              </a:spcBef>
              <a:spcAft>
                <a:spcPts val="300"/>
              </a:spcAft>
              <a:buFont typeface="Arial" panose="020B0604020202020204" pitchFamily="34" charset="0"/>
              <a:buChar char="•"/>
            </a:pPr>
            <a:r>
              <a:rPr lang="en-US" sz="2000"/>
              <a:t>Self-labeling may help in dealing with shame/blame </a:t>
            </a:r>
          </a:p>
          <a:p>
            <a:pPr marL="342900" indent="-342900">
              <a:spcBef>
                <a:spcPts val="300"/>
              </a:spcBef>
              <a:spcAft>
                <a:spcPts val="300"/>
              </a:spcAft>
              <a:buFont typeface="Arial" panose="020B0604020202020204" pitchFamily="34" charset="0"/>
              <a:buChar char="•"/>
            </a:pPr>
            <a:r>
              <a:rPr lang="en-GB" sz="2000"/>
              <a:t>Bonding with stigmatised others e.g. fellow AA members is empowering (</a:t>
            </a:r>
            <a:r>
              <a:rPr lang="en-GB"/>
              <a:t>Cruwys &amp; </a:t>
            </a:r>
            <a:r>
              <a:rPr lang="en-GB" err="1"/>
              <a:t>Gunaseelan</a:t>
            </a:r>
            <a:r>
              <a:rPr lang="en-GB"/>
              <a:t>, 2016)</a:t>
            </a:r>
            <a:endParaRPr lang="en-GB" sz="2000"/>
          </a:p>
          <a:p>
            <a:pPr marL="342900" indent="-342900">
              <a:spcBef>
                <a:spcPts val="300"/>
              </a:spcBef>
              <a:spcAft>
                <a:spcPts val="300"/>
              </a:spcAft>
              <a:buFont typeface="Arial" panose="020B0604020202020204" pitchFamily="34" charset="0"/>
              <a:buChar char="•"/>
            </a:pPr>
            <a:r>
              <a:rPr lang="en-GB" sz="2000"/>
              <a:t>‘Recovering alcoholic’ is a positive </a:t>
            </a:r>
            <a:r>
              <a:rPr lang="en-GB" sz="2000" i="1"/>
              <a:t>identity shift </a:t>
            </a:r>
            <a:r>
              <a:rPr lang="en-GB" sz="2000"/>
              <a:t>within AA </a:t>
            </a:r>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1986396" y="512620"/>
            <a:ext cx="7772400" cy="657225"/>
          </a:xfrm>
        </p:spPr>
        <p:txBody>
          <a:bodyPr/>
          <a:lstStyle/>
          <a:p>
            <a:r>
              <a:rPr lang="en-GB"/>
              <a:t>Alcoholic self-labelling </a:t>
            </a:r>
          </a:p>
        </p:txBody>
      </p:sp>
      <p:pic>
        <p:nvPicPr>
          <p:cNvPr id="3" name="Picture 2" descr="Logo&#10;&#10;Description automatically generated">
            <a:extLst>
              <a:ext uri="{FF2B5EF4-FFF2-40B4-BE49-F238E27FC236}">
                <a16:creationId xmlns:a16="http://schemas.microsoft.com/office/drawing/2014/main" id="{A2F10E9D-5778-4B8A-9399-EC4F04014222}"/>
              </a:ext>
            </a:extLst>
          </p:cNvPr>
          <p:cNvPicPr>
            <a:picLocks noChangeAspect="1"/>
          </p:cNvPicPr>
          <p:nvPr/>
        </p:nvPicPr>
        <p:blipFill>
          <a:blip r:embed="rId2"/>
          <a:stretch>
            <a:fillRect/>
          </a:stretch>
        </p:blipFill>
        <p:spPr>
          <a:xfrm>
            <a:off x="10097512" y="275252"/>
            <a:ext cx="1789186" cy="1789186"/>
          </a:xfrm>
          <a:prstGeom prst="rect">
            <a:avLst/>
          </a:prstGeom>
        </p:spPr>
      </p:pic>
    </p:spTree>
    <p:extLst>
      <p:ext uri="{BB962C8B-B14F-4D97-AF65-F5344CB8AC3E}">
        <p14:creationId xmlns:p14="http://schemas.microsoft.com/office/powerpoint/2010/main" val="362858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798653" y="1539432"/>
            <a:ext cx="9659564" cy="4837297"/>
          </a:xfrm>
        </p:spPr>
        <p:txBody>
          <a:bodyPr>
            <a:normAutofit/>
          </a:bodyPr>
          <a:lstStyle/>
          <a:p>
            <a:pPr marL="342900" indent="-342900">
              <a:spcBef>
                <a:spcPts val="400"/>
              </a:spcBef>
              <a:spcAft>
                <a:spcPts val="400"/>
              </a:spcAft>
              <a:buFont typeface="Arial" panose="020B0604020202020204" pitchFamily="34" charset="0"/>
              <a:buChar char="•"/>
            </a:pPr>
            <a:r>
              <a:rPr lang="en-GB"/>
              <a:t>Most people with alcohol problems will never self-identify as ‘alcoholics’ – yet most will resolve them, usually without formal support (‘natural recovery’/’self-change’)</a:t>
            </a:r>
          </a:p>
          <a:p>
            <a:pPr marL="342900" indent="-342900">
              <a:spcBef>
                <a:spcPts val="400"/>
              </a:spcBef>
              <a:spcAft>
                <a:spcPts val="400"/>
              </a:spcAft>
              <a:buFont typeface="Arial" panose="020B0604020202020204" pitchFamily="34" charset="0"/>
              <a:buChar char="•"/>
            </a:pPr>
            <a:r>
              <a:rPr lang="en-GB"/>
              <a:t>‘Alcoholism’ framing is embedded within beliefs about alcohol problems as:</a:t>
            </a:r>
          </a:p>
          <a:p>
            <a:pPr marL="800100" lvl="1" indent="-342900" algn="l">
              <a:spcBef>
                <a:spcPts val="400"/>
              </a:spcBef>
              <a:spcAft>
                <a:spcPts val="400"/>
              </a:spcAft>
              <a:buFont typeface="Arial" panose="020B0604020202020204" pitchFamily="34" charset="0"/>
              <a:buChar char="•"/>
            </a:pPr>
            <a:r>
              <a:rPr lang="en-GB" sz="1600"/>
              <a:t>A ‘disease’ (many interpretations – metaphorical, spiritual, physical, psychological)</a:t>
            </a:r>
          </a:p>
          <a:p>
            <a:pPr marL="800100" lvl="1" indent="-342900" algn="l">
              <a:spcBef>
                <a:spcPts val="400"/>
              </a:spcBef>
              <a:spcAft>
                <a:spcPts val="400"/>
              </a:spcAft>
              <a:buFont typeface="Arial" panose="020B0604020202020204" pitchFamily="34" charset="0"/>
              <a:buChar char="•"/>
            </a:pPr>
            <a:r>
              <a:rPr lang="en-GB" sz="1600"/>
              <a:t>Individually located (vs environmentally influenced)</a:t>
            </a:r>
          </a:p>
          <a:p>
            <a:pPr marL="800100" lvl="1" indent="-342900" algn="l">
              <a:spcBef>
                <a:spcPts val="400"/>
              </a:spcBef>
              <a:spcAft>
                <a:spcPts val="400"/>
              </a:spcAft>
              <a:buFont typeface="Arial" panose="020B0604020202020204" pitchFamily="34" charset="0"/>
              <a:buChar char="•"/>
            </a:pPr>
            <a:r>
              <a:rPr lang="en-GB" sz="1600"/>
              <a:t>Abstinence as the only route to recovery</a:t>
            </a:r>
          </a:p>
          <a:p>
            <a:pPr marL="800100" lvl="1" indent="-342900" algn="l">
              <a:spcBef>
                <a:spcPts val="400"/>
              </a:spcBef>
              <a:spcAft>
                <a:spcPts val="400"/>
              </a:spcAft>
              <a:buFont typeface="Arial" panose="020B0604020202020204" pitchFamily="34" charset="0"/>
              <a:buChar char="•"/>
            </a:pPr>
            <a:r>
              <a:rPr lang="en-GB" sz="1600"/>
              <a:t>Existing as a distinct group of ‘alcoholics’</a:t>
            </a:r>
          </a:p>
          <a:p>
            <a:pPr marL="800100" lvl="1" indent="-342900" algn="l">
              <a:spcBef>
                <a:spcPts val="400"/>
              </a:spcBef>
              <a:spcAft>
                <a:spcPts val="400"/>
              </a:spcAft>
              <a:buFont typeface="Arial" panose="020B0604020202020204" pitchFamily="34" charset="0"/>
              <a:buChar char="•"/>
            </a:pPr>
            <a:r>
              <a:rPr lang="en-GB" sz="1600"/>
              <a:t>Low problem recognition labelled as ‘denial’</a:t>
            </a:r>
          </a:p>
          <a:p>
            <a:pPr marL="342900" indent="-342900">
              <a:spcBef>
                <a:spcPts val="400"/>
              </a:spcBef>
              <a:spcAft>
                <a:spcPts val="400"/>
              </a:spcAft>
              <a:buFont typeface="Arial" panose="020B0604020202020204" pitchFamily="34" charset="0"/>
              <a:buChar char="•"/>
            </a:pPr>
            <a:r>
              <a:rPr lang="en-GB"/>
              <a:t>Alcoholism framings dominate language and thinking around alcohol problems, in turn undermining public health goals, e.g. via ‘othering’ </a:t>
            </a:r>
          </a:p>
          <a:p>
            <a:pPr marL="800100" lvl="1" indent="-342900" algn="l">
              <a:spcBef>
                <a:spcPts val="400"/>
              </a:spcBef>
              <a:spcAft>
                <a:spcPts val="400"/>
              </a:spcAft>
              <a:buFont typeface="Arial" panose="020B0604020202020204" pitchFamily="34" charset="0"/>
              <a:buChar char="•"/>
            </a:pPr>
            <a:endParaRPr lang="en-GB" sz="1600"/>
          </a:p>
          <a:p>
            <a:pPr marL="800100" lvl="1" indent="-342900" algn="l">
              <a:spcBef>
                <a:spcPts val="400"/>
              </a:spcBef>
              <a:spcAft>
                <a:spcPts val="400"/>
              </a:spcAft>
              <a:buFont typeface="Arial" panose="020B0604020202020204" pitchFamily="34" charset="0"/>
              <a:buChar char="•"/>
            </a:pPr>
            <a:endParaRPr lang="en-GB"/>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652655" y="481271"/>
            <a:ext cx="10869942" cy="657225"/>
          </a:xfrm>
        </p:spPr>
        <p:txBody>
          <a:bodyPr>
            <a:normAutofit fontScale="90000"/>
          </a:bodyPr>
          <a:lstStyle/>
          <a:p>
            <a:r>
              <a:rPr lang="en-GB"/>
              <a:t>When ‘Alcoholism’ framing spills over  </a:t>
            </a:r>
          </a:p>
        </p:txBody>
      </p:sp>
      <p:sp>
        <p:nvSpPr>
          <p:cNvPr id="2" name="TextBox 1">
            <a:extLst>
              <a:ext uri="{FF2B5EF4-FFF2-40B4-BE49-F238E27FC236}">
                <a16:creationId xmlns:a16="http://schemas.microsoft.com/office/drawing/2014/main" id="{CC323E60-26EB-C280-94DA-070921A2F4E0}"/>
              </a:ext>
            </a:extLst>
          </p:cNvPr>
          <p:cNvSpPr txBox="1"/>
          <p:nvPr/>
        </p:nvSpPr>
        <p:spPr>
          <a:xfrm>
            <a:off x="4438891" y="5566926"/>
            <a:ext cx="7396222" cy="1388522"/>
          </a:xfrm>
          <a:prstGeom prst="rect">
            <a:avLst/>
          </a:prstGeom>
          <a:noFill/>
        </p:spPr>
        <p:txBody>
          <a:bodyPr wrap="square" rtlCol="0">
            <a:spAutoFit/>
          </a:bodyPr>
          <a:lstStyle/>
          <a:p>
            <a:pPr>
              <a:lnSpc>
                <a:spcPct val="150000"/>
              </a:lnSpc>
            </a:pPr>
            <a:r>
              <a:rPr lang="en-GB" sz="1600" i="1">
                <a:solidFill>
                  <a:srgbClr val="002060"/>
                </a:solidFill>
              </a:rPr>
              <a:t>Participant with ‘harmful’ AUDIT-C score (10):</a:t>
            </a:r>
            <a:endParaRPr lang="en-GB" sz="1600" b="1" i="1">
              <a:solidFill>
                <a:srgbClr val="7030A0"/>
              </a:solidFill>
            </a:endParaRPr>
          </a:p>
          <a:p>
            <a:pPr algn="ctr"/>
            <a:r>
              <a:rPr lang="en-GB" b="1" i="1">
                <a:solidFill>
                  <a:srgbClr val="7030A0"/>
                </a:solidFill>
              </a:rPr>
              <a:t>“I drink in moderation. Like my daughter, she’s alcoholic… I’ve seen her drink two bottles of vodka. She’s terrible. I couldn’t do that”</a:t>
            </a:r>
            <a:endParaRPr lang="en-GB" sz="1400" i="1"/>
          </a:p>
          <a:p>
            <a:pPr algn="r">
              <a:lnSpc>
                <a:spcPct val="150000"/>
              </a:lnSpc>
            </a:pPr>
            <a:r>
              <a:rPr lang="en-GB" sz="1600" i="1">
                <a:solidFill>
                  <a:srgbClr val="002060"/>
                </a:solidFill>
              </a:rPr>
              <a:t>Gough et al., 2019</a:t>
            </a:r>
          </a:p>
        </p:txBody>
      </p:sp>
      <p:pic>
        <p:nvPicPr>
          <p:cNvPr id="3" name="Picture 2" descr="A picture containing mask, clothing&#10;&#10;Description automatically generated">
            <a:extLst>
              <a:ext uri="{FF2B5EF4-FFF2-40B4-BE49-F238E27FC236}">
                <a16:creationId xmlns:a16="http://schemas.microsoft.com/office/drawing/2014/main" id="{69210983-AF24-C785-D714-349D0BB3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783" y="5760988"/>
            <a:ext cx="2039564" cy="861899"/>
          </a:xfrm>
          <a:prstGeom prst="rect">
            <a:avLst/>
          </a:prstGeom>
        </p:spPr>
      </p:pic>
    </p:spTree>
    <p:extLst>
      <p:ext uri="{BB962C8B-B14F-4D97-AF65-F5344CB8AC3E}">
        <p14:creationId xmlns:p14="http://schemas.microsoft.com/office/powerpoint/2010/main" val="151040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par>
                                <p:cTn id="39" presetID="2" presetClass="entr" presetSubtype="8"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0-#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AABDC492-E44C-4B17-A8D2-39833EEB41E9}"/>
              </a:ext>
            </a:extLst>
          </p:cNvPr>
          <p:cNvSpPr>
            <a:spLocks noGrp="1"/>
          </p:cNvSpPr>
          <p:nvPr>
            <p:ph type="subTitle" idx="1"/>
          </p:nvPr>
        </p:nvSpPr>
        <p:spPr>
          <a:xfrm>
            <a:off x="970113" y="2148010"/>
            <a:ext cx="4584030" cy="5177760"/>
          </a:xfrm>
        </p:spPr>
        <p:txBody>
          <a:bodyPr>
            <a:normAutofit/>
          </a:bodyPr>
          <a:lstStyle/>
          <a:p>
            <a:pPr>
              <a:lnSpc>
                <a:spcPct val="100000"/>
              </a:lnSpc>
              <a:spcBef>
                <a:spcPts val="300"/>
              </a:spcBef>
              <a:spcAft>
                <a:spcPts val="300"/>
              </a:spcAft>
            </a:pPr>
            <a:r>
              <a:rPr lang="en-GB"/>
              <a:t>Study 1:</a:t>
            </a:r>
          </a:p>
          <a:p>
            <a:pPr marL="342900" indent="-342900">
              <a:lnSpc>
                <a:spcPct val="100000"/>
              </a:lnSpc>
              <a:spcBef>
                <a:spcPts val="300"/>
              </a:spcBef>
              <a:spcAft>
                <a:spcPts val="300"/>
              </a:spcAft>
              <a:buFont typeface="Arial" panose="020B0604020202020204" pitchFamily="34" charset="0"/>
              <a:buChar char="•"/>
            </a:pPr>
            <a:r>
              <a:rPr lang="en-GB"/>
              <a:t>Video vignette </a:t>
            </a:r>
            <a:r>
              <a:rPr lang="en-GB" i="1"/>
              <a:t>“I’m not so different from most people.. Anyone can develop a problem with alcohol..”</a:t>
            </a:r>
          </a:p>
          <a:p>
            <a:pPr marL="342900" indent="-342900">
              <a:lnSpc>
                <a:spcPct val="100000"/>
              </a:lnSpc>
              <a:spcBef>
                <a:spcPts val="300"/>
              </a:spcBef>
              <a:spcAft>
                <a:spcPts val="300"/>
              </a:spcAft>
              <a:buFont typeface="Arial" panose="020B0604020202020204" pitchFamily="34" charset="0"/>
              <a:buChar char="•"/>
            </a:pPr>
            <a:r>
              <a:rPr lang="en-GB"/>
              <a:t>People with harmful drinking and no self-identified addiction experience had higher problem recognition in the continuum condition versus control (p=.007) and binary (p&lt;.001) conditions</a:t>
            </a:r>
            <a:endParaRPr lang="en-GB" sz="2000"/>
          </a:p>
          <a:p>
            <a:endParaRPr lang="en-GB" i="1"/>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324993" y="1239649"/>
            <a:ext cx="6388323" cy="657225"/>
          </a:xfrm>
        </p:spPr>
        <p:txBody>
          <a:bodyPr>
            <a:normAutofit fontScale="90000"/>
          </a:bodyPr>
          <a:lstStyle/>
          <a:p>
            <a:r>
              <a:rPr lang="en-GB" sz="3600"/>
              <a:t>Using Continuum beliefs to counter ‘othering’?</a:t>
            </a:r>
          </a:p>
        </p:txBody>
      </p:sp>
      <p:pic>
        <p:nvPicPr>
          <p:cNvPr id="7" name="Picture 6">
            <a:extLst>
              <a:ext uri="{FF2B5EF4-FFF2-40B4-BE49-F238E27FC236}">
                <a16:creationId xmlns:a16="http://schemas.microsoft.com/office/drawing/2014/main" id="{0520404C-98B4-42ED-8B93-44D0A078D8EE}"/>
              </a:ext>
            </a:extLst>
          </p:cNvPr>
          <p:cNvPicPr>
            <a:picLocks noChangeAspect="1"/>
          </p:cNvPicPr>
          <p:nvPr/>
        </p:nvPicPr>
        <p:blipFill>
          <a:blip r:embed="rId2"/>
          <a:stretch>
            <a:fillRect/>
          </a:stretch>
        </p:blipFill>
        <p:spPr>
          <a:xfrm>
            <a:off x="970112" y="4604072"/>
            <a:ext cx="5202157" cy="2155543"/>
          </a:xfrm>
          <a:prstGeom prst="rect">
            <a:avLst/>
          </a:prstGeom>
        </p:spPr>
      </p:pic>
      <p:pic>
        <p:nvPicPr>
          <p:cNvPr id="2" name="Picture 1">
            <a:extLst>
              <a:ext uri="{FF2B5EF4-FFF2-40B4-BE49-F238E27FC236}">
                <a16:creationId xmlns:a16="http://schemas.microsoft.com/office/drawing/2014/main" id="{0BC3B5FF-80FA-087D-EBAE-801783B18340}"/>
              </a:ext>
            </a:extLst>
          </p:cNvPr>
          <p:cNvPicPr>
            <a:picLocks noChangeAspect="1"/>
          </p:cNvPicPr>
          <p:nvPr/>
        </p:nvPicPr>
        <p:blipFill>
          <a:blip r:embed="rId3"/>
          <a:stretch>
            <a:fillRect/>
          </a:stretch>
        </p:blipFill>
        <p:spPr>
          <a:xfrm>
            <a:off x="7083706" y="347482"/>
            <a:ext cx="4695762" cy="2448777"/>
          </a:xfrm>
          <a:prstGeom prst="rect">
            <a:avLst/>
          </a:prstGeom>
        </p:spPr>
      </p:pic>
      <p:sp>
        <p:nvSpPr>
          <p:cNvPr id="3" name="Subtitle 4">
            <a:extLst>
              <a:ext uri="{FF2B5EF4-FFF2-40B4-BE49-F238E27FC236}">
                <a16:creationId xmlns:a16="http://schemas.microsoft.com/office/drawing/2014/main" id="{0B948F94-4A26-2F3F-5181-DBD79806938A}"/>
              </a:ext>
            </a:extLst>
          </p:cNvPr>
          <p:cNvSpPr txBox="1">
            <a:spLocks/>
          </p:cNvSpPr>
          <p:nvPr/>
        </p:nvSpPr>
        <p:spPr>
          <a:xfrm>
            <a:off x="7267075" y="3124905"/>
            <a:ext cx="4584030" cy="3733095"/>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Study 2:</a:t>
            </a:r>
          </a:p>
          <a:p>
            <a:pPr marL="342900" indent="-342900">
              <a:buFont typeface="Arial" panose="020B0604020202020204" pitchFamily="34" charset="0"/>
              <a:buChar char="•"/>
            </a:pPr>
            <a:r>
              <a:rPr lang="en-GB"/>
              <a:t>Using a script based text, continuum beliefs did not increase problem recognition</a:t>
            </a:r>
          </a:p>
          <a:p>
            <a:pPr marL="342900" indent="-342900">
              <a:buFont typeface="Arial" panose="020B0604020202020204" pitchFamily="34" charset="0"/>
              <a:buChar char="•"/>
            </a:pPr>
            <a:r>
              <a:rPr lang="en-GB"/>
              <a:t>Participants had lower problem recognition when exposed to ‘alcoholic’ terminology</a:t>
            </a:r>
          </a:p>
          <a:p>
            <a:pPr marL="342900" indent="-342900">
              <a:buFont typeface="Arial" panose="020B0604020202020204" pitchFamily="34" charset="0"/>
              <a:buChar char="•"/>
            </a:pPr>
            <a:r>
              <a:rPr lang="en-US"/>
              <a:t>The ‘alcoholic’ label resulted in ‘identity threat’ - as seen with rejecting a ‘mental illness’ label (Thoits, 2016)</a:t>
            </a:r>
          </a:p>
          <a:p>
            <a:endParaRPr lang="en-GB" i="1"/>
          </a:p>
        </p:txBody>
      </p:sp>
    </p:spTree>
    <p:extLst>
      <p:ext uri="{BB962C8B-B14F-4D97-AF65-F5344CB8AC3E}">
        <p14:creationId xmlns:p14="http://schemas.microsoft.com/office/powerpoint/2010/main" val="321021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1826009" y="1296365"/>
            <a:ext cx="7959436" cy="4078788"/>
          </a:xfrm>
        </p:spPr>
        <p:txBody>
          <a:bodyPr/>
          <a:lstStyle/>
          <a:p>
            <a:pPr marL="342900" indent="-342900">
              <a:buFont typeface="Arial" panose="020B0604020202020204" pitchFamily="34" charset="0"/>
              <a:buChar char="•"/>
            </a:pPr>
            <a:r>
              <a:rPr lang="en-GB"/>
              <a:t>Calls for ‘person first’ language (‘person with alcohol use disorder’) are now widely endorsed </a:t>
            </a:r>
            <a:r>
              <a:rPr lang="en-GB" b="1" i="1"/>
              <a:t>outside of self-labelling</a:t>
            </a:r>
          </a:p>
          <a:p>
            <a:endParaRPr lang="en-GB" i="1"/>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612744" y="-267323"/>
            <a:ext cx="10672572" cy="1300571"/>
          </a:xfrm>
        </p:spPr>
        <p:txBody>
          <a:bodyPr/>
          <a:lstStyle/>
          <a:p>
            <a:r>
              <a:rPr lang="en-GB"/>
              <a:t>‘person first’ language: A quick fix?</a:t>
            </a:r>
          </a:p>
        </p:txBody>
      </p:sp>
      <p:pic>
        <p:nvPicPr>
          <p:cNvPr id="7" name="Picture 6">
            <a:extLst>
              <a:ext uri="{FF2B5EF4-FFF2-40B4-BE49-F238E27FC236}">
                <a16:creationId xmlns:a16="http://schemas.microsoft.com/office/drawing/2014/main" id="{041EAB7A-9223-46FC-9BD4-AC9199B72560}"/>
              </a:ext>
            </a:extLst>
          </p:cNvPr>
          <p:cNvPicPr>
            <a:picLocks noChangeAspect="1"/>
          </p:cNvPicPr>
          <p:nvPr/>
        </p:nvPicPr>
        <p:blipFill>
          <a:blip r:embed="rId2"/>
          <a:stretch>
            <a:fillRect/>
          </a:stretch>
        </p:blipFill>
        <p:spPr>
          <a:xfrm>
            <a:off x="1826009" y="2639461"/>
            <a:ext cx="3153920" cy="2466753"/>
          </a:xfrm>
          <a:prstGeom prst="rect">
            <a:avLst/>
          </a:prstGeom>
        </p:spPr>
      </p:pic>
      <p:pic>
        <p:nvPicPr>
          <p:cNvPr id="9" name="Picture 8">
            <a:extLst>
              <a:ext uri="{FF2B5EF4-FFF2-40B4-BE49-F238E27FC236}">
                <a16:creationId xmlns:a16="http://schemas.microsoft.com/office/drawing/2014/main" id="{F809E897-D43F-4CE8-B943-18C67C0F9616}"/>
              </a:ext>
            </a:extLst>
          </p:cNvPr>
          <p:cNvPicPr>
            <a:picLocks noChangeAspect="1"/>
          </p:cNvPicPr>
          <p:nvPr/>
        </p:nvPicPr>
        <p:blipFill>
          <a:blip r:embed="rId3"/>
          <a:stretch>
            <a:fillRect/>
          </a:stretch>
        </p:blipFill>
        <p:spPr>
          <a:xfrm>
            <a:off x="7123695" y="2253071"/>
            <a:ext cx="3187679" cy="1986420"/>
          </a:xfrm>
          <a:prstGeom prst="rect">
            <a:avLst/>
          </a:prstGeom>
        </p:spPr>
      </p:pic>
      <p:pic>
        <p:nvPicPr>
          <p:cNvPr id="10" name="Picture 9">
            <a:extLst>
              <a:ext uri="{FF2B5EF4-FFF2-40B4-BE49-F238E27FC236}">
                <a16:creationId xmlns:a16="http://schemas.microsoft.com/office/drawing/2014/main" id="{DF57E291-2132-48C3-B0D7-2263F6D11043}"/>
              </a:ext>
            </a:extLst>
          </p:cNvPr>
          <p:cNvPicPr>
            <a:picLocks noChangeAspect="1"/>
          </p:cNvPicPr>
          <p:nvPr/>
        </p:nvPicPr>
        <p:blipFill>
          <a:blip r:embed="rId4"/>
          <a:stretch>
            <a:fillRect/>
          </a:stretch>
        </p:blipFill>
        <p:spPr>
          <a:xfrm>
            <a:off x="4754058" y="2181006"/>
            <a:ext cx="2683883" cy="3494182"/>
          </a:xfrm>
          <a:prstGeom prst="rect">
            <a:avLst/>
          </a:prstGeom>
        </p:spPr>
      </p:pic>
      <p:pic>
        <p:nvPicPr>
          <p:cNvPr id="11" name="Picture 10">
            <a:extLst>
              <a:ext uri="{FF2B5EF4-FFF2-40B4-BE49-F238E27FC236}">
                <a16:creationId xmlns:a16="http://schemas.microsoft.com/office/drawing/2014/main" id="{F2E84376-D2A8-44A8-8B47-6C01457C7E35}"/>
              </a:ext>
            </a:extLst>
          </p:cNvPr>
          <p:cNvPicPr>
            <a:picLocks noChangeAspect="1"/>
          </p:cNvPicPr>
          <p:nvPr/>
        </p:nvPicPr>
        <p:blipFill>
          <a:blip r:embed="rId5"/>
          <a:stretch>
            <a:fillRect/>
          </a:stretch>
        </p:blipFill>
        <p:spPr>
          <a:xfrm>
            <a:off x="7919906" y="3758979"/>
            <a:ext cx="2246801" cy="2874325"/>
          </a:xfrm>
          <a:prstGeom prst="rect">
            <a:avLst/>
          </a:prstGeom>
        </p:spPr>
      </p:pic>
      <p:pic>
        <p:nvPicPr>
          <p:cNvPr id="3" name="Graphic 2">
            <a:extLst>
              <a:ext uri="{FF2B5EF4-FFF2-40B4-BE49-F238E27FC236}">
                <a16:creationId xmlns:a16="http://schemas.microsoft.com/office/drawing/2014/main" id="{8ACD9D7C-ACA1-4852-BE6B-62E15A5400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01725" y="5715499"/>
            <a:ext cx="6218181" cy="827676"/>
          </a:xfrm>
          <a:prstGeom prst="rect">
            <a:avLst/>
          </a:prstGeom>
        </p:spPr>
      </p:pic>
    </p:spTree>
    <p:extLst>
      <p:ext uri="{BB962C8B-B14F-4D97-AF65-F5344CB8AC3E}">
        <p14:creationId xmlns:p14="http://schemas.microsoft.com/office/powerpoint/2010/main" val="291567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B6935-E4BC-0A68-0144-5AC08E74F0ED}"/>
              </a:ext>
            </a:extLst>
          </p:cNvPr>
          <p:cNvSpPr>
            <a:spLocks noGrp="1"/>
          </p:cNvSpPr>
          <p:nvPr>
            <p:ph type="title"/>
          </p:nvPr>
        </p:nvSpPr>
        <p:spPr/>
        <p:txBody>
          <a:bodyPr/>
          <a:lstStyle/>
          <a:p>
            <a:r>
              <a:rPr lang="en-GB"/>
              <a:t>COI</a:t>
            </a:r>
          </a:p>
        </p:txBody>
      </p:sp>
      <p:sp>
        <p:nvSpPr>
          <p:cNvPr id="5" name="Content Placeholder 4">
            <a:extLst>
              <a:ext uri="{FF2B5EF4-FFF2-40B4-BE49-F238E27FC236}">
                <a16:creationId xmlns:a16="http://schemas.microsoft.com/office/drawing/2014/main" id="{5B5CB87F-0871-A3AB-F5FD-BBA1111300E1}"/>
              </a:ext>
            </a:extLst>
          </p:cNvPr>
          <p:cNvSpPr>
            <a:spLocks noGrp="1"/>
          </p:cNvSpPr>
          <p:nvPr>
            <p:ph idx="1"/>
          </p:nvPr>
        </p:nvSpPr>
        <p:spPr/>
        <p:txBody>
          <a:bodyPr vert="horz" lIns="91440" tIns="45720" rIns="91440" bIns="45720" rtlCol="0" anchor="t">
            <a:normAutofit/>
          </a:bodyPr>
          <a:lstStyle/>
          <a:p>
            <a:r>
              <a:rPr lang="en-US" sz="2400"/>
              <a:t>Declaration of interests: JM and GM report no conflicts of interest/scientific funding for this talk to declare</a:t>
            </a:r>
            <a:endParaRPr lang="en-GB" sz="2400"/>
          </a:p>
        </p:txBody>
      </p:sp>
    </p:spTree>
    <p:extLst>
      <p:ext uri="{BB962C8B-B14F-4D97-AF65-F5344CB8AC3E}">
        <p14:creationId xmlns:p14="http://schemas.microsoft.com/office/powerpoint/2010/main" val="3536636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DD871A-0F67-409C-A6B2-66A9AF6DC7F1}"/>
              </a:ext>
            </a:extLst>
          </p:cNvPr>
          <p:cNvPicPr>
            <a:picLocks noChangeAspect="1"/>
          </p:cNvPicPr>
          <p:nvPr/>
        </p:nvPicPr>
        <p:blipFill rotWithShape="1">
          <a:blip r:embed="rId2"/>
          <a:srcRect t="15001" r="6828"/>
          <a:stretch/>
        </p:blipFill>
        <p:spPr>
          <a:xfrm>
            <a:off x="6852214" y="212026"/>
            <a:ext cx="5000262" cy="2510505"/>
          </a:xfrm>
          <a:prstGeom prst="rect">
            <a:avLst/>
          </a:prstGeom>
        </p:spPr>
      </p:pic>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1968213" y="2933781"/>
            <a:ext cx="8255577" cy="3475204"/>
          </a:xfrm>
        </p:spPr>
        <p:txBody>
          <a:bodyPr>
            <a:normAutofit lnSpcReduction="10000"/>
          </a:bodyPr>
          <a:lstStyle/>
          <a:p>
            <a:pPr marL="342900" indent="-342900">
              <a:spcBef>
                <a:spcPts val="300"/>
              </a:spcBef>
              <a:spcAft>
                <a:spcPts val="300"/>
              </a:spcAft>
              <a:buFont typeface="Arial" panose="020B0604020202020204" pitchFamily="34" charset="0"/>
              <a:buChar char="•"/>
            </a:pPr>
            <a:r>
              <a:rPr lang="en-GB" sz="2000"/>
              <a:t>This strategy has been described as ‘revaluing’ as seen in some racial and homophobic discourse, but with unclear results (Wang et al., 2017)</a:t>
            </a:r>
          </a:p>
          <a:p>
            <a:pPr marL="342900" indent="-342900">
              <a:spcBef>
                <a:spcPts val="300"/>
              </a:spcBef>
              <a:spcAft>
                <a:spcPts val="300"/>
              </a:spcAft>
              <a:buFont typeface="Arial" panose="020B0604020202020204" pitchFamily="34" charset="0"/>
              <a:buChar char="•"/>
            </a:pPr>
            <a:r>
              <a:rPr lang="en-GB" sz="2000"/>
              <a:t>Whilst self-labelling can be important within recovery contexts, it is not a panacea for self-stigma (e.g., Hill &amp; Leeming, 2014, Schomerus et al., 2011)  </a:t>
            </a:r>
          </a:p>
          <a:p>
            <a:pPr marL="342900" indent="-342900">
              <a:spcBef>
                <a:spcPts val="300"/>
              </a:spcBef>
              <a:spcAft>
                <a:spcPts val="300"/>
              </a:spcAft>
              <a:buFont typeface="Arial" panose="020B0604020202020204" pitchFamily="34" charset="0"/>
              <a:buChar char="•"/>
            </a:pPr>
            <a:r>
              <a:rPr lang="en-GB" sz="2000"/>
              <a:t>No evidence that revaluing can shift </a:t>
            </a:r>
            <a:r>
              <a:rPr lang="en-GB" sz="2000" i="1"/>
              <a:t>public stigma</a:t>
            </a:r>
            <a:r>
              <a:rPr lang="en-GB" sz="2000"/>
              <a:t> for addiction</a:t>
            </a:r>
          </a:p>
          <a:p>
            <a:pPr marL="342900" indent="-342900">
              <a:spcBef>
                <a:spcPts val="300"/>
              </a:spcBef>
              <a:spcAft>
                <a:spcPts val="300"/>
              </a:spcAft>
              <a:buFont typeface="Arial" panose="020B0604020202020204" pitchFamily="34" charset="0"/>
              <a:buChar char="•"/>
            </a:pPr>
            <a:r>
              <a:rPr lang="en-GB" sz="2000"/>
              <a:t>Revaluing is only possible where “the pejorative use of the term is not yet entrenched” (</a:t>
            </a:r>
            <a:r>
              <a:rPr lang="en-GB" sz="2000" err="1"/>
              <a:t>Bolinger</a:t>
            </a:r>
            <a:r>
              <a:rPr lang="en-GB" sz="2000"/>
              <a:t>, 2020)</a:t>
            </a:r>
          </a:p>
          <a:p>
            <a:endParaRPr lang="en-GB" i="1"/>
          </a:p>
          <a:p>
            <a:pPr marL="342900" indent="-342900">
              <a:buFont typeface="Arial" panose="020B0604020202020204" pitchFamily="34" charset="0"/>
              <a:buChar char="•"/>
            </a:pPr>
            <a:endParaRPr lang="en-GB" i="1"/>
          </a:p>
          <a:p>
            <a:pPr marL="342900" indent="-342900">
              <a:buFont typeface="Arial" panose="020B0604020202020204" pitchFamily="34" charset="0"/>
              <a:buChar char="•"/>
            </a:pPr>
            <a:endParaRPr lang="en-GB" i="1"/>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2282537" y="1142047"/>
            <a:ext cx="5143501" cy="657225"/>
          </a:xfrm>
        </p:spPr>
        <p:txBody>
          <a:bodyPr>
            <a:normAutofit fontScale="90000"/>
          </a:bodyPr>
          <a:lstStyle/>
          <a:p>
            <a:r>
              <a:rPr lang="en-GB"/>
              <a:t>Can’t we just </a:t>
            </a:r>
            <a:br>
              <a:rPr lang="en-GB"/>
            </a:br>
            <a:r>
              <a:rPr lang="en-GB"/>
              <a:t>de-stigmatise </a:t>
            </a:r>
            <a:br>
              <a:rPr lang="en-GB"/>
            </a:br>
            <a:r>
              <a:rPr lang="en-GB"/>
              <a:t>‘alcoholism’?</a:t>
            </a:r>
          </a:p>
        </p:txBody>
      </p:sp>
      <p:sp>
        <p:nvSpPr>
          <p:cNvPr id="6" name="Subtitle 4">
            <a:extLst>
              <a:ext uri="{FF2B5EF4-FFF2-40B4-BE49-F238E27FC236}">
                <a16:creationId xmlns:a16="http://schemas.microsoft.com/office/drawing/2014/main" id="{D221B4C2-7B63-4E3F-B222-D11D47928FD4}"/>
              </a:ext>
            </a:extLst>
          </p:cNvPr>
          <p:cNvSpPr txBox="1">
            <a:spLocks/>
          </p:cNvSpPr>
          <p:nvPr/>
        </p:nvSpPr>
        <p:spPr>
          <a:xfrm>
            <a:off x="1968212" y="1958367"/>
            <a:ext cx="3969327" cy="2713017"/>
          </a:xfrm>
          <a:prstGeom prst="rect">
            <a:avLst/>
          </a:prstGeom>
        </p:spPr>
        <p:txBody>
          <a:bodyPr/>
          <a:lstStyle>
            <a:lvl1pPr marL="0" indent="0" algn="l" defTabSz="914400" rtl="0" eaLnBrk="1" latinLnBrk="0" hangingPunct="1">
              <a:lnSpc>
                <a:spcPct val="90000"/>
              </a:lnSpc>
              <a:spcBef>
                <a:spcPts val="0"/>
              </a:spcBef>
              <a:buFont typeface="Arial" charset="0"/>
              <a:buNone/>
              <a:defRPr sz="21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GB" sz="2000"/>
              <a:t>Some argue we should fight stigma by normalising stigma laden terms/labels</a:t>
            </a:r>
          </a:p>
          <a:p>
            <a:pPr marL="342900" indent="-342900">
              <a:buFont typeface="Arial" panose="020B0604020202020204" pitchFamily="34" charset="0"/>
              <a:buChar char="•"/>
            </a:pPr>
            <a:endParaRPr lang="en-GB" i="1"/>
          </a:p>
        </p:txBody>
      </p:sp>
    </p:spTree>
    <p:extLst>
      <p:ext uri="{BB962C8B-B14F-4D97-AF65-F5344CB8AC3E}">
        <p14:creationId xmlns:p14="http://schemas.microsoft.com/office/powerpoint/2010/main" val="31620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1645920" y="1645920"/>
            <a:ext cx="6424353" cy="4894728"/>
          </a:xfrm>
        </p:spPr>
        <p:txBody>
          <a:bodyPr>
            <a:normAutofit/>
          </a:bodyPr>
          <a:lstStyle/>
          <a:p>
            <a:pPr marL="342900" indent="-342900">
              <a:spcBef>
                <a:spcPts val="300"/>
              </a:spcBef>
              <a:spcAft>
                <a:spcPts val="300"/>
              </a:spcAft>
              <a:buFont typeface="Arial" panose="020B0604020202020204" pitchFamily="34" charset="0"/>
              <a:buChar char="•"/>
            </a:pPr>
            <a:r>
              <a:rPr lang="en-GB"/>
              <a:t>Disability charities have changed their names from those that are deficit/stigma laden, e.g., the Spastics Society is now Scope</a:t>
            </a:r>
          </a:p>
          <a:p>
            <a:pPr>
              <a:spcBef>
                <a:spcPts val="300"/>
              </a:spcBef>
              <a:spcAft>
                <a:spcPts val="300"/>
              </a:spcAft>
            </a:pPr>
            <a:r>
              <a:rPr lang="en-GB" i="1"/>
              <a:t>But does it work?</a:t>
            </a:r>
          </a:p>
          <a:p>
            <a:pPr marL="342900" indent="-342900">
              <a:spcBef>
                <a:spcPts val="300"/>
              </a:spcBef>
              <a:spcAft>
                <a:spcPts val="300"/>
              </a:spcAft>
              <a:buFont typeface="Arial" panose="020B0604020202020204" pitchFamily="34" charset="0"/>
              <a:buChar char="•"/>
            </a:pPr>
            <a:r>
              <a:rPr lang="en-GB"/>
              <a:t>Limited AUD/addiction stigma evidence but:</a:t>
            </a:r>
          </a:p>
          <a:p>
            <a:pPr marL="342900" indent="-342900">
              <a:spcBef>
                <a:spcPts val="300"/>
              </a:spcBef>
              <a:spcAft>
                <a:spcPts val="300"/>
              </a:spcAft>
              <a:buFont typeface="Arial" panose="020B0604020202020204" pitchFamily="34" charset="0"/>
              <a:buChar char="•"/>
            </a:pPr>
            <a:r>
              <a:rPr lang="en-GB"/>
              <a:t>In Japan, legislative change resulted in the renaming of the term ‘schizophrenia’ was linked to less stigmatising media reporting of mental health problems in following years (Aoki et at., 2016)</a:t>
            </a:r>
          </a:p>
          <a:p>
            <a:pPr marL="342900" indent="-342900">
              <a:spcBef>
                <a:spcPts val="300"/>
              </a:spcBef>
              <a:spcAft>
                <a:spcPts val="300"/>
              </a:spcAft>
              <a:buFont typeface="Arial" panose="020B0604020202020204" pitchFamily="34" charset="0"/>
              <a:buChar char="•"/>
            </a:pPr>
            <a:r>
              <a:rPr lang="en-GB"/>
              <a:t>We know ‘person first’ terms are associated with less </a:t>
            </a:r>
            <a:r>
              <a:rPr lang="en-GB" i="1"/>
              <a:t>public</a:t>
            </a:r>
            <a:r>
              <a:rPr lang="en-GB"/>
              <a:t> stigma than alcoholic labelling and ‘abuse’, ‘relapse’ etc can be problematic outside of recovery contexts</a:t>
            </a:r>
          </a:p>
          <a:p>
            <a:endParaRPr lang="en-GB" i="1"/>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2126673" y="400051"/>
            <a:ext cx="7772400" cy="657225"/>
          </a:xfrm>
        </p:spPr>
        <p:txBody>
          <a:bodyPr/>
          <a:lstStyle/>
          <a:p>
            <a:r>
              <a:rPr lang="en-GB"/>
              <a:t>‘Renaming’ …</a:t>
            </a:r>
          </a:p>
        </p:txBody>
      </p:sp>
      <p:pic>
        <p:nvPicPr>
          <p:cNvPr id="3" name="Picture 2">
            <a:extLst>
              <a:ext uri="{FF2B5EF4-FFF2-40B4-BE49-F238E27FC236}">
                <a16:creationId xmlns:a16="http://schemas.microsoft.com/office/drawing/2014/main" id="{E7AB4D1F-474C-4E65-A97F-3E90C852E0F2}"/>
              </a:ext>
            </a:extLst>
          </p:cNvPr>
          <p:cNvPicPr>
            <a:picLocks noChangeAspect="1"/>
          </p:cNvPicPr>
          <p:nvPr/>
        </p:nvPicPr>
        <p:blipFill>
          <a:blip r:embed="rId3"/>
          <a:stretch>
            <a:fillRect/>
          </a:stretch>
        </p:blipFill>
        <p:spPr>
          <a:xfrm>
            <a:off x="8835364" y="1727170"/>
            <a:ext cx="2646962" cy="4973849"/>
          </a:xfrm>
          <a:prstGeom prst="rect">
            <a:avLst/>
          </a:prstGeom>
        </p:spPr>
      </p:pic>
    </p:spTree>
    <p:extLst>
      <p:ext uri="{BB962C8B-B14F-4D97-AF65-F5344CB8AC3E}">
        <p14:creationId xmlns:p14="http://schemas.microsoft.com/office/powerpoint/2010/main" val="58976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1342663" y="1391083"/>
            <a:ext cx="9383078" cy="4738255"/>
          </a:xfrm>
        </p:spPr>
        <p:txBody>
          <a:bodyPr/>
          <a:lstStyle/>
          <a:p>
            <a:pPr marL="342900" indent="-342900">
              <a:spcBef>
                <a:spcPts val="300"/>
              </a:spcBef>
              <a:spcAft>
                <a:spcPts val="300"/>
              </a:spcAft>
              <a:buFont typeface="Arial" panose="020B0604020202020204" pitchFamily="34" charset="0"/>
              <a:buChar char="•"/>
            </a:pPr>
            <a:r>
              <a:rPr lang="en-GB" i="1"/>
              <a:t>In 2020, the drug, alcohol and mental health charity formerly known as </a:t>
            </a:r>
            <a:r>
              <a:rPr lang="en-GB" b="1" i="1"/>
              <a:t>Addaction</a:t>
            </a:r>
            <a:r>
              <a:rPr lang="en-GB" i="1"/>
              <a:t> announced it was changing name to </a:t>
            </a:r>
            <a:r>
              <a:rPr lang="en-GB" b="1" i="1"/>
              <a:t>We Are With You</a:t>
            </a:r>
            <a:r>
              <a:rPr lang="en-GB" i="1"/>
              <a:t>, stating:</a:t>
            </a:r>
          </a:p>
          <a:p>
            <a:pPr lvl="1">
              <a:spcBef>
                <a:spcPts val="300"/>
              </a:spcBef>
              <a:spcAft>
                <a:spcPts val="300"/>
              </a:spcAft>
            </a:pPr>
            <a:r>
              <a:rPr lang="en-US" sz="1800" i="1">
                <a:solidFill>
                  <a:srgbClr val="002060"/>
                </a:solidFill>
              </a:rPr>
              <a:t>‘The focus of the rebrand is on using “non-judgmental” language that makes it easier for people to ask for help.’</a:t>
            </a:r>
          </a:p>
          <a:p>
            <a:pPr>
              <a:spcBef>
                <a:spcPts val="300"/>
              </a:spcBef>
              <a:spcAft>
                <a:spcPts val="300"/>
              </a:spcAft>
            </a:pPr>
            <a:endParaRPr lang="en-US" sz="1200" i="1"/>
          </a:p>
          <a:p>
            <a:pPr marL="342900" indent="-342900">
              <a:spcBef>
                <a:spcPts val="300"/>
              </a:spcBef>
              <a:spcAft>
                <a:spcPts val="300"/>
              </a:spcAft>
              <a:buFont typeface="Arial" panose="020B0604020202020204" pitchFamily="34" charset="0"/>
              <a:buChar char="•"/>
            </a:pPr>
            <a:r>
              <a:rPr lang="en-US"/>
              <a:t>Laura Bunt, acting chief executive, said:</a:t>
            </a:r>
            <a:endParaRPr lang="en-GB" i="1"/>
          </a:p>
          <a:p>
            <a:pPr algn="ctr"/>
            <a:r>
              <a:rPr lang="en-GB" i="1">
                <a:solidFill>
                  <a:srgbClr val="7030A0"/>
                </a:solidFill>
              </a:rPr>
              <a:t>“</a:t>
            </a:r>
            <a:r>
              <a:rPr lang="en-US" i="1">
                <a:solidFill>
                  <a:srgbClr val="7030A0"/>
                </a:solidFill>
              </a:rPr>
              <a:t>Our research shows that language around addiction can in itself be a huge barrier to people seeking help. As We Are With You, we will use everyday language and focus on the help we offer, not the problem.”</a:t>
            </a:r>
          </a:p>
          <a:p>
            <a:endParaRPr lang="en-US" i="1"/>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1037843" y="413863"/>
            <a:ext cx="9383078" cy="657225"/>
          </a:xfrm>
        </p:spPr>
        <p:txBody>
          <a:bodyPr>
            <a:normAutofit fontScale="90000"/>
          </a:bodyPr>
          <a:lstStyle/>
          <a:p>
            <a:r>
              <a:rPr lang="en-GB"/>
              <a:t>Renaming in practice: providers</a:t>
            </a:r>
          </a:p>
        </p:txBody>
      </p:sp>
      <p:pic>
        <p:nvPicPr>
          <p:cNvPr id="6" name="Picture 5" descr="Logo&#10;&#10;Description automatically generated">
            <a:extLst>
              <a:ext uri="{FF2B5EF4-FFF2-40B4-BE49-F238E27FC236}">
                <a16:creationId xmlns:a16="http://schemas.microsoft.com/office/drawing/2014/main" id="{FCD093EB-5396-4321-A295-F1E4DF7FA602}"/>
              </a:ext>
            </a:extLst>
          </p:cNvPr>
          <p:cNvPicPr>
            <a:picLocks noChangeAspect="1"/>
          </p:cNvPicPr>
          <p:nvPr/>
        </p:nvPicPr>
        <p:blipFill>
          <a:blip r:embed="rId2"/>
          <a:stretch>
            <a:fillRect/>
          </a:stretch>
        </p:blipFill>
        <p:spPr>
          <a:xfrm>
            <a:off x="1930167" y="5215218"/>
            <a:ext cx="3477110" cy="1238423"/>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30D951B8-9319-46E1-A8B1-1A5BD984ED30}"/>
              </a:ext>
            </a:extLst>
          </p:cNvPr>
          <p:cNvPicPr>
            <a:picLocks noChangeAspect="1"/>
          </p:cNvPicPr>
          <p:nvPr/>
        </p:nvPicPr>
        <p:blipFill>
          <a:blip r:embed="rId3"/>
          <a:stretch>
            <a:fillRect/>
          </a:stretch>
        </p:blipFill>
        <p:spPr>
          <a:xfrm>
            <a:off x="7736011" y="5019775"/>
            <a:ext cx="3113326" cy="1629307"/>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830223E1-DDB9-B2CF-824F-E0F36D6B1D91}"/>
                  </a:ext>
                </a:extLst>
              </p14:cNvPr>
              <p14:cNvContentPartPr/>
              <p14:nvPr/>
            </p14:nvContentPartPr>
            <p14:xfrm>
              <a:off x="1787619" y="5990652"/>
              <a:ext cx="3947400" cy="84600"/>
            </p14:xfrm>
          </p:contentPart>
        </mc:Choice>
        <mc:Fallback xmlns="">
          <p:pic>
            <p:nvPicPr>
              <p:cNvPr id="20" name="Ink 19">
                <a:extLst>
                  <a:ext uri="{FF2B5EF4-FFF2-40B4-BE49-F238E27FC236}">
                    <a16:creationId xmlns:a16="http://schemas.microsoft.com/office/drawing/2014/main" id="{830223E1-DDB9-B2CF-824F-E0F36D6B1D91}"/>
                  </a:ext>
                </a:extLst>
              </p:cNvPr>
              <p:cNvPicPr/>
              <p:nvPr/>
            </p:nvPicPr>
            <p:blipFill>
              <a:blip r:embed="rId5"/>
              <a:stretch>
                <a:fillRect/>
              </a:stretch>
            </p:blipFill>
            <p:spPr>
              <a:xfrm>
                <a:off x="1724619" y="5927652"/>
                <a:ext cx="4073040" cy="210240"/>
              </a:xfrm>
              <a:prstGeom prst="rect">
                <a:avLst/>
              </a:prstGeom>
            </p:spPr>
          </p:pic>
        </mc:Fallback>
      </mc:AlternateContent>
    </p:spTree>
    <p:extLst>
      <p:ext uri="{BB962C8B-B14F-4D97-AF65-F5344CB8AC3E}">
        <p14:creationId xmlns:p14="http://schemas.microsoft.com/office/powerpoint/2010/main" val="279344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1794076" y="1461838"/>
            <a:ext cx="3491433" cy="4738255"/>
          </a:xfrm>
        </p:spPr>
        <p:txBody>
          <a:bodyPr>
            <a:normAutofit fontScale="92500"/>
          </a:bodyPr>
          <a:lstStyle/>
          <a:p>
            <a:pPr marL="342900" indent="-342900">
              <a:spcBef>
                <a:spcPts val="300"/>
              </a:spcBef>
              <a:spcAft>
                <a:spcPts val="300"/>
              </a:spcAft>
              <a:buFont typeface="Arial" panose="020B0604020202020204" pitchFamily="34" charset="0"/>
              <a:buChar char="•"/>
            </a:pPr>
            <a:r>
              <a:rPr lang="en-GB" sz="2000"/>
              <a:t>Addiction research centres/bodies are also leading by example e.g.:</a:t>
            </a:r>
          </a:p>
          <a:p>
            <a:pPr marL="342900" indent="-342900">
              <a:spcBef>
                <a:spcPts val="300"/>
              </a:spcBef>
              <a:spcAft>
                <a:spcPts val="300"/>
              </a:spcAft>
              <a:buFont typeface="Arial" panose="020B0604020202020204" pitchFamily="34" charset="0"/>
              <a:buChar char="•"/>
            </a:pPr>
            <a:r>
              <a:rPr lang="en-GB" sz="2000"/>
              <a:t>University of New Mexico’s ‘CASAA’ changed ‘Alcoholism’ and ‘Abuse’ to ‘Alcohol’ and ‘Use’</a:t>
            </a:r>
          </a:p>
          <a:p>
            <a:pPr marL="342900" indent="-342900">
              <a:spcBef>
                <a:spcPts val="300"/>
              </a:spcBef>
              <a:spcAft>
                <a:spcPts val="300"/>
              </a:spcAft>
              <a:buFont typeface="Arial" panose="020B0604020202020204" pitchFamily="34" charset="0"/>
              <a:buChar char="•"/>
            </a:pPr>
            <a:r>
              <a:rPr lang="en-GB" sz="2000"/>
              <a:t>The International Society of Addiction Journal Editors urges against stigmatising language and encourages person-first language</a:t>
            </a:r>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2033154" y="400051"/>
            <a:ext cx="8356024" cy="657225"/>
          </a:xfrm>
        </p:spPr>
        <p:txBody>
          <a:bodyPr>
            <a:normAutofit fontScale="90000"/>
          </a:bodyPr>
          <a:lstStyle/>
          <a:p>
            <a:r>
              <a:rPr lang="en-GB"/>
              <a:t>Renaming in practice: academia </a:t>
            </a:r>
          </a:p>
        </p:txBody>
      </p:sp>
      <p:pic>
        <p:nvPicPr>
          <p:cNvPr id="2" name="Picture 1">
            <a:extLst>
              <a:ext uri="{FF2B5EF4-FFF2-40B4-BE49-F238E27FC236}">
                <a16:creationId xmlns:a16="http://schemas.microsoft.com/office/drawing/2014/main" id="{AAE797F1-B96F-4510-A7FB-C196317470C9}"/>
              </a:ext>
            </a:extLst>
          </p:cNvPr>
          <p:cNvPicPr>
            <a:picLocks noChangeAspect="1"/>
          </p:cNvPicPr>
          <p:nvPr/>
        </p:nvPicPr>
        <p:blipFill>
          <a:blip r:embed="rId2"/>
          <a:stretch>
            <a:fillRect/>
          </a:stretch>
        </p:blipFill>
        <p:spPr>
          <a:xfrm>
            <a:off x="6652412" y="728663"/>
            <a:ext cx="5096335" cy="3085348"/>
          </a:xfrm>
          <a:prstGeom prst="rect">
            <a:avLst/>
          </a:prstGeom>
        </p:spPr>
      </p:pic>
      <p:pic>
        <p:nvPicPr>
          <p:cNvPr id="8" name="Picture 7">
            <a:extLst>
              <a:ext uri="{FF2B5EF4-FFF2-40B4-BE49-F238E27FC236}">
                <a16:creationId xmlns:a16="http://schemas.microsoft.com/office/drawing/2014/main" id="{183E5199-7788-463F-9387-C10B813D19AA}"/>
              </a:ext>
            </a:extLst>
          </p:cNvPr>
          <p:cNvPicPr>
            <a:picLocks noChangeAspect="1"/>
          </p:cNvPicPr>
          <p:nvPr/>
        </p:nvPicPr>
        <p:blipFill rotWithShape="1">
          <a:blip r:embed="rId3"/>
          <a:srcRect t="14064" b="6250"/>
          <a:stretch/>
        </p:blipFill>
        <p:spPr>
          <a:xfrm>
            <a:off x="5962645" y="4305227"/>
            <a:ext cx="5316691" cy="2491864"/>
          </a:xfrm>
          <a:prstGeom prst="rect">
            <a:avLst/>
          </a:prstGeom>
        </p:spPr>
      </p:pic>
    </p:spTree>
    <p:extLst>
      <p:ext uri="{BB962C8B-B14F-4D97-AF65-F5344CB8AC3E}">
        <p14:creationId xmlns:p14="http://schemas.microsoft.com/office/powerpoint/2010/main" val="265279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822038" y="4804427"/>
            <a:ext cx="6447099" cy="1908647"/>
          </a:xfrm>
        </p:spPr>
        <p:txBody>
          <a:bodyPr>
            <a:normAutofit fontScale="70000" lnSpcReduction="20000"/>
          </a:bodyPr>
          <a:lstStyle/>
          <a:p>
            <a:pPr algn="ctr"/>
            <a:r>
              <a:rPr lang="en-GB" sz="2400" i="1">
                <a:solidFill>
                  <a:srgbClr val="002060"/>
                </a:solidFill>
              </a:rPr>
              <a:t>“Some people like to apply ‘alcoholic’ to themselves…I respect that, but I would argue that they are the only people with the right to wield the label. Personally, I’ll stick with ‘I used to have a drink problem.’ ”</a:t>
            </a:r>
          </a:p>
          <a:p>
            <a:endParaRPr lang="en-GB" sz="600" i="1">
              <a:solidFill>
                <a:schemeClr val="accent1">
                  <a:lumMod val="75000"/>
                </a:schemeClr>
              </a:solidFill>
            </a:endParaRPr>
          </a:p>
          <a:p>
            <a:pPr algn="ctr"/>
            <a:r>
              <a:rPr lang="en-GB"/>
              <a:t>Jenny </a:t>
            </a:r>
            <a:r>
              <a:rPr lang="en-GB" err="1"/>
              <a:t>Valentish</a:t>
            </a:r>
            <a:r>
              <a:rPr lang="en-GB"/>
              <a:t> </a:t>
            </a:r>
            <a:br>
              <a:rPr lang="en-GB"/>
            </a:br>
            <a:r>
              <a:rPr lang="en-GB"/>
              <a:t>The Metro, 29 Nov 2018</a:t>
            </a:r>
            <a:endParaRPr lang="en-GB" i="1">
              <a:solidFill>
                <a:schemeClr val="accent1">
                  <a:lumMod val="75000"/>
                </a:schemeClr>
              </a:solidFill>
            </a:endParaRPr>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1748709" y="721791"/>
            <a:ext cx="5939808" cy="657225"/>
          </a:xfrm>
        </p:spPr>
        <p:txBody>
          <a:bodyPr>
            <a:normAutofit fontScale="90000"/>
          </a:bodyPr>
          <a:lstStyle/>
          <a:p>
            <a:r>
              <a:rPr lang="en-GB"/>
              <a:t>Renaming/framing in practice: people </a:t>
            </a:r>
          </a:p>
        </p:txBody>
      </p:sp>
      <p:pic>
        <p:nvPicPr>
          <p:cNvPr id="6" name="Picture 5">
            <a:extLst>
              <a:ext uri="{FF2B5EF4-FFF2-40B4-BE49-F238E27FC236}">
                <a16:creationId xmlns:a16="http://schemas.microsoft.com/office/drawing/2014/main" id="{BF3B660A-DAE4-4F59-8A03-5704A73A714F}"/>
              </a:ext>
            </a:extLst>
          </p:cNvPr>
          <p:cNvPicPr>
            <a:picLocks noChangeAspect="1"/>
          </p:cNvPicPr>
          <p:nvPr/>
        </p:nvPicPr>
        <p:blipFill>
          <a:blip r:embed="rId2"/>
          <a:stretch>
            <a:fillRect/>
          </a:stretch>
        </p:blipFill>
        <p:spPr>
          <a:xfrm>
            <a:off x="1098896" y="1842935"/>
            <a:ext cx="5893384" cy="2729065"/>
          </a:xfrm>
          <a:prstGeom prst="rect">
            <a:avLst/>
          </a:prstGeom>
        </p:spPr>
      </p:pic>
      <p:pic>
        <p:nvPicPr>
          <p:cNvPr id="2050" name="Picture 2" descr="The Good Drinker By Adrian Chiles">
            <a:extLst>
              <a:ext uri="{FF2B5EF4-FFF2-40B4-BE49-F238E27FC236}">
                <a16:creationId xmlns:a16="http://schemas.microsoft.com/office/drawing/2014/main" id="{B8BC64B4-291C-2E37-D371-13C9BFCBD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931" y="2651464"/>
            <a:ext cx="2589031" cy="39709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797C121-2D8E-4C45-2E98-4A03937DDA6B}"/>
              </a:ext>
            </a:extLst>
          </p:cNvPr>
          <p:cNvSpPr txBox="1"/>
          <p:nvPr/>
        </p:nvSpPr>
        <p:spPr>
          <a:xfrm>
            <a:off x="8426370" y="677121"/>
            <a:ext cx="3287210" cy="1815882"/>
          </a:xfrm>
          <a:prstGeom prst="rect">
            <a:avLst/>
          </a:prstGeom>
          <a:noFill/>
        </p:spPr>
        <p:txBody>
          <a:bodyPr wrap="square" rtlCol="0">
            <a:spAutoFit/>
          </a:bodyPr>
          <a:lstStyle/>
          <a:p>
            <a:pPr algn="ctr"/>
            <a:r>
              <a:rPr lang="en-GB" sz="2400"/>
              <a:t>The ‘Adrian Chiles effect’</a:t>
            </a:r>
          </a:p>
          <a:p>
            <a:pPr marL="285750" indent="-285750">
              <a:buFont typeface="Arial" panose="020B0604020202020204" pitchFamily="34" charset="0"/>
              <a:buChar char="•"/>
            </a:pPr>
            <a:r>
              <a:rPr lang="en-GB" sz="1600"/>
              <a:t>Challenging ‘abstinence only’ &amp; ‘alcoholism’ stereotypes to increase problem recognition (Morris et al. 2022)</a:t>
            </a:r>
          </a:p>
        </p:txBody>
      </p:sp>
    </p:spTree>
    <p:extLst>
      <p:ext uri="{BB962C8B-B14F-4D97-AF65-F5344CB8AC3E}">
        <p14:creationId xmlns:p14="http://schemas.microsoft.com/office/powerpoint/2010/main" val="15554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1105-339A-20C9-490C-00756C249D62}"/>
              </a:ext>
            </a:extLst>
          </p:cNvPr>
          <p:cNvSpPr>
            <a:spLocks noGrp="1"/>
          </p:cNvSpPr>
          <p:nvPr>
            <p:ph type="title"/>
          </p:nvPr>
        </p:nvSpPr>
        <p:spPr>
          <a:xfrm>
            <a:off x="758979" y="472573"/>
            <a:ext cx="9601200" cy="1309687"/>
          </a:xfrm>
        </p:spPr>
        <p:txBody>
          <a:bodyPr/>
          <a:lstStyle/>
          <a:p>
            <a:r>
              <a:rPr lang="en-GB"/>
              <a:t>The ‘euphemism treadmill’?</a:t>
            </a:r>
          </a:p>
        </p:txBody>
      </p:sp>
      <p:sp>
        <p:nvSpPr>
          <p:cNvPr id="3" name="Content Placeholder 2">
            <a:extLst>
              <a:ext uri="{FF2B5EF4-FFF2-40B4-BE49-F238E27FC236}">
                <a16:creationId xmlns:a16="http://schemas.microsoft.com/office/drawing/2014/main" id="{D87F7D01-86A2-AC44-DCBE-C5DA9A617D4E}"/>
              </a:ext>
            </a:extLst>
          </p:cNvPr>
          <p:cNvSpPr>
            <a:spLocks noGrp="1"/>
          </p:cNvSpPr>
          <p:nvPr>
            <p:ph idx="1"/>
          </p:nvPr>
        </p:nvSpPr>
        <p:spPr>
          <a:xfrm>
            <a:off x="758979" y="1782614"/>
            <a:ext cx="6967959" cy="4602813"/>
          </a:xfrm>
        </p:spPr>
        <p:txBody>
          <a:bodyPr>
            <a:normAutofit/>
          </a:bodyPr>
          <a:lstStyle/>
          <a:p>
            <a:r>
              <a:rPr lang="en-GB"/>
              <a:t>Words and meanings change over time</a:t>
            </a:r>
          </a:p>
          <a:p>
            <a:pPr lvl="1"/>
            <a:r>
              <a:rPr lang="en-GB"/>
              <a:t>Toilet; W.C, privy house, bog house, Necessary House etc.</a:t>
            </a:r>
          </a:p>
          <a:p>
            <a:pPr lvl="1"/>
            <a:r>
              <a:rPr lang="en-GB"/>
              <a:t>Mental health; melancholia, neurosis, hypochondria etc.</a:t>
            </a:r>
          </a:p>
          <a:p>
            <a:pPr lvl="1"/>
            <a:r>
              <a:rPr lang="en-GB"/>
              <a:t>Addiction terminology</a:t>
            </a:r>
          </a:p>
          <a:p>
            <a:r>
              <a:rPr lang="en-GB"/>
              <a:t>Replacing stigmatized language with non-stigmatized terms (e.g. PFL) is one iteration of more to come</a:t>
            </a:r>
          </a:p>
          <a:p>
            <a:r>
              <a:rPr lang="en-GB"/>
              <a:t>This does not render PFL pointless – it reflects the inevitability of language shift whilst signalling the importance of language </a:t>
            </a:r>
          </a:p>
          <a:p>
            <a:r>
              <a:rPr lang="en-GB"/>
              <a:t>Of course, structural and wider action is still needed – but this is bi-directional!  </a:t>
            </a:r>
          </a:p>
        </p:txBody>
      </p:sp>
      <p:pic>
        <p:nvPicPr>
          <p:cNvPr id="9" name="Picture 8">
            <a:extLst>
              <a:ext uri="{FF2B5EF4-FFF2-40B4-BE49-F238E27FC236}">
                <a16:creationId xmlns:a16="http://schemas.microsoft.com/office/drawing/2014/main" id="{7A420798-91EE-D862-D85F-C035623AEA86}"/>
              </a:ext>
            </a:extLst>
          </p:cNvPr>
          <p:cNvPicPr>
            <a:picLocks noChangeAspect="1"/>
          </p:cNvPicPr>
          <p:nvPr/>
        </p:nvPicPr>
        <p:blipFill>
          <a:blip r:embed="rId2"/>
          <a:stretch>
            <a:fillRect/>
          </a:stretch>
        </p:blipFill>
        <p:spPr>
          <a:xfrm>
            <a:off x="8584557" y="296560"/>
            <a:ext cx="3256344" cy="3615633"/>
          </a:xfrm>
          <a:prstGeom prst="rect">
            <a:avLst/>
          </a:prstGeom>
        </p:spPr>
      </p:pic>
      <p:sp>
        <p:nvSpPr>
          <p:cNvPr id="10" name="TextBox 9">
            <a:extLst>
              <a:ext uri="{FF2B5EF4-FFF2-40B4-BE49-F238E27FC236}">
                <a16:creationId xmlns:a16="http://schemas.microsoft.com/office/drawing/2014/main" id="{431E4B96-A77C-018E-17A8-B1C02CED55B3}"/>
              </a:ext>
            </a:extLst>
          </p:cNvPr>
          <p:cNvSpPr txBox="1"/>
          <p:nvPr/>
        </p:nvSpPr>
        <p:spPr>
          <a:xfrm>
            <a:off x="8732007" y="3997267"/>
            <a:ext cx="3256344" cy="3170099"/>
          </a:xfrm>
          <a:prstGeom prst="rect">
            <a:avLst/>
          </a:prstGeom>
          <a:noFill/>
        </p:spPr>
        <p:txBody>
          <a:bodyPr wrap="square" rtlCol="0">
            <a:spAutoFit/>
          </a:bodyPr>
          <a:lstStyle/>
          <a:p>
            <a:pPr algn="l"/>
            <a:r>
              <a:rPr lang="en-US" sz="1600"/>
              <a:t>Stephen Pinker in a 1994 New York Times article, “</a:t>
            </a:r>
            <a:r>
              <a:rPr lang="en-US" sz="1600">
                <a:hlinkClick r:id="rId3"/>
              </a:rPr>
              <a:t>The Game of the Name</a:t>
            </a:r>
            <a:r>
              <a:rPr lang="en-US" sz="1600"/>
              <a:t>” wrote:</a:t>
            </a:r>
          </a:p>
          <a:p>
            <a:pPr algn="l"/>
            <a:endParaRPr lang="en-US" sz="1600" b="0" i="0">
              <a:solidFill>
                <a:srgbClr val="777777"/>
              </a:solidFill>
              <a:effectLst/>
              <a:highlight>
                <a:srgbClr val="FFFFFF"/>
              </a:highlight>
              <a:latin typeface="proxima-nova"/>
            </a:endParaRPr>
          </a:p>
          <a:p>
            <a:pPr algn="ctr"/>
            <a:r>
              <a:rPr lang="en-US" sz="1600" b="0" i="1">
                <a:solidFill>
                  <a:srgbClr val="777777"/>
                </a:solidFill>
                <a:effectLst/>
                <a:highlight>
                  <a:srgbClr val="FFFFFF"/>
                </a:highlight>
                <a:latin typeface="proxima-nova"/>
              </a:rPr>
              <a:t>“People invent new ‘polite’ words to refer to emotionally laden or distasteful things, but the euphemism becomes tainted by association and the new one that must be found acquires its own negative connotations.”</a:t>
            </a:r>
            <a:endParaRPr lang="en-US" sz="1600" b="0" i="0">
              <a:solidFill>
                <a:srgbClr val="777777"/>
              </a:solidFill>
              <a:effectLst/>
              <a:highlight>
                <a:srgbClr val="FFFFFF"/>
              </a:highlight>
              <a:latin typeface="proxima-nova"/>
            </a:endParaRPr>
          </a:p>
          <a:p>
            <a:endParaRPr lang="en-GB"/>
          </a:p>
        </p:txBody>
      </p:sp>
    </p:spTree>
    <p:extLst>
      <p:ext uri="{BB962C8B-B14F-4D97-AF65-F5344CB8AC3E}">
        <p14:creationId xmlns:p14="http://schemas.microsoft.com/office/powerpoint/2010/main" val="315489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2A98-576F-01AB-B787-DE9E8444F70D}"/>
              </a:ext>
            </a:extLst>
          </p:cNvPr>
          <p:cNvSpPr>
            <a:spLocks noGrp="1"/>
          </p:cNvSpPr>
          <p:nvPr>
            <p:ph type="title"/>
          </p:nvPr>
        </p:nvSpPr>
        <p:spPr>
          <a:xfrm>
            <a:off x="972671" y="478715"/>
            <a:ext cx="9601200" cy="1309687"/>
          </a:xfrm>
        </p:spPr>
        <p:txBody>
          <a:bodyPr/>
          <a:lstStyle/>
          <a:p>
            <a:r>
              <a:rPr lang="en-GB"/>
              <a:t>Framing is not the solution.. But it is part of it </a:t>
            </a:r>
          </a:p>
        </p:txBody>
      </p:sp>
      <p:sp>
        <p:nvSpPr>
          <p:cNvPr id="3" name="Content Placeholder 2">
            <a:extLst>
              <a:ext uri="{FF2B5EF4-FFF2-40B4-BE49-F238E27FC236}">
                <a16:creationId xmlns:a16="http://schemas.microsoft.com/office/drawing/2014/main" id="{A5C01531-0AFD-7ACD-997A-CDFAC9268417}"/>
              </a:ext>
            </a:extLst>
          </p:cNvPr>
          <p:cNvSpPr>
            <a:spLocks noGrp="1"/>
          </p:cNvSpPr>
          <p:nvPr>
            <p:ph idx="1"/>
          </p:nvPr>
        </p:nvSpPr>
        <p:spPr>
          <a:xfrm>
            <a:off x="972671" y="2078467"/>
            <a:ext cx="7009505" cy="4117098"/>
          </a:xfrm>
        </p:spPr>
        <p:txBody>
          <a:bodyPr vert="horz" lIns="91440" tIns="45720" rIns="91440" bIns="45720" rtlCol="0" anchor="t">
            <a:normAutofit/>
          </a:bodyPr>
          <a:lstStyle/>
          <a:p>
            <a:r>
              <a:rPr lang="en-GB"/>
              <a:t>Language does not address the root causes of alcohol problems…but…</a:t>
            </a:r>
          </a:p>
          <a:p>
            <a:r>
              <a:rPr lang="en-GB"/>
              <a:t>Language </a:t>
            </a:r>
            <a:r>
              <a:rPr lang="en-GB" i="1"/>
              <a:t>shapes</a:t>
            </a:r>
            <a:r>
              <a:rPr lang="en-GB"/>
              <a:t> how alcohol problems are framed and understood, and in turn what responses are deemed valid </a:t>
            </a:r>
          </a:p>
          <a:p>
            <a:r>
              <a:rPr lang="en-GB"/>
              <a:t>The alcohol industry is not the only actor trying to shape how alcohol problems are framed, but it does have a lot of resources</a:t>
            </a:r>
          </a:p>
          <a:p>
            <a:r>
              <a:rPr lang="en-GB"/>
              <a:t>Using language to shift societal views of alcohol problems away from an </a:t>
            </a:r>
            <a:r>
              <a:rPr lang="en-GB" i="1"/>
              <a:t>individually</a:t>
            </a:r>
            <a:r>
              <a:rPr lang="en-GB"/>
              <a:t> located framings (disease/behaviour etc) to a complex </a:t>
            </a:r>
            <a:r>
              <a:rPr lang="en-GB" i="1"/>
              <a:t>societal</a:t>
            </a:r>
            <a:r>
              <a:rPr lang="en-GB"/>
              <a:t> issue can facilitate more effective responses (e.g., policy levers, less stigma, prevention etc.) </a:t>
            </a:r>
          </a:p>
          <a:p>
            <a:endParaRPr lang="en-GB"/>
          </a:p>
        </p:txBody>
      </p:sp>
      <p:sp>
        <p:nvSpPr>
          <p:cNvPr id="6" name="Rectangle 5">
            <a:extLst>
              <a:ext uri="{FF2B5EF4-FFF2-40B4-BE49-F238E27FC236}">
                <a16:creationId xmlns:a16="http://schemas.microsoft.com/office/drawing/2014/main" id="{897B7B9A-56BB-2664-7768-51CE2DE62435}"/>
              </a:ext>
            </a:extLst>
          </p:cNvPr>
          <p:cNvSpPr/>
          <p:nvPr/>
        </p:nvSpPr>
        <p:spPr>
          <a:xfrm>
            <a:off x="8777695" y="2078467"/>
            <a:ext cx="3028482" cy="2058549"/>
          </a:xfrm>
          <a:prstGeom prst="rect">
            <a:avLst/>
          </a:prstGeom>
        </p:spPr>
        <p:txBody>
          <a:bodyPr wrap="square">
            <a:spAutoFit/>
          </a:bodyPr>
          <a:lstStyle/>
          <a:p>
            <a:r>
              <a:rPr lang="en-US" i="1">
                <a:solidFill>
                  <a:srgbClr val="7030A0"/>
                </a:solidFill>
              </a:rPr>
              <a:t>“there is the shame and stigma related to [alcohol] … that makes it a lot harder to ask about.” </a:t>
            </a:r>
          </a:p>
          <a:p>
            <a:pPr algn="r">
              <a:lnSpc>
                <a:spcPct val="150000"/>
              </a:lnSpc>
            </a:pPr>
            <a:r>
              <a:rPr lang="en-US" i="1">
                <a:solidFill>
                  <a:schemeClr val="accent2"/>
                </a:solidFill>
              </a:rPr>
              <a:t>(GP, </a:t>
            </a:r>
            <a:r>
              <a:rPr lang="en-GB" i="1">
                <a:solidFill>
                  <a:schemeClr val="accent2"/>
                </a:solidFill>
              </a:rPr>
              <a:t>Nygaard &amp; </a:t>
            </a:r>
            <a:r>
              <a:rPr lang="en-GB" i="1" err="1">
                <a:solidFill>
                  <a:schemeClr val="accent2"/>
                </a:solidFill>
              </a:rPr>
              <a:t>Aasland</a:t>
            </a:r>
            <a:r>
              <a:rPr lang="en-GB" i="1">
                <a:solidFill>
                  <a:schemeClr val="accent2"/>
                </a:solidFill>
              </a:rPr>
              <a:t> 2010)</a:t>
            </a:r>
          </a:p>
        </p:txBody>
      </p:sp>
    </p:spTree>
    <p:extLst>
      <p:ext uri="{BB962C8B-B14F-4D97-AF65-F5344CB8AC3E}">
        <p14:creationId xmlns:p14="http://schemas.microsoft.com/office/powerpoint/2010/main" val="620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7D64-60AC-5A0C-0162-481E607EB789}"/>
              </a:ext>
            </a:extLst>
          </p:cNvPr>
          <p:cNvSpPr>
            <a:spLocks noGrp="1"/>
          </p:cNvSpPr>
          <p:nvPr>
            <p:ph type="title"/>
          </p:nvPr>
        </p:nvSpPr>
        <p:spPr>
          <a:xfrm>
            <a:off x="1091005" y="294323"/>
            <a:ext cx="9601200" cy="1309687"/>
          </a:xfrm>
        </p:spPr>
        <p:txBody>
          <a:bodyPr/>
          <a:lstStyle/>
          <a:p>
            <a:r>
              <a:rPr lang="en-GB"/>
              <a:t>Recommendations &amp; next steps</a:t>
            </a:r>
          </a:p>
        </p:txBody>
      </p:sp>
      <p:sp>
        <p:nvSpPr>
          <p:cNvPr id="3" name="Content Placeholder 2">
            <a:extLst>
              <a:ext uri="{FF2B5EF4-FFF2-40B4-BE49-F238E27FC236}">
                <a16:creationId xmlns:a16="http://schemas.microsoft.com/office/drawing/2014/main" id="{607B69FD-0136-0D42-E7A5-A5864DBA98BB}"/>
              </a:ext>
            </a:extLst>
          </p:cNvPr>
          <p:cNvSpPr>
            <a:spLocks noGrp="1"/>
          </p:cNvSpPr>
          <p:nvPr>
            <p:ph idx="1"/>
          </p:nvPr>
        </p:nvSpPr>
        <p:spPr>
          <a:xfrm>
            <a:off x="1091005" y="1604010"/>
            <a:ext cx="7508837" cy="4786032"/>
          </a:xfrm>
        </p:spPr>
        <p:txBody>
          <a:bodyPr vert="horz" lIns="91440" tIns="45720" rIns="91440" bIns="45720" rtlCol="0" anchor="t">
            <a:normAutofit/>
          </a:bodyPr>
          <a:lstStyle/>
          <a:p>
            <a:r>
              <a:rPr lang="en-GB"/>
              <a:t>Recognise the importance of language and framing in discussions about alcohol use and harms – but remember </a:t>
            </a:r>
            <a:r>
              <a:rPr lang="en-GB" i="1"/>
              <a:t>context matters</a:t>
            </a:r>
          </a:p>
          <a:p>
            <a:r>
              <a:rPr lang="en-GB"/>
              <a:t>Emphasise that alcohol use and harms are:</a:t>
            </a:r>
          </a:p>
          <a:p>
            <a:pPr marL="474980" lvl="1"/>
            <a:r>
              <a:rPr lang="en-GB"/>
              <a:t>More complex than our language and media portray</a:t>
            </a:r>
          </a:p>
          <a:p>
            <a:pPr marL="474980" lvl="1"/>
            <a:r>
              <a:rPr lang="en-GB"/>
              <a:t>Most people resolve ‘AUD’ - often without formal help and via moderation</a:t>
            </a:r>
          </a:p>
          <a:p>
            <a:pPr marL="474980" lvl="1"/>
            <a:r>
              <a:rPr lang="en-GB" u="sng"/>
              <a:t>Strongly environmentally influenced </a:t>
            </a:r>
            <a:r>
              <a:rPr lang="en-GB"/>
              <a:t>(‘commercial determinant of health’)</a:t>
            </a:r>
          </a:p>
          <a:p>
            <a:r>
              <a:rPr lang="en-GB"/>
              <a:t>Further work to understand how framing affects alcohol outcomes across a </a:t>
            </a:r>
            <a:r>
              <a:rPr lang="en-GB" i="1"/>
              <a:t>range of contexts</a:t>
            </a:r>
            <a:r>
              <a:rPr lang="en-GB"/>
              <a:t>, e.g.:</a:t>
            </a:r>
          </a:p>
          <a:p>
            <a:pPr lvl="1"/>
            <a:r>
              <a:rPr lang="en-GB"/>
              <a:t>Further work required to understand just how much the alcohol industry has shaped what we know about alcohol </a:t>
            </a:r>
          </a:p>
          <a:p>
            <a:pPr marL="474980" lvl="1"/>
            <a:r>
              <a:rPr lang="en-GB"/>
              <a:t>Alcohol Change UK funded project led by Institute of Social Marketing (Stirling) forthcoming, including toolkit to support framing/communications (</a:t>
            </a:r>
            <a:r>
              <a:rPr lang="en-GB">
                <a:hlinkClick r:id="rId2"/>
              </a:rPr>
              <a:t>contact@alcoholchange.org.uk</a:t>
            </a:r>
            <a:r>
              <a:rPr lang="en-GB"/>
              <a:t> to receive when available)</a:t>
            </a:r>
          </a:p>
          <a:p>
            <a:pPr marL="474980" lvl="1"/>
            <a:endParaRPr lang="en-GB">
              <a:solidFill>
                <a:srgbClr val="FF0000"/>
              </a:solidFill>
            </a:endParaRPr>
          </a:p>
          <a:p>
            <a:endParaRPr lang="en-GB"/>
          </a:p>
        </p:txBody>
      </p:sp>
      <p:sp>
        <p:nvSpPr>
          <p:cNvPr id="5" name="TextBox 4">
            <a:extLst>
              <a:ext uri="{FF2B5EF4-FFF2-40B4-BE49-F238E27FC236}">
                <a16:creationId xmlns:a16="http://schemas.microsoft.com/office/drawing/2014/main" id="{102A430D-9EDD-E832-2480-728FB833B885}"/>
              </a:ext>
            </a:extLst>
          </p:cNvPr>
          <p:cNvSpPr txBox="1"/>
          <p:nvPr/>
        </p:nvSpPr>
        <p:spPr>
          <a:xfrm>
            <a:off x="9576099" y="516365"/>
            <a:ext cx="2162287" cy="3447098"/>
          </a:xfrm>
          <a:prstGeom prst="rect">
            <a:avLst/>
          </a:prstGeom>
          <a:noFill/>
        </p:spPr>
        <p:txBody>
          <a:bodyPr wrap="square" rtlCol="0">
            <a:spAutoFit/>
          </a:bodyPr>
          <a:lstStyle/>
          <a:p>
            <a:pPr algn="ctr"/>
            <a:r>
              <a:rPr lang="en-GB" i="1"/>
              <a:t>“We learnt the importance of narrative.. Statistics should not be the only way”</a:t>
            </a:r>
          </a:p>
          <a:p>
            <a:pPr algn="ctr"/>
            <a:endParaRPr lang="en-GB" i="1"/>
          </a:p>
          <a:p>
            <a:pPr algn="ctr"/>
            <a:r>
              <a:rPr lang="en-GB" sz="1200"/>
              <a:t>Prof Ian Gilmore on the ‘</a:t>
            </a:r>
            <a:r>
              <a:rPr lang="en-US" sz="1200"/>
              <a:t>The report of the commission on alcohol harm’ at Health and Social Care Committee 20.05.24</a:t>
            </a:r>
          </a:p>
          <a:p>
            <a:pPr algn="ctr"/>
            <a:endParaRPr lang="en-US" sz="1400"/>
          </a:p>
          <a:p>
            <a:pPr algn="ctr"/>
            <a:endParaRPr lang="en-GB"/>
          </a:p>
        </p:txBody>
      </p:sp>
      <p:pic>
        <p:nvPicPr>
          <p:cNvPr id="7" name="Picture 6">
            <a:extLst>
              <a:ext uri="{FF2B5EF4-FFF2-40B4-BE49-F238E27FC236}">
                <a16:creationId xmlns:a16="http://schemas.microsoft.com/office/drawing/2014/main" id="{87AE558D-E4A5-1A6B-CD42-162AD9C66A4A}"/>
              </a:ext>
            </a:extLst>
          </p:cNvPr>
          <p:cNvPicPr>
            <a:picLocks noChangeAspect="1"/>
          </p:cNvPicPr>
          <p:nvPr/>
        </p:nvPicPr>
        <p:blipFill>
          <a:blip r:embed="rId3"/>
          <a:stretch>
            <a:fillRect/>
          </a:stretch>
        </p:blipFill>
        <p:spPr>
          <a:xfrm>
            <a:off x="9559371" y="3657600"/>
            <a:ext cx="2330518" cy="3103042"/>
          </a:xfrm>
          <a:prstGeom prst="rect">
            <a:avLst/>
          </a:prstGeom>
        </p:spPr>
      </p:pic>
    </p:spTree>
    <p:extLst>
      <p:ext uri="{BB962C8B-B14F-4D97-AF65-F5344CB8AC3E}">
        <p14:creationId xmlns:p14="http://schemas.microsoft.com/office/powerpoint/2010/main" val="979722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7206-2026-18DA-5CAA-833527E4FCA7}"/>
              </a:ext>
            </a:extLst>
          </p:cNvPr>
          <p:cNvSpPr>
            <a:spLocks noGrp="1"/>
          </p:cNvSpPr>
          <p:nvPr>
            <p:ph type="title"/>
          </p:nvPr>
        </p:nvSpPr>
        <p:spPr>
          <a:xfrm>
            <a:off x="1295401" y="530729"/>
            <a:ext cx="9601200" cy="1309687"/>
          </a:xfrm>
        </p:spPr>
        <p:txBody>
          <a:bodyPr/>
          <a:lstStyle/>
          <a:p>
            <a:pPr algn="ctr"/>
            <a:r>
              <a:rPr lang="en-GB"/>
              <a:t>Thank you &amp; questions?</a:t>
            </a:r>
          </a:p>
        </p:txBody>
      </p:sp>
      <p:sp>
        <p:nvSpPr>
          <p:cNvPr id="4" name="Content Placeholder 3">
            <a:extLst>
              <a:ext uri="{FF2B5EF4-FFF2-40B4-BE49-F238E27FC236}">
                <a16:creationId xmlns:a16="http://schemas.microsoft.com/office/drawing/2014/main" id="{48883685-DDF4-0123-6FF8-E4B4846FDD44}"/>
              </a:ext>
            </a:extLst>
          </p:cNvPr>
          <p:cNvSpPr>
            <a:spLocks noGrp="1"/>
          </p:cNvSpPr>
          <p:nvPr>
            <p:ph sz="half" idx="1"/>
          </p:nvPr>
        </p:nvSpPr>
        <p:spPr/>
        <p:txBody>
          <a:bodyPr vert="horz" lIns="91440" tIns="45720" rIns="91440" bIns="45720" rtlCol="0" anchor="t">
            <a:normAutofit lnSpcReduction="10000"/>
          </a:bodyPr>
          <a:lstStyle/>
          <a:p>
            <a:pPr>
              <a:lnSpc>
                <a:spcPct val="150000"/>
              </a:lnSpc>
            </a:pPr>
            <a:r>
              <a:rPr lang="en-GB"/>
              <a:t>Dr James Morris, Research Fellow, Centre for Addictive Behaviours Research, London South Bank University</a:t>
            </a:r>
          </a:p>
          <a:p>
            <a:pPr>
              <a:lnSpc>
                <a:spcPct val="150000"/>
              </a:lnSpc>
            </a:pPr>
            <a:r>
              <a:rPr lang="en-GB"/>
              <a:t>E: </a:t>
            </a:r>
            <a:r>
              <a:rPr lang="en-GB">
                <a:hlinkClick r:id="rId2"/>
              </a:rPr>
              <a:t>morrrij24@lsbu.ac.uk</a:t>
            </a:r>
            <a:endParaRPr lang="en-GB"/>
          </a:p>
          <a:p>
            <a:pPr>
              <a:lnSpc>
                <a:spcPct val="150000"/>
              </a:lnSpc>
            </a:pPr>
            <a:r>
              <a:rPr lang="en-GB"/>
              <a:t>Twitter/X: @jamesmorris24</a:t>
            </a:r>
          </a:p>
          <a:p>
            <a:pPr>
              <a:lnSpc>
                <a:spcPct val="150000"/>
              </a:lnSpc>
            </a:pPr>
            <a:r>
              <a:rPr lang="en-GB"/>
              <a:t>The Alcohol ‘Problem’ Podcast @alcoholpodcast </a:t>
            </a:r>
          </a:p>
          <a:p>
            <a:endParaRPr lang="en-GB"/>
          </a:p>
        </p:txBody>
      </p:sp>
      <p:sp>
        <p:nvSpPr>
          <p:cNvPr id="5" name="Content Placeholder 4">
            <a:extLst>
              <a:ext uri="{FF2B5EF4-FFF2-40B4-BE49-F238E27FC236}">
                <a16:creationId xmlns:a16="http://schemas.microsoft.com/office/drawing/2014/main" id="{19C5FDC9-BB49-2AE1-FCB3-22705CF3A998}"/>
              </a:ext>
            </a:extLst>
          </p:cNvPr>
          <p:cNvSpPr>
            <a:spLocks noGrp="1"/>
          </p:cNvSpPr>
          <p:nvPr>
            <p:ph sz="half" idx="2"/>
          </p:nvPr>
        </p:nvSpPr>
        <p:spPr/>
        <p:txBody>
          <a:bodyPr vert="horz" lIns="91440" tIns="45720" rIns="91440" bIns="45720" rtlCol="0" anchor="t">
            <a:normAutofit lnSpcReduction="10000"/>
          </a:bodyPr>
          <a:lstStyle/>
          <a:p>
            <a:r>
              <a:rPr lang="en-GB"/>
              <a:t>Dr Gemma Mitchell, Research Fellow, Institute of Social Marketing and Health, University of Stirling</a:t>
            </a:r>
            <a:endParaRPr lang="en-US"/>
          </a:p>
          <a:p>
            <a:r>
              <a:rPr lang="en-GB"/>
              <a:t>E: </a:t>
            </a:r>
            <a:r>
              <a:rPr lang="en-GB">
                <a:hlinkClick r:id="rId3"/>
              </a:rPr>
              <a:t>gemma.mitchell@stir.ac.uk</a:t>
            </a:r>
            <a:endParaRPr lang="en-GB"/>
          </a:p>
          <a:p>
            <a:r>
              <a:rPr lang="en-GB"/>
              <a:t>Twitter/X: @GemmaMi38728064</a:t>
            </a:r>
          </a:p>
          <a:p>
            <a:pPr marL="0" indent="0">
              <a:buNone/>
            </a:pPr>
            <a:endParaRPr lang="en-GB"/>
          </a:p>
          <a:p>
            <a:endParaRPr lang="en-GB"/>
          </a:p>
        </p:txBody>
      </p:sp>
    </p:spTree>
    <p:extLst>
      <p:ext uri="{BB962C8B-B14F-4D97-AF65-F5344CB8AC3E}">
        <p14:creationId xmlns:p14="http://schemas.microsoft.com/office/powerpoint/2010/main" val="2138315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7206-2026-18DA-5CAA-833527E4FCA7}"/>
              </a:ext>
            </a:extLst>
          </p:cNvPr>
          <p:cNvSpPr>
            <a:spLocks noGrp="1"/>
          </p:cNvSpPr>
          <p:nvPr>
            <p:ph type="title"/>
          </p:nvPr>
        </p:nvSpPr>
        <p:spPr>
          <a:xfrm>
            <a:off x="2394995" y="183489"/>
            <a:ext cx="7026797" cy="129028"/>
          </a:xfrm>
        </p:spPr>
        <p:txBody>
          <a:bodyPr>
            <a:normAutofit fontScale="90000"/>
          </a:bodyPr>
          <a:lstStyle/>
          <a:p>
            <a:pPr algn="ctr"/>
            <a:r>
              <a:rPr lang="en-GB"/>
              <a:t>References</a:t>
            </a:r>
          </a:p>
        </p:txBody>
      </p:sp>
      <p:sp>
        <p:nvSpPr>
          <p:cNvPr id="4" name="Content Placeholder 3">
            <a:extLst>
              <a:ext uri="{FF2B5EF4-FFF2-40B4-BE49-F238E27FC236}">
                <a16:creationId xmlns:a16="http://schemas.microsoft.com/office/drawing/2014/main" id="{48883685-DDF4-0123-6FF8-E4B4846FDD44}"/>
              </a:ext>
            </a:extLst>
          </p:cNvPr>
          <p:cNvSpPr>
            <a:spLocks noGrp="1"/>
          </p:cNvSpPr>
          <p:nvPr>
            <p:ph sz="half" idx="1"/>
          </p:nvPr>
        </p:nvSpPr>
        <p:spPr>
          <a:xfrm>
            <a:off x="775504" y="682905"/>
            <a:ext cx="10752881" cy="5991605"/>
          </a:xfrm>
        </p:spPr>
        <p:txBody>
          <a:bodyPr vert="horz" lIns="91440" tIns="45720" rIns="91440" bIns="45720" rtlCol="0" anchor="t">
            <a:normAutofit fontScale="70000" lnSpcReduction="20000"/>
          </a:bodyPr>
          <a:lstStyle/>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Aoki, A., Aoki, Y., </a:t>
            </a:r>
            <a:r>
              <a:rPr lang="en-GB" sz="1800" kern="0" err="1">
                <a:effectLst/>
                <a:latin typeface="Times New Roman" panose="02020603050405020304" pitchFamily="18" charset="0"/>
                <a:ea typeface="Aptos" panose="020B0004020202020204" pitchFamily="34" charset="0"/>
              </a:rPr>
              <a:t>Goulden</a:t>
            </a:r>
            <a:r>
              <a:rPr lang="en-GB" sz="1800" kern="0">
                <a:effectLst/>
                <a:latin typeface="Times New Roman" panose="02020603050405020304" pitchFamily="18" charset="0"/>
                <a:ea typeface="Aptos" panose="020B0004020202020204" pitchFamily="34" charset="0"/>
              </a:rPr>
              <a:t>, R., Kasai, K., Thornicroft, G., &amp; Henderson, C. (2016). Change in newspaper coverage of schizophrenia in Japan over 20-year period. </a:t>
            </a:r>
            <a:r>
              <a:rPr lang="en-GB" sz="1800" i="1" kern="0">
                <a:effectLst/>
                <a:latin typeface="Times New Roman" panose="02020603050405020304" pitchFamily="18" charset="0"/>
                <a:ea typeface="Aptos" panose="020B0004020202020204" pitchFamily="34" charset="0"/>
              </a:rPr>
              <a:t>Schizophrenia Research</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175</a:t>
            </a:r>
            <a:r>
              <a:rPr lang="en-GB" sz="1800" kern="0">
                <a:effectLst/>
                <a:latin typeface="Times New Roman" panose="02020603050405020304" pitchFamily="18" charset="0"/>
                <a:ea typeface="Aptos" panose="020B0004020202020204" pitchFamily="34" charset="0"/>
              </a:rPr>
              <a:t>(1–3), 193–197. https://doi.org/10.1016/j.schres.2016.04.026</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Ashford, R. D., Brown, A. M., &amp; Curtis, B. (2018). Substance use, recovery, and linguistics: The impact of word choice on explicit and implicit bias. </a:t>
            </a:r>
            <a:r>
              <a:rPr lang="en-GB" sz="1800" i="1" kern="0">
                <a:effectLst/>
                <a:latin typeface="Times New Roman" panose="02020603050405020304" pitchFamily="18" charset="0"/>
                <a:ea typeface="Aptos" panose="020B0004020202020204" pitchFamily="34" charset="0"/>
              </a:rPr>
              <a:t>Drug and Alcohol Dependence</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189</a:t>
            </a:r>
            <a:r>
              <a:rPr lang="en-GB" sz="1800" kern="0">
                <a:effectLst/>
                <a:latin typeface="Times New Roman" panose="02020603050405020304" pitchFamily="18" charset="0"/>
                <a:ea typeface="Aptos" panose="020B0004020202020204" pitchFamily="34" charset="0"/>
              </a:rPr>
              <a:t>, 131–138. https://doi.org/10.1016/j.drugalcdep.2018.05.005</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Bartlett, A., &amp; </a:t>
            </a:r>
            <a:r>
              <a:rPr lang="en-GB" sz="1800" kern="0" err="1">
                <a:effectLst/>
                <a:latin typeface="Times New Roman" panose="02020603050405020304" pitchFamily="18" charset="0"/>
                <a:ea typeface="Aptos" panose="020B0004020202020204" pitchFamily="34" charset="0"/>
              </a:rPr>
              <a:t>McCambridge</a:t>
            </a:r>
            <a:r>
              <a:rPr lang="en-GB" sz="1800" kern="0">
                <a:effectLst/>
                <a:latin typeface="Times New Roman" panose="02020603050405020304" pitchFamily="18" charset="0"/>
                <a:ea typeface="Aptos" panose="020B0004020202020204" pitchFamily="34" charset="0"/>
              </a:rPr>
              <a:t>, J. (2024). Different Disciplines Have Different Perspectives, So What Are the Implications for the Multidisciplinary Field of Alcohol Public Health Science? A Reply to “All Boundaries Have Two Sides” by Bray and </a:t>
            </a:r>
            <a:r>
              <a:rPr lang="en-GB" sz="1800" kern="0" err="1">
                <a:effectLst/>
                <a:latin typeface="Times New Roman" panose="02020603050405020304" pitchFamily="18" charset="0"/>
                <a:ea typeface="Aptos" panose="020B0004020202020204" pitchFamily="34" charset="0"/>
              </a:rPr>
              <a:t>Kenkel</a:t>
            </a:r>
            <a:r>
              <a:rPr lang="en-GB" sz="1800" kern="0">
                <a:effectLst/>
                <a:latin typeface="Times New Roman" panose="02020603050405020304" pitchFamily="18" charset="0"/>
                <a:ea typeface="Aptos" panose="020B0004020202020204" pitchFamily="34" charset="0"/>
              </a:rPr>
              <a:t> (2024). </a:t>
            </a:r>
            <a:r>
              <a:rPr lang="en-GB" sz="1800" i="1" kern="0">
                <a:effectLst/>
                <a:latin typeface="Times New Roman" panose="02020603050405020304" pitchFamily="18" charset="0"/>
                <a:ea typeface="Aptos" panose="020B0004020202020204" pitchFamily="34" charset="0"/>
              </a:rPr>
              <a:t>Https://Doi.Org/10.15288/Jsad.24-00090</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85</a:t>
            </a:r>
            <a:r>
              <a:rPr lang="en-GB" sz="1800" kern="0">
                <a:effectLst/>
                <a:latin typeface="Times New Roman" panose="02020603050405020304" pitchFamily="18" charset="0"/>
                <a:ea typeface="Aptos" panose="020B0004020202020204" pitchFamily="34" charset="0"/>
              </a:rPr>
              <a:t>(3), 430–432. https://doi.org/10.15288/JSAD.24-00090</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err="1">
                <a:effectLst/>
                <a:latin typeface="Times New Roman" panose="02020603050405020304" pitchFamily="18" charset="0"/>
                <a:ea typeface="Aptos" panose="020B0004020202020204" pitchFamily="34" charset="0"/>
              </a:rPr>
              <a:t>Bolinger</a:t>
            </a:r>
            <a:r>
              <a:rPr lang="en-GB" sz="1800" kern="0">
                <a:effectLst/>
                <a:latin typeface="Times New Roman" panose="02020603050405020304" pitchFamily="18" charset="0"/>
                <a:ea typeface="Aptos" panose="020B0004020202020204" pitchFamily="34" charset="0"/>
              </a:rPr>
              <a:t>, R. J. (2021). The language of mental illness. In J. Khoo &amp; R. </a:t>
            </a:r>
            <a:r>
              <a:rPr lang="en-GB" sz="1800" kern="0" err="1">
                <a:effectLst/>
                <a:latin typeface="Times New Roman" panose="02020603050405020304" pitchFamily="18" charset="0"/>
                <a:ea typeface="Aptos" panose="020B0004020202020204" pitchFamily="34" charset="0"/>
              </a:rPr>
              <a:t>Sterken</a:t>
            </a:r>
            <a:r>
              <a:rPr lang="en-GB" sz="1800" kern="0">
                <a:effectLst/>
                <a:latin typeface="Times New Roman" panose="02020603050405020304" pitchFamily="18" charset="0"/>
                <a:ea typeface="Aptos" panose="020B0004020202020204" pitchFamily="34" charset="0"/>
              </a:rPr>
              <a:t> (Eds.), </a:t>
            </a:r>
            <a:r>
              <a:rPr lang="en-GB" sz="1800" i="1" kern="0">
                <a:effectLst/>
                <a:latin typeface="Times New Roman" panose="02020603050405020304" pitchFamily="18" charset="0"/>
                <a:ea typeface="Aptos" panose="020B0004020202020204" pitchFamily="34" charset="0"/>
              </a:rPr>
              <a:t>The Routledge Handbook of Social and Political Philosophy of Language</a:t>
            </a:r>
            <a:r>
              <a:rPr lang="en-GB" sz="1800" kern="0">
                <a:effectLst/>
                <a:latin typeface="Times New Roman" panose="02020603050405020304" pitchFamily="18" charset="0"/>
                <a:ea typeface="Aptos" panose="020B0004020202020204" pitchFamily="34" charset="0"/>
              </a:rPr>
              <a:t> (pp. 389–404). https://doi.org/10.4324/9781410606686-12</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Crisp, A., Gelder, M., Goddard, E., &amp; Meltzer, H. (2005). Stigmatization of people with mental illnesses: a follow-up study within the Changing Minds campaign of the Royal College of Psychiatrists. </a:t>
            </a:r>
            <a:r>
              <a:rPr lang="en-GB" sz="1800" i="1" kern="0">
                <a:effectLst/>
                <a:latin typeface="Times New Roman" panose="02020603050405020304" pitchFamily="18" charset="0"/>
                <a:ea typeface="Aptos" panose="020B0004020202020204" pitchFamily="34" charset="0"/>
              </a:rPr>
              <a:t>World Psychiatry : Official Journal of the World Psychiatric Association (WPA)</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4</a:t>
            </a:r>
            <a:r>
              <a:rPr lang="en-GB" sz="1800" kern="0">
                <a:effectLst/>
                <a:latin typeface="Times New Roman" panose="02020603050405020304" pitchFamily="18" charset="0"/>
                <a:ea typeface="Aptos" panose="020B0004020202020204" pitchFamily="34" charset="0"/>
              </a:rPr>
              <a:t>(2), 106–113. http://www.ncbi.nlm.nih.gov/pubmed/16633526</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Cruwys, T., &amp; </a:t>
            </a:r>
            <a:r>
              <a:rPr lang="en-GB" sz="1800" kern="0" err="1">
                <a:effectLst/>
                <a:latin typeface="Times New Roman" panose="02020603050405020304" pitchFamily="18" charset="0"/>
                <a:ea typeface="Aptos" panose="020B0004020202020204" pitchFamily="34" charset="0"/>
              </a:rPr>
              <a:t>Gunaseelan</a:t>
            </a:r>
            <a:r>
              <a:rPr lang="en-GB" sz="1800" kern="0">
                <a:effectLst/>
                <a:latin typeface="Times New Roman" panose="02020603050405020304" pitchFamily="18" charset="0"/>
                <a:ea typeface="Aptos" panose="020B0004020202020204" pitchFamily="34" charset="0"/>
              </a:rPr>
              <a:t>, S. (2016). “Depression is who </a:t>
            </a:r>
            <a:r>
              <a:rPr lang="en-GB" sz="1800" kern="0" err="1">
                <a:effectLst/>
                <a:latin typeface="Times New Roman" panose="02020603050405020304" pitchFamily="18" charset="0"/>
                <a:ea typeface="Aptos" panose="020B0004020202020204" pitchFamily="34" charset="0"/>
              </a:rPr>
              <a:t>i</a:t>
            </a:r>
            <a:r>
              <a:rPr lang="en-GB" sz="1800" kern="0">
                <a:effectLst/>
                <a:latin typeface="Times New Roman" panose="02020603050405020304" pitchFamily="18" charset="0"/>
                <a:ea typeface="Aptos" panose="020B0004020202020204" pitchFamily="34" charset="0"/>
              </a:rPr>
              <a:t> am”: Mental illness identity, stigma and wellbeing. </a:t>
            </a:r>
            <a:r>
              <a:rPr lang="en-GB" sz="1800" i="1" kern="0">
                <a:effectLst/>
                <a:latin typeface="Times New Roman" panose="02020603050405020304" pitchFamily="18" charset="0"/>
                <a:ea typeface="Aptos" panose="020B0004020202020204" pitchFamily="34" charset="0"/>
              </a:rPr>
              <a:t>Journal of Affective Disorders</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189</a:t>
            </a:r>
            <a:r>
              <a:rPr lang="en-GB" sz="1800" kern="0">
                <a:effectLst/>
                <a:latin typeface="Times New Roman" panose="02020603050405020304" pitchFamily="18" charset="0"/>
                <a:ea typeface="Aptos" panose="020B0004020202020204" pitchFamily="34" charset="0"/>
              </a:rPr>
              <a:t>, 36–42. https://doi.org/10.1016/j.jad.2015.09.012</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Gilmore, A. B., </a:t>
            </a:r>
            <a:r>
              <a:rPr lang="en-GB" sz="1800" kern="0" err="1">
                <a:effectLst/>
                <a:latin typeface="Times New Roman" panose="02020603050405020304" pitchFamily="18" charset="0"/>
                <a:ea typeface="Aptos" panose="020B0004020202020204" pitchFamily="34" charset="0"/>
              </a:rPr>
              <a:t>Fabbri</a:t>
            </a:r>
            <a:r>
              <a:rPr lang="en-GB" sz="1800" kern="0">
                <a:effectLst/>
                <a:latin typeface="Times New Roman" panose="02020603050405020304" pitchFamily="18" charset="0"/>
                <a:ea typeface="Aptos" panose="020B0004020202020204" pitchFamily="34" charset="0"/>
              </a:rPr>
              <a:t>, A., Baum, F., </a:t>
            </a:r>
            <a:r>
              <a:rPr lang="en-GB" sz="1800" kern="0" err="1">
                <a:effectLst/>
                <a:latin typeface="Times New Roman" panose="02020603050405020304" pitchFamily="18" charset="0"/>
                <a:ea typeface="Aptos" panose="020B0004020202020204" pitchFamily="34" charset="0"/>
              </a:rPr>
              <a:t>Bertscher</a:t>
            </a:r>
            <a:r>
              <a:rPr lang="en-GB" sz="1800" kern="0">
                <a:effectLst/>
                <a:latin typeface="Times New Roman" panose="02020603050405020304" pitchFamily="18" charset="0"/>
                <a:ea typeface="Aptos" panose="020B0004020202020204" pitchFamily="34" charset="0"/>
              </a:rPr>
              <a:t>, A., </a:t>
            </a:r>
            <a:r>
              <a:rPr lang="en-GB" sz="1800" kern="0" err="1">
                <a:effectLst/>
                <a:latin typeface="Times New Roman" panose="02020603050405020304" pitchFamily="18" charset="0"/>
                <a:ea typeface="Aptos" panose="020B0004020202020204" pitchFamily="34" charset="0"/>
              </a:rPr>
              <a:t>Bondy</a:t>
            </a:r>
            <a:r>
              <a:rPr lang="en-GB" sz="1800" kern="0">
                <a:effectLst/>
                <a:latin typeface="Times New Roman" panose="02020603050405020304" pitchFamily="18" charset="0"/>
                <a:ea typeface="Aptos" panose="020B0004020202020204" pitchFamily="34" charset="0"/>
              </a:rPr>
              <a:t>, K., Chang, H. J., </a:t>
            </a:r>
            <a:r>
              <a:rPr lang="en-GB" sz="1800" kern="0" err="1">
                <a:effectLst/>
                <a:latin typeface="Times New Roman" panose="02020603050405020304" pitchFamily="18" charset="0"/>
                <a:ea typeface="Aptos" panose="020B0004020202020204" pitchFamily="34" charset="0"/>
              </a:rPr>
              <a:t>Demaio</a:t>
            </a:r>
            <a:r>
              <a:rPr lang="en-GB" sz="1800" kern="0">
                <a:effectLst/>
                <a:latin typeface="Times New Roman" panose="02020603050405020304" pitchFamily="18" charset="0"/>
                <a:ea typeface="Aptos" panose="020B0004020202020204" pitchFamily="34" charset="0"/>
              </a:rPr>
              <a:t>, S., </a:t>
            </a:r>
            <a:r>
              <a:rPr lang="en-GB" sz="1800" kern="0" err="1">
                <a:effectLst/>
                <a:latin typeface="Times New Roman" panose="02020603050405020304" pitchFamily="18" charset="0"/>
                <a:ea typeface="Aptos" panose="020B0004020202020204" pitchFamily="34" charset="0"/>
              </a:rPr>
              <a:t>Erzse</a:t>
            </a:r>
            <a:r>
              <a:rPr lang="en-GB" sz="1800" kern="0">
                <a:effectLst/>
                <a:latin typeface="Times New Roman" panose="02020603050405020304" pitchFamily="18" charset="0"/>
                <a:ea typeface="Aptos" panose="020B0004020202020204" pitchFamily="34" charset="0"/>
              </a:rPr>
              <a:t>, A., Freudenberg, N., Friel, S., </a:t>
            </a:r>
            <a:r>
              <a:rPr lang="en-GB" sz="1800" kern="0" err="1">
                <a:effectLst/>
                <a:latin typeface="Times New Roman" panose="02020603050405020304" pitchFamily="18" charset="0"/>
                <a:ea typeface="Aptos" panose="020B0004020202020204" pitchFamily="34" charset="0"/>
              </a:rPr>
              <a:t>Hofman</a:t>
            </a:r>
            <a:r>
              <a:rPr lang="en-GB" sz="1800" kern="0">
                <a:effectLst/>
                <a:latin typeface="Times New Roman" panose="02020603050405020304" pitchFamily="18" charset="0"/>
                <a:ea typeface="Aptos" panose="020B0004020202020204" pitchFamily="34" charset="0"/>
              </a:rPr>
              <a:t>, K. J., Johns, P., Abdool Karim, S., Lacy-Nichols, J., de Carvalho, C. M. P., Marten, R., McKee, M., Petticrew, M., Robertson, L., … Thow, A. M. (2023). Defining and conceptualising the commercial determinants of health. </a:t>
            </a:r>
            <a:r>
              <a:rPr lang="en-GB" sz="1800" i="1" kern="0">
                <a:effectLst/>
                <a:latin typeface="Times New Roman" panose="02020603050405020304" pitchFamily="18" charset="0"/>
                <a:ea typeface="Aptos" panose="020B0004020202020204" pitchFamily="34" charset="0"/>
              </a:rPr>
              <a:t>The Lancet</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401</a:t>
            </a:r>
            <a:r>
              <a:rPr lang="en-GB" sz="1800" kern="0">
                <a:effectLst/>
                <a:latin typeface="Times New Roman" panose="02020603050405020304" pitchFamily="18" charset="0"/>
                <a:ea typeface="Aptos" panose="020B0004020202020204" pitchFamily="34" charset="0"/>
              </a:rPr>
              <a:t>(10383), 1194–1213. https://doi.org/10.1016/S0140-6736(23)00013-2</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Glassman, H. S., </a:t>
            </a:r>
            <a:r>
              <a:rPr lang="en-GB" sz="1800" kern="0" err="1">
                <a:effectLst/>
                <a:latin typeface="Times New Roman" panose="02020603050405020304" pitchFamily="18" charset="0"/>
                <a:ea typeface="Aptos" panose="020B0004020202020204" pitchFamily="34" charset="0"/>
              </a:rPr>
              <a:t>Moensted</a:t>
            </a:r>
            <a:r>
              <a:rPr lang="en-GB" sz="1800" kern="0">
                <a:effectLst/>
                <a:latin typeface="Times New Roman" panose="02020603050405020304" pitchFamily="18" charset="0"/>
                <a:ea typeface="Aptos" panose="020B0004020202020204" pitchFamily="34" charset="0"/>
              </a:rPr>
              <a:t>, M., Rhodes, P., &amp; Buus, N. (2022). The politics of belonging in Alcoholics Anonymous: A qualitative interview study. </a:t>
            </a:r>
            <a:r>
              <a:rPr lang="en-GB" sz="1800" i="1" kern="0">
                <a:effectLst/>
                <a:latin typeface="Times New Roman" panose="02020603050405020304" pitchFamily="18" charset="0"/>
                <a:ea typeface="Aptos" panose="020B0004020202020204" pitchFamily="34" charset="0"/>
              </a:rPr>
              <a:t>American Journal of Community Psychology</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70</a:t>
            </a:r>
            <a:r>
              <a:rPr lang="en-GB" sz="1800" kern="0">
                <a:effectLst/>
                <a:latin typeface="Times New Roman" panose="02020603050405020304" pitchFamily="18" charset="0"/>
                <a:ea typeface="Aptos" panose="020B0004020202020204" pitchFamily="34" charset="0"/>
              </a:rPr>
              <a:t>(1–2), 33–44. https://doi.org/10.1002/ajcp.12568</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Goffman, E. (1963). </a:t>
            </a:r>
            <a:r>
              <a:rPr lang="en-GB" sz="1800" i="1" kern="0">
                <a:effectLst/>
                <a:latin typeface="Times New Roman" panose="02020603050405020304" pitchFamily="18" charset="0"/>
                <a:ea typeface="Aptos" panose="020B0004020202020204" pitchFamily="34" charset="0"/>
              </a:rPr>
              <a:t>Stigma: notes on the management of spoiled identity</a:t>
            </a:r>
            <a:r>
              <a:rPr lang="en-GB" sz="1800" kern="0">
                <a:effectLst/>
                <a:latin typeface="Times New Roman" panose="02020603050405020304" pitchFamily="18" charset="0"/>
                <a:ea typeface="Aptos" panose="020B0004020202020204" pitchFamily="34" charset="0"/>
              </a:rPr>
              <a:t>. Englewood Cliffs, N.J., Prentice-Hall.</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Golder, S., &amp; </a:t>
            </a:r>
            <a:r>
              <a:rPr lang="en-GB" sz="1800" kern="0" err="1">
                <a:effectLst/>
                <a:latin typeface="Times New Roman" panose="02020603050405020304" pitchFamily="18" charset="0"/>
                <a:ea typeface="Aptos" panose="020B0004020202020204" pitchFamily="34" charset="0"/>
              </a:rPr>
              <a:t>McCambridge</a:t>
            </a:r>
            <a:r>
              <a:rPr lang="en-GB" sz="1800" kern="0">
                <a:effectLst/>
                <a:latin typeface="Times New Roman" panose="02020603050405020304" pitchFamily="18" charset="0"/>
                <a:ea typeface="Aptos" panose="020B0004020202020204" pitchFamily="34" charset="0"/>
              </a:rPr>
              <a:t>, J. (2021). Alcohol, cardiovascular disease and industry funding: A co-authorship network analysis of systematic reviews. </a:t>
            </a:r>
            <a:r>
              <a:rPr lang="en-GB" sz="1800" i="1" kern="0">
                <a:effectLst/>
                <a:latin typeface="Times New Roman" panose="02020603050405020304" pitchFamily="18" charset="0"/>
                <a:ea typeface="Aptos" panose="020B0004020202020204" pitchFamily="34" charset="0"/>
              </a:rPr>
              <a:t>Social Science &amp; Medicine</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289</a:t>
            </a:r>
            <a:r>
              <a:rPr lang="en-GB" sz="1800" kern="0">
                <a:effectLst/>
                <a:latin typeface="Times New Roman" panose="02020603050405020304" pitchFamily="18" charset="0"/>
                <a:ea typeface="Aptos" panose="020B0004020202020204" pitchFamily="34" charset="0"/>
              </a:rPr>
              <a:t>, 114450. https://doi.org/10.1016/J.SOCSCIMED.2021.114450</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Gough, B., Madden, M., Morris, S., Atkin, K., &amp; </a:t>
            </a:r>
            <a:r>
              <a:rPr lang="en-GB" sz="1800" kern="0" err="1">
                <a:effectLst/>
                <a:latin typeface="Times New Roman" panose="02020603050405020304" pitchFamily="18" charset="0"/>
                <a:ea typeface="Aptos" panose="020B0004020202020204" pitchFamily="34" charset="0"/>
              </a:rPr>
              <a:t>McCambridge</a:t>
            </a:r>
            <a:r>
              <a:rPr lang="en-GB" sz="1800" kern="0">
                <a:effectLst/>
                <a:latin typeface="Times New Roman" panose="02020603050405020304" pitchFamily="18" charset="0"/>
                <a:ea typeface="Aptos" panose="020B0004020202020204" pitchFamily="34" charset="0"/>
              </a:rPr>
              <a:t>, J. (2019). How do older people normalise their drinking?: An analysis of interviewee accounts. </a:t>
            </a:r>
            <a:r>
              <a:rPr lang="en-GB" sz="1800" i="1" kern="0">
                <a:effectLst/>
                <a:latin typeface="Times New Roman" panose="02020603050405020304" pitchFamily="18" charset="0"/>
                <a:ea typeface="Aptos" panose="020B0004020202020204" pitchFamily="34" charset="0"/>
              </a:rPr>
              <a:t>Appetite</a:t>
            </a:r>
            <a:r>
              <a:rPr lang="en-GB" sz="1800" kern="0">
                <a:effectLst/>
                <a:latin typeface="Times New Roman" panose="02020603050405020304" pitchFamily="18" charset="0"/>
                <a:ea typeface="Aptos" panose="020B0004020202020204" pitchFamily="34" charset="0"/>
              </a:rPr>
              <a:t>, 104513. https://doi.org/10.1016/J.APPET.2019.104513</a:t>
            </a:r>
            <a:endParaRPr lang="en-GB" sz="1800" kern="10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835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B6935-E4BC-0A68-0144-5AC08E74F0ED}"/>
              </a:ext>
            </a:extLst>
          </p:cNvPr>
          <p:cNvSpPr>
            <a:spLocks noGrp="1"/>
          </p:cNvSpPr>
          <p:nvPr>
            <p:ph type="title"/>
          </p:nvPr>
        </p:nvSpPr>
        <p:spPr>
          <a:xfrm>
            <a:off x="1295400" y="842964"/>
            <a:ext cx="9601200" cy="1309687"/>
          </a:xfrm>
        </p:spPr>
        <p:txBody>
          <a:bodyPr/>
          <a:lstStyle/>
          <a:p>
            <a:r>
              <a:rPr lang="en-GB"/>
              <a:t>overview</a:t>
            </a:r>
          </a:p>
        </p:txBody>
      </p:sp>
      <p:sp>
        <p:nvSpPr>
          <p:cNvPr id="5" name="Content Placeholder 4">
            <a:extLst>
              <a:ext uri="{FF2B5EF4-FFF2-40B4-BE49-F238E27FC236}">
                <a16:creationId xmlns:a16="http://schemas.microsoft.com/office/drawing/2014/main" id="{5B5CB87F-0871-A3AB-F5FD-BBA1111300E1}"/>
              </a:ext>
            </a:extLst>
          </p:cNvPr>
          <p:cNvSpPr>
            <a:spLocks noGrp="1"/>
          </p:cNvSpPr>
          <p:nvPr>
            <p:ph idx="1"/>
          </p:nvPr>
        </p:nvSpPr>
        <p:spPr>
          <a:xfrm>
            <a:off x="1295399" y="2262187"/>
            <a:ext cx="7188843" cy="3752849"/>
          </a:xfrm>
        </p:spPr>
        <p:txBody>
          <a:bodyPr vert="horz" lIns="91440" tIns="45720" rIns="91440" bIns="45720" rtlCol="0" anchor="t">
            <a:normAutofit/>
          </a:bodyPr>
          <a:lstStyle/>
          <a:p>
            <a:r>
              <a:rPr lang="en-GB"/>
              <a:t>What is ‘framing’? How does it apply to ‘Alcohol Use Disorder’ (AUD)?</a:t>
            </a:r>
          </a:p>
          <a:p>
            <a:r>
              <a:rPr lang="en-GB"/>
              <a:t>How does language interact with AUD stigma?</a:t>
            </a:r>
          </a:p>
          <a:p>
            <a:r>
              <a:rPr lang="en-GB"/>
              <a:t>How does AUD framing affect public health objectives?</a:t>
            </a:r>
          </a:p>
          <a:p>
            <a:r>
              <a:rPr lang="en-GB"/>
              <a:t>Can we use language to help reduce alcohol harm?</a:t>
            </a:r>
          </a:p>
          <a:p>
            <a:r>
              <a:rPr lang="en-GB"/>
              <a:t>How does the alcohol industry try to influence how we think about alcohol harms and possible solutions?</a:t>
            </a:r>
          </a:p>
          <a:p>
            <a:endParaRPr lang="en-GB"/>
          </a:p>
          <a:p>
            <a:endParaRPr lang="en-GB"/>
          </a:p>
        </p:txBody>
      </p:sp>
      <p:sp>
        <p:nvSpPr>
          <p:cNvPr id="2" name="AutoShape 2" descr="Alcohol Definition Frame Modern Framed Print Home Poster House A5 A4 A3 - Picture 1 of 4">
            <a:extLst>
              <a:ext uri="{FF2B5EF4-FFF2-40B4-BE49-F238E27FC236}">
                <a16:creationId xmlns:a16="http://schemas.microsoft.com/office/drawing/2014/main" id="{B0F3E62E-1D85-7CAE-BA10-C1F477E5FBD6}"/>
              </a:ext>
            </a:extLst>
          </p:cNvPr>
          <p:cNvSpPr>
            <a:spLocks noChangeAspect="1" noChangeArrowheads="1"/>
          </p:cNvSpPr>
          <p:nvPr/>
        </p:nvSpPr>
        <p:spPr bwMode="auto">
          <a:xfrm>
            <a:off x="5943599" y="3276599"/>
            <a:ext cx="2228127" cy="22281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E9038C04-FAC2-A98A-B6A1-D21D9BD2959C}"/>
              </a:ext>
            </a:extLst>
          </p:cNvPr>
          <p:cNvPicPr>
            <a:picLocks noChangeAspect="1"/>
          </p:cNvPicPr>
          <p:nvPr/>
        </p:nvPicPr>
        <p:blipFill>
          <a:blip r:embed="rId2"/>
          <a:stretch>
            <a:fillRect/>
          </a:stretch>
        </p:blipFill>
        <p:spPr>
          <a:xfrm>
            <a:off x="9306046" y="3232987"/>
            <a:ext cx="2611053" cy="3451392"/>
          </a:xfrm>
          <a:prstGeom prst="rect">
            <a:avLst/>
          </a:prstGeom>
        </p:spPr>
      </p:pic>
    </p:spTree>
    <p:extLst>
      <p:ext uri="{BB962C8B-B14F-4D97-AF65-F5344CB8AC3E}">
        <p14:creationId xmlns:p14="http://schemas.microsoft.com/office/powerpoint/2010/main" val="3103566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7206-2026-18DA-5CAA-833527E4FCA7}"/>
              </a:ext>
            </a:extLst>
          </p:cNvPr>
          <p:cNvSpPr>
            <a:spLocks noGrp="1"/>
          </p:cNvSpPr>
          <p:nvPr>
            <p:ph type="title"/>
          </p:nvPr>
        </p:nvSpPr>
        <p:spPr>
          <a:xfrm>
            <a:off x="2394995" y="183489"/>
            <a:ext cx="7026797" cy="129028"/>
          </a:xfrm>
        </p:spPr>
        <p:txBody>
          <a:bodyPr>
            <a:normAutofit fontScale="90000"/>
          </a:bodyPr>
          <a:lstStyle/>
          <a:p>
            <a:pPr algn="ctr"/>
            <a:r>
              <a:rPr lang="en-GB"/>
              <a:t>References</a:t>
            </a:r>
          </a:p>
        </p:txBody>
      </p:sp>
      <p:sp>
        <p:nvSpPr>
          <p:cNvPr id="4" name="Content Placeholder 3">
            <a:extLst>
              <a:ext uri="{FF2B5EF4-FFF2-40B4-BE49-F238E27FC236}">
                <a16:creationId xmlns:a16="http://schemas.microsoft.com/office/drawing/2014/main" id="{48883685-DDF4-0123-6FF8-E4B4846FDD44}"/>
              </a:ext>
            </a:extLst>
          </p:cNvPr>
          <p:cNvSpPr>
            <a:spLocks noGrp="1"/>
          </p:cNvSpPr>
          <p:nvPr>
            <p:ph sz="half" idx="1"/>
          </p:nvPr>
        </p:nvSpPr>
        <p:spPr>
          <a:xfrm>
            <a:off x="775504" y="682905"/>
            <a:ext cx="10752881" cy="5991605"/>
          </a:xfrm>
        </p:spPr>
        <p:txBody>
          <a:bodyPr vert="horz" lIns="91440" tIns="45720" rIns="91440" bIns="45720" rtlCol="0" anchor="t">
            <a:normAutofit fontScale="70000" lnSpcReduction="20000"/>
          </a:bodyPr>
          <a:lstStyle/>
          <a:p>
            <a:pPr marL="304800" indent="-304800">
              <a:lnSpc>
                <a:spcPct val="107000"/>
              </a:lnSpc>
              <a:spcAft>
                <a:spcPts val="800"/>
              </a:spcAft>
            </a:pPr>
            <a:r>
              <a:rPr lang="en-GB" sz="1800" kern="0">
                <a:effectLst/>
                <a:latin typeface="Times New Roman" panose="02020603050405020304" pitchFamily="18" charset="0"/>
                <a:ea typeface="Aptos" panose="020B0004020202020204" pitchFamily="34" charset="0"/>
              </a:rPr>
              <a:t>Heyman, G. M. (2023). Disapproving of destructive drug use should not be confused with stigmatizing drug addicts. </a:t>
            </a:r>
            <a:r>
              <a:rPr lang="en-GB" sz="1800" i="1" kern="0">
                <a:effectLst/>
                <a:latin typeface="Times New Roman" panose="02020603050405020304" pitchFamily="18" charset="0"/>
                <a:ea typeface="Aptos" panose="020B0004020202020204" pitchFamily="34" charset="0"/>
              </a:rPr>
              <a:t>Addiction Research &amp; Theory</a:t>
            </a:r>
            <a:r>
              <a:rPr lang="en-GB" sz="1800" kern="0">
                <a:effectLst/>
                <a:latin typeface="Times New Roman" panose="02020603050405020304" pitchFamily="18" charset="0"/>
                <a:ea typeface="Aptos" panose="020B0004020202020204" pitchFamily="34" charset="0"/>
              </a:rPr>
              <a:t>. https://doi.org/10.1080/16066359.2023.2254224</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Aft>
                <a:spcPts val="800"/>
              </a:spcAft>
            </a:pPr>
            <a:r>
              <a:rPr lang="en-GB" sz="1800" kern="0">
                <a:effectLst/>
                <a:latin typeface="Times New Roman" panose="02020603050405020304" pitchFamily="18" charset="0"/>
                <a:ea typeface="Aptos" panose="020B0004020202020204" pitchFamily="34" charset="0"/>
              </a:rPr>
              <a:t>Hill, J. V., &amp; Leeming, D. (2014). Reconstructing “the Alcoholic”: Recovering from Alcohol Addiction and the Stigma this Entails. </a:t>
            </a:r>
            <a:r>
              <a:rPr lang="en-GB" sz="1800" i="1" kern="0">
                <a:effectLst/>
                <a:latin typeface="Times New Roman" panose="02020603050405020304" pitchFamily="18" charset="0"/>
                <a:ea typeface="Aptos" panose="020B0004020202020204" pitchFamily="34" charset="0"/>
              </a:rPr>
              <a:t>International Journal of Mental Health and Addiction</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12</a:t>
            </a:r>
            <a:r>
              <a:rPr lang="en-GB" sz="1800" kern="0">
                <a:effectLst/>
                <a:latin typeface="Times New Roman" panose="02020603050405020304" pitchFamily="18" charset="0"/>
                <a:ea typeface="Aptos" panose="020B0004020202020204" pitchFamily="34" charset="0"/>
              </a:rPr>
              <a:t>(6). https://doi.org/10.1007/s11469-014-9508-z</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Aft>
                <a:spcPts val="800"/>
              </a:spcAft>
            </a:pPr>
            <a:r>
              <a:rPr lang="en-GB" sz="1800" kern="0">
                <a:effectLst/>
                <a:latin typeface="Times New Roman" panose="02020603050405020304" pitchFamily="18" charset="0"/>
                <a:ea typeface="Aptos" panose="020B0004020202020204" pitchFamily="34" charset="0"/>
              </a:rPr>
              <a:t>Humphreys, K., &amp; </a:t>
            </a:r>
            <a:r>
              <a:rPr lang="en-GB" sz="1800" kern="0" err="1">
                <a:effectLst/>
                <a:latin typeface="Times New Roman" panose="02020603050405020304" pitchFamily="18" charset="0"/>
                <a:ea typeface="Aptos" panose="020B0004020202020204" pitchFamily="34" charset="0"/>
              </a:rPr>
              <a:t>Caulkins</a:t>
            </a:r>
            <a:r>
              <a:rPr lang="en-GB" sz="1800" kern="0">
                <a:effectLst/>
                <a:latin typeface="Times New Roman" panose="02020603050405020304" pitchFamily="18" charset="0"/>
                <a:ea typeface="Aptos" panose="020B0004020202020204" pitchFamily="34" charset="0"/>
              </a:rPr>
              <a:t>, J. (2023). Destigmatizing Drug Use Has Been a Profound Mistake - The Atlantic. </a:t>
            </a:r>
            <a:r>
              <a:rPr lang="en-GB" sz="1800" i="1" kern="0">
                <a:effectLst/>
                <a:latin typeface="Times New Roman" panose="02020603050405020304" pitchFamily="18" charset="0"/>
                <a:ea typeface="Aptos" panose="020B0004020202020204" pitchFamily="34" charset="0"/>
              </a:rPr>
              <a:t>The Atlantic</a:t>
            </a:r>
            <a:r>
              <a:rPr lang="en-GB" sz="1800" kern="0">
                <a:effectLst/>
                <a:latin typeface="Times New Roman" panose="02020603050405020304" pitchFamily="18" charset="0"/>
                <a:ea typeface="Aptos" panose="020B0004020202020204" pitchFamily="34" charset="0"/>
              </a:rPr>
              <a:t>. https://www.theatlantic.com/ideas/archive/2023/12/destigmatizing-drug-use-mistake-opioid-crisis/676292/</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Aft>
                <a:spcPts val="800"/>
              </a:spcAft>
            </a:pPr>
            <a:r>
              <a:rPr lang="en-GB" sz="1800" kern="0">
                <a:effectLst/>
                <a:latin typeface="Times New Roman" panose="02020603050405020304" pitchFamily="18" charset="0"/>
                <a:ea typeface="Aptos" panose="020B0004020202020204" pitchFamily="34" charset="0"/>
              </a:rPr>
              <a:t>Jernigan, D., &amp; Ross, C. S. (2020). The Alcohol Marketing Landscape: Alcohol Industry Size, Structure, Strategies, and Public Health Responses. </a:t>
            </a:r>
            <a:r>
              <a:rPr lang="en-GB" sz="1800" i="1" kern="0">
                <a:effectLst/>
                <a:latin typeface="Times New Roman" panose="02020603050405020304" pitchFamily="18" charset="0"/>
                <a:ea typeface="Aptos" panose="020B0004020202020204" pitchFamily="34" charset="0"/>
              </a:rPr>
              <a:t>Journal of Studies on Alcohol and Drugs</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2020</a:t>
            </a:r>
            <a:r>
              <a:rPr lang="en-GB" sz="1800" kern="0">
                <a:effectLst/>
                <a:latin typeface="Times New Roman" panose="02020603050405020304" pitchFamily="18" charset="0"/>
                <a:ea typeface="Aptos" panose="020B0004020202020204" pitchFamily="34" charset="0"/>
              </a:rPr>
              <a:t>(s19), 13–25. https://doi.org/10.15288/jsads.2020.s19.13</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Aft>
                <a:spcPts val="800"/>
              </a:spcAft>
            </a:pPr>
            <a:r>
              <a:rPr lang="en-GB" sz="1800" kern="0">
                <a:effectLst/>
                <a:latin typeface="Times New Roman" panose="02020603050405020304" pitchFamily="18" charset="0"/>
                <a:ea typeface="Aptos" panose="020B0004020202020204" pitchFamily="34" charset="0"/>
              </a:rPr>
              <a:t>Kelly, J. F., Dow, S. J., &amp; </a:t>
            </a:r>
            <a:r>
              <a:rPr lang="en-GB" sz="1800" kern="0" err="1">
                <a:effectLst/>
                <a:latin typeface="Times New Roman" panose="02020603050405020304" pitchFamily="18" charset="0"/>
                <a:ea typeface="Aptos" panose="020B0004020202020204" pitchFamily="34" charset="0"/>
              </a:rPr>
              <a:t>Westerhoff</a:t>
            </a:r>
            <a:r>
              <a:rPr lang="en-GB" sz="1800" kern="0">
                <a:effectLst/>
                <a:latin typeface="Times New Roman" panose="02020603050405020304" pitchFamily="18" charset="0"/>
                <a:ea typeface="Aptos" panose="020B0004020202020204" pitchFamily="34" charset="0"/>
              </a:rPr>
              <a:t>, C. (2010). Does our choice of substance-related terms influence perceptions of treatment need? An empirical investigation with two commonly used terms. </a:t>
            </a:r>
            <a:r>
              <a:rPr lang="en-GB" sz="1800" i="1" kern="0">
                <a:effectLst/>
                <a:latin typeface="Times New Roman" panose="02020603050405020304" pitchFamily="18" charset="0"/>
                <a:ea typeface="Aptos" panose="020B0004020202020204" pitchFamily="34" charset="0"/>
              </a:rPr>
              <a:t>Journal of Drug Issues</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40</a:t>
            </a:r>
            <a:r>
              <a:rPr lang="en-GB" sz="1800" kern="0">
                <a:effectLst/>
                <a:latin typeface="Times New Roman" panose="02020603050405020304" pitchFamily="18" charset="0"/>
                <a:ea typeface="Aptos" panose="020B0004020202020204" pitchFamily="34" charset="0"/>
              </a:rPr>
              <a:t>(4), 805–818. https://doi.org/10.1177/002204261004000403</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Aft>
                <a:spcPts val="800"/>
              </a:spcAft>
            </a:pPr>
            <a:r>
              <a:rPr lang="en-GB" sz="1800" kern="0">
                <a:effectLst/>
                <a:latin typeface="Times New Roman" panose="02020603050405020304" pitchFamily="18" charset="0"/>
                <a:ea typeface="Aptos" panose="020B0004020202020204" pitchFamily="34" charset="0"/>
              </a:rPr>
              <a:t>Khadjesari, Z., Stevenson, F., Godfrey, C., &amp; Murray, E. (2015). Negotiating the “grey area between normal social drinking and being a smelly tramp”: A qualitative study of people searching for help online to reduce their drinking. </a:t>
            </a:r>
            <a:r>
              <a:rPr lang="en-GB" sz="1800" i="1" kern="0">
                <a:effectLst/>
                <a:latin typeface="Times New Roman" panose="02020603050405020304" pitchFamily="18" charset="0"/>
                <a:ea typeface="Aptos" panose="020B0004020202020204" pitchFamily="34" charset="0"/>
              </a:rPr>
              <a:t>Health Expectations</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18</a:t>
            </a:r>
            <a:r>
              <a:rPr lang="en-GB" sz="1800" kern="0">
                <a:effectLst/>
                <a:latin typeface="Times New Roman" panose="02020603050405020304" pitchFamily="18" charset="0"/>
                <a:ea typeface="Aptos" panose="020B0004020202020204" pitchFamily="34" charset="0"/>
              </a:rPr>
              <a:t>(6), 2011–2020. https://doi.org/10.1111/hex.12351</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Aft>
                <a:spcPts val="800"/>
              </a:spcAft>
            </a:pPr>
            <a:r>
              <a:rPr lang="en-GB" sz="1800" kern="0">
                <a:effectLst/>
                <a:latin typeface="Times New Roman" panose="02020603050405020304" pitchFamily="18" charset="0"/>
                <a:ea typeface="Aptos" panose="020B0004020202020204" pitchFamily="34" charset="0"/>
              </a:rPr>
              <a:t>Kilian, C., Manthey, J., Carr, S., </a:t>
            </a:r>
            <a:r>
              <a:rPr lang="en-GB" sz="1800" kern="0" err="1">
                <a:effectLst/>
                <a:latin typeface="Times New Roman" panose="02020603050405020304" pitchFamily="18" charset="0"/>
                <a:ea typeface="Aptos" panose="020B0004020202020204" pitchFamily="34" charset="0"/>
              </a:rPr>
              <a:t>Hanschmidt</a:t>
            </a:r>
            <a:r>
              <a:rPr lang="en-GB" sz="1800" kern="0">
                <a:effectLst/>
                <a:latin typeface="Times New Roman" panose="02020603050405020304" pitchFamily="18" charset="0"/>
                <a:ea typeface="Aptos" panose="020B0004020202020204" pitchFamily="34" charset="0"/>
              </a:rPr>
              <a:t>, F., Rehm, J., Speerforck, S., &amp; Schomerus, G. (2021). Stigmatization of people with alcohol use disorders: An updated systematic review of population studies. </a:t>
            </a:r>
            <a:r>
              <a:rPr lang="en-GB" sz="1800" i="1" kern="0">
                <a:effectLst/>
                <a:latin typeface="Times New Roman" panose="02020603050405020304" pitchFamily="18" charset="0"/>
                <a:ea typeface="Aptos" panose="020B0004020202020204" pitchFamily="34" charset="0"/>
              </a:rPr>
              <a:t>Alcoholism: Clinical and Experimental Research</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45</a:t>
            </a:r>
            <a:r>
              <a:rPr lang="en-GB" sz="1800" kern="0">
                <a:effectLst/>
                <a:latin typeface="Times New Roman" panose="02020603050405020304" pitchFamily="18" charset="0"/>
                <a:ea typeface="Aptos" panose="020B0004020202020204" pitchFamily="34" charset="0"/>
              </a:rPr>
              <a:t>(5), 899–911. https://doi.org/10.1111/acer.14598</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Aft>
                <a:spcPts val="800"/>
              </a:spcAft>
            </a:pPr>
            <a:r>
              <a:rPr lang="en-GB" sz="1800" kern="0">
                <a:effectLst/>
                <a:latin typeface="Times New Roman" panose="02020603050405020304" pitchFamily="18" charset="0"/>
                <a:ea typeface="Aptos" panose="020B0004020202020204" pitchFamily="34" charset="0"/>
              </a:rPr>
              <a:t>Knai, C., Petticrew, M., Douglas, N., Durand, M. A., </a:t>
            </a:r>
            <a:r>
              <a:rPr lang="en-GB" sz="1800" kern="0" err="1">
                <a:effectLst/>
                <a:latin typeface="Times New Roman" panose="02020603050405020304" pitchFamily="18" charset="0"/>
                <a:ea typeface="Aptos" panose="020B0004020202020204" pitchFamily="34" charset="0"/>
              </a:rPr>
              <a:t>Eastmure</a:t>
            </a:r>
            <a:r>
              <a:rPr lang="en-GB" sz="1800" kern="0">
                <a:effectLst/>
                <a:latin typeface="Times New Roman" panose="02020603050405020304" pitchFamily="18" charset="0"/>
                <a:ea typeface="Aptos" panose="020B0004020202020204" pitchFamily="34" charset="0"/>
              </a:rPr>
              <a:t>, E., Nolte, E., &amp; Mays, N. (2018). The Public Health Responsibility Deal: Using a Systems-Level Analysis to Understand the Lack of Impact on Alcohol, Food, Physical Activity, and Workplace Health Sub-Systems. </a:t>
            </a:r>
            <a:r>
              <a:rPr lang="en-GB" sz="1800" i="1" kern="0">
                <a:effectLst/>
                <a:latin typeface="Times New Roman" panose="02020603050405020304" pitchFamily="18" charset="0"/>
                <a:ea typeface="Aptos" panose="020B0004020202020204" pitchFamily="34" charset="0"/>
              </a:rPr>
              <a:t>International Journal of Environmental Research and Public Health 2018, Vol. 15, Page 2895</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15</a:t>
            </a:r>
            <a:r>
              <a:rPr lang="en-GB" sz="1800" kern="0">
                <a:effectLst/>
                <a:latin typeface="Times New Roman" panose="02020603050405020304" pitchFamily="18" charset="0"/>
                <a:ea typeface="Aptos" panose="020B0004020202020204" pitchFamily="34" charset="0"/>
              </a:rPr>
              <a:t>(12), 2895. https://doi.org/10.3390/IJERPH15122895</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Aft>
                <a:spcPts val="800"/>
              </a:spcAft>
            </a:pPr>
            <a:r>
              <a:rPr lang="en-GB" sz="1800" kern="0">
                <a:effectLst/>
                <a:latin typeface="Times New Roman" panose="02020603050405020304" pitchFamily="18" charset="0"/>
                <a:ea typeface="Aptos" panose="020B0004020202020204" pitchFamily="34" charset="0"/>
              </a:rPr>
              <a:t>Link, B. G., &amp; Phelan, J. (2014). Stigma power. </a:t>
            </a:r>
            <a:r>
              <a:rPr lang="en-GB" sz="1800" i="1" kern="0">
                <a:effectLst/>
                <a:latin typeface="Times New Roman" panose="02020603050405020304" pitchFamily="18" charset="0"/>
                <a:ea typeface="Aptos" panose="020B0004020202020204" pitchFamily="34" charset="0"/>
              </a:rPr>
              <a:t>Social Science &amp; Medicine</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103</a:t>
            </a:r>
            <a:r>
              <a:rPr lang="en-GB" sz="1800" kern="0">
                <a:effectLst/>
                <a:latin typeface="Times New Roman" panose="02020603050405020304" pitchFamily="18" charset="0"/>
                <a:ea typeface="Aptos" panose="020B0004020202020204" pitchFamily="34" charset="0"/>
              </a:rPr>
              <a:t>, 24–32. https://doi.org/10.1016/J.SOCSCIMED.2013.07.035</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Aft>
                <a:spcPts val="800"/>
              </a:spcAft>
            </a:pPr>
            <a:r>
              <a:rPr lang="en-GB" sz="1800" kern="0">
                <a:effectLst/>
                <a:latin typeface="Times New Roman" panose="02020603050405020304" pitchFamily="18" charset="0"/>
                <a:ea typeface="Aptos" panose="020B0004020202020204" pitchFamily="34" charset="0"/>
              </a:rPr>
              <a:t>Link, B. G., &amp; Phelan, J. C. (2001). Conceptualizing Stigma. </a:t>
            </a:r>
            <a:r>
              <a:rPr lang="en-GB" sz="1800" i="1" kern="0">
                <a:effectLst/>
                <a:latin typeface="Times New Roman" panose="02020603050405020304" pitchFamily="18" charset="0"/>
                <a:ea typeface="Aptos" panose="020B0004020202020204" pitchFamily="34" charset="0"/>
              </a:rPr>
              <a:t>Annual Review of Sociology</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27</a:t>
            </a:r>
            <a:r>
              <a:rPr lang="en-GB" sz="1800" kern="0">
                <a:effectLst/>
                <a:latin typeface="Times New Roman" panose="02020603050405020304" pitchFamily="18" charset="0"/>
                <a:ea typeface="Aptos" panose="020B0004020202020204" pitchFamily="34" charset="0"/>
              </a:rPr>
              <a:t>(1), 363–385. https://doi.org/10.1146/annurev.soc.27.1.363</a:t>
            </a:r>
            <a:endParaRPr lang="en-GB" sz="1800" kern="100">
              <a:effectLst/>
              <a:latin typeface="Times New Roman" panose="02020603050405020304" pitchFamily="18" charset="0"/>
              <a:ea typeface="Aptos" panose="020B0004020202020204" pitchFamily="34" charset="0"/>
            </a:endParaRPr>
          </a:p>
          <a:p>
            <a:pPr>
              <a:lnSpc>
                <a:spcPct val="150000"/>
              </a:lnSpc>
            </a:pPr>
            <a:endParaRPr lang="en-GB"/>
          </a:p>
        </p:txBody>
      </p:sp>
    </p:spTree>
    <p:extLst>
      <p:ext uri="{BB962C8B-B14F-4D97-AF65-F5344CB8AC3E}">
        <p14:creationId xmlns:p14="http://schemas.microsoft.com/office/powerpoint/2010/main" val="886653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7206-2026-18DA-5CAA-833527E4FCA7}"/>
              </a:ext>
            </a:extLst>
          </p:cNvPr>
          <p:cNvSpPr>
            <a:spLocks noGrp="1"/>
          </p:cNvSpPr>
          <p:nvPr>
            <p:ph type="title"/>
          </p:nvPr>
        </p:nvSpPr>
        <p:spPr>
          <a:xfrm>
            <a:off x="2394995" y="183489"/>
            <a:ext cx="7026797" cy="129028"/>
          </a:xfrm>
        </p:spPr>
        <p:txBody>
          <a:bodyPr>
            <a:normAutofit fontScale="90000"/>
          </a:bodyPr>
          <a:lstStyle/>
          <a:p>
            <a:pPr algn="ctr"/>
            <a:r>
              <a:rPr lang="en-GB"/>
              <a:t>References</a:t>
            </a:r>
          </a:p>
        </p:txBody>
      </p:sp>
      <p:sp>
        <p:nvSpPr>
          <p:cNvPr id="4" name="Content Placeholder 3">
            <a:extLst>
              <a:ext uri="{FF2B5EF4-FFF2-40B4-BE49-F238E27FC236}">
                <a16:creationId xmlns:a16="http://schemas.microsoft.com/office/drawing/2014/main" id="{48883685-DDF4-0123-6FF8-E4B4846FDD44}"/>
              </a:ext>
            </a:extLst>
          </p:cNvPr>
          <p:cNvSpPr>
            <a:spLocks noGrp="1"/>
          </p:cNvSpPr>
          <p:nvPr>
            <p:ph sz="half" idx="1"/>
          </p:nvPr>
        </p:nvSpPr>
        <p:spPr>
          <a:xfrm>
            <a:off x="775504" y="682906"/>
            <a:ext cx="10752881" cy="6175094"/>
          </a:xfrm>
        </p:spPr>
        <p:txBody>
          <a:bodyPr vert="horz" lIns="91440" tIns="45720" rIns="91440" bIns="45720" rtlCol="0" anchor="t">
            <a:normAutofit fontScale="70000" lnSpcReduction="20000"/>
          </a:bodyPr>
          <a:lstStyle/>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May, C., Nielsen, A. S., &amp; </a:t>
            </a:r>
            <a:r>
              <a:rPr lang="en-GB" sz="1800" kern="0" err="1">
                <a:effectLst/>
                <a:latin typeface="Times New Roman" panose="02020603050405020304" pitchFamily="18" charset="0"/>
                <a:ea typeface="Aptos" panose="020B0004020202020204" pitchFamily="34" charset="0"/>
              </a:rPr>
              <a:t>Bilberg</a:t>
            </a:r>
            <a:r>
              <a:rPr lang="en-GB" sz="1800" kern="0">
                <a:effectLst/>
                <a:latin typeface="Times New Roman" panose="02020603050405020304" pitchFamily="18" charset="0"/>
                <a:ea typeface="Aptos" panose="020B0004020202020204" pitchFamily="34" charset="0"/>
              </a:rPr>
              <a:t>, R. (2019). Barriers to treatment for alcohol dependence. In </a:t>
            </a:r>
            <a:r>
              <a:rPr lang="en-GB" sz="1800" i="1" kern="0">
                <a:effectLst/>
                <a:latin typeface="Times New Roman" panose="02020603050405020304" pitchFamily="18" charset="0"/>
                <a:ea typeface="Aptos" panose="020B0004020202020204" pitchFamily="34" charset="0"/>
              </a:rPr>
              <a:t>Journal of Drug and Alcohol Research</a:t>
            </a:r>
            <a:r>
              <a:rPr lang="en-GB" sz="1800" kern="0">
                <a:effectLst/>
                <a:latin typeface="Times New Roman" panose="02020603050405020304" pitchFamily="18" charset="0"/>
                <a:ea typeface="Aptos" panose="020B0004020202020204" pitchFamily="34" charset="0"/>
              </a:rPr>
              <a:t> (Vol. 8, Issue 2, pp. 1–17). Journal of Drug and Alcohol Research. https://doi.org/10.4303/jdar/236083</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err="1">
                <a:effectLst/>
                <a:latin typeface="Times New Roman" panose="02020603050405020304" pitchFamily="18" charset="0"/>
                <a:ea typeface="Aptos" panose="020B0004020202020204" pitchFamily="34" charset="0"/>
              </a:rPr>
              <a:t>Mialon</a:t>
            </a:r>
            <a:r>
              <a:rPr lang="en-GB" sz="1800" kern="0">
                <a:effectLst/>
                <a:latin typeface="Times New Roman" panose="02020603050405020304" pitchFamily="18" charset="0"/>
                <a:ea typeface="Aptos" panose="020B0004020202020204" pitchFamily="34" charset="0"/>
              </a:rPr>
              <a:t>, M., &amp; </a:t>
            </a:r>
            <a:r>
              <a:rPr lang="en-GB" sz="1800" kern="0" err="1">
                <a:effectLst/>
                <a:latin typeface="Times New Roman" panose="02020603050405020304" pitchFamily="18" charset="0"/>
                <a:ea typeface="Aptos" panose="020B0004020202020204" pitchFamily="34" charset="0"/>
              </a:rPr>
              <a:t>McCambridge</a:t>
            </a:r>
            <a:r>
              <a:rPr lang="en-GB" sz="1800" kern="0">
                <a:effectLst/>
                <a:latin typeface="Times New Roman" panose="02020603050405020304" pitchFamily="18" charset="0"/>
                <a:ea typeface="Aptos" panose="020B0004020202020204" pitchFamily="34" charset="0"/>
              </a:rPr>
              <a:t>, J. (2018). Alcohol industry corporate social responsibility initiatives and harmful drinking: a systematic review. </a:t>
            </a:r>
            <a:r>
              <a:rPr lang="en-GB" sz="1800" i="1" kern="0">
                <a:effectLst/>
                <a:latin typeface="Times New Roman" panose="02020603050405020304" pitchFamily="18" charset="0"/>
                <a:ea typeface="Aptos" panose="020B0004020202020204" pitchFamily="34" charset="0"/>
              </a:rPr>
              <a:t>European Journal of Public Health</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28</a:t>
            </a:r>
            <a:r>
              <a:rPr lang="en-GB" sz="1800" kern="0">
                <a:effectLst/>
                <a:latin typeface="Times New Roman" panose="02020603050405020304" pitchFamily="18" charset="0"/>
                <a:ea typeface="Aptos" panose="020B0004020202020204" pitchFamily="34" charset="0"/>
              </a:rPr>
              <a:t>(4), 664–673. https://doi.org/10.1093/EURPUB/CKY065</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Mitchell, G., </a:t>
            </a:r>
            <a:r>
              <a:rPr lang="en-GB" sz="1800" kern="0" err="1">
                <a:effectLst/>
                <a:latin typeface="Times New Roman" panose="02020603050405020304" pitchFamily="18" charset="0"/>
                <a:ea typeface="Aptos" panose="020B0004020202020204" pitchFamily="34" charset="0"/>
              </a:rPr>
              <a:t>Lesch</a:t>
            </a:r>
            <a:r>
              <a:rPr lang="en-GB" sz="1800" kern="0">
                <a:effectLst/>
                <a:latin typeface="Times New Roman" panose="02020603050405020304" pitchFamily="18" charset="0"/>
                <a:ea typeface="Aptos" panose="020B0004020202020204" pitchFamily="34" charset="0"/>
              </a:rPr>
              <a:t>, M., &amp; </a:t>
            </a:r>
            <a:r>
              <a:rPr lang="en-GB" sz="1800" kern="0" err="1">
                <a:effectLst/>
                <a:latin typeface="Times New Roman" panose="02020603050405020304" pitchFamily="18" charset="0"/>
                <a:ea typeface="Aptos" panose="020B0004020202020204" pitchFamily="34" charset="0"/>
              </a:rPr>
              <a:t>McCambridge</a:t>
            </a:r>
            <a:r>
              <a:rPr lang="en-GB" sz="1800" kern="0">
                <a:effectLst/>
                <a:latin typeface="Times New Roman" panose="02020603050405020304" pitchFamily="18" charset="0"/>
                <a:ea typeface="Aptos" panose="020B0004020202020204" pitchFamily="34" charset="0"/>
              </a:rPr>
              <a:t>, J. (2020). Alcohol industry involvement in the moderate alcohol and cardiovascular health trial. </a:t>
            </a:r>
            <a:r>
              <a:rPr lang="en-GB" sz="1800" i="1" kern="0">
                <a:effectLst/>
                <a:latin typeface="Times New Roman" panose="02020603050405020304" pitchFamily="18" charset="0"/>
                <a:ea typeface="Aptos" panose="020B0004020202020204" pitchFamily="34" charset="0"/>
              </a:rPr>
              <a:t>American Journal of Public Health</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110</a:t>
            </a:r>
            <a:r>
              <a:rPr lang="en-GB" sz="1800" kern="0">
                <a:effectLst/>
                <a:latin typeface="Times New Roman" panose="02020603050405020304" pitchFamily="18" charset="0"/>
                <a:ea typeface="Aptos" panose="020B0004020202020204" pitchFamily="34" charset="0"/>
              </a:rPr>
              <a:t>(4), 485–488. https://doi.org/10.2105/AJPH.2019.305508</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Mitchell, G., &amp; </a:t>
            </a:r>
            <a:r>
              <a:rPr lang="en-GB" sz="1800" kern="0" err="1">
                <a:effectLst/>
                <a:latin typeface="Times New Roman" panose="02020603050405020304" pitchFamily="18" charset="0"/>
                <a:ea typeface="Aptos" panose="020B0004020202020204" pitchFamily="34" charset="0"/>
              </a:rPr>
              <a:t>McCambridge</a:t>
            </a:r>
            <a:r>
              <a:rPr lang="en-GB" sz="1800" kern="0">
                <a:effectLst/>
                <a:latin typeface="Times New Roman" panose="02020603050405020304" pitchFamily="18" charset="0"/>
                <a:ea typeface="Aptos" panose="020B0004020202020204" pitchFamily="34" charset="0"/>
              </a:rPr>
              <a:t>, J. (2022). The ‘snowball effect’: short and long-term consequences of early career alcohol industry research funding. </a:t>
            </a:r>
            <a:r>
              <a:rPr lang="en-GB" sz="1800" i="1" kern="0">
                <a:effectLst/>
                <a:latin typeface="Times New Roman" panose="02020603050405020304" pitchFamily="18" charset="0"/>
                <a:ea typeface="Aptos" panose="020B0004020202020204" pitchFamily="34" charset="0"/>
              </a:rPr>
              <a:t>Addiction Research &amp; Theory</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30</a:t>
            </a:r>
            <a:r>
              <a:rPr lang="en-GB" sz="1800" kern="0">
                <a:effectLst/>
                <a:latin typeface="Times New Roman" panose="02020603050405020304" pitchFamily="18" charset="0"/>
                <a:ea typeface="Aptos" panose="020B0004020202020204" pitchFamily="34" charset="0"/>
              </a:rPr>
              <a:t>(2), 119–125. https://doi.org/10.1080/16066359.2021.1952190</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Mitchell, G., &amp; </a:t>
            </a:r>
            <a:r>
              <a:rPr lang="en-GB" sz="1800" kern="0" err="1">
                <a:effectLst/>
                <a:latin typeface="Times New Roman" panose="02020603050405020304" pitchFamily="18" charset="0"/>
                <a:ea typeface="Aptos" panose="020B0004020202020204" pitchFamily="34" charset="0"/>
              </a:rPr>
              <a:t>McCambridge</a:t>
            </a:r>
            <a:r>
              <a:rPr lang="en-GB" sz="1800" kern="0">
                <a:effectLst/>
                <a:latin typeface="Times New Roman" panose="02020603050405020304" pitchFamily="18" charset="0"/>
                <a:ea typeface="Aptos" panose="020B0004020202020204" pitchFamily="34" charset="0"/>
              </a:rPr>
              <a:t>, J. (2023). Interactions Between the U.S. National Institute on Alcohol Abuse and Alcoholism and the Alcohol Industry: Evidence From Email Correspondence 2013–2020. </a:t>
            </a:r>
            <a:r>
              <a:rPr lang="en-GB" sz="1800" i="1" kern="0">
                <a:effectLst/>
                <a:latin typeface="Times New Roman" panose="02020603050405020304" pitchFamily="18" charset="0"/>
                <a:ea typeface="Aptos" panose="020B0004020202020204" pitchFamily="34" charset="0"/>
              </a:rPr>
              <a:t>Https://Doi.Org/10.15288/Jsad.22-00184</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84</a:t>
            </a:r>
            <a:r>
              <a:rPr lang="en-GB" sz="1800" kern="0">
                <a:effectLst/>
                <a:latin typeface="Times New Roman" panose="02020603050405020304" pitchFamily="18" charset="0"/>
                <a:ea typeface="Aptos" panose="020B0004020202020204" pitchFamily="34" charset="0"/>
              </a:rPr>
              <a:t>(1), 11–26. https://doi.org/10.15288/JSAD.22-00184</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Morris, J., Albery, I. P., Heather, N., &amp; Moss, A. C. (2020). Continuum beliefs are associated with higher problem recognition than binary beliefs among harmful drinkers without addiction experience. </a:t>
            </a:r>
            <a:r>
              <a:rPr lang="en-GB" sz="1800" i="1" kern="0">
                <a:effectLst/>
                <a:latin typeface="Times New Roman" panose="02020603050405020304" pitchFamily="18" charset="0"/>
                <a:ea typeface="Aptos" panose="020B0004020202020204" pitchFamily="34" charset="0"/>
              </a:rPr>
              <a:t>Addictive Behaviors</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105</a:t>
            </a:r>
            <a:r>
              <a:rPr lang="en-GB" sz="1800" kern="0">
                <a:effectLst/>
                <a:latin typeface="Times New Roman" panose="02020603050405020304" pitchFamily="18" charset="0"/>
                <a:ea typeface="Aptos" panose="020B0004020202020204" pitchFamily="34" charset="0"/>
              </a:rPr>
              <a:t>, 106292. https://doi.org/10.1016/j.addbeh.2020.106292</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Morris, J., Boness, C. L., &amp; Burton, R. (2023). (Mis)understanding alcohol use disorder: Making the case for a public health first approach. </a:t>
            </a:r>
            <a:r>
              <a:rPr lang="en-GB" sz="1800" i="1" kern="0">
                <a:effectLst/>
                <a:latin typeface="Times New Roman" panose="02020603050405020304" pitchFamily="18" charset="0"/>
                <a:ea typeface="Aptos" panose="020B0004020202020204" pitchFamily="34" charset="0"/>
              </a:rPr>
              <a:t>Drug and Alcohol Dependence</a:t>
            </a:r>
            <a:r>
              <a:rPr lang="en-GB" sz="1800" kern="0">
                <a:effectLst/>
                <a:latin typeface="Times New Roman" panose="02020603050405020304" pitchFamily="18" charset="0"/>
                <a:ea typeface="Aptos" panose="020B0004020202020204" pitchFamily="34" charset="0"/>
              </a:rPr>
              <a:t>. https://doi.org/https://doi.org/10.1016/j.drugalcdep.2023.111019</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Morris, J., Boness, C. L., &amp; Witkiewitz, K. (2023). Should we promote alcohol problems as a continuum? Implications for policy and practice. </a:t>
            </a:r>
            <a:r>
              <a:rPr lang="en-GB" sz="1800" i="1" kern="0">
                <a:effectLst/>
                <a:latin typeface="Times New Roman" panose="02020603050405020304" pitchFamily="18" charset="0"/>
                <a:ea typeface="Aptos" panose="020B0004020202020204" pitchFamily="34" charset="0"/>
              </a:rPr>
              <a:t>Drugs: Education, Prevention and Policy</a:t>
            </a:r>
            <a:r>
              <a:rPr lang="en-GB" sz="1800" kern="0">
                <a:effectLst/>
                <a:latin typeface="Times New Roman" panose="02020603050405020304" pitchFamily="18" charset="0"/>
                <a:ea typeface="Aptos" panose="020B0004020202020204" pitchFamily="34" charset="0"/>
              </a:rPr>
              <a:t>. https://doi.org/10.1080/09687637.2023.2187681</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Morris, J., Kummetat, J. L., &amp; Schomerus, G. (2024). Can ‘justified disapproval’ be separated from addiction stigma? An empirical focus is required. </a:t>
            </a:r>
            <a:r>
              <a:rPr lang="en-GB" sz="1800" i="1" kern="0">
                <a:effectLst/>
                <a:latin typeface="Times New Roman" panose="02020603050405020304" pitchFamily="18" charset="0"/>
                <a:ea typeface="Aptos" panose="020B0004020202020204" pitchFamily="34" charset="0"/>
              </a:rPr>
              <a:t>OSF </a:t>
            </a:r>
            <a:r>
              <a:rPr lang="en-GB" sz="1800" i="1" kern="0" err="1">
                <a:effectLst/>
                <a:latin typeface="Times New Roman" panose="02020603050405020304" pitchFamily="18" charset="0"/>
                <a:ea typeface="Aptos" panose="020B0004020202020204" pitchFamily="34" charset="0"/>
              </a:rPr>
              <a:t>PrePrints</a:t>
            </a:r>
            <a:r>
              <a:rPr lang="en-GB" sz="1800" kern="0">
                <a:effectLst/>
                <a:latin typeface="Times New Roman" panose="02020603050405020304" pitchFamily="18" charset="0"/>
                <a:ea typeface="Aptos" panose="020B0004020202020204" pitchFamily="34" charset="0"/>
              </a:rPr>
              <a:t>. https://osf.io/preprints/osf/vx9r3</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Morris, J., Moss, A. C., Albery, I. P., &amp; Heather, N. (2022). The “alcoholic other”: harmful drinkers resist problem recognition to manage identity threat. </a:t>
            </a:r>
            <a:r>
              <a:rPr lang="en-GB" sz="1800" i="1" kern="0">
                <a:effectLst/>
                <a:latin typeface="Times New Roman" panose="02020603050405020304" pitchFamily="18" charset="0"/>
                <a:ea typeface="Aptos" panose="020B0004020202020204" pitchFamily="34" charset="0"/>
              </a:rPr>
              <a:t>Addictive Behaviors</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124</a:t>
            </a:r>
            <a:r>
              <a:rPr lang="en-GB" sz="1800" kern="0">
                <a:effectLst/>
                <a:latin typeface="Times New Roman" panose="02020603050405020304" pitchFamily="18" charset="0"/>
                <a:ea typeface="Aptos" panose="020B0004020202020204" pitchFamily="34" charset="0"/>
              </a:rPr>
              <a:t>, 107093. https://doi.org/10.1016/j.addbeh.2021.107093</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err="1">
                <a:effectLst/>
                <a:latin typeface="Times New Roman" panose="02020603050405020304" pitchFamily="18" charset="0"/>
                <a:ea typeface="Aptos" panose="020B0004020202020204" pitchFamily="34" charset="0"/>
              </a:rPr>
              <a:t>Nieweglowski</a:t>
            </a:r>
            <a:r>
              <a:rPr lang="en-GB" sz="1800" kern="0">
                <a:effectLst/>
                <a:latin typeface="Times New Roman" panose="02020603050405020304" pitchFamily="18" charset="0"/>
                <a:ea typeface="Aptos" panose="020B0004020202020204" pitchFamily="34" charset="0"/>
              </a:rPr>
              <a:t>, K., Corrigan, P. W., </a:t>
            </a:r>
            <a:r>
              <a:rPr lang="en-GB" sz="1800" kern="0" err="1">
                <a:effectLst/>
                <a:latin typeface="Times New Roman" panose="02020603050405020304" pitchFamily="18" charset="0"/>
                <a:ea typeface="Aptos" panose="020B0004020202020204" pitchFamily="34" charset="0"/>
              </a:rPr>
              <a:t>Tyas</a:t>
            </a:r>
            <a:r>
              <a:rPr lang="en-GB" sz="1800" kern="0">
                <a:effectLst/>
                <a:latin typeface="Times New Roman" panose="02020603050405020304" pitchFamily="18" charset="0"/>
                <a:ea typeface="Aptos" panose="020B0004020202020204" pitchFamily="34" charset="0"/>
              </a:rPr>
              <a:t>, T., Tooley, A., </a:t>
            </a:r>
            <a:r>
              <a:rPr lang="en-GB" sz="1800" kern="0" err="1">
                <a:effectLst/>
                <a:latin typeface="Times New Roman" panose="02020603050405020304" pitchFamily="18" charset="0"/>
                <a:ea typeface="Aptos" panose="020B0004020202020204" pitchFamily="34" charset="0"/>
              </a:rPr>
              <a:t>Dubke</a:t>
            </a:r>
            <a:r>
              <a:rPr lang="en-GB" sz="1800" kern="0">
                <a:effectLst/>
                <a:latin typeface="Times New Roman" panose="02020603050405020304" pitchFamily="18" charset="0"/>
                <a:ea typeface="Aptos" panose="020B0004020202020204" pitchFamily="34" charset="0"/>
              </a:rPr>
              <a:t>, R., Lara, J., Washington, L., Sayer, J., &amp; Sheehan, L. (2018). Exploring the public stigma of substance use disorder through community-based participatory research. </a:t>
            </a:r>
            <a:r>
              <a:rPr lang="en-GB" sz="1800" i="1" kern="0">
                <a:effectLst/>
                <a:latin typeface="Times New Roman" panose="02020603050405020304" pitchFamily="18" charset="0"/>
                <a:ea typeface="Aptos" panose="020B0004020202020204" pitchFamily="34" charset="0"/>
              </a:rPr>
              <a:t>Addiction Research and Theory</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26</a:t>
            </a:r>
            <a:r>
              <a:rPr lang="en-GB" sz="1800" kern="0">
                <a:effectLst/>
                <a:latin typeface="Times New Roman" panose="02020603050405020304" pitchFamily="18" charset="0"/>
                <a:ea typeface="Aptos" panose="020B0004020202020204" pitchFamily="34" charset="0"/>
              </a:rPr>
              <a:t>(4), 323–329. https://doi.org/10.1080/16066359.2017.1409890</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Nygaard, P., &amp; </a:t>
            </a:r>
            <a:r>
              <a:rPr lang="en-GB" sz="1800" kern="0" err="1">
                <a:effectLst/>
                <a:latin typeface="Times New Roman" panose="02020603050405020304" pitchFamily="18" charset="0"/>
                <a:ea typeface="Aptos" panose="020B0004020202020204" pitchFamily="34" charset="0"/>
              </a:rPr>
              <a:t>Aasland</a:t>
            </a:r>
            <a:r>
              <a:rPr lang="en-GB" sz="1800" kern="0">
                <a:effectLst/>
                <a:latin typeface="Times New Roman" panose="02020603050405020304" pitchFamily="18" charset="0"/>
                <a:ea typeface="Aptos" panose="020B0004020202020204" pitchFamily="34" charset="0"/>
              </a:rPr>
              <a:t>, O. G. (2011). Barriers to Implementing Screening and Brief Interventions in General Practice: Findings from a Qualitative Study in Norway. </a:t>
            </a:r>
            <a:r>
              <a:rPr lang="en-GB" sz="1800" i="1" kern="0">
                <a:effectLst/>
                <a:latin typeface="Times New Roman" panose="02020603050405020304" pitchFamily="18" charset="0"/>
                <a:ea typeface="Aptos" panose="020B0004020202020204" pitchFamily="34" charset="0"/>
              </a:rPr>
              <a:t>Alcohol and Alcoholism</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46</a:t>
            </a:r>
            <a:r>
              <a:rPr lang="en-GB" sz="1800" kern="0">
                <a:effectLst/>
                <a:latin typeface="Times New Roman" panose="02020603050405020304" pitchFamily="18" charset="0"/>
                <a:ea typeface="Aptos" panose="020B0004020202020204" pitchFamily="34" charset="0"/>
              </a:rPr>
              <a:t>(1), 52–60. https://doi.org/10.1093/alcalc/agq073</a:t>
            </a:r>
            <a:endParaRPr lang="en-GB" sz="1800" kern="100">
              <a:effectLst/>
              <a:latin typeface="Times New Roman" panose="02020603050405020304" pitchFamily="18" charset="0"/>
              <a:ea typeface="Aptos" panose="020B0004020202020204" pitchFamily="34" charset="0"/>
            </a:endParaRPr>
          </a:p>
          <a:p>
            <a:pPr>
              <a:lnSpc>
                <a:spcPct val="150000"/>
              </a:lnSpc>
            </a:pPr>
            <a:endParaRPr lang="en-GB"/>
          </a:p>
        </p:txBody>
      </p:sp>
    </p:spTree>
    <p:extLst>
      <p:ext uri="{BB962C8B-B14F-4D97-AF65-F5344CB8AC3E}">
        <p14:creationId xmlns:p14="http://schemas.microsoft.com/office/powerpoint/2010/main" val="438766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7206-2026-18DA-5CAA-833527E4FCA7}"/>
              </a:ext>
            </a:extLst>
          </p:cNvPr>
          <p:cNvSpPr>
            <a:spLocks noGrp="1"/>
          </p:cNvSpPr>
          <p:nvPr>
            <p:ph type="title"/>
          </p:nvPr>
        </p:nvSpPr>
        <p:spPr>
          <a:xfrm>
            <a:off x="2394995" y="183489"/>
            <a:ext cx="7026797" cy="129028"/>
          </a:xfrm>
        </p:spPr>
        <p:txBody>
          <a:bodyPr>
            <a:normAutofit fontScale="90000"/>
          </a:bodyPr>
          <a:lstStyle/>
          <a:p>
            <a:pPr algn="ctr"/>
            <a:r>
              <a:rPr lang="en-GB"/>
              <a:t>References</a:t>
            </a:r>
          </a:p>
        </p:txBody>
      </p:sp>
      <p:sp>
        <p:nvSpPr>
          <p:cNvPr id="4" name="Content Placeholder 3">
            <a:extLst>
              <a:ext uri="{FF2B5EF4-FFF2-40B4-BE49-F238E27FC236}">
                <a16:creationId xmlns:a16="http://schemas.microsoft.com/office/drawing/2014/main" id="{48883685-DDF4-0123-6FF8-E4B4846FDD44}"/>
              </a:ext>
            </a:extLst>
          </p:cNvPr>
          <p:cNvSpPr>
            <a:spLocks noGrp="1"/>
          </p:cNvSpPr>
          <p:nvPr>
            <p:ph sz="half" idx="1"/>
          </p:nvPr>
        </p:nvSpPr>
        <p:spPr>
          <a:xfrm>
            <a:off x="775504" y="682906"/>
            <a:ext cx="10752881" cy="5879940"/>
          </a:xfrm>
        </p:spPr>
        <p:txBody>
          <a:bodyPr vert="horz" lIns="91440" tIns="45720" rIns="91440" bIns="45720" rtlCol="0" anchor="t">
            <a:normAutofit fontScale="77500" lnSpcReduction="20000"/>
          </a:bodyPr>
          <a:lstStyle/>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Smith, S. W., Atkin, C. K., &amp; </a:t>
            </a:r>
            <a:r>
              <a:rPr lang="en-GB" sz="1800" kern="0" err="1">
                <a:effectLst/>
                <a:latin typeface="Times New Roman" panose="02020603050405020304" pitchFamily="18" charset="0"/>
                <a:ea typeface="Aptos" panose="020B0004020202020204" pitchFamily="34" charset="0"/>
              </a:rPr>
              <a:t>Roznowski</a:t>
            </a:r>
            <a:r>
              <a:rPr lang="en-GB" sz="1800" kern="0">
                <a:effectLst/>
                <a:latin typeface="Times New Roman" panose="02020603050405020304" pitchFamily="18" charset="0"/>
                <a:ea typeface="Aptos" panose="020B0004020202020204" pitchFamily="34" charset="0"/>
              </a:rPr>
              <a:t>, J. A. (2006). Are “Drink Responsibly” Alcohol Campaigns Strategically Ambiguous? </a:t>
            </a:r>
            <a:r>
              <a:rPr lang="en-GB" sz="1800" i="1" kern="0">
                <a:effectLst/>
                <a:latin typeface="Times New Roman" panose="02020603050405020304" pitchFamily="18" charset="0"/>
                <a:ea typeface="Aptos" panose="020B0004020202020204" pitchFamily="34" charset="0"/>
              </a:rPr>
              <a:t>Health Communication</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20</a:t>
            </a:r>
            <a:r>
              <a:rPr lang="en-GB" sz="1800" kern="0">
                <a:effectLst/>
                <a:latin typeface="Times New Roman" panose="02020603050405020304" pitchFamily="18" charset="0"/>
                <a:ea typeface="Aptos" panose="020B0004020202020204" pitchFamily="34" charset="0"/>
              </a:rPr>
              <a:t>(1), 1–11. https://doi.org/10.1207/S15327027HC2001_1</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Stockwell, T., Zhao, J., Clay, J., Levesque, C., Sanger, N., </a:t>
            </a:r>
            <a:r>
              <a:rPr lang="en-GB" sz="1800" kern="0" err="1">
                <a:effectLst/>
                <a:latin typeface="Times New Roman" panose="02020603050405020304" pitchFamily="18" charset="0"/>
                <a:ea typeface="Aptos" panose="020B0004020202020204" pitchFamily="34" charset="0"/>
              </a:rPr>
              <a:t>Sherk</a:t>
            </a:r>
            <a:r>
              <a:rPr lang="en-GB" sz="1800" kern="0">
                <a:effectLst/>
                <a:latin typeface="Times New Roman" panose="02020603050405020304" pitchFamily="18" charset="0"/>
                <a:ea typeface="Aptos" panose="020B0004020202020204" pitchFamily="34" charset="0"/>
              </a:rPr>
              <a:t>, A., &amp; </a:t>
            </a:r>
            <a:r>
              <a:rPr lang="en-GB" sz="1800" kern="0" err="1">
                <a:effectLst/>
                <a:latin typeface="Times New Roman" panose="02020603050405020304" pitchFamily="18" charset="0"/>
                <a:ea typeface="Aptos" panose="020B0004020202020204" pitchFamily="34" charset="0"/>
              </a:rPr>
              <a:t>Naimi</a:t>
            </a:r>
            <a:r>
              <a:rPr lang="en-GB" sz="1800" kern="0">
                <a:effectLst/>
                <a:latin typeface="Times New Roman" panose="02020603050405020304" pitchFamily="18" charset="0"/>
                <a:ea typeface="Aptos" panose="020B0004020202020204" pitchFamily="34" charset="0"/>
              </a:rPr>
              <a:t>, T. (2024). Why do only some cohort studies find health benefits from low volume alcohol use? A systematic review and meta-analysis of study characteristics that may bias mortality risk estimates. </a:t>
            </a:r>
            <a:r>
              <a:rPr lang="en-GB" sz="1800" i="1" kern="0">
                <a:effectLst/>
                <a:latin typeface="Times New Roman" panose="02020603050405020304" pitchFamily="18" charset="0"/>
                <a:ea typeface="Aptos" panose="020B0004020202020204" pitchFamily="34" charset="0"/>
              </a:rPr>
              <a:t>Https://Doi.Org/10.15288/Jsad.23-00283</a:t>
            </a:r>
            <a:r>
              <a:rPr lang="en-GB" sz="1800" kern="0">
                <a:effectLst/>
                <a:latin typeface="Times New Roman" panose="02020603050405020304" pitchFamily="18" charset="0"/>
                <a:ea typeface="Aptos" panose="020B0004020202020204" pitchFamily="34" charset="0"/>
              </a:rPr>
              <a:t>. https://doi.org/10.15288/JSAD.23-00283</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err="1">
                <a:effectLst/>
                <a:latin typeface="Times New Roman" panose="02020603050405020304" pitchFamily="18" charset="0"/>
                <a:ea typeface="Aptos" panose="020B0004020202020204" pitchFamily="34" charset="0"/>
              </a:rPr>
              <a:t>Storbjörk</a:t>
            </a:r>
            <a:r>
              <a:rPr lang="en-GB" sz="1800" kern="0">
                <a:effectLst/>
                <a:latin typeface="Times New Roman" panose="02020603050405020304" pitchFamily="18" charset="0"/>
                <a:ea typeface="Aptos" panose="020B0004020202020204" pitchFamily="34" charset="0"/>
              </a:rPr>
              <a:t>, J., &amp; Room, R. (2008). The two worlds of alcohol problems: Who is in treatment and who is not? </a:t>
            </a:r>
            <a:r>
              <a:rPr lang="en-GB" sz="1800" i="1" kern="0">
                <a:effectLst/>
                <a:latin typeface="Times New Roman" panose="02020603050405020304" pitchFamily="18" charset="0"/>
                <a:ea typeface="Aptos" panose="020B0004020202020204" pitchFamily="34" charset="0"/>
              </a:rPr>
              <a:t>Addiction Research and Theory</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16</a:t>
            </a:r>
            <a:r>
              <a:rPr lang="en-GB" sz="1800" kern="0">
                <a:effectLst/>
                <a:latin typeface="Times New Roman" panose="02020603050405020304" pitchFamily="18" charset="0"/>
                <a:ea typeface="Aptos" panose="020B0004020202020204" pitchFamily="34" charset="0"/>
              </a:rPr>
              <a:t>(1), 67–84. https://doi.org/10.1080/16066350701578136</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err="1">
                <a:effectLst/>
                <a:latin typeface="Times New Roman" panose="02020603050405020304" pitchFamily="18" charset="0"/>
                <a:ea typeface="Aptos" panose="020B0004020202020204" pitchFamily="34" charset="0"/>
              </a:rPr>
              <a:t>Thoits</a:t>
            </a:r>
            <a:r>
              <a:rPr lang="en-GB" sz="1800" kern="0">
                <a:effectLst/>
                <a:latin typeface="Times New Roman" panose="02020603050405020304" pitchFamily="18" charset="0"/>
                <a:ea typeface="Aptos" panose="020B0004020202020204" pitchFamily="34" charset="0"/>
              </a:rPr>
              <a:t>, P. A. (2016). “I’m Not Mentally Ill”: Identity Deflection as a Form of Stigma Resistance. </a:t>
            </a:r>
            <a:r>
              <a:rPr lang="en-GB" sz="1800" i="1" kern="0">
                <a:effectLst/>
                <a:latin typeface="Times New Roman" panose="02020603050405020304" pitchFamily="18" charset="0"/>
                <a:ea typeface="Aptos" panose="020B0004020202020204" pitchFamily="34" charset="0"/>
              </a:rPr>
              <a:t>Journal of Health and Social </a:t>
            </a:r>
            <a:r>
              <a:rPr lang="en-GB" sz="1800" i="1" kern="0" err="1">
                <a:effectLst/>
                <a:latin typeface="Times New Roman" panose="02020603050405020304" pitchFamily="18" charset="0"/>
                <a:ea typeface="Aptos" panose="020B0004020202020204" pitchFamily="34" charset="0"/>
              </a:rPr>
              <a:t>Behavior</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57</a:t>
            </a:r>
            <a:r>
              <a:rPr lang="en-GB" sz="1800" kern="0">
                <a:effectLst/>
                <a:latin typeface="Times New Roman" panose="02020603050405020304" pitchFamily="18" charset="0"/>
                <a:ea typeface="Aptos" panose="020B0004020202020204" pitchFamily="34" charset="0"/>
              </a:rPr>
              <a:t>(2), 135–151. https://doi.org/10.1177/0022146516641164</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Tyler, I. (2020). </a:t>
            </a:r>
            <a:r>
              <a:rPr lang="en-GB" sz="1800" i="1" kern="0">
                <a:effectLst/>
                <a:latin typeface="Times New Roman" panose="02020603050405020304" pitchFamily="18" charset="0"/>
                <a:ea typeface="Aptos" panose="020B0004020202020204" pitchFamily="34" charset="0"/>
              </a:rPr>
              <a:t>Stigma, The Machinery of Inequality</a:t>
            </a:r>
            <a:r>
              <a:rPr lang="en-GB" sz="1800" kern="0">
                <a:effectLst/>
                <a:latin typeface="Times New Roman" panose="02020603050405020304" pitchFamily="18" charset="0"/>
                <a:ea typeface="Aptos" panose="020B0004020202020204" pitchFamily="34" charset="0"/>
              </a:rPr>
              <a:t>. Bloomsbury. https://books.google.co.uk/books?hl=en&amp;lr=&amp;id=Y_80EAAAQBAJ&amp;oi=fnd&amp;pg=PP1&amp;dq=stigma+the+machinery+of+inequality&amp;ots=eVWYg0CnEa&amp;sig=J03OOejMlWM4p6fZHBuHeSDhCBY</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err="1">
                <a:effectLst/>
                <a:latin typeface="Times New Roman" panose="02020603050405020304" pitchFamily="18" charset="0"/>
                <a:ea typeface="Aptos" panose="020B0004020202020204" pitchFamily="34" charset="0"/>
              </a:rPr>
              <a:t>Ulucanlar</a:t>
            </a:r>
            <a:r>
              <a:rPr lang="en-GB" sz="1800" kern="0">
                <a:effectLst/>
                <a:latin typeface="Times New Roman" panose="02020603050405020304" pitchFamily="18" charset="0"/>
                <a:ea typeface="Aptos" panose="020B0004020202020204" pitchFamily="34" charset="0"/>
              </a:rPr>
              <a:t>, S., Lauber, K., </a:t>
            </a:r>
            <a:r>
              <a:rPr lang="en-GB" sz="1800" kern="0" err="1">
                <a:effectLst/>
                <a:latin typeface="Times New Roman" panose="02020603050405020304" pitchFamily="18" charset="0"/>
                <a:ea typeface="Aptos" panose="020B0004020202020204" pitchFamily="34" charset="0"/>
              </a:rPr>
              <a:t>Fabbri</a:t>
            </a:r>
            <a:r>
              <a:rPr lang="en-GB" sz="1800" kern="0">
                <a:effectLst/>
                <a:latin typeface="Times New Roman" panose="02020603050405020304" pitchFamily="18" charset="0"/>
                <a:ea typeface="Aptos" panose="020B0004020202020204" pitchFamily="34" charset="0"/>
              </a:rPr>
              <a:t>, A., Hawkins, B., </a:t>
            </a:r>
            <a:r>
              <a:rPr lang="en-GB" sz="1800" kern="0" err="1">
                <a:effectLst/>
                <a:latin typeface="Times New Roman" panose="02020603050405020304" pitchFamily="18" charset="0"/>
                <a:ea typeface="Aptos" panose="020B0004020202020204" pitchFamily="34" charset="0"/>
              </a:rPr>
              <a:t>Mialon</a:t>
            </a:r>
            <a:r>
              <a:rPr lang="en-GB" sz="1800" kern="0">
                <a:effectLst/>
                <a:latin typeface="Times New Roman" panose="02020603050405020304" pitchFamily="18" charset="0"/>
                <a:ea typeface="Aptos" panose="020B0004020202020204" pitchFamily="34" charset="0"/>
              </a:rPr>
              <a:t>, M., Hancock, L., </a:t>
            </a:r>
            <a:r>
              <a:rPr lang="en-GB" sz="1800" kern="0" err="1">
                <a:effectLst/>
                <a:latin typeface="Times New Roman" panose="02020603050405020304" pitchFamily="18" charset="0"/>
                <a:ea typeface="Aptos" panose="020B0004020202020204" pitchFamily="34" charset="0"/>
              </a:rPr>
              <a:t>Tangcharoensathien</a:t>
            </a:r>
            <a:r>
              <a:rPr lang="en-GB" sz="1800" kern="0">
                <a:effectLst/>
                <a:latin typeface="Times New Roman" panose="02020603050405020304" pitchFamily="18" charset="0"/>
                <a:ea typeface="Aptos" panose="020B0004020202020204" pitchFamily="34" charset="0"/>
              </a:rPr>
              <a:t>, V., &amp; Gilmore, A. B. (2023). Corporate Political Activity: Taxonomies and Model of Corporate Influence on Public Policy. </a:t>
            </a:r>
            <a:r>
              <a:rPr lang="en-GB" sz="1800" i="1" kern="0">
                <a:effectLst/>
                <a:latin typeface="Times New Roman" panose="02020603050405020304" pitchFamily="18" charset="0"/>
                <a:ea typeface="Aptos" panose="020B0004020202020204" pitchFamily="34" charset="0"/>
              </a:rPr>
              <a:t>International Journal of Health Policy and Management</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12</a:t>
            </a:r>
            <a:r>
              <a:rPr lang="en-GB" sz="1800" kern="0">
                <a:effectLst/>
                <a:latin typeface="Times New Roman" panose="02020603050405020304" pitchFamily="18" charset="0"/>
                <a:ea typeface="Aptos" panose="020B0004020202020204" pitchFamily="34" charset="0"/>
              </a:rPr>
              <a:t>(1), 7292. https://doi.org/10.34172/IJHPM.2023.7292</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err="1">
                <a:effectLst/>
                <a:latin typeface="Times New Roman" panose="02020603050405020304" pitchFamily="18" charset="0"/>
                <a:ea typeface="Aptos" panose="020B0004020202020204" pitchFamily="34" charset="0"/>
              </a:rPr>
              <a:t>Vanyukov</a:t>
            </a:r>
            <a:r>
              <a:rPr lang="en-GB" sz="1800" kern="0">
                <a:effectLst/>
                <a:latin typeface="Times New Roman" panose="02020603050405020304" pitchFamily="18" charset="0"/>
                <a:ea typeface="Aptos" panose="020B0004020202020204" pitchFamily="34" charset="0"/>
              </a:rPr>
              <a:t>, M. M. (2023). The misnomer of substance use “stigma”: beneficial disapproval should not be conflated with mistreatment of users. </a:t>
            </a:r>
            <a:r>
              <a:rPr lang="en-GB" sz="1800" i="1" kern="0">
                <a:effectLst/>
                <a:latin typeface="Times New Roman" panose="02020603050405020304" pitchFamily="18" charset="0"/>
                <a:ea typeface="Aptos" panose="020B0004020202020204" pitchFamily="34" charset="0"/>
              </a:rPr>
              <a:t>Addiction Research &amp; Theory</a:t>
            </a:r>
            <a:r>
              <a:rPr lang="en-GB" sz="1800" kern="0">
                <a:effectLst/>
                <a:latin typeface="Times New Roman" panose="02020603050405020304" pitchFamily="18" charset="0"/>
                <a:ea typeface="Aptos" panose="020B0004020202020204" pitchFamily="34" charset="0"/>
              </a:rPr>
              <a:t>, 1–3. https://doi.org/10.1080/16066359.2023.2283574</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err="1">
                <a:effectLst/>
                <a:latin typeface="Times New Roman" panose="02020603050405020304" pitchFamily="18" charset="0"/>
                <a:ea typeface="Aptos" panose="020B0004020202020204" pitchFamily="34" charset="0"/>
              </a:rPr>
              <a:t>Wallhed</a:t>
            </a:r>
            <a:r>
              <a:rPr lang="en-GB" sz="1800" kern="0">
                <a:effectLst/>
                <a:latin typeface="Times New Roman" panose="02020603050405020304" pitchFamily="18" charset="0"/>
                <a:ea typeface="Aptos" panose="020B0004020202020204" pitchFamily="34" charset="0"/>
              </a:rPr>
              <a:t> Finn, S., </a:t>
            </a:r>
            <a:r>
              <a:rPr lang="en-GB" sz="1800" kern="0" err="1">
                <a:effectLst/>
                <a:latin typeface="Times New Roman" panose="02020603050405020304" pitchFamily="18" charset="0"/>
                <a:ea typeface="Aptos" panose="020B0004020202020204" pitchFamily="34" charset="0"/>
              </a:rPr>
              <a:t>Bakshi</a:t>
            </a:r>
            <a:r>
              <a:rPr lang="en-GB" sz="1800" kern="0">
                <a:effectLst/>
                <a:latin typeface="Times New Roman" panose="02020603050405020304" pitchFamily="18" charset="0"/>
                <a:ea typeface="Aptos" panose="020B0004020202020204" pitchFamily="34" charset="0"/>
              </a:rPr>
              <a:t>, A.-S., &amp; </a:t>
            </a:r>
            <a:r>
              <a:rPr lang="en-GB" sz="1800" kern="0" err="1">
                <a:effectLst/>
                <a:latin typeface="Times New Roman" panose="02020603050405020304" pitchFamily="18" charset="0"/>
                <a:ea typeface="Aptos" panose="020B0004020202020204" pitchFamily="34" charset="0"/>
              </a:rPr>
              <a:t>Andréasson</a:t>
            </a:r>
            <a:r>
              <a:rPr lang="en-GB" sz="1800" kern="0">
                <a:effectLst/>
                <a:latin typeface="Times New Roman" panose="02020603050405020304" pitchFamily="18" charset="0"/>
                <a:ea typeface="Aptos" panose="020B0004020202020204" pitchFamily="34" charset="0"/>
              </a:rPr>
              <a:t>, S. (2014). Alcohol consumption, dependence, and treatment barriers: perceptions among nontreatment seekers with alcohol dependence. </a:t>
            </a:r>
            <a:r>
              <a:rPr lang="en-GB" sz="1800" i="1" kern="0">
                <a:effectLst/>
                <a:latin typeface="Times New Roman" panose="02020603050405020304" pitchFamily="18" charset="0"/>
                <a:ea typeface="Aptos" panose="020B0004020202020204" pitchFamily="34" charset="0"/>
              </a:rPr>
              <a:t>Substance Use &amp; Misuse</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49</a:t>
            </a:r>
            <a:r>
              <a:rPr lang="en-GB" sz="1800" kern="0">
                <a:effectLst/>
                <a:latin typeface="Times New Roman" panose="02020603050405020304" pitchFamily="18" charset="0"/>
                <a:ea typeface="Aptos" panose="020B0004020202020204" pitchFamily="34" charset="0"/>
              </a:rPr>
              <a:t>(6), 762–769. https://doi.org/10.3109/10826084.2014.891616</a:t>
            </a:r>
            <a:endParaRPr lang="en-GB" sz="1800" kern="100">
              <a:effectLst/>
              <a:latin typeface="Times New Roman" panose="02020603050405020304" pitchFamily="18" charset="0"/>
              <a:ea typeface="Aptos" panose="020B0004020202020204" pitchFamily="34" charset="0"/>
            </a:endParaRPr>
          </a:p>
          <a:p>
            <a:pPr marL="304800" indent="-304800">
              <a:lnSpc>
                <a:spcPct val="107000"/>
              </a:lnSpc>
              <a:spcBef>
                <a:spcPts val="600"/>
              </a:spcBef>
              <a:spcAft>
                <a:spcPts val="600"/>
              </a:spcAft>
            </a:pPr>
            <a:r>
              <a:rPr lang="en-GB" sz="1800" kern="0">
                <a:effectLst/>
                <a:latin typeface="Times New Roman" panose="02020603050405020304" pitchFamily="18" charset="0"/>
                <a:ea typeface="Aptos" panose="020B0004020202020204" pitchFamily="34" charset="0"/>
              </a:rPr>
              <a:t>Wang, C. S., Whitson, J. A., </a:t>
            </a:r>
            <a:r>
              <a:rPr lang="en-GB" sz="1800" kern="0" err="1">
                <a:effectLst/>
                <a:latin typeface="Times New Roman" panose="02020603050405020304" pitchFamily="18" charset="0"/>
                <a:ea typeface="Aptos" panose="020B0004020202020204" pitchFamily="34" charset="0"/>
              </a:rPr>
              <a:t>Anicich</a:t>
            </a:r>
            <a:r>
              <a:rPr lang="en-GB" sz="1800" kern="0">
                <a:effectLst/>
                <a:latin typeface="Times New Roman" panose="02020603050405020304" pitchFamily="18" charset="0"/>
                <a:ea typeface="Aptos" panose="020B0004020202020204" pitchFamily="34" charset="0"/>
              </a:rPr>
              <a:t>, E. M., Kray, L. J., &amp; Galinsky, A. D. (2017). Challenge Your Stigma: How to Reframe and Revalue Negative Stereotypes and Slurs. </a:t>
            </a:r>
            <a:r>
              <a:rPr lang="en-GB" sz="1800" i="1" kern="0">
                <a:effectLst/>
                <a:latin typeface="Times New Roman" panose="02020603050405020304" pitchFamily="18" charset="0"/>
                <a:ea typeface="Aptos" panose="020B0004020202020204" pitchFamily="34" charset="0"/>
              </a:rPr>
              <a:t>Current Directions in Psychological Science</a:t>
            </a:r>
            <a:r>
              <a:rPr lang="en-GB" sz="1800" kern="0">
                <a:effectLst/>
                <a:latin typeface="Times New Roman" panose="02020603050405020304" pitchFamily="18" charset="0"/>
                <a:ea typeface="Aptos" panose="020B0004020202020204" pitchFamily="34" charset="0"/>
              </a:rPr>
              <a:t>, </a:t>
            </a:r>
            <a:r>
              <a:rPr lang="en-GB" sz="1800" i="1" kern="0">
                <a:effectLst/>
                <a:latin typeface="Times New Roman" panose="02020603050405020304" pitchFamily="18" charset="0"/>
                <a:ea typeface="Aptos" panose="020B0004020202020204" pitchFamily="34" charset="0"/>
              </a:rPr>
              <a:t>26</a:t>
            </a:r>
            <a:r>
              <a:rPr lang="en-GB" sz="1800" kern="0">
                <a:effectLst/>
                <a:latin typeface="Times New Roman" panose="02020603050405020304" pitchFamily="18" charset="0"/>
                <a:ea typeface="Aptos" panose="020B0004020202020204" pitchFamily="34" charset="0"/>
              </a:rPr>
              <a:t>(1), 75–80. https://doi.org/10.1177/0963721416676578</a:t>
            </a:r>
            <a:endParaRPr lang="en-GB" sz="1800" kern="100">
              <a:effectLst/>
              <a:latin typeface="Times New Roman" panose="02020603050405020304" pitchFamily="18" charset="0"/>
              <a:ea typeface="Aptos" panose="020B0004020202020204" pitchFamily="34" charset="0"/>
            </a:endParaRPr>
          </a:p>
          <a:p>
            <a:pPr>
              <a:lnSpc>
                <a:spcPct val="150000"/>
              </a:lnSpc>
              <a:spcBef>
                <a:spcPts val="600"/>
              </a:spcBef>
              <a:spcAft>
                <a:spcPts val="600"/>
              </a:spcAft>
            </a:pPr>
            <a:endParaRPr lang="en-GB"/>
          </a:p>
        </p:txBody>
      </p:sp>
    </p:spTree>
    <p:extLst>
      <p:ext uri="{BB962C8B-B14F-4D97-AF65-F5344CB8AC3E}">
        <p14:creationId xmlns:p14="http://schemas.microsoft.com/office/powerpoint/2010/main" val="135740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4ED499-EF1B-407D-BF9D-740C7ECABC99}"/>
              </a:ext>
            </a:extLst>
          </p:cNvPr>
          <p:cNvSpPr>
            <a:spLocks noGrp="1"/>
          </p:cNvSpPr>
          <p:nvPr>
            <p:ph type="subTitle" idx="1"/>
          </p:nvPr>
        </p:nvSpPr>
        <p:spPr>
          <a:xfrm>
            <a:off x="1479884" y="1804737"/>
            <a:ext cx="7006026" cy="4752971"/>
          </a:xfrm>
        </p:spPr>
        <p:txBody>
          <a:bodyPr>
            <a:normAutofit/>
          </a:bodyPr>
          <a:lstStyle/>
          <a:p>
            <a:pPr marL="342900" indent="-342900">
              <a:spcBef>
                <a:spcPts val="400"/>
              </a:spcBef>
              <a:spcAft>
                <a:spcPts val="400"/>
              </a:spcAft>
              <a:buFont typeface="Arial" panose="020B0604020202020204" pitchFamily="34" charset="0"/>
              <a:buChar char="•"/>
            </a:pPr>
            <a:r>
              <a:rPr lang="en-US"/>
              <a:t>‘Framing’ is how we represent or portray a certain issue</a:t>
            </a:r>
          </a:p>
          <a:p>
            <a:pPr marL="342900" indent="-342900">
              <a:spcBef>
                <a:spcPts val="400"/>
              </a:spcBef>
              <a:spcAft>
                <a:spcPts val="400"/>
              </a:spcAft>
              <a:buFont typeface="Arial" panose="020B0604020202020204" pitchFamily="34" charset="0"/>
              <a:buChar char="•"/>
            </a:pPr>
            <a:r>
              <a:rPr lang="en-US"/>
              <a:t>Framing includes - but extends beyond - word choice</a:t>
            </a:r>
            <a:endParaRPr lang="en-GB"/>
          </a:p>
          <a:p>
            <a:pPr marL="342900" indent="-342900">
              <a:spcBef>
                <a:spcPts val="400"/>
              </a:spcBef>
              <a:spcAft>
                <a:spcPts val="400"/>
              </a:spcAft>
              <a:buFont typeface="Arial" panose="020B0604020202020204" pitchFamily="34" charset="0"/>
              <a:buChar char="•"/>
            </a:pPr>
            <a:r>
              <a:rPr lang="en-US"/>
              <a:t>Alcohol problems/addiction may be framed as:</a:t>
            </a:r>
          </a:p>
          <a:p>
            <a:pPr marL="800100" lvl="1" indent="-342900" algn="l">
              <a:spcBef>
                <a:spcPts val="400"/>
              </a:spcBef>
              <a:spcAft>
                <a:spcPts val="400"/>
              </a:spcAft>
              <a:buFont typeface="Arial" panose="020B0604020202020204" pitchFamily="34" charset="0"/>
              <a:buChar char="•"/>
            </a:pPr>
            <a:r>
              <a:rPr lang="en-US" sz="1800" i="1"/>
              <a:t>A ‘disease’ (in various senses, including metaphorically)</a:t>
            </a:r>
          </a:p>
          <a:p>
            <a:pPr marL="800100" lvl="1" indent="-342900" algn="l">
              <a:spcBef>
                <a:spcPts val="400"/>
              </a:spcBef>
              <a:spcAft>
                <a:spcPts val="400"/>
              </a:spcAft>
              <a:buFont typeface="Arial" panose="020B0604020202020204" pitchFamily="34" charset="0"/>
              <a:buChar char="•"/>
            </a:pPr>
            <a:r>
              <a:rPr lang="en-US" sz="1800" i="1"/>
              <a:t>A ‘weakness of will’ (moral model)</a:t>
            </a:r>
          </a:p>
          <a:p>
            <a:pPr marL="800100" lvl="1" indent="-342900" algn="l">
              <a:spcBef>
                <a:spcPts val="400"/>
              </a:spcBef>
              <a:spcAft>
                <a:spcPts val="400"/>
              </a:spcAft>
              <a:buFont typeface="Arial" panose="020B0604020202020204" pitchFamily="34" charset="0"/>
              <a:buChar char="•"/>
            </a:pPr>
            <a:r>
              <a:rPr lang="en-US" sz="1800" i="1"/>
              <a:t>A trauma/self-medication response (e.g. Gabor Mate) </a:t>
            </a:r>
          </a:p>
          <a:p>
            <a:pPr marL="800100" lvl="1" indent="-342900" algn="l">
              <a:spcBef>
                <a:spcPts val="400"/>
              </a:spcBef>
              <a:spcAft>
                <a:spcPts val="400"/>
              </a:spcAft>
              <a:buFont typeface="Arial" panose="020B0604020202020204" pitchFamily="34" charset="0"/>
              <a:buChar char="•"/>
            </a:pPr>
            <a:r>
              <a:rPr lang="en-US" sz="1800" i="1"/>
              <a:t>A ‘disorder’ of choice (e.g. Nick Heather)</a:t>
            </a:r>
          </a:p>
          <a:p>
            <a:pPr marL="800100" lvl="1" indent="-342900" algn="l">
              <a:spcBef>
                <a:spcPts val="400"/>
              </a:spcBef>
              <a:spcAft>
                <a:spcPts val="400"/>
              </a:spcAft>
              <a:buFont typeface="Arial" panose="020B0604020202020204" pitchFamily="34" charset="0"/>
              <a:buChar char="•"/>
            </a:pPr>
            <a:r>
              <a:rPr lang="en-US" sz="1800" i="1"/>
              <a:t>A biopsychosocial issue (‘pluralism’)</a:t>
            </a:r>
          </a:p>
          <a:p>
            <a:pPr marL="800100" lvl="1" indent="-342900" algn="l">
              <a:spcBef>
                <a:spcPts val="400"/>
              </a:spcBef>
              <a:spcAft>
                <a:spcPts val="400"/>
              </a:spcAft>
              <a:buFont typeface="Arial" panose="020B0604020202020204" pitchFamily="34" charset="0"/>
              <a:buChar char="•"/>
            </a:pPr>
            <a:r>
              <a:rPr lang="en-US" sz="1800" i="1"/>
              <a:t>A ‘continuum of use and harms’… (e.g., IoM/Morris et al.)</a:t>
            </a:r>
          </a:p>
          <a:p>
            <a:pPr marL="342900" indent="-342900">
              <a:spcBef>
                <a:spcPts val="400"/>
              </a:spcBef>
              <a:spcAft>
                <a:spcPts val="400"/>
              </a:spcAft>
              <a:buFont typeface="Arial" panose="020B0604020202020204" pitchFamily="34" charset="0"/>
              <a:buChar char="•"/>
            </a:pPr>
            <a:r>
              <a:rPr lang="en-US"/>
              <a:t>Each ‘frame’ has implications for AUD ‘sense making’ and responses</a:t>
            </a:r>
          </a:p>
        </p:txBody>
      </p:sp>
      <p:sp>
        <p:nvSpPr>
          <p:cNvPr id="4" name="Title 3">
            <a:extLst>
              <a:ext uri="{FF2B5EF4-FFF2-40B4-BE49-F238E27FC236}">
                <a16:creationId xmlns:a16="http://schemas.microsoft.com/office/drawing/2014/main" id="{7B5B5CF8-D297-4F9C-9233-B2A888FDBE2D}"/>
              </a:ext>
            </a:extLst>
          </p:cNvPr>
          <p:cNvSpPr>
            <a:spLocks noGrp="1"/>
          </p:cNvSpPr>
          <p:nvPr>
            <p:ph type="ctrTitle"/>
          </p:nvPr>
        </p:nvSpPr>
        <p:spPr>
          <a:xfrm>
            <a:off x="1001172" y="911199"/>
            <a:ext cx="9827248" cy="657225"/>
          </a:xfrm>
        </p:spPr>
        <p:txBody>
          <a:bodyPr>
            <a:normAutofit fontScale="90000"/>
          </a:bodyPr>
          <a:lstStyle/>
          <a:p>
            <a:r>
              <a:rPr lang="en-GB" sz="3600"/>
              <a:t>Framing: how language shapes beliefs and behaviour </a:t>
            </a:r>
          </a:p>
        </p:txBody>
      </p:sp>
      <p:pic>
        <p:nvPicPr>
          <p:cNvPr id="7" name="Picture 6" descr="Logo&#10;&#10;Description automatically generated">
            <a:extLst>
              <a:ext uri="{FF2B5EF4-FFF2-40B4-BE49-F238E27FC236}">
                <a16:creationId xmlns:a16="http://schemas.microsoft.com/office/drawing/2014/main" id="{A39B71BA-1A5C-46BD-8474-E53A75836DC2}"/>
              </a:ext>
            </a:extLst>
          </p:cNvPr>
          <p:cNvPicPr>
            <a:picLocks noChangeAspect="1"/>
          </p:cNvPicPr>
          <p:nvPr/>
        </p:nvPicPr>
        <p:blipFill rotWithShape="1">
          <a:blip r:embed="rId2"/>
          <a:srcRect b="2897"/>
          <a:stretch/>
        </p:blipFill>
        <p:spPr>
          <a:xfrm>
            <a:off x="8716150" y="2126814"/>
            <a:ext cx="3351523" cy="3199063"/>
          </a:xfrm>
          <a:prstGeom prst="rect">
            <a:avLst/>
          </a:prstGeom>
        </p:spPr>
      </p:pic>
    </p:spTree>
    <p:extLst>
      <p:ext uri="{BB962C8B-B14F-4D97-AF65-F5344CB8AC3E}">
        <p14:creationId xmlns:p14="http://schemas.microsoft.com/office/powerpoint/2010/main" val="331096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34E4C8-BEBD-49B4-6EAF-6D9F80A3317B}"/>
              </a:ext>
            </a:extLst>
          </p:cNvPr>
          <p:cNvSpPr>
            <a:spLocks noGrp="1"/>
          </p:cNvSpPr>
          <p:nvPr>
            <p:ph type="title"/>
          </p:nvPr>
        </p:nvSpPr>
        <p:spPr>
          <a:xfrm>
            <a:off x="625033" y="295154"/>
            <a:ext cx="10121096" cy="1516042"/>
          </a:xfrm>
        </p:spPr>
        <p:txBody>
          <a:bodyPr/>
          <a:lstStyle/>
          <a:p>
            <a:r>
              <a:rPr lang="en-GB"/>
              <a:t>Framing in AUD contexts</a:t>
            </a:r>
          </a:p>
        </p:txBody>
      </p:sp>
      <p:sp>
        <p:nvSpPr>
          <p:cNvPr id="7" name="Content Placeholder 6">
            <a:extLst>
              <a:ext uri="{FF2B5EF4-FFF2-40B4-BE49-F238E27FC236}">
                <a16:creationId xmlns:a16="http://schemas.microsoft.com/office/drawing/2014/main" id="{4BC25C1D-35E3-B235-23FE-C3003D91BC47}"/>
              </a:ext>
            </a:extLst>
          </p:cNvPr>
          <p:cNvSpPr>
            <a:spLocks noGrp="1"/>
          </p:cNvSpPr>
          <p:nvPr>
            <p:ph idx="1"/>
          </p:nvPr>
        </p:nvSpPr>
        <p:spPr>
          <a:xfrm>
            <a:off x="752355" y="1690708"/>
            <a:ext cx="7455730" cy="4774638"/>
          </a:xfrm>
        </p:spPr>
        <p:txBody>
          <a:bodyPr>
            <a:normAutofit/>
          </a:bodyPr>
          <a:lstStyle/>
          <a:p>
            <a:pPr marL="0" indent="0">
              <a:buNone/>
            </a:pPr>
            <a:r>
              <a:rPr lang="en-GB" sz="2200">
                <a:solidFill>
                  <a:srgbClr val="1F1F1F"/>
                </a:solidFill>
                <a:latin typeface="ElsevierGulliver"/>
              </a:rPr>
              <a:t>What are ‘alcohol problems’ according to ‘professionals? </a:t>
            </a:r>
          </a:p>
          <a:p>
            <a:pPr lvl="1"/>
            <a:r>
              <a:rPr lang="en-GB"/>
              <a:t>‘Alcohol use disorder’ (AUD) meaning varies e.g., DSM-5 Vs NICE </a:t>
            </a:r>
          </a:p>
          <a:p>
            <a:pPr lvl="1"/>
            <a:r>
              <a:rPr lang="en-GB"/>
              <a:t>UK alcohol policy discourse: framed mainly around </a:t>
            </a:r>
            <a:r>
              <a:rPr lang="en-GB" i="1"/>
              <a:t>behaviour</a:t>
            </a:r>
            <a:endParaRPr lang="en-GB"/>
          </a:p>
          <a:p>
            <a:pPr lvl="1"/>
            <a:r>
              <a:rPr lang="en-GB"/>
              <a:t>The ‘two worlds of alcohol problems’ (</a:t>
            </a:r>
            <a:r>
              <a:rPr lang="en-GB" err="1"/>
              <a:t>Storbjörk</a:t>
            </a:r>
            <a:r>
              <a:rPr lang="en-GB"/>
              <a:t> and Room, 2008)</a:t>
            </a:r>
          </a:p>
          <a:p>
            <a:pPr lvl="2"/>
            <a:r>
              <a:rPr lang="en-GB"/>
              <a:t>Treatment/clinical focus (i.e., ‘dependence’)</a:t>
            </a:r>
          </a:p>
          <a:p>
            <a:pPr lvl="2"/>
            <a:r>
              <a:rPr lang="en-GB"/>
              <a:t>Public health approaches as ‘upstream’ prevention (‘risk’)</a:t>
            </a:r>
            <a:endParaRPr lang="en-GB">
              <a:solidFill>
                <a:srgbClr val="1F1F1F"/>
              </a:solidFill>
              <a:latin typeface="ElsevierGulliver"/>
            </a:endParaRPr>
          </a:p>
          <a:p>
            <a:pPr marL="0" indent="0">
              <a:buNone/>
            </a:pPr>
            <a:r>
              <a:rPr lang="en-GB" sz="2200">
                <a:solidFill>
                  <a:srgbClr val="1F1F1F"/>
                </a:solidFill>
                <a:latin typeface="ElsevierGulliver"/>
              </a:rPr>
              <a:t>Some specific framing challenges..</a:t>
            </a:r>
            <a:endParaRPr lang="en-GB" sz="2200"/>
          </a:p>
          <a:p>
            <a:pPr lvl="1"/>
            <a:r>
              <a:rPr lang="en-GB"/>
              <a:t>How to communicate CMO’s ‘low risk guidelines’</a:t>
            </a:r>
          </a:p>
          <a:p>
            <a:pPr lvl="2"/>
            <a:r>
              <a:rPr lang="en-GB"/>
              <a:t>“No safe level” / ‘group 1 carcinogen’ – technically correct but is this effective messaging? </a:t>
            </a:r>
          </a:p>
          <a:p>
            <a:pPr lvl="1"/>
            <a:r>
              <a:rPr lang="en-GB"/>
              <a:t>‘Lived experience’ perspectives </a:t>
            </a:r>
          </a:p>
          <a:p>
            <a:pPr lvl="2"/>
            <a:r>
              <a:rPr lang="en-GB"/>
              <a:t>What counts as lived experience? Who do they include/exclude? </a:t>
            </a:r>
          </a:p>
        </p:txBody>
      </p:sp>
      <p:pic>
        <p:nvPicPr>
          <p:cNvPr id="1028" name="Picture 4" descr="Safe. Sensible. Social.">
            <a:extLst>
              <a:ext uri="{FF2B5EF4-FFF2-40B4-BE49-F238E27FC236}">
                <a16:creationId xmlns:a16="http://schemas.microsoft.com/office/drawing/2014/main" id="{484553D3-8353-B0F6-387D-B1A5688BE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701" y="323594"/>
            <a:ext cx="2861059" cy="40418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EB8452-728E-F5BA-D986-F615448029AA}"/>
              </a:ext>
            </a:extLst>
          </p:cNvPr>
          <p:cNvSpPr txBox="1"/>
          <p:nvPr/>
        </p:nvSpPr>
        <p:spPr>
          <a:xfrm>
            <a:off x="9097701" y="4436878"/>
            <a:ext cx="2800257" cy="461665"/>
          </a:xfrm>
          <a:prstGeom prst="rect">
            <a:avLst/>
          </a:prstGeom>
          <a:noFill/>
        </p:spPr>
        <p:txBody>
          <a:bodyPr wrap="square" rtlCol="0">
            <a:spAutoFit/>
          </a:bodyPr>
          <a:lstStyle/>
          <a:p>
            <a:pPr algn="ctr"/>
            <a:r>
              <a:rPr lang="en-GB" sz="1200"/>
              <a:t>‘Safe. Sensible. Social’: 2007 national alcohol strategy</a:t>
            </a:r>
          </a:p>
        </p:txBody>
      </p:sp>
    </p:spTree>
    <p:extLst>
      <p:ext uri="{BB962C8B-B14F-4D97-AF65-F5344CB8AC3E}">
        <p14:creationId xmlns:p14="http://schemas.microsoft.com/office/powerpoint/2010/main" val="100686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34E4C8-BEBD-49B4-6EAF-6D9F80A3317B}"/>
              </a:ext>
            </a:extLst>
          </p:cNvPr>
          <p:cNvSpPr>
            <a:spLocks noGrp="1"/>
          </p:cNvSpPr>
          <p:nvPr>
            <p:ph type="title"/>
          </p:nvPr>
        </p:nvSpPr>
        <p:spPr>
          <a:xfrm>
            <a:off x="1015702" y="478973"/>
            <a:ext cx="9601200" cy="1309687"/>
          </a:xfrm>
        </p:spPr>
        <p:txBody>
          <a:bodyPr/>
          <a:lstStyle/>
          <a:p>
            <a:r>
              <a:rPr lang="en-GB"/>
              <a:t>‘AUD’ language &amp; the public?</a:t>
            </a:r>
          </a:p>
        </p:txBody>
      </p:sp>
      <p:sp>
        <p:nvSpPr>
          <p:cNvPr id="7" name="Content Placeholder 6">
            <a:extLst>
              <a:ext uri="{FF2B5EF4-FFF2-40B4-BE49-F238E27FC236}">
                <a16:creationId xmlns:a16="http://schemas.microsoft.com/office/drawing/2014/main" id="{4BC25C1D-35E3-B235-23FE-C3003D91BC47}"/>
              </a:ext>
            </a:extLst>
          </p:cNvPr>
          <p:cNvSpPr>
            <a:spLocks noGrp="1"/>
          </p:cNvSpPr>
          <p:nvPr>
            <p:ph idx="1"/>
          </p:nvPr>
        </p:nvSpPr>
        <p:spPr>
          <a:xfrm>
            <a:off x="847403" y="2050095"/>
            <a:ext cx="6386774" cy="4328932"/>
          </a:xfrm>
        </p:spPr>
        <p:txBody>
          <a:bodyPr>
            <a:normAutofit/>
          </a:bodyPr>
          <a:lstStyle/>
          <a:p>
            <a:r>
              <a:rPr lang="en-GB"/>
              <a:t>The public’s language around alcohol use and problems is largely discordant from professional approaches, e.g.:</a:t>
            </a:r>
          </a:p>
          <a:p>
            <a:pPr lvl="1"/>
            <a:r>
              <a:rPr lang="en-GB"/>
              <a:t>‘Alcoholism’ Vs ‘AUD’/dependence</a:t>
            </a:r>
          </a:p>
          <a:p>
            <a:pPr lvl="1"/>
            <a:r>
              <a:rPr lang="en-GB"/>
              <a:t>‘Knowing my own limits’ Vs ‘risk’ or ‘heavy episodic drinking’ </a:t>
            </a:r>
          </a:p>
          <a:p>
            <a:pPr lvl="1"/>
            <a:r>
              <a:rPr lang="en-GB"/>
              <a:t>Short term effects (e.g., </a:t>
            </a:r>
            <a:r>
              <a:rPr lang="en-GB" err="1"/>
              <a:t>hangxiety</a:t>
            </a:r>
            <a:r>
              <a:rPr lang="en-GB"/>
              <a:t>) Vs long term conditions </a:t>
            </a:r>
          </a:p>
          <a:p>
            <a:r>
              <a:rPr lang="en-GB"/>
              <a:t>Recovery terminology is more universal but can be problematic outside of recovery contexts</a:t>
            </a:r>
          </a:p>
          <a:p>
            <a:pPr lvl="1"/>
            <a:r>
              <a:rPr lang="en-GB"/>
              <a:t>‘Denial’, ‘relapse’, ‘disease’ </a:t>
            </a:r>
          </a:p>
          <a:p>
            <a:r>
              <a:rPr lang="en-GB"/>
              <a:t>What do film and media depictions convey?</a:t>
            </a:r>
          </a:p>
        </p:txBody>
      </p:sp>
      <p:pic>
        <p:nvPicPr>
          <p:cNvPr id="3" name="Picture 2">
            <a:extLst>
              <a:ext uri="{FF2B5EF4-FFF2-40B4-BE49-F238E27FC236}">
                <a16:creationId xmlns:a16="http://schemas.microsoft.com/office/drawing/2014/main" id="{D73CF2A3-2DF1-D314-A2D6-8202313D8272}"/>
              </a:ext>
            </a:extLst>
          </p:cNvPr>
          <p:cNvPicPr>
            <a:picLocks noChangeAspect="1"/>
          </p:cNvPicPr>
          <p:nvPr/>
        </p:nvPicPr>
        <p:blipFill rotWithShape="1">
          <a:blip r:embed="rId2"/>
          <a:srcRect l="29386" t="30754" r="27027" b="31610"/>
          <a:stretch/>
        </p:blipFill>
        <p:spPr>
          <a:xfrm>
            <a:off x="7685589" y="4341473"/>
            <a:ext cx="4388664" cy="2131637"/>
          </a:xfrm>
          <a:prstGeom prst="rect">
            <a:avLst/>
          </a:prstGeom>
        </p:spPr>
      </p:pic>
    </p:spTree>
    <p:extLst>
      <p:ext uri="{BB962C8B-B14F-4D97-AF65-F5344CB8AC3E}">
        <p14:creationId xmlns:p14="http://schemas.microsoft.com/office/powerpoint/2010/main" val="7757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316C-480D-8D2D-4B44-84AAFF53AC11}"/>
              </a:ext>
            </a:extLst>
          </p:cNvPr>
          <p:cNvSpPr>
            <a:spLocks noGrp="1"/>
          </p:cNvSpPr>
          <p:nvPr>
            <p:ph type="title"/>
          </p:nvPr>
        </p:nvSpPr>
        <p:spPr>
          <a:xfrm>
            <a:off x="949063" y="631548"/>
            <a:ext cx="5621717" cy="1591491"/>
          </a:xfrm>
        </p:spPr>
        <p:txBody>
          <a:bodyPr>
            <a:normAutofit/>
          </a:bodyPr>
          <a:lstStyle/>
          <a:p>
            <a:r>
              <a:rPr lang="en-GB"/>
              <a:t>“Hellraisers”</a:t>
            </a:r>
            <a:r>
              <a:rPr lang="en-GB" sz="1200"/>
              <a:t> (2009)</a:t>
            </a:r>
            <a:endParaRPr lang="en-GB"/>
          </a:p>
        </p:txBody>
      </p:sp>
      <p:sp>
        <p:nvSpPr>
          <p:cNvPr id="3" name="Content Placeholder 2">
            <a:extLst>
              <a:ext uri="{FF2B5EF4-FFF2-40B4-BE49-F238E27FC236}">
                <a16:creationId xmlns:a16="http://schemas.microsoft.com/office/drawing/2014/main" id="{CE3CA1B0-C7F0-E501-C64A-3EBCC1E2813F}"/>
              </a:ext>
            </a:extLst>
          </p:cNvPr>
          <p:cNvSpPr>
            <a:spLocks noGrp="1"/>
          </p:cNvSpPr>
          <p:nvPr>
            <p:ph idx="1"/>
          </p:nvPr>
        </p:nvSpPr>
        <p:spPr>
          <a:xfrm>
            <a:off x="1859415" y="3005647"/>
            <a:ext cx="5308183" cy="2096769"/>
          </a:xfrm>
        </p:spPr>
        <p:txBody>
          <a:bodyPr>
            <a:normAutofit fontScale="92500"/>
          </a:bodyPr>
          <a:lstStyle/>
          <a:p>
            <a:r>
              <a:rPr lang="en-GB"/>
              <a:t>A book about Richard Burton, Richard Harris, Peter O’Toole and Oliver Read’s drinking which offers:</a:t>
            </a:r>
          </a:p>
          <a:p>
            <a:pPr marL="0" indent="0" algn="ctr">
              <a:buNone/>
            </a:pPr>
            <a:r>
              <a:rPr lang="en-GB"/>
              <a:t>“…</a:t>
            </a:r>
            <a:r>
              <a:rPr lang="en-US" b="0" i="1">
                <a:solidFill>
                  <a:srgbClr val="0F1111"/>
                </a:solidFill>
                <a:effectLst/>
                <a:highlight>
                  <a:srgbClr val="FFFFFF"/>
                </a:highlight>
                <a:latin typeface="Amazon Ember"/>
              </a:rPr>
              <a:t>a celebratory catalogue of their miscreant deeds, a greatest-hits package, as it were, of their most breathtakingly outrageous behavior, told with humor and affection.”</a:t>
            </a:r>
            <a:endParaRPr lang="en-GB" i="1"/>
          </a:p>
        </p:txBody>
      </p:sp>
      <p:pic>
        <p:nvPicPr>
          <p:cNvPr id="2050" name="Picture 2" descr="9781848090187: Hellraisers: The Life and Inebriated Times of Burton, Harris, O'Toole and Reed">
            <a:extLst>
              <a:ext uri="{FF2B5EF4-FFF2-40B4-BE49-F238E27FC236}">
                <a16:creationId xmlns:a16="http://schemas.microsoft.com/office/drawing/2014/main" id="{226F32BA-0825-59D1-EFB6-C53E03444D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42547" y="1679906"/>
            <a:ext cx="3100390" cy="475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8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F062-D553-6666-7D77-D366E9F246FB}"/>
              </a:ext>
            </a:extLst>
          </p:cNvPr>
          <p:cNvSpPr>
            <a:spLocks noGrp="1"/>
          </p:cNvSpPr>
          <p:nvPr>
            <p:ph type="title"/>
          </p:nvPr>
        </p:nvSpPr>
        <p:spPr>
          <a:xfrm>
            <a:off x="597340" y="381172"/>
            <a:ext cx="7090612" cy="1309687"/>
          </a:xfrm>
        </p:spPr>
        <p:txBody>
          <a:bodyPr/>
          <a:lstStyle/>
          <a:p>
            <a:r>
              <a:rPr lang="en-GB"/>
              <a:t>From Glamourising to ‘disapproval’?</a:t>
            </a:r>
          </a:p>
        </p:txBody>
      </p:sp>
      <p:sp>
        <p:nvSpPr>
          <p:cNvPr id="3" name="Content Placeholder 2">
            <a:extLst>
              <a:ext uri="{FF2B5EF4-FFF2-40B4-BE49-F238E27FC236}">
                <a16:creationId xmlns:a16="http://schemas.microsoft.com/office/drawing/2014/main" id="{7E24EA8E-E629-D2E2-7FD2-28895BFEE470}"/>
              </a:ext>
            </a:extLst>
          </p:cNvPr>
          <p:cNvSpPr>
            <a:spLocks noGrp="1"/>
          </p:cNvSpPr>
          <p:nvPr>
            <p:ph idx="1"/>
          </p:nvPr>
        </p:nvSpPr>
        <p:spPr>
          <a:xfrm>
            <a:off x="428186" y="2074182"/>
            <a:ext cx="6385774" cy="4232306"/>
          </a:xfrm>
        </p:spPr>
        <p:txBody>
          <a:bodyPr>
            <a:normAutofit/>
          </a:bodyPr>
          <a:lstStyle/>
          <a:p>
            <a:r>
              <a:rPr lang="en-GB"/>
              <a:t>Recent calls have been made that society needs to be wary of ‘destigmatizing’ addiction (Humphreys &amp; </a:t>
            </a:r>
            <a:r>
              <a:rPr lang="en-GB" err="1"/>
              <a:t>Caulkin</a:t>
            </a:r>
            <a:r>
              <a:rPr lang="en-GB"/>
              <a:t> 2023) or that societal ‘disapproval’ is needed for disincentivizing harmful substance use (</a:t>
            </a:r>
            <a:r>
              <a:rPr lang="en-GB" err="1"/>
              <a:t>Vanyukov</a:t>
            </a:r>
            <a:r>
              <a:rPr lang="en-GB"/>
              <a:t> 2023a, 2023b)</a:t>
            </a:r>
          </a:p>
          <a:p>
            <a:r>
              <a:rPr lang="en-GB" err="1"/>
              <a:t>Vanyukov</a:t>
            </a:r>
            <a:r>
              <a:rPr lang="en-GB"/>
              <a:t> argues that societal ‘disapproval’ must be separated from stigma as discrimination</a:t>
            </a:r>
          </a:p>
          <a:p>
            <a:r>
              <a:rPr lang="en-GB"/>
              <a:t>But what does this look like in practice? </a:t>
            </a:r>
          </a:p>
          <a:p>
            <a:pPr lvl="1"/>
            <a:r>
              <a:rPr lang="en-GB"/>
              <a:t>Social norms do steer behaviour, but can society enact disapproval without inducing stigma? (Morris et al. 2024, under review/pre-print)</a:t>
            </a:r>
          </a:p>
        </p:txBody>
      </p:sp>
      <p:pic>
        <p:nvPicPr>
          <p:cNvPr id="4" name="Picture 3">
            <a:extLst>
              <a:ext uri="{FF2B5EF4-FFF2-40B4-BE49-F238E27FC236}">
                <a16:creationId xmlns:a16="http://schemas.microsoft.com/office/drawing/2014/main" id="{9B4B3178-BC37-1FC1-BD3D-74EF45D48AA0}"/>
              </a:ext>
            </a:extLst>
          </p:cNvPr>
          <p:cNvPicPr>
            <a:picLocks noChangeAspect="1"/>
          </p:cNvPicPr>
          <p:nvPr/>
        </p:nvPicPr>
        <p:blipFill rotWithShape="1">
          <a:blip r:embed="rId2"/>
          <a:srcRect l="15531" t="13928" r="19884" b="5452"/>
          <a:stretch/>
        </p:blipFill>
        <p:spPr>
          <a:xfrm>
            <a:off x="7444292" y="292659"/>
            <a:ext cx="4319522" cy="3032940"/>
          </a:xfrm>
          <a:prstGeom prst="rect">
            <a:avLst/>
          </a:prstGeom>
        </p:spPr>
      </p:pic>
      <p:pic>
        <p:nvPicPr>
          <p:cNvPr id="6" name="Picture 5">
            <a:extLst>
              <a:ext uri="{FF2B5EF4-FFF2-40B4-BE49-F238E27FC236}">
                <a16:creationId xmlns:a16="http://schemas.microsoft.com/office/drawing/2014/main" id="{02EEE527-F6D1-C827-24D7-E6D0083CBAE2}"/>
              </a:ext>
            </a:extLst>
          </p:cNvPr>
          <p:cNvPicPr>
            <a:picLocks noChangeAspect="1"/>
          </p:cNvPicPr>
          <p:nvPr/>
        </p:nvPicPr>
        <p:blipFill>
          <a:blip r:embed="rId3"/>
          <a:stretch>
            <a:fillRect/>
          </a:stretch>
        </p:blipFill>
        <p:spPr>
          <a:xfrm>
            <a:off x="7252202" y="4292595"/>
            <a:ext cx="4830501" cy="2068487"/>
          </a:xfrm>
          <a:prstGeom prst="rect">
            <a:avLst/>
          </a:prstGeom>
        </p:spPr>
      </p:pic>
    </p:spTree>
    <p:extLst>
      <p:ext uri="{BB962C8B-B14F-4D97-AF65-F5344CB8AC3E}">
        <p14:creationId xmlns:p14="http://schemas.microsoft.com/office/powerpoint/2010/main" val="34497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1423" y="1275174"/>
            <a:ext cx="6456500" cy="5066473"/>
          </a:xfrm>
        </p:spPr>
        <p:txBody>
          <a:bodyPr>
            <a:normAutofit fontScale="92500"/>
          </a:bodyPr>
          <a:lstStyle/>
          <a:p>
            <a:pPr marL="342900" indent="-342900">
              <a:spcBef>
                <a:spcPts val="400"/>
              </a:spcBef>
              <a:spcAft>
                <a:spcPts val="400"/>
              </a:spcAft>
              <a:buFont typeface="Arial" panose="020B0604020202020204" pitchFamily="34" charset="0"/>
              <a:buChar char="•"/>
            </a:pPr>
            <a:r>
              <a:rPr lang="en-US" sz="2200"/>
              <a:t>‘Spoiled </a:t>
            </a:r>
            <a:r>
              <a:rPr lang="en-US" sz="2000"/>
              <a:t>identity</a:t>
            </a:r>
            <a:r>
              <a:rPr lang="en-US" sz="2200"/>
              <a:t>’ (Goffman, 1963)</a:t>
            </a:r>
          </a:p>
          <a:p>
            <a:pPr lvl="1" algn="l">
              <a:spcBef>
                <a:spcPts val="400"/>
              </a:spcBef>
              <a:spcAft>
                <a:spcPts val="400"/>
              </a:spcAft>
            </a:pPr>
            <a:r>
              <a:rPr lang="en-US" sz="1900" i="1"/>
              <a:t>“When a person carries a mark or stigma that sets them apart, this can discredit them in the eyes of others and threaten their sense of identity.”*</a:t>
            </a:r>
            <a:endParaRPr lang="en-GB" sz="2200"/>
          </a:p>
          <a:p>
            <a:pPr>
              <a:spcBef>
                <a:spcPts val="400"/>
              </a:spcBef>
              <a:spcAft>
                <a:spcPts val="400"/>
              </a:spcAft>
            </a:pPr>
            <a:endParaRPr lang="en-US" sz="1000"/>
          </a:p>
          <a:p>
            <a:pPr marL="342900" indent="-342900">
              <a:spcBef>
                <a:spcPts val="400"/>
              </a:spcBef>
              <a:spcAft>
                <a:spcPts val="400"/>
              </a:spcAft>
              <a:buFont typeface="Arial" panose="020B0604020202020204" pitchFamily="34" charset="0"/>
              <a:buChar char="•"/>
            </a:pPr>
            <a:r>
              <a:rPr lang="en-US" sz="2000" b="1"/>
              <a:t>But..</a:t>
            </a:r>
            <a:r>
              <a:rPr lang="en-US" sz="2000"/>
              <a:t> stigma is a complex process of </a:t>
            </a:r>
            <a:r>
              <a:rPr lang="en-US" sz="2000" i="1"/>
              <a:t>social devaluation</a:t>
            </a:r>
            <a:r>
              <a:rPr lang="en-US" sz="2000"/>
              <a:t> </a:t>
            </a:r>
          </a:p>
          <a:p>
            <a:pPr marL="342900" indent="-342900">
              <a:spcBef>
                <a:spcPts val="400"/>
              </a:spcBef>
              <a:spcAft>
                <a:spcPts val="400"/>
              </a:spcAft>
              <a:buFont typeface="Arial" panose="020B0604020202020204" pitchFamily="34" charset="0"/>
              <a:buChar char="•"/>
            </a:pPr>
            <a:r>
              <a:rPr lang="en-US" sz="2000"/>
              <a:t>Stigma ‘sets apart’ others through a process of**:</a:t>
            </a:r>
          </a:p>
          <a:p>
            <a:pPr marL="800100" lvl="1" indent="-342900" algn="l">
              <a:spcBef>
                <a:spcPts val="400"/>
              </a:spcBef>
              <a:spcAft>
                <a:spcPts val="400"/>
              </a:spcAft>
              <a:buFont typeface="Arial" panose="020B0604020202020204" pitchFamily="34" charset="0"/>
              <a:buChar char="•"/>
            </a:pPr>
            <a:r>
              <a:rPr lang="en-US"/>
              <a:t>labelling</a:t>
            </a:r>
          </a:p>
          <a:p>
            <a:pPr marL="800100" lvl="1" indent="-342900" algn="l">
              <a:spcBef>
                <a:spcPts val="400"/>
              </a:spcBef>
              <a:spcAft>
                <a:spcPts val="400"/>
              </a:spcAft>
              <a:buFont typeface="Arial" panose="020B0604020202020204" pitchFamily="34" charset="0"/>
              <a:buChar char="•"/>
            </a:pPr>
            <a:r>
              <a:rPr lang="en-US"/>
              <a:t>stereotyping</a:t>
            </a:r>
          </a:p>
          <a:p>
            <a:pPr marL="800100" lvl="1" indent="-342900" algn="l">
              <a:spcBef>
                <a:spcPts val="400"/>
              </a:spcBef>
              <a:spcAft>
                <a:spcPts val="400"/>
              </a:spcAft>
              <a:buFont typeface="Arial" panose="020B0604020202020204" pitchFamily="34" charset="0"/>
              <a:buChar char="•"/>
            </a:pPr>
            <a:r>
              <a:rPr lang="en-US"/>
              <a:t>separation</a:t>
            </a:r>
          </a:p>
          <a:p>
            <a:pPr marL="800100" lvl="1" indent="-342900" algn="l">
              <a:spcBef>
                <a:spcPts val="400"/>
              </a:spcBef>
              <a:spcAft>
                <a:spcPts val="400"/>
              </a:spcAft>
              <a:buFont typeface="Arial" panose="020B0604020202020204" pitchFamily="34" charset="0"/>
              <a:buChar char="•"/>
            </a:pPr>
            <a:r>
              <a:rPr lang="en-US"/>
              <a:t>status loss </a:t>
            </a:r>
          </a:p>
          <a:p>
            <a:pPr marL="800100" lvl="1" indent="-342900" algn="l">
              <a:spcBef>
                <a:spcPts val="400"/>
              </a:spcBef>
              <a:spcAft>
                <a:spcPts val="400"/>
              </a:spcAft>
              <a:buFont typeface="Arial" panose="020B0604020202020204" pitchFamily="34" charset="0"/>
              <a:buChar char="•"/>
            </a:pPr>
            <a:r>
              <a:rPr lang="en-US"/>
              <a:t>discrimination</a:t>
            </a:r>
          </a:p>
        </p:txBody>
      </p:sp>
      <p:sp>
        <p:nvSpPr>
          <p:cNvPr id="2" name="Title 1"/>
          <p:cNvSpPr>
            <a:spLocks noGrp="1"/>
          </p:cNvSpPr>
          <p:nvPr>
            <p:ph type="ctrTitle"/>
          </p:nvPr>
        </p:nvSpPr>
        <p:spPr>
          <a:xfrm>
            <a:off x="1626827" y="231099"/>
            <a:ext cx="7772400" cy="657225"/>
          </a:xfrm>
        </p:spPr>
        <p:txBody>
          <a:bodyPr/>
          <a:lstStyle/>
          <a:p>
            <a:r>
              <a:rPr lang="en-US"/>
              <a:t>What is stigma?</a:t>
            </a:r>
          </a:p>
        </p:txBody>
      </p:sp>
      <p:pic>
        <p:nvPicPr>
          <p:cNvPr id="5" name="Picture 4" descr="A picture containing food&#10;&#10;Description automatically generated">
            <a:extLst>
              <a:ext uri="{FF2B5EF4-FFF2-40B4-BE49-F238E27FC236}">
                <a16:creationId xmlns:a16="http://schemas.microsoft.com/office/drawing/2014/main" id="{B2482776-908F-4535-A99C-DBA081C8F20B}"/>
              </a:ext>
            </a:extLst>
          </p:cNvPr>
          <p:cNvPicPr>
            <a:picLocks noChangeAspect="1"/>
          </p:cNvPicPr>
          <p:nvPr/>
        </p:nvPicPr>
        <p:blipFill>
          <a:blip r:embed="rId2"/>
          <a:stretch>
            <a:fillRect/>
          </a:stretch>
        </p:blipFill>
        <p:spPr>
          <a:xfrm>
            <a:off x="9931078" y="231099"/>
            <a:ext cx="1749034" cy="2867269"/>
          </a:xfrm>
          <a:prstGeom prst="rect">
            <a:avLst/>
          </a:prstGeom>
        </p:spPr>
      </p:pic>
      <p:sp>
        <p:nvSpPr>
          <p:cNvPr id="4" name="TextBox 3">
            <a:extLst>
              <a:ext uri="{FF2B5EF4-FFF2-40B4-BE49-F238E27FC236}">
                <a16:creationId xmlns:a16="http://schemas.microsoft.com/office/drawing/2014/main" id="{94CB211E-A675-4B79-832D-2B0A6EF14A84}"/>
              </a:ext>
            </a:extLst>
          </p:cNvPr>
          <p:cNvSpPr txBox="1"/>
          <p:nvPr/>
        </p:nvSpPr>
        <p:spPr>
          <a:xfrm>
            <a:off x="8796760" y="6176181"/>
            <a:ext cx="4082339" cy="600164"/>
          </a:xfrm>
          <a:prstGeom prst="rect">
            <a:avLst/>
          </a:prstGeom>
          <a:noFill/>
        </p:spPr>
        <p:txBody>
          <a:bodyPr wrap="square" rtlCol="0">
            <a:spAutoFit/>
          </a:bodyPr>
          <a:lstStyle/>
          <a:p>
            <a:r>
              <a:rPr lang="en-GB" sz="1100">
                <a:solidFill>
                  <a:schemeClr val="bg2">
                    <a:lumMod val="25000"/>
                  </a:schemeClr>
                </a:solidFill>
              </a:rPr>
              <a:t>* Anne Moyer Ph.D*. </a:t>
            </a:r>
          </a:p>
          <a:p>
            <a:r>
              <a:rPr lang="en-GB" sz="1100">
                <a:solidFill>
                  <a:schemeClr val="bg2">
                    <a:lumMod val="25000"/>
                  </a:schemeClr>
                </a:solidFill>
              </a:rPr>
              <a:t>https://www.psychologytoday.com/gb/blog/beyond-treatment/201708/cancer-and-stigma</a:t>
            </a:r>
          </a:p>
        </p:txBody>
      </p:sp>
      <p:sp>
        <p:nvSpPr>
          <p:cNvPr id="8" name="Right Brace 7">
            <a:extLst>
              <a:ext uri="{FF2B5EF4-FFF2-40B4-BE49-F238E27FC236}">
                <a16:creationId xmlns:a16="http://schemas.microsoft.com/office/drawing/2014/main" id="{A530E4D3-6914-455F-B5B5-AD6BF5B8712A}"/>
              </a:ext>
            </a:extLst>
          </p:cNvPr>
          <p:cNvSpPr/>
          <p:nvPr/>
        </p:nvSpPr>
        <p:spPr>
          <a:xfrm>
            <a:off x="4552951" y="4387334"/>
            <a:ext cx="176646" cy="9455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a:extLst>
              <a:ext uri="{FF2B5EF4-FFF2-40B4-BE49-F238E27FC236}">
                <a16:creationId xmlns:a16="http://schemas.microsoft.com/office/drawing/2014/main" id="{819BEFFA-84A9-432F-83C5-81C56AAF2156}"/>
              </a:ext>
            </a:extLst>
          </p:cNvPr>
          <p:cNvSpPr/>
          <p:nvPr/>
        </p:nvSpPr>
        <p:spPr>
          <a:xfrm>
            <a:off x="4526974" y="5578623"/>
            <a:ext cx="176646" cy="5325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BC72C9D3-1791-47E6-8016-47ACEB5CDC21}"/>
              </a:ext>
            </a:extLst>
          </p:cNvPr>
          <p:cNvSpPr txBox="1"/>
          <p:nvPr/>
        </p:nvSpPr>
        <p:spPr>
          <a:xfrm>
            <a:off x="5268843" y="4675453"/>
            <a:ext cx="2321500" cy="369332"/>
          </a:xfrm>
          <a:prstGeom prst="rect">
            <a:avLst/>
          </a:prstGeom>
          <a:noFill/>
        </p:spPr>
        <p:txBody>
          <a:bodyPr wrap="square" rtlCol="0">
            <a:spAutoFit/>
          </a:bodyPr>
          <a:lstStyle/>
          <a:p>
            <a:r>
              <a:rPr lang="en-GB"/>
              <a:t>Cognitive processes</a:t>
            </a:r>
          </a:p>
        </p:txBody>
      </p:sp>
      <p:sp>
        <p:nvSpPr>
          <p:cNvPr id="11" name="TextBox 10">
            <a:extLst>
              <a:ext uri="{FF2B5EF4-FFF2-40B4-BE49-F238E27FC236}">
                <a16:creationId xmlns:a16="http://schemas.microsoft.com/office/drawing/2014/main" id="{C890DE41-7D60-4004-9BB5-EE555F2AF669}"/>
              </a:ext>
            </a:extLst>
          </p:cNvPr>
          <p:cNvSpPr txBox="1"/>
          <p:nvPr/>
        </p:nvSpPr>
        <p:spPr>
          <a:xfrm>
            <a:off x="5268843" y="5578623"/>
            <a:ext cx="2689079" cy="369332"/>
          </a:xfrm>
          <a:prstGeom prst="rect">
            <a:avLst/>
          </a:prstGeom>
          <a:noFill/>
        </p:spPr>
        <p:txBody>
          <a:bodyPr wrap="square" rtlCol="0">
            <a:spAutoFit/>
          </a:bodyPr>
          <a:lstStyle/>
          <a:p>
            <a:r>
              <a:rPr lang="en-GB" b="1" u="sng"/>
              <a:t>harmful consequences</a:t>
            </a:r>
          </a:p>
        </p:txBody>
      </p:sp>
      <p:sp>
        <p:nvSpPr>
          <p:cNvPr id="12" name="TextBox 11">
            <a:extLst>
              <a:ext uri="{FF2B5EF4-FFF2-40B4-BE49-F238E27FC236}">
                <a16:creationId xmlns:a16="http://schemas.microsoft.com/office/drawing/2014/main" id="{1933C18E-81CD-4008-95AF-17E9506C5992}"/>
              </a:ext>
            </a:extLst>
          </p:cNvPr>
          <p:cNvSpPr txBox="1"/>
          <p:nvPr/>
        </p:nvSpPr>
        <p:spPr>
          <a:xfrm>
            <a:off x="8818723" y="4993848"/>
            <a:ext cx="3233194" cy="584775"/>
          </a:xfrm>
          <a:prstGeom prst="rect">
            <a:avLst/>
          </a:prstGeom>
          <a:noFill/>
        </p:spPr>
        <p:txBody>
          <a:bodyPr wrap="square" rtlCol="0">
            <a:spAutoFit/>
          </a:bodyPr>
          <a:lstStyle/>
          <a:p>
            <a:pPr algn="ctr"/>
            <a:r>
              <a:rPr lang="en-GB" sz="1600" i="1"/>
              <a:t>**Conceptualizing Stigma </a:t>
            </a:r>
          </a:p>
          <a:p>
            <a:pPr algn="ctr"/>
            <a:r>
              <a:rPr lang="en-US" sz="1600"/>
              <a:t>Link &amp; Phelan (2001)</a:t>
            </a:r>
            <a:endParaRPr lang="en-GB" sz="1200"/>
          </a:p>
        </p:txBody>
      </p:sp>
    </p:spTree>
    <p:extLst>
      <p:ext uri="{BB962C8B-B14F-4D97-AF65-F5344CB8AC3E}">
        <p14:creationId xmlns:p14="http://schemas.microsoft.com/office/powerpoint/2010/main" val="6823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theme/theme1.xml><?xml version="1.0" encoding="utf-8"?>
<a:theme xmlns:a="http://schemas.openxmlformats.org/drawingml/2006/main" name="Poise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ppt/theme/theme2.xml><?xml version="1.0" encoding="utf-8"?>
<a:theme xmlns:a="http://schemas.openxmlformats.org/drawingml/2006/main" name="brand-standard">
  <a:themeElements>
    <a:clrScheme name="Custom 1">
      <a:dk1>
        <a:srgbClr val="3A3C38"/>
      </a:dk1>
      <a:lt1>
        <a:srgbClr val="FFFFFF"/>
      </a:lt1>
      <a:dk2>
        <a:srgbClr val="006938"/>
      </a:dk2>
      <a:lt2>
        <a:srgbClr val="EDECE9"/>
      </a:lt2>
      <a:accent1>
        <a:srgbClr val="3C7DCA"/>
      </a:accent1>
      <a:accent2>
        <a:srgbClr val="9D1E65"/>
      </a:accent2>
      <a:accent3>
        <a:srgbClr val="76BD23"/>
      </a:accent3>
      <a:accent4>
        <a:srgbClr val="F3C300"/>
      </a:accent4>
      <a:accent5>
        <a:srgbClr val="5FB3E5"/>
      </a:accent5>
      <a:accent6>
        <a:srgbClr val="EE7624"/>
      </a:accent6>
      <a:hlink>
        <a:srgbClr val="76BD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and-standard" id="{59F8A910-4F2E-B449-8CE4-69D7ED7EE4E1}" vid="{E5C9A4BB-C4B2-CB4D-915A-193FAF147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e8d09f7-cc79-4ccb-9149-a4238dd17422}" enabled="0" method="" siteId="{4e8d09f7-cc79-4ccb-9149-a4238dd17422}" removed="1"/>
</clbl:labelList>
</file>

<file path=docProps/app.xml><?xml version="1.0" encoding="utf-8"?>
<Properties xmlns="http://schemas.openxmlformats.org/officeDocument/2006/extended-properties" xmlns:vt="http://schemas.openxmlformats.org/officeDocument/2006/docPropsVTypes">
  <Template/>
  <TotalTime>0</TotalTime>
  <Words>5324</Words>
  <Application>Microsoft Office PowerPoint</Application>
  <PresentationFormat>Widescreen</PresentationFormat>
  <Paragraphs>264</Paragraphs>
  <Slides>32</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32</vt:i4>
      </vt:variant>
    </vt:vector>
  </HeadingPairs>
  <TitlesOfParts>
    <vt:vector size="46" baseType="lpstr">
      <vt:lpstr>Amazon Ember</vt:lpstr>
      <vt:lpstr>Aptos</vt:lpstr>
      <vt:lpstr>Arial</vt:lpstr>
      <vt:lpstr>Calibri</vt:lpstr>
      <vt:lpstr>ElsevierGulliver</vt:lpstr>
      <vt:lpstr>FS Maja</vt:lpstr>
      <vt:lpstr>Goudy Old Style</vt:lpstr>
      <vt:lpstr>Neue Plak</vt:lpstr>
      <vt:lpstr>proxima-nova</vt:lpstr>
      <vt:lpstr>Symbol</vt:lpstr>
      <vt:lpstr>Times New Roman</vt:lpstr>
      <vt:lpstr>Univers Light</vt:lpstr>
      <vt:lpstr>PoiseVTI</vt:lpstr>
      <vt:lpstr>brand-standard</vt:lpstr>
      <vt:lpstr>Can the language we choose help us reduce alcohol-related harms? </vt:lpstr>
      <vt:lpstr>COI</vt:lpstr>
      <vt:lpstr>overview</vt:lpstr>
      <vt:lpstr>Framing: how language shapes beliefs and behaviour </vt:lpstr>
      <vt:lpstr>Framing in AUD contexts</vt:lpstr>
      <vt:lpstr>‘AUD’ language &amp; the public?</vt:lpstr>
      <vt:lpstr>“Hellraisers” (2009)</vt:lpstr>
      <vt:lpstr>From Glamourising to ‘disapproval’?</vt:lpstr>
      <vt:lpstr>What is stigma?</vt:lpstr>
      <vt:lpstr>Public Vs self-stigma</vt:lpstr>
      <vt:lpstr>Stigma and power</vt:lpstr>
      <vt:lpstr>Alcohol stigma</vt:lpstr>
      <vt:lpstr>Labelling: a key stigma stage</vt:lpstr>
      <vt:lpstr>Labelling in alcohol stigma</vt:lpstr>
      <vt:lpstr>In defence of labelling… </vt:lpstr>
      <vt:lpstr>Alcoholic self-labelling </vt:lpstr>
      <vt:lpstr>When ‘Alcoholism’ framing spills over  </vt:lpstr>
      <vt:lpstr>Using Continuum beliefs to counter ‘othering’?</vt:lpstr>
      <vt:lpstr>‘person first’ language: A quick fix?</vt:lpstr>
      <vt:lpstr>Can’t we just  de-stigmatise  ‘alcoholism’?</vt:lpstr>
      <vt:lpstr>‘Renaming’ …</vt:lpstr>
      <vt:lpstr>Renaming in practice: providers</vt:lpstr>
      <vt:lpstr>Renaming in practice: academia </vt:lpstr>
      <vt:lpstr>Renaming/framing in practice: people </vt:lpstr>
      <vt:lpstr>The ‘euphemism treadmill’?</vt:lpstr>
      <vt:lpstr>Framing is not the solution.. But it is part of it </vt:lpstr>
      <vt:lpstr>Recommendations &amp; next steps</vt:lpstr>
      <vt:lpstr>Thank you &amp; questions?</vt:lpstr>
      <vt:lpstr>References</vt:lpstr>
      <vt:lpstr>References</vt:lpstr>
      <vt:lpstr>References</vt:lpstr>
      <vt:lpstr>References</vt:lpstr>
    </vt:vector>
  </TitlesOfParts>
  <Company>London South Bank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Morris</dc:creator>
  <cp:lastModifiedBy>James Morris</cp:lastModifiedBy>
  <cp:revision>1</cp:revision>
  <dcterms:created xsi:type="dcterms:W3CDTF">2024-05-16T20:41:24Z</dcterms:created>
  <dcterms:modified xsi:type="dcterms:W3CDTF">2024-05-22T13:09:22Z</dcterms:modified>
</cp:coreProperties>
</file>