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1" r:id="rId5"/>
  </p:sldIdLst>
  <p:sldSz cx="21240750" cy="30240288"/>
  <p:notesSz cx="20621625" cy="29513213"/>
  <p:defaultTextStyle>
    <a:defPPr>
      <a:defRPr lang="nb-NO"/>
    </a:defPPr>
    <a:lvl1pPr marL="0" algn="l" defTabSz="2471075" rtl="0" eaLnBrk="1" latinLnBrk="0" hangingPunct="1">
      <a:defRPr sz="4864" kern="1200">
        <a:solidFill>
          <a:schemeClr val="tx1"/>
        </a:solidFill>
        <a:latin typeface="+mn-lt"/>
        <a:ea typeface="+mn-ea"/>
        <a:cs typeface="+mn-cs"/>
      </a:defRPr>
    </a:lvl1pPr>
    <a:lvl2pPr marL="1235537" algn="l" defTabSz="2471075" rtl="0" eaLnBrk="1" latinLnBrk="0" hangingPunct="1">
      <a:defRPr sz="4864" kern="1200">
        <a:solidFill>
          <a:schemeClr val="tx1"/>
        </a:solidFill>
        <a:latin typeface="+mn-lt"/>
        <a:ea typeface="+mn-ea"/>
        <a:cs typeface="+mn-cs"/>
      </a:defRPr>
    </a:lvl2pPr>
    <a:lvl3pPr marL="2471075" algn="l" defTabSz="2471075" rtl="0" eaLnBrk="1" latinLnBrk="0" hangingPunct="1">
      <a:defRPr sz="4864" kern="1200">
        <a:solidFill>
          <a:schemeClr val="tx1"/>
        </a:solidFill>
        <a:latin typeface="+mn-lt"/>
        <a:ea typeface="+mn-ea"/>
        <a:cs typeface="+mn-cs"/>
      </a:defRPr>
    </a:lvl3pPr>
    <a:lvl4pPr marL="3706612" algn="l" defTabSz="2471075" rtl="0" eaLnBrk="1" latinLnBrk="0" hangingPunct="1">
      <a:defRPr sz="4864" kern="1200">
        <a:solidFill>
          <a:schemeClr val="tx1"/>
        </a:solidFill>
        <a:latin typeface="+mn-lt"/>
        <a:ea typeface="+mn-ea"/>
        <a:cs typeface="+mn-cs"/>
      </a:defRPr>
    </a:lvl4pPr>
    <a:lvl5pPr marL="4942149" algn="l" defTabSz="2471075" rtl="0" eaLnBrk="1" latinLnBrk="0" hangingPunct="1">
      <a:defRPr sz="4864" kern="1200">
        <a:solidFill>
          <a:schemeClr val="tx1"/>
        </a:solidFill>
        <a:latin typeface="+mn-lt"/>
        <a:ea typeface="+mn-ea"/>
        <a:cs typeface="+mn-cs"/>
      </a:defRPr>
    </a:lvl5pPr>
    <a:lvl6pPr marL="6177686" algn="l" defTabSz="2471075" rtl="0" eaLnBrk="1" latinLnBrk="0" hangingPunct="1">
      <a:defRPr sz="4864" kern="1200">
        <a:solidFill>
          <a:schemeClr val="tx1"/>
        </a:solidFill>
        <a:latin typeface="+mn-lt"/>
        <a:ea typeface="+mn-ea"/>
        <a:cs typeface="+mn-cs"/>
      </a:defRPr>
    </a:lvl6pPr>
    <a:lvl7pPr marL="7413224" algn="l" defTabSz="2471075" rtl="0" eaLnBrk="1" latinLnBrk="0" hangingPunct="1">
      <a:defRPr sz="4864" kern="1200">
        <a:solidFill>
          <a:schemeClr val="tx1"/>
        </a:solidFill>
        <a:latin typeface="+mn-lt"/>
        <a:ea typeface="+mn-ea"/>
        <a:cs typeface="+mn-cs"/>
      </a:defRPr>
    </a:lvl7pPr>
    <a:lvl8pPr marL="8648761" algn="l" defTabSz="2471075" rtl="0" eaLnBrk="1" latinLnBrk="0" hangingPunct="1">
      <a:defRPr sz="4864" kern="1200">
        <a:solidFill>
          <a:schemeClr val="tx1"/>
        </a:solidFill>
        <a:latin typeface="+mn-lt"/>
        <a:ea typeface="+mn-ea"/>
        <a:cs typeface="+mn-cs"/>
      </a:defRPr>
    </a:lvl8pPr>
    <a:lvl9pPr marL="9884298" algn="l" defTabSz="2471075" rtl="0" eaLnBrk="1" latinLnBrk="0" hangingPunct="1">
      <a:defRPr sz="486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0C40235-3AB9-34C8-2433-2A1CFD7256EB}" name="Shraddha Mehta" initials="SM" userId="S::Shraddha.Mehta@sintef.no::31a930c9-b422-4a08-a036-2713edc3a1b1" providerId="AD"/>
  <p188:author id="{19D70DF9-A8DB-E2F9-0E1F-2F32E1319764}" name="Magnus Stoud Myhre" initials="MSM" userId="S::magnus.myhre@sintef.no::afbfd7bb-bab4-44ff-8859-60e59af873a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48B"/>
    <a:srgbClr val="6FA6AD"/>
    <a:srgbClr val="306863"/>
    <a:srgbClr val="446B70"/>
    <a:srgbClr val="B2A8A8"/>
    <a:srgbClr val="AB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35" autoAdjust="0"/>
    <p:restoredTop sz="93784" autoAdjust="0"/>
  </p:normalViewPr>
  <p:slideViewPr>
    <p:cSldViewPr snapToGrid="0">
      <p:cViewPr varScale="1">
        <p:scale>
          <a:sx n="15" d="100"/>
          <a:sy n="15" d="100"/>
        </p:scale>
        <p:origin x="25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936038" cy="1479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680825" y="0"/>
            <a:ext cx="8936038" cy="1479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F61E9-3BFC-40E7-A275-1CC8FA36B67A}" type="datetimeFigureOut">
              <a:rPr lang="en-GB" smtClean="0"/>
              <a:t>01/04/2024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13550" y="3689350"/>
            <a:ext cx="6994525" cy="9959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62163" y="14203363"/>
            <a:ext cx="16497300" cy="1162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28033663"/>
            <a:ext cx="8936038" cy="1479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680825" y="28033663"/>
            <a:ext cx="8936038" cy="1479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4DD60-9692-4D6F-930C-2AE2BE29C3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63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94DD60-9692-4D6F-930C-2AE2BE29C3C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033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3056" y="4949049"/>
            <a:ext cx="18054638" cy="10528100"/>
          </a:xfrm>
        </p:spPr>
        <p:txBody>
          <a:bodyPr anchor="b"/>
          <a:lstStyle>
            <a:lvl1pPr algn="ctr">
              <a:defRPr sz="1393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5094" y="15883154"/>
            <a:ext cx="15930563" cy="7301067"/>
          </a:xfrm>
        </p:spPr>
        <p:txBody>
          <a:bodyPr/>
          <a:lstStyle>
            <a:lvl1pPr marL="0" indent="0" algn="ctr">
              <a:buNone/>
              <a:defRPr sz="5575"/>
            </a:lvl1pPr>
            <a:lvl2pPr marL="1062030" indent="0" algn="ctr">
              <a:buNone/>
              <a:defRPr sz="4646"/>
            </a:lvl2pPr>
            <a:lvl3pPr marL="2124060" indent="0" algn="ctr">
              <a:buNone/>
              <a:defRPr sz="4181"/>
            </a:lvl3pPr>
            <a:lvl4pPr marL="3186090" indent="0" algn="ctr">
              <a:buNone/>
              <a:defRPr sz="3717"/>
            </a:lvl4pPr>
            <a:lvl5pPr marL="4248120" indent="0" algn="ctr">
              <a:buNone/>
              <a:defRPr sz="3717"/>
            </a:lvl5pPr>
            <a:lvl6pPr marL="5310149" indent="0" algn="ctr">
              <a:buNone/>
              <a:defRPr sz="3717"/>
            </a:lvl6pPr>
            <a:lvl7pPr marL="6372179" indent="0" algn="ctr">
              <a:buNone/>
              <a:defRPr sz="3717"/>
            </a:lvl7pPr>
            <a:lvl8pPr marL="7434209" indent="0" algn="ctr">
              <a:buNone/>
              <a:defRPr sz="3717"/>
            </a:lvl8pPr>
            <a:lvl9pPr marL="8496239" indent="0" algn="ctr">
              <a:buNone/>
              <a:defRPr sz="371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22BE-87F7-4820-AC0D-AE084F7ADB36}" type="datetimeFigureOut">
              <a:rPr lang="nb-NO" smtClean="0"/>
              <a:t>01.04.2024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F8BC-D103-4162-8FAD-9155C7874C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4930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22BE-87F7-4820-AC0D-AE084F7ADB36}" type="datetimeFigureOut">
              <a:rPr lang="nb-NO" smtClean="0"/>
              <a:t>01.04.2024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F8BC-D103-4162-8FAD-9155C7874C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970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00413" y="1610015"/>
            <a:ext cx="4580037" cy="256272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0303" y="1610015"/>
            <a:ext cx="13474601" cy="256272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22BE-87F7-4820-AC0D-AE084F7ADB36}" type="datetimeFigureOut">
              <a:rPr lang="nb-NO" smtClean="0"/>
              <a:t>01.04.2024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F8BC-D103-4162-8FAD-9155C7874C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198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22BE-87F7-4820-AC0D-AE084F7ADB36}" type="datetimeFigureOut">
              <a:rPr lang="nb-NO" smtClean="0"/>
              <a:t>01.04.2024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F8BC-D103-4162-8FAD-9155C7874C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3896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40" y="7539080"/>
            <a:ext cx="18320147" cy="12579118"/>
          </a:xfrm>
        </p:spPr>
        <p:txBody>
          <a:bodyPr anchor="b"/>
          <a:lstStyle>
            <a:lvl1pPr>
              <a:defRPr sz="1393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9240" y="20237201"/>
            <a:ext cx="18320147" cy="6615061"/>
          </a:xfrm>
        </p:spPr>
        <p:txBody>
          <a:bodyPr/>
          <a:lstStyle>
            <a:lvl1pPr marL="0" indent="0">
              <a:buNone/>
              <a:defRPr sz="5575">
                <a:solidFill>
                  <a:schemeClr val="tx1"/>
                </a:solidFill>
              </a:defRPr>
            </a:lvl1pPr>
            <a:lvl2pPr marL="1062030" indent="0">
              <a:buNone/>
              <a:defRPr sz="4646">
                <a:solidFill>
                  <a:schemeClr val="tx1">
                    <a:tint val="75000"/>
                  </a:schemeClr>
                </a:solidFill>
              </a:defRPr>
            </a:lvl2pPr>
            <a:lvl3pPr marL="2124060" indent="0">
              <a:buNone/>
              <a:defRPr sz="4181">
                <a:solidFill>
                  <a:schemeClr val="tx1">
                    <a:tint val="75000"/>
                  </a:schemeClr>
                </a:solidFill>
              </a:defRPr>
            </a:lvl3pPr>
            <a:lvl4pPr marL="3186090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4pPr>
            <a:lvl5pPr marL="4248120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5pPr>
            <a:lvl6pPr marL="531014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6pPr>
            <a:lvl7pPr marL="637217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7pPr>
            <a:lvl8pPr marL="743420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8pPr>
            <a:lvl9pPr marL="849623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22BE-87F7-4820-AC0D-AE084F7ADB36}" type="datetimeFigureOut">
              <a:rPr lang="nb-NO" smtClean="0"/>
              <a:t>01.04.2024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F8BC-D103-4162-8FAD-9155C7874C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558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0301" y="8050077"/>
            <a:ext cx="9027319" cy="19187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3130" y="8050077"/>
            <a:ext cx="9027319" cy="19187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22BE-87F7-4820-AC0D-AE084F7ADB36}" type="datetimeFigureOut">
              <a:rPr lang="nb-NO" smtClean="0"/>
              <a:t>01.04.2024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F8BC-D103-4162-8FAD-9155C7874C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9426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1610022"/>
            <a:ext cx="18320147" cy="58450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71" y="7413073"/>
            <a:ext cx="8985831" cy="3633032"/>
          </a:xfrm>
        </p:spPr>
        <p:txBody>
          <a:bodyPr anchor="b"/>
          <a:lstStyle>
            <a:lvl1pPr marL="0" indent="0">
              <a:buNone/>
              <a:defRPr sz="5575" b="1"/>
            </a:lvl1pPr>
            <a:lvl2pPr marL="1062030" indent="0">
              <a:buNone/>
              <a:defRPr sz="4646" b="1"/>
            </a:lvl2pPr>
            <a:lvl3pPr marL="2124060" indent="0">
              <a:buNone/>
              <a:defRPr sz="4181" b="1"/>
            </a:lvl3pPr>
            <a:lvl4pPr marL="3186090" indent="0">
              <a:buNone/>
              <a:defRPr sz="3717" b="1"/>
            </a:lvl4pPr>
            <a:lvl5pPr marL="4248120" indent="0">
              <a:buNone/>
              <a:defRPr sz="3717" b="1"/>
            </a:lvl5pPr>
            <a:lvl6pPr marL="5310149" indent="0">
              <a:buNone/>
              <a:defRPr sz="3717" b="1"/>
            </a:lvl6pPr>
            <a:lvl7pPr marL="6372179" indent="0">
              <a:buNone/>
              <a:defRPr sz="3717" b="1"/>
            </a:lvl7pPr>
            <a:lvl8pPr marL="7434209" indent="0">
              <a:buNone/>
              <a:defRPr sz="3717" b="1"/>
            </a:lvl8pPr>
            <a:lvl9pPr marL="8496239" indent="0">
              <a:buNone/>
              <a:defRPr sz="37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71" y="11046105"/>
            <a:ext cx="8985831" cy="162471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753131" y="7413073"/>
            <a:ext cx="9030085" cy="3633032"/>
          </a:xfrm>
        </p:spPr>
        <p:txBody>
          <a:bodyPr anchor="b"/>
          <a:lstStyle>
            <a:lvl1pPr marL="0" indent="0">
              <a:buNone/>
              <a:defRPr sz="5575" b="1"/>
            </a:lvl1pPr>
            <a:lvl2pPr marL="1062030" indent="0">
              <a:buNone/>
              <a:defRPr sz="4646" b="1"/>
            </a:lvl2pPr>
            <a:lvl3pPr marL="2124060" indent="0">
              <a:buNone/>
              <a:defRPr sz="4181" b="1"/>
            </a:lvl3pPr>
            <a:lvl4pPr marL="3186090" indent="0">
              <a:buNone/>
              <a:defRPr sz="3717" b="1"/>
            </a:lvl4pPr>
            <a:lvl5pPr marL="4248120" indent="0">
              <a:buNone/>
              <a:defRPr sz="3717" b="1"/>
            </a:lvl5pPr>
            <a:lvl6pPr marL="5310149" indent="0">
              <a:buNone/>
              <a:defRPr sz="3717" b="1"/>
            </a:lvl6pPr>
            <a:lvl7pPr marL="6372179" indent="0">
              <a:buNone/>
              <a:defRPr sz="3717" b="1"/>
            </a:lvl7pPr>
            <a:lvl8pPr marL="7434209" indent="0">
              <a:buNone/>
              <a:defRPr sz="3717" b="1"/>
            </a:lvl8pPr>
            <a:lvl9pPr marL="8496239" indent="0">
              <a:buNone/>
              <a:defRPr sz="37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753131" y="11046105"/>
            <a:ext cx="9030085" cy="162471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22BE-87F7-4820-AC0D-AE084F7ADB36}" type="datetimeFigureOut">
              <a:rPr lang="nb-NO" smtClean="0"/>
              <a:t>01.04.2024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F8BC-D103-4162-8FAD-9155C7874C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9911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22BE-87F7-4820-AC0D-AE084F7ADB36}" type="datetimeFigureOut">
              <a:rPr lang="nb-NO" smtClean="0"/>
              <a:t>01.04.2024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F8BC-D103-4162-8FAD-9155C7874C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563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22BE-87F7-4820-AC0D-AE084F7ADB36}" type="datetimeFigureOut">
              <a:rPr lang="nb-NO" smtClean="0"/>
              <a:t>01.04.2024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F8BC-D103-4162-8FAD-9155C7874C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4197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2016019"/>
            <a:ext cx="6850695" cy="7056067"/>
          </a:xfrm>
        </p:spPr>
        <p:txBody>
          <a:bodyPr anchor="b"/>
          <a:lstStyle>
            <a:lvl1pPr>
              <a:defRPr sz="743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0085" y="4354048"/>
            <a:ext cx="10753130" cy="21490205"/>
          </a:xfrm>
        </p:spPr>
        <p:txBody>
          <a:bodyPr/>
          <a:lstStyle>
            <a:lvl1pPr>
              <a:defRPr sz="7433"/>
            </a:lvl1pPr>
            <a:lvl2pPr>
              <a:defRPr sz="6504"/>
            </a:lvl2pPr>
            <a:lvl3pPr>
              <a:defRPr sz="5575"/>
            </a:lvl3pPr>
            <a:lvl4pPr>
              <a:defRPr sz="4646"/>
            </a:lvl4pPr>
            <a:lvl5pPr>
              <a:defRPr sz="4646"/>
            </a:lvl5pPr>
            <a:lvl6pPr>
              <a:defRPr sz="4646"/>
            </a:lvl6pPr>
            <a:lvl7pPr>
              <a:defRPr sz="4646"/>
            </a:lvl7pPr>
            <a:lvl8pPr>
              <a:defRPr sz="4646"/>
            </a:lvl8pPr>
            <a:lvl9pPr>
              <a:defRPr sz="46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68" y="9072087"/>
            <a:ext cx="6850695" cy="16807162"/>
          </a:xfrm>
        </p:spPr>
        <p:txBody>
          <a:bodyPr/>
          <a:lstStyle>
            <a:lvl1pPr marL="0" indent="0">
              <a:buNone/>
              <a:defRPr sz="3717"/>
            </a:lvl1pPr>
            <a:lvl2pPr marL="1062030" indent="0">
              <a:buNone/>
              <a:defRPr sz="3252"/>
            </a:lvl2pPr>
            <a:lvl3pPr marL="2124060" indent="0">
              <a:buNone/>
              <a:defRPr sz="2787"/>
            </a:lvl3pPr>
            <a:lvl4pPr marL="3186090" indent="0">
              <a:buNone/>
              <a:defRPr sz="2323"/>
            </a:lvl4pPr>
            <a:lvl5pPr marL="4248120" indent="0">
              <a:buNone/>
              <a:defRPr sz="2323"/>
            </a:lvl5pPr>
            <a:lvl6pPr marL="5310149" indent="0">
              <a:buNone/>
              <a:defRPr sz="2323"/>
            </a:lvl6pPr>
            <a:lvl7pPr marL="6372179" indent="0">
              <a:buNone/>
              <a:defRPr sz="2323"/>
            </a:lvl7pPr>
            <a:lvl8pPr marL="7434209" indent="0">
              <a:buNone/>
              <a:defRPr sz="2323"/>
            </a:lvl8pPr>
            <a:lvl9pPr marL="8496239" indent="0">
              <a:buNone/>
              <a:defRPr sz="23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22BE-87F7-4820-AC0D-AE084F7ADB36}" type="datetimeFigureOut">
              <a:rPr lang="nb-NO" smtClean="0"/>
              <a:t>01.04.2024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F8BC-D103-4162-8FAD-9155C7874C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7854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2016019"/>
            <a:ext cx="6850695" cy="7056067"/>
          </a:xfrm>
        </p:spPr>
        <p:txBody>
          <a:bodyPr anchor="b"/>
          <a:lstStyle>
            <a:lvl1pPr>
              <a:defRPr sz="743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30085" y="4354048"/>
            <a:ext cx="10753130" cy="21490205"/>
          </a:xfrm>
        </p:spPr>
        <p:txBody>
          <a:bodyPr anchor="t"/>
          <a:lstStyle>
            <a:lvl1pPr marL="0" indent="0">
              <a:buNone/>
              <a:defRPr sz="7433"/>
            </a:lvl1pPr>
            <a:lvl2pPr marL="1062030" indent="0">
              <a:buNone/>
              <a:defRPr sz="6504"/>
            </a:lvl2pPr>
            <a:lvl3pPr marL="2124060" indent="0">
              <a:buNone/>
              <a:defRPr sz="5575"/>
            </a:lvl3pPr>
            <a:lvl4pPr marL="3186090" indent="0">
              <a:buNone/>
              <a:defRPr sz="4646"/>
            </a:lvl4pPr>
            <a:lvl5pPr marL="4248120" indent="0">
              <a:buNone/>
              <a:defRPr sz="4646"/>
            </a:lvl5pPr>
            <a:lvl6pPr marL="5310149" indent="0">
              <a:buNone/>
              <a:defRPr sz="4646"/>
            </a:lvl6pPr>
            <a:lvl7pPr marL="6372179" indent="0">
              <a:buNone/>
              <a:defRPr sz="4646"/>
            </a:lvl7pPr>
            <a:lvl8pPr marL="7434209" indent="0">
              <a:buNone/>
              <a:defRPr sz="4646"/>
            </a:lvl8pPr>
            <a:lvl9pPr marL="8496239" indent="0">
              <a:buNone/>
              <a:defRPr sz="4646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68" y="9072087"/>
            <a:ext cx="6850695" cy="16807162"/>
          </a:xfrm>
        </p:spPr>
        <p:txBody>
          <a:bodyPr/>
          <a:lstStyle>
            <a:lvl1pPr marL="0" indent="0">
              <a:buNone/>
              <a:defRPr sz="3717"/>
            </a:lvl1pPr>
            <a:lvl2pPr marL="1062030" indent="0">
              <a:buNone/>
              <a:defRPr sz="3252"/>
            </a:lvl2pPr>
            <a:lvl3pPr marL="2124060" indent="0">
              <a:buNone/>
              <a:defRPr sz="2787"/>
            </a:lvl3pPr>
            <a:lvl4pPr marL="3186090" indent="0">
              <a:buNone/>
              <a:defRPr sz="2323"/>
            </a:lvl4pPr>
            <a:lvl5pPr marL="4248120" indent="0">
              <a:buNone/>
              <a:defRPr sz="2323"/>
            </a:lvl5pPr>
            <a:lvl6pPr marL="5310149" indent="0">
              <a:buNone/>
              <a:defRPr sz="2323"/>
            </a:lvl6pPr>
            <a:lvl7pPr marL="6372179" indent="0">
              <a:buNone/>
              <a:defRPr sz="2323"/>
            </a:lvl7pPr>
            <a:lvl8pPr marL="7434209" indent="0">
              <a:buNone/>
              <a:defRPr sz="2323"/>
            </a:lvl8pPr>
            <a:lvl9pPr marL="8496239" indent="0">
              <a:buNone/>
              <a:defRPr sz="23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22BE-87F7-4820-AC0D-AE084F7ADB36}" type="datetimeFigureOut">
              <a:rPr lang="nb-NO" smtClean="0"/>
              <a:t>01.04.2024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F8BC-D103-4162-8FAD-9155C7874C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291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302" y="1610022"/>
            <a:ext cx="18320147" cy="5845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302" y="8050077"/>
            <a:ext cx="18320147" cy="1918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0301" y="28028274"/>
            <a:ext cx="4779169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822BE-87F7-4820-AC0D-AE084F7ADB36}" type="datetimeFigureOut">
              <a:rPr lang="nb-NO" smtClean="0"/>
              <a:t>01.04.2024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35999" y="28028274"/>
            <a:ext cx="7168753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001280" y="28028274"/>
            <a:ext cx="4779169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0F8BC-D103-4162-8FAD-9155C7874C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086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24060" rtl="0" eaLnBrk="1" latinLnBrk="0" hangingPunct="1">
        <a:lnSpc>
          <a:spcPct val="90000"/>
        </a:lnSpc>
        <a:spcBef>
          <a:spcPct val="0"/>
        </a:spcBef>
        <a:buNone/>
        <a:defRPr sz="102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1015" indent="-531015" algn="l" defTabSz="2124060" rtl="0" eaLnBrk="1" latinLnBrk="0" hangingPunct="1">
        <a:lnSpc>
          <a:spcPct val="90000"/>
        </a:lnSpc>
        <a:spcBef>
          <a:spcPts val="2323"/>
        </a:spcBef>
        <a:buFont typeface="Arial" panose="020B0604020202020204" pitchFamily="34" charset="0"/>
        <a:buChar char="•"/>
        <a:defRPr sz="6504" kern="1200">
          <a:solidFill>
            <a:schemeClr val="tx1"/>
          </a:solidFill>
          <a:latin typeface="+mn-lt"/>
          <a:ea typeface="+mn-ea"/>
          <a:cs typeface="+mn-cs"/>
        </a:defRPr>
      </a:lvl1pPr>
      <a:lvl2pPr marL="159304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2pPr>
      <a:lvl3pPr marL="265507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646" kern="1200">
          <a:solidFill>
            <a:schemeClr val="tx1"/>
          </a:solidFill>
          <a:latin typeface="+mn-lt"/>
          <a:ea typeface="+mn-ea"/>
          <a:cs typeface="+mn-cs"/>
        </a:defRPr>
      </a:lvl3pPr>
      <a:lvl4pPr marL="371710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4pPr>
      <a:lvl5pPr marL="477913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5pPr>
      <a:lvl6pPr marL="584116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6pPr>
      <a:lvl7pPr marL="690319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7pPr>
      <a:lvl8pPr marL="796522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8pPr>
      <a:lvl9pPr marL="902725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1pPr>
      <a:lvl2pPr marL="106203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2pPr>
      <a:lvl3pPr marL="212406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3pPr>
      <a:lvl4pPr marL="318609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4pPr>
      <a:lvl5pPr marL="424812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5pPr>
      <a:lvl6pPr marL="531014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6pPr>
      <a:lvl7pPr marL="637217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7pPr>
      <a:lvl8pPr marL="743420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8pPr>
      <a:lvl9pPr marL="849623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svg"/><Relationship Id="rId18" Type="http://schemas.openxmlformats.org/officeDocument/2006/relationships/image" Target="../media/image16.svg"/><Relationship Id="rId26" Type="http://schemas.openxmlformats.org/officeDocument/2006/relationships/image" Target="../media/image24.png"/><Relationship Id="rId21" Type="http://schemas.openxmlformats.org/officeDocument/2006/relationships/image" Target="../media/image19.svg"/><Relationship Id="rId34" Type="http://schemas.openxmlformats.org/officeDocument/2006/relationships/image" Target="../media/image32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svg"/><Relationship Id="rId33" Type="http://schemas.openxmlformats.org/officeDocument/2006/relationships/image" Target="../media/image31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20" Type="http://schemas.openxmlformats.org/officeDocument/2006/relationships/image" Target="../media/image18.png"/><Relationship Id="rId29" Type="http://schemas.openxmlformats.org/officeDocument/2006/relationships/image" Target="../media/image27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sv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jpeg"/><Relationship Id="rId19" Type="http://schemas.openxmlformats.org/officeDocument/2006/relationships/image" Target="../media/image17.png"/><Relationship Id="rId31" Type="http://schemas.openxmlformats.org/officeDocument/2006/relationships/image" Target="../media/image29.sv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svg"/><Relationship Id="rId30" Type="http://schemas.openxmlformats.org/officeDocument/2006/relationships/image" Target="../media/image28.png"/><Relationship Id="rId35" Type="http://schemas.openxmlformats.org/officeDocument/2006/relationships/image" Target="../media/image33.svg"/><Relationship Id="rId8" Type="http://schemas.openxmlformats.org/officeDocument/2006/relationships/image" Target="../media/image6.png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e chart with text on it&#10;&#10;Description automatically generated">
            <a:extLst>
              <a:ext uri="{FF2B5EF4-FFF2-40B4-BE49-F238E27FC236}">
                <a16:creationId xmlns:a16="http://schemas.microsoft.com/office/drawing/2014/main" id="{6A7032B9-E1D4-C07B-5A94-561ED9ADF4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129" y="20262742"/>
            <a:ext cx="14249649" cy="7448041"/>
          </a:xfrm>
          <a:prstGeom prst="rect">
            <a:avLst/>
          </a:prstGeom>
          <a:ln>
            <a:noFill/>
          </a:ln>
        </p:spPr>
      </p:pic>
      <p:pic>
        <p:nvPicPr>
          <p:cNvPr id="78" name="Picture 77" descr="A graph with numbers and a number of percentages&#10;&#10;Description automatically generated with medium confidence">
            <a:extLst>
              <a:ext uri="{FF2B5EF4-FFF2-40B4-BE49-F238E27FC236}">
                <a16:creationId xmlns:a16="http://schemas.microsoft.com/office/drawing/2014/main" id="{1B7F151E-1875-ED37-5CD2-808FFD9A065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1372" y="14076532"/>
            <a:ext cx="7464569" cy="5198152"/>
          </a:xfrm>
          <a:prstGeom prst="rect">
            <a:avLst/>
          </a:prstGeom>
        </p:spPr>
      </p:pic>
      <p:pic>
        <p:nvPicPr>
          <p:cNvPr id="55" name="Picture 54" descr="A pie chart with different colored sections&#10;&#10;Description automatically generated">
            <a:extLst>
              <a:ext uri="{FF2B5EF4-FFF2-40B4-BE49-F238E27FC236}">
                <a16:creationId xmlns:a16="http://schemas.microsoft.com/office/drawing/2014/main" id="{6F51769C-BA4B-3F75-043E-403E7679DED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074" y="13975469"/>
            <a:ext cx="5661567" cy="5186040"/>
          </a:xfrm>
          <a:prstGeom prst="rect">
            <a:avLst/>
          </a:prstGeom>
        </p:spPr>
      </p:pic>
      <p:pic>
        <p:nvPicPr>
          <p:cNvPr id="49" name="Picture 48" descr="A graph with multiple colored lines&#10;&#10;Description automatically generated">
            <a:extLst>
              <a:ext uri="{FF2B5EF4-FFF2-40B4-BE49-F238E27FC236}">
                <a16:creationId xmlns:a16="http://schemas.microsoft.com/office/drawing/2014/main" id="{01482257-71FB-890D-C7A1-5628E276800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87" y="7285714"/>
            <a:ext cx="15623205" cy="638384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2751B0E-F31A-2D43-A885-E2DB99D2DD90}"/>
              </a:ext>
            </a:extLst>
          </p:cNvPr>
          <p:cNvSpPr/>
          <p:nvPr/>
        </p:nvSpPr>
        <p:spPr>
          <a:xfrm>
            <a:off x="32497" y="28270519"/>
            <a:ext cx="21240750" cy="187446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E5B4336-B707-E619-2D2E-C7647AB502D1}"/>
              </a:ext>
            </a:extLst>
          </p:cNvPr>
          <p:cNvSpPr txBox="1">
            <a:spLocks/>
          </p:cNvSpPr>
          <p:nvPr/>
        </p:nvSpPr>
        <p:spPr>
          <a:xfrm>
            <a:off x="1775763" y="2982443"/>
            <a:ext cx="16661374" cy="386339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21240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22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spcAft>
                <a:spcPts val="3000"/>
              </a:spcAft>
            </a:pPr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latin typeface="Industry Demi" panose="00000700000000000000" pitchFamily="50" charset="0"/>
              </a:rPr>
              <a:t>Greenhouse gas emissions in the Norwegian Food Sector using different approaches</a:t>
            </a:r>
          </a:p>
          <a:p>
            <a:pPr algn="ctr">
              <a:spcBef>
                <a:spcPts val="0"/>
              </a:spcBef>
              <a:spcAft>
                <a:spcPts val="3000"/>
              </a:spcAft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Industry Demi" panose="00000700000000000000" pitchFamily="50" charset="0"/>
              </a:rPr>
              <a:t>Cristina-Maria Iordan</a:t>
            </a:r>
            <a:r>
              <a:rPr lang="en-US" sz="3200" baseline="30000" dirty="0">
                <a:solidFill>
                  <a:schemeClr val="accent1">
                    <a:lumMod val="50000"/>
                  </a:schemeClr>
                </a:solidFill>
                <a:latin typeface="Industry Demi" panose="00000700000000000000" pitchFamily="50" charset="0"/>
              </a:rPr>
              <a:t>1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Industry Demi" panose="00000700000000000000" pitchFamily="50" charset="0"/>
              </a:rPr>
              <a:t>, Shraddha Mehta</a:t>
            </a:r>
            <a:r>
              <a:rPr lang="en-US" sz="3200" baseline="30000" dirty="0">
                <a:solidFill>
                  <a:schemeClr val="accent1">
                    <a:lumMod val="50000"/>
                  </a:schemeClr>
                </a:solidFill>
                <a:latin typeface="Industry Demi" panose="00000700000000000000" pitchFamily="50" charset="0"/>
              </a:rPr>
              <a:t>1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Industry Demi" panose="00000700000000000000" pitchFamily="50" charset="0"/>
              </a:rPr>
              <a:t>, Andrea Viken Strand</a:t>
            </a:r>
            <a:r>
              <a:rPr lang="en-US" sz="3200" baseline="30000" dirty="0">
                <a:solidFill>
                  <a:schemeClr val="accent1">
                    <a:lumMod val="50000"/>
                  </a:schemeClr>
                </a:solidFill>
                <a:latin typeface="Industry Demi" panose="00000700000000000000" pitchFamily="50" charset="0"/>
              </a:rPr>
              <a:t>1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Industry Demi" panose="00000700000000000000" pitchFamily="50" charset="0"/>
              </a:rPr>
              <a:t>, Aminu Owonikoko</a:t>
            </a:r>
            <a:r>
              <a:rPr lang="en-US" sz="3200" baseline="30000" dirty="0">
                <a:solidFill>
                  <a:schemeClr val="accent1">
                    <a:lumMod val="50000"/>
                  </a:schemeClr>
                </a:solidFill>
                <a:latin typeface="Industry Demi" panose="00000700000000000000" pitchFamily="50" charset="0"/>
              </a:rPr>
              <a:t>2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Industry Demi" panose="00000700000000000000" pitchFamily="50" charset="0"/>
              </a:rPr>
              <a:t>, Judith Evans</a:t>
            </a:r>
            <a:r>
              <a:rPr lang="en-US" sz="3200" baseline="30000" dirty="0">
                <a:solidFill>
                  <a:schemeClr val="accent1">
                    <a:lumMod val="50000"/>
                  </a:schemeClr>
                </a:solidFill>
                <a:latin typeface="Industry Demi" panose="00000700000000000000" pitchFamily="50" charset="0"/>
              </a:rPr>
              <a:t>2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Industry Demi" panose="00000700000000000000" pitchFamily="50" charset="0"/>
              </a:rPr>
              <a:t>, Alan Foster</a:t>
            </a:r>
            <a:r>
              <a:rPr lang="en-US" sz="3200" baseline="30000" dirty="0">
                <a:solidFill>
                  <a:schemeClr val="accent1">
                    <a:lumMod val="50000"/>
                  </a:schemeClr>
                </a:solidFill>
                <a:latin typeface="Industry Demi" panose="00000700000000000000" pitchFamily="50" charset="0"/>
              </a:rPr>
              <a:t>2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Industry Demi" panose="00000700000000000000" pitchFamily="50" charset="0"/>
              </a:rPr>
              <a:t>, Antonio Rossetti</a:t>
            </a:r>
            <a:r>
              <a:rPr lang="en-US" sz="3200" baseline="30000" dirty="0">
                <a:solidFill>
                  <a:schemeClr val="accent1">
                    <a:lumMod val="50000"/>
                  </a:schemeClr>
                </a:solidFill>
                <a:latin typeface="Industry Demi" panose="00000700000000000000" pitchFamily="50" charset="0"/>
              </a:rPr>
              <a:t>3</a:t>
            </a:r>
          </a:p>
          <a:p>
            <a:pPr algn="ctr">
              <a:spcBef>
                <a:spcPts val="0"/>
              </a:spcBef>
              <a:spcAft>
                <a:spcPts val="3000"/>
              </a:spcAft>
            </a:pPr>
            <a:r>
              <a:rPr lang="en-US" sz="3200" baseline="30000" dirty="0">
                <a:solidFill>
                  <a:schemeClr val="accent1">
                    <a:lumMod val="50000"/>
                  </a:schemeClr>
                </a:solidFill>
                <a:latin typeface="Industry Demi" panose="00000700000000000000" pitchFamily="50" charset="0"/>
              </a:rPr>
              <a:t>1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Industry Demi" panose="00000700000000000000" pitchFamily="50" charset="0"/>
              </a:rPr>
              <a:t>SINTEF Ocean (Norway), </a:t>
            </a:r>
            <a:r>
              <a:rPr lang="en-US" sz="3200" baseline="30000" dirty="0">
                <a:solidFill>
                  <a:schemeClr val="accent1">
                    <a:lumMod val="50000"/>
                  </a:schemeClr>
                </a:solidFill>
                <a:latin typeface="Industry Demi" panose="00000700000000000000" pitchFamily="50" charset="0"/>
              </a:rPr>
              <a:t>2 </a:t>
            </a:r>
            <a:r>
              <a:rPr lang="en-GB" sz="3200" dirty="0">
                <a:solidFill>
                  <a:schemeClr val="accent1">
                    <a:lumMod val="50000"/>
                  </a:schemeClr>
                </a:solidFill>
                <a:latin typeface="Industry Demi" panose="00000700000000000000" pitchFamily="50" charset="0"/>
              </a:rPr>
              <a:t>London South Bank University (United Kingdom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Industry Demi" panose="00000700000000000000" pitchFamily="50" charset="0"/>
              </a:rPr>
              <a:t>), </a:t>
            </a:r>
            <a:r>
              <a:rPr lang="en-US" sz="2800" baseline="30000" dirty="0">
                <a:solidFill>
                  <a:schemeClr val="accent1">
                    <a:lumMod val="50000"/>
                  </a:schemeClr>
                </a:solidFill>
                <a:latin typeface="Industry Demi" panose="00000700000000000000" pitchFamily="50" charset="0"/>
              </a:rPr>
              <a:t>3</a:t>
            </a:r>
            <a:r>
              <a:rPr lang="en-GB" sz="3200" dirty="0">
                <a:solidFill>
                  <a:schemeClr val="accent1">
                    <a:lumMod val="50000"/>
                  </a:schemeClr>
                </a:solidFill>
                <a:latin typeface="Industry Demi" panose="00000700000000000000" pitchFamily="50" charset="0"/>
              </a:rPr>
              <a:t>The Construction Technologies Institute - National Research Council of Italy (Italy)</a:t>
            </a:r>
            <a:endParaRPr lang="nb-NO" sz="2800" dirty="0">
              <a:solidFill>
                <a:schemeClr val="accent1">
                  <a:lumMod val="50000"/>
                </a:schemeClr>
              </a:solidFill>
              <a:latin typeface="Industry Light" panose="00000400000000000000" pitchFamily="50" charset="0"/>
            </a:endParaRPr>
          </a:p>
        </p:txBody>
      </p:sp>
      <p:pic>
        <p:nvPicPr>
          <p:cNvPr id="26" name="Picture 25" descr="Logo, company name&#10;&#10;Description automatically generated">
            <a:extLst>
              <a:ext uri="{FF2B5EF4-FFF2-40B4-BE49-F238E27FC236}">
                <a16:creationId xmlns:a16="http://schemas.microsoft.com/office/drawing/2014/main" id="{88C4F20C-CD5D-76F9-7B76-D7F853F6A3C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8804" y="28236038"/>
            <a:ext cx="1614643" cy="1874460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34164280-2DA2-FCE8-EF29-07AD4A6D1E30}"/>
              </a:ext>
            </a:extLst>
          </p:cNvPr>
          <p:cNvSpPr txBox="1"/>
          <p:nvPr/>
        </p:nvSpPr>
        <p:spPr>
          <a:xfrm>
            <a:off x="7834225" y="28635574"/>
            <a:ext cx="91965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This project has received funding from the European Union’s Horizon 2020 research and innovation programme under grant agreement No 101036588. </a:t>
            </a:r>
            <a:endParaRPr lang="nb-NO" sz="2400" dirty="0"/>
          </a:p>
        </p:txBody>
      </p:sp>
      <p:pic>
        <p:nvPicPr>
          <p:cNvPr id="10" name="Picture 9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B67272E8-EC85-D0AE-3236-36B76163C44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8475" y="3270700"/>
            <a:ext cx="3142275" cy="31422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7C681FA-AA48-F11A-006C-977EBD5CD4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984915" y="29164875"/>
            <a:ext cx="2627617" cy="945623"/>
          </a:xfrm>
          <a:prstGeom prst="rect">
            <a:avLst/>
          </a:prstGeom>
        </p:spPr>
      </p:pic>
      <p:pic>
        <p:nvPicPr>
          <p:cNvPr id="29" name="Image 1">
            <a:extLst>
              <a:ext uri="{FF2B5EF4-FFF2-40B4-BE49-F238E27FC236}">
                <a16:creationId xmlns:a16="http://schemas.microsoft.com/office/drawing/2014/main" id="{B263AB11-1880-8569-ED9A-9BE084781A1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443" y="28223813"/>
            <a:ext cx="2906310" cy="1918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0C4244A-6BB5-B238-58AC-74EBEB7391E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991387" y="28248591"/>
            <a:ext cx="2627617" cy="908718"/>
          </a:xfrm>
          <a:prstGeom prst="rect">
            <a:avLst/>
          </a:prstGeom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70FC5A3-97B4-56F4-9BCE-0A409C7F8BF8}"/>
              </a:ext>
            </a:extLst>
          </p:cNvPr>
          <p:cNvSpPr/>
          <p:nvPr/>
        </p:nvSpPr>
        <p:spPr>
          <a:xfrm>
            <a:off x="737950" y="7109770"/>
            <a:ext cx="19692574" cy="5831346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389437AF-DE28-2642-0E7A-858D40503FBE}"/>
              </a:ext>
            </a:extLst>
          </p:cNvPr>
          <p:cNvSpPr/>
          <p:nvPr/>
        </p:nvSpPr>
        <p:spPr>
          <a:xfrm>
            <a:off x="737949" y="13288344"/>
            <a:ext cx="19692574" cy="618621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53BEE36-4085-BBEC-B90A-F24B25678CDF}"/>
              </a:ext>
            </a:extLst>
          </p:cNvPr>
          <p:cNvSpPr/>
          <p:nvPr/>
        </p:nvSpPr>
        <p:spPr>
          <a:xfrm>
            <a:off x="737948" y="19712227"/>
            <a:ext cx="19679802" cy="8524112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19AB7A2-2F18-CC5D-8CB0-69B47B3741AC}"/>
              </a:ext>
            </a:extLst>
          </p:cNvPr>
          <p:cNvSpPr txBox="1"/>
          <p:nvPr/>
        </p:nvSpPr>
        <p:spPr>
          <a:xfrm>
            <a:off x="17485955" y="9005082"/>
            <a:ext cx="29317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Produced in Norway</a:t>
            </a:r>
          </a:p>
          <a:p>
            <a:r>
              <a:rPr lang="en-GB" sz="2000" dirty="0"/>
              <a:t>Imported into Norway</a:t>
            </a:r>
          </a:p>
          <a:p>
            <a:r>
              <a:rPr lang="en-GB" sz="2000" dirty="0"/>
              <a:t>Exported from Norway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3D50DA3-D3C4-83E5-20D6-FA33C280413C}"/>
              </a:ext>
            </a:extLst>
          </p:cNvPr>
          <p:cNvSpPr/>
          <p:nvPr/>
        </p:nvSpPr>
        <p:spPr>
          <a:xfrm>
            <a:off x="16625190" y="9122394"/>
            <a:ext cx="606792" cy="14113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633EF12-761A-CCA5-12B6-B867FA1838E8}"/>
              </a:ext>
            </a:extLst>
          </p:cNvPr>
          <p:cNvSpPr/>
          <p:nvPr/>
        </p:nvSpPr>
        <p:spPr>
          <a:xfrm>
            <a:off x="16625190" y="9427561"/>
            <a:ext cx="606792" cy="1411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DD7B523-C882-3979-9EB1-B9EB1D3C8319}"/>
              </a:ext>
            </a:extLst>
          </p:cNvPr>
          <p:cNvSpPr/>
          <p:nvPr/>
        </p:nvSpPr>
        <p:spPr>
          <a:xfrm>
            <a:off x="16625190" y="9743026"/>
            <a:ext cx="606792" cy="14113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C7CCBA0-16B8-ED9B-69A0-91C0482B64AD}"/>
              </a:ext>
            </a:extLst>
          </p:cNvPr>
          <p:cNvSpPr txBox="1"/>
          <p:nvPr/>
        </p:nvSpPr>
        <p:spPr>
          <a:xfrm>
            <a:off x="16625190" y="12275467"/>
            <a:ext cx="318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Source: FAO</a:t>
            </a:r>
          </a:p>
          <a:p>
            <a:r>
              <a:rPr lang="en-GB" sz="2000" dirty="0"/>
              <a:t>Year: 2019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39C3BB1-E4CD-A220-148F-EC9276E6B73C}"/>
              </a:ext>
            </a:extLst>
          </p:cNvPr>
          <p:cNvSpPr txBox="1"/>
          <p:nvPr/>
        </p:nvSpPr>
        <p:spPr>
          <a:xfrm>
            <a:off x="6962839" y="7001729"/>
            <a:ext cx="9278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Food production, import and export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B5992EC-DDE8-6225-C9BE-DEB3E7095CFD}"/>
              </a:ext>
            </a:extLst>
          </p:cNvPr>
          <p:cNvSpPr txBox="1"/>
          <p:nvPr/>
        </p:nvSpPr>
        <p:spPr>
          <a:xfrm>
            <a:off x="16567761" y="10524186"/>
            <a:ext cx="38499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The original 74 food items reported in the annual statistic are aggregated here in 13 categories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96DA529-BDDE-1D27-47A0-10DDE4A091E6}"/>
              </a:ext>
            </a:extLst>
          </p:cNvPr>
          <p:cNvSpPr txBox="1"/>
          <p:nvPr/>
        </p:nvSpPr>
        <p:spPr>
          <a:xfrm>
            <a:off x="5611986" y="13230929"/>
            <a:ext cx="10511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Bottom-up emissions model – preliminary results (FAO data)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AF9F40F-6724-2D2E-3313-BDD0A5EF427E}"/>
              </a:ext>
            </a:extLst>
          </p:cNvPr>
          <p:cNvSpPr txBox="1"/>
          <p:nvPr/>
        </p:nvSpPr>
        <p:spPr>
          <a:xfrm>
            <a:off x="6734116" y="19847283"/>
            <a:ext cx="9278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Top-down emissions model (Eurostat data)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8AD1137-FC1A-6BD0-0F47-FFCE11576B8F}"/>
              </a:ext>
            </a:extLst>
          </p:cNvPr>
          <p:cNvSpPr txBox="1"/>
          <p:nvPr/>
        </p:nvSpPr>
        <p:spPr>
          <a:xfrm>
            <a:off x="7141847" y="15545389"/>
            <a:ext cx="566156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Production to arrival to regional distribution centre</a:t>
            </a:r>
          </a:p>
          <a:p>
            <a:r>
              <a:rPr lang="en-GB" sz="2000" dirty="0"/>
              <a:t>Regional distribution centre to and including retail</a:t>
            </a:r>
          </a:p>
          <a:p>
            <a:r>
              <a:rPr lang="en-GB" sz="2000" dirty="0"/>
              <a:t>Transport to home</a:t>
            </a:r>
          </a:p>
          <a:p>
            <a:r>
              <a:rPr lang="en-GB" sz="2000" dirty="0"/>
              <a:t>Food service </a:t>
            </a:r>
          </a:p>
          <a:p>
            <a:r>
              <a:rPr lang="en-GB" sz="2000" dirty="0"/>
              <a:t>Home cold storage</a:t>
            </a:r>
          </a:p>
          <a:p>
            <a:r>
              <a:rPr lang="en-GB" sz="2000" dirty="0"/>
              <a:t>Home cooking</a:t>
            </a:r>
          </a:p>
          <a:p>
            <a:r>
              <a:rPr lang="en-GB" sz="2000" dirty="0"/>
              <a:t>Food loss and waste (across all chain)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DAC6FD6-276D-DC4C-E68B-E029082FCF79}"/>
              </a:ext>
            </a:extLst>
          </p:cNvPr>
          <p:cNvSpPr/>
          <p:nvPr/>
        </p:nvSpPr>
        <p:spPr>
          <a:xfrm>
            <a:off x="6474812" y="15676171"/>
            <a:ext cx="606792" cy="14113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D7715D0-44A7-0D3C-11F6-53CB6EF7C52F}"/>
              </a:ext>
            </a:extLst>
          </p:cNvPr>
          <p:cNvSpPr/>
          <p:nvPr/>
        </p:nvSpPr>
        <p:spPr>
          <a:xfrm>
            <a:off x="6474812" y="15970029"/>
            <a:ext cx="606792" cy="1411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A695BEB-7348-22DE-5F1A-54D60B3E0D3D}"/>
              </a:ext>
            </a:extLst>
          </p:cNvPr>
          <p:cNvSpPr/>
          <p:nvPr/>
        </p:nvSpPr>
        <p:spPr>
          <a:xfrm>
            <a:off x="6474812" y="16258167"/>
            <a:ext cx="606792" cy="1411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E182CBD-5B71-95FC-578D-6194FBE4D901}"/>
              </a:ext>
            </a:extLst>
          </p:cNvPr>
          <p:cNvSpPr/>
          <p:nvPr/>
        </p:nvSpPr>
        <p:spPr>
          <a:xfrm>
            <a:off x="6474812" y="16593332"/>
            <a:ext cx="606792" cy="14113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E2B5F86-2C96-D619-4028-9E645563AF49}"/>
              </a:ext>
            </a:extLst>
          </p:cNvPr>
          <p:cNvSpPr/>
          <p:nvPr/>
        </p:nvSpPr>
        <p:spPr>
          <a:xfrm>
            <a:off x="6474812" y="16921090"/>
            <a:ext cx="606792" cy="14113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BFDA34B-762E-FAF1-3537-698C5B89D4CE}"/>
              </a:ext>
            </a:extLst>
          </p:cNvPr>
          <p:cNvSpPr/>
          <p:nvPr/>
        </p:nvSpPr>
        <p:spPr>
          <a:xfrm>
            <a:off x="6466702" y="17230641"/>
            <a:ext cx="606792" cy="14113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2B89A4AD-DEF1-EC0C-BE0B-9150581A0740}"/>
              </a:ext>
            </a:extLst>
          </p:cNvPr>
          <p:cNvSpPr/>
          <p:nvPr/>
        </p:nvSpPr>
        <p:spPr>
          <a:xfrm>
            <a:off x="6466702" y="17536854"/>
            <a:ext cx="606792" cy="14113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0" name="Graphic 79" descr="Miscellaneous outline">
            <a:extLst>
              <a:ext uri="{FF2B5EF4-FFF2-40B4-BE49-F238E27FC236}">
                <a16:creationId xmlns:a16="http://schemas.microsoft.com/office/drawing/2014/main" id="{63F53BD3-CE11-140B-D0B5-D454C62593B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9731714" y="18710621"/>
            <a:ext cx="467857" cy="467857"/>
          </a:xfrm>
          <a:prstGeom prst="rect">
            <a:avLst/>
          </a:prstGeom>
        </p:spPr>
      </p:pic>
      <p:pic>
        <p:nvPicPr>
          <p:cNvPr id="81" name="chart">
            <a:extLst>
              <a:ext uri="{FF2B5EF4-FFF2-40B4-BE49-F238E27FC236}">
                <a16:creationId xmlns:a16="http://schemas.microsoft.com/office/drawing/2014/main" id="{291F80D7-AE27-D2D4-7341-D132379C718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9721103" y="16618022"/>
            <a:ext cx="410026" cy="380115"/>
          </a:xfrm>
          <a:prstGeom prst="rect">
            <a:avLst/>
          </a:prstGeom>
        </p:spPr>
      </p:pic>
      <p:pic>
        <p:nvPicPr>
          <p:cNvPr id="82" name="Graphic 3" descr="Fruit bowl outline">
            <a:extLst>
              <a:ext uri="{FF2B5EF4-FFF2-40B4-BE49-F238E27FC236}">
                <a16:creationId xmlns:a16="http://schemas.microsoft.com/office/drawing/2014/main" id="{CF5BC575-BDF1-5EF6-8375-A6A57ADF9A8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9678474" y="14912999"/>
            <a:ext cx="347322" cy="378063"/>
          </a:xfrm>
          <a:prstGeom prst="rect">
            <a:avLst/>
          </a:prstGeom>
        </p:spPr>
      </p:pic>
      <p:sp>
        <p:nvSpPr>
          <p:cNvPr id="83" name="Speech Bubble: Rectangle with Corners Rounded 82">
            <a:extLst>
              <a:ext uri="{FF2B5EF4-FFF2-40B4-BE49-F238E27FC236}">
                <a16:creationId xmlns:a16="http://schemas.microsoft.com/office/drawing/2014/main" id="{4E1C18F8-0255-AA80-35F3-7646BA9C3641}"/>
              </a:ext>
            </a:extLst>
          </p:cNvPr>
          <p:cNvSpPr/>
          <p:nvPr/>
        </p:nvSpPr>
        <p:spPr>
          <a:xfrm>
            <a:off x="5905500" y="13992899"/>
            <a:ext cx="6349166" cy="990476"/>
          </a:xfrm>
          <a:prstGeom prst="wedgeRoundRectCallout">
            <a:avLst>
              <a:gd name="adj1" fmla="val -51055"/>
              <a:gd name="adj2" fmla="val 113789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Breakdown of the total CO</a:t>
            </a:r>
            <a:r>
              <a:rPr lang="en-GB" sz="1600" dirty="0">
                <a:solidFill>
                  <a:schemeClr val="tx1"/>
                </a:solidFill>
              </a:rPr>
              <a:t>2</a:t>
            </a:r>
            <a:r>
              <a:rPr lang="en-GB" sz="1400" dirty="0">
                <a:solidFill>
                  <a:schemeClr val="tx1"/>
                </a:solidFill>
              </a:rPr>
              <a:t>eq.</a:t>
            </a:r>
            <a:r>
              <a:rPr lang="en-GB" sz="2000" dirty="0">
                <a:solidFill>
                  <a:schemeClr val="tx1"/>
                </a:solidFill>
              </a:rPr>
              <a:t> emissions from the 2019  Norwegian food sector into the 7 different stages based on the FAO production, import and export data </a:t>
            </a:r>
          </a:p>
        </p:txBody>
      </p:sp>
      <p:sp>
        <p:nvSpPr>
          <p:cNvPr id="84" name="Speech Bubble: Rectangle with Corners Rounded 83">
            <a:extLst>
              <a:ext uri="{FF2B5EF4-FFF2-40B4-BE49-F238E27FC236}">
                <a16:creationId xmlns:a16="http://schemas.microsoft.com/office/drawing/2014/main" id="{E9839BB2-A409-F3B1-E0D2-B8FF6B104214}"/>
              </a:ext>
            </a:extLst>
          </p:cNvPr>
          <p:cNvSpPr/>
          <p:nvPr/>
        </p:nvSpPr>
        <p:spPr>
          <a:xfrm>
            <a:off x="5955437" y="18244731"/>
            <a:ext cx="6349166" cy="990476"/>
          </a:xfrm>
          <a:prstGeom prst="wedgeRoundRectCallout">
            <a:avLst>
              <a:gd name="adj1" fmla="val 57255"/>
              <a:gd name="adj2" fmla="val -150347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Breakdown of the CO</a:t>
            </a:r>
            <a:r>
              <a:rPr lang="en-GB" sz="1200" dirty="0">
                <a:solidFill>
                  <a:schemeClr val="tx1"/>
                </a:solidFill>
              </a:rPr>
              <a:t>2eq. </a:t>
            </a:r>
            <a:r>
              <a:rPr lang="en-GB" sz="2000" dirty="0">
                <a:solidFill>
                  <a:schemeClr val="tx1"/>
                </a:solidFill>
              </a:rPr>
              <a:t>Emissions in 2019  for each food category into the 7 different stages, based on the FAO production, import and export data</a:t>
            </a:r>
          </a:p>
        </p:txBody>
      </p:sp>
      <p:pic>
        <p:nvPicPr>
          <p:cNvPr id="85" name="Graphic 1" descr="Olive branch outline">
            <a:extLst>
              <a:ext uri="{FF2B5EF4-FFF2-40B4-BE49-F238E27FC236}">
                <a16:creationId xmlns:a16="http://schemas.microsoft.com/office/drawing/2014/main" id="{C39078B5-F90A-1EA7-847B-7CD42517E0A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9785479" y="18390411"/>
            <a:ext cx="401868" cy="422863"/>
          </a:xfrm>
          <a:prstGeom prst="rect">
            <a:avLst/>
          </a:prstGeom>
        </p:spPr>
      </p:pic>
      <p:pic>
        <p:nvPicPr>
          <p:cNvPr id="86" name="chart">
            <a:extLst>
              <a:ext uri="{FF2B5EF4-FFF2-40B4-BE49-F238E27FC236}">
                <a16:creationId xmlns:a16="http://schemas.microsoft.com/office/drawing/2014/main" id="{0485FBDD-0E0F-204F-1A6E-8216F23CE8D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9791223" y="18044202"/>
            <a:ext cx="280034" cy="302784"/>
          </a:xfrm>
          <a:prstGeom prst="rect">
            <a:avLst/>
          </a:prstGeom>
        </p:spPr>
      </p:pic>
      <p:pic>
        <p:nvPicPr>
          <p:cNvPr id="87" name="Graphic 1" descr="Coffee Beans outline">
            <a:extLst>
              <a:ext uri="{FF2B5EF4-FFF2-40B4-BE49-F238E27FC236}">
                <a16:creationId xmlns:a16="http://schemas.microsoft.com/office/drawing/2014/main" id="{8713A0DC-A6EA-ABA5-A4D0-1D0D691BE300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9778635" y="17668455"/>
            <a:ext cx="330129" cy="347228"/>
          </a:xfrm>
          <a:prstGeom prst="rect">
            <a:avLst/>
          </a:prstGeom>
        </p:spPr>
      </p:pic>
      <p:pic>
        <p:nvPicPr>
          <p:cNvPr id="88" name="Graphic 5" descr="Beehive outline">
            <a:extLst>
              <a:ext uri="{FF2B5EF4-FFF2-40B4-BE49-F238E27FC236}">
                <a16:creationId xmlns:a16="http://schemas.microsoft.com/office/drawing/2014/main" id="{DCA99CC3-C813-B404-A12D-F77DA770D587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9756225" y="17284233"/>
            <a:ext cx="401868" cy="433486"/>
          </a:xfrm>
          <a:prstGeom prst="rect">
            <a:avLst/>
          </a:prstGeom>
        </p:spPr>
      </p:pic>
      <p:pic>
        <p:nvPicPr>
          <p:cNvPr id="89" name="Graphic 1" descr="Cheese outline">
            <a:extLst>
              <a:ext uri="{FF2B5EF4-FFF2-40B4-BE49-F238E27FC236}">
                <a16:creationId xmlns:a16="http://schemas.microsoft.com/office/drawing/2014/main" id="{71476DB6-8C6F-2897-0F46-4479B01E4FCA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9768228" y="17016742"/>
            <a:ext cx="303029" cy="318733"/>
          </a:xfrm>
          <a:prstGeom prst="rect">
            <a:avLst/>
          </a:prstGeom>
        </p:spPr>
      </p:pic>
      <p:pic>
        <p:nvPicPr>
          <p:cNvPr id="90" name="Graphic 1" descr="Peas In Pod outline">
            <a:extLst>
              <a:ext uri="{FF2B5EF4-FFF2-40B4-BE49-F238E27FC236}">
                <a16:creationId xmlns:a16="http://schemas.microsoft.com/office/drawing/2014/main" id="{C9548DFD-4193-CB8F-DC43-DFE912EDD7DC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19728327" y="16283964"/>
            <a:ext cx="391188" cy="411596"/>
          </a:xfrm>
          <a:prstGeom prst="rect">
            <a:avLst/>
          </a:prstGeom>
        </p:spPr>
      </p:pic>
      <p:pic>
        <p:nvPicPr>
          <p:cNvPr id="91" name="Graphic 1" descr="Crops outline">
            <a:extLst>
              <a:ext uri="{FF2B5EF4-FFF2-40B4-BE49-F238E27FC236}">
                <a16:creationId xmlns:a16="http://schemas.microsoft.com/office/drawing/2014/main" id="{215C6D59-8167-0453-AFB3-2750A7163F09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9699860" y="15871509"/>
            <a:ext cx="458233" cy="481912"/>
          </a:xfrm>
          <a:prstGeom prst="rect">
            <a:avLst/>
          </a:prstGeom>
        </p:spPr>
      </p:pic>
      <p:pic>
        <p:nvPicPr>
          <p:cNvPr id="93" name="Graphic 92" descr="Fish outline">
            <a:extLst>
              <a:ext uri="{FF2B5EF4-FFF2-40B4-BE49-F238E27FC236}">
                <a16:creationId xmlns:a16="http://schemas.microsoft.com/office/drawing/2014/main" id="{A284A034-2A2E-C90D-30E8-6D67AA952F3E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9672753" y="15562912"/>
            <a:ext cx="458376" cy="458376"/>
          </a:xfrm>
          <a:prstGeom prst="rect">
            <a:avLst/>
          </a:prstGeom>
        </p:spPr>
      </p:pic>
      <p:pic>
        <p:nvPicPr>
          <p:cNvPr id="94" name="Graphic 1" descr="Harvest basket outline">
            <a:extLst>
              <a:ext uri="{FF2B5EF4-FFF2-40B4-BE49-F238E27FC236}">
                <a16:creationId xmlns:a16="http://schemas.microsoft.com/office/drawing/2014/main" id="{84AA72BF-D26A-4858-AF59-157934E94C09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19694804" y="15240128"/>
            <a:ext cx="458233" cy="481996"/>
          </a:xfrm>
          <a:prstGeom prst="rect">
            <a:avLst/>
          </a:prstGeom>
        </p:spPr>
      </p:pic>
      <p:pic>
        <p:nvPicPr>
          <p:cNvPr id="96" name="Graphic 95" descr="Bottle outline">
            <a:extLst>
              <a:ext uri="{FF2B5EF4-FFF2-40B4-BE49-F238E27FC236}">
                <a16:creationId xmlns:a16="http://schemas.microsoft.com/office/drawing/2014/main" id="{6B6BB128-6AC0-4E1D-0C64-84EA6433DB56}"/>
              </a:ext>
            </a:extLst>
          </p:cNvPr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19622701" y="14561034"/>
            <a:ext cx="381146" cy="381146"/>
          </a:xfrm>
          <a:prstGeom prst="rect">
            <a:avLst/>
          </a:prstGeom>
        </p:spPr>
      </p:pic>
      <p:sp>
        <p:nvSpPr>
          <p:cNvPr id="117" name="TextBox 116">
            <a:extLst>
              <a:ext uri="{FF2B5EF4-FFF2-40B4-BE49-F238E27FC236}">
                <a16:creationId xmlns:a16="http://schemas.microsoft.com/office/drawing/2014/main" id="{904563AA-6277-78C6-8072-2742D24934DD}"/>
              </a:ext>
            </a:extLst>
          </p:cNvPr>
          <p:cNvSpPr txBox="1"/>
          <p:nvPr/>
        </p:nvSpPr>
        <p:spPr>
          <a:xfrm>
            <a:off x="15408134" y="22982843"/>
            <a:ext cx="3060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1,35 Mt CO</a:t>
            </a:r>
            <a:r>
              <a:rPr lang="en-GB" sz="1200" dirty="0"/>
              <a:t>2eq.</a:t>
            </a:r>
            <a:endParaRPr lang="en-GB" sz="2000" dirty="0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286D4E17-22F8-474D-AD47-54C0C28DC767}"/>
              </a:ext>
            </a:extLst>
          </p:cNvPr>
          <p:cNvSpPr txBox="1"/>
          <p:nvPr/>
        </p:nvSpPr>
        <p:spPr>
          <a:xfrm>
            <a:off x="15088796" y="25485235"/>
            <a:ext cx="3060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0,53 Mt CO</a:t>
            </a:r>
            <a:r>
              <a:rPr lang="en-GB" sz="1200" dirty="0"/>
              <a:t>2eq.</a:t>
            </a:r>
            <a:endParaRPr lang="en-GB" sz="2000" dirty="0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4A035D21-A5AC-FCDE-0EE7-595774741058}"/>
              </a:ext>
            </a:extLst>
          </p:cNvPr>
          <p:cNvSpPr txBox="1"/>
          <p:nvPr/>
        </p:nvSpPr>
        <p:spPr>
          <a:xfrm>
            <a:off x="12320539" y="24924776"/>
            <a:ext cx="3060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1,4 Mt CO</a:t>
            </a:r>
            <a:r>
              <a:rPr lang="en-GB" sz="1200" dirty="0"/>
              <a:t>2eq.</a:t>
            </a:r>
            <a:endParaRPr lang="en-GB" sz="2000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996D6BDA-BD68-C8D7-FB95-EFDED3484DC1}"/>
              </a:ext>
            </a:extLst>
          </p:cNvPr>
          <p:cNvSpPr txBox="1"/>
          <p:nvPr/>
        </p:nvSpPr>
        <p:spPr>
          <a:xfrm rot="2376947">
            <a:off x="12320539" y="22990851"/>
            <a:ext cx="3060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0,44 Mt CO</a:t>
            </a:r>
            <a:r>
              <a:rPr lang="en-GB" sz="1200" dirty="0"/>
              <a:t>2eq.</a:t>
            </a:r>
            <a:endParaRPr lang="en-GB" sz="2000" dirty="0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0BA8F1CF-47D6-EC0F-BB85-B26A20997DC5}"/>
              </a:ext>
            </a:extLst>
          </p:cNvPr>
          <p:cNvSpPr txBox="1"/>
          <p:nvPr/>
        </p:nvSpPr>
        <p:spPr>
          <a:xfrm rot="5024317">
            <a:off x="12913346" y="22487482"/>
            <a:ext cx="3060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0,16 Mt CO</a:t>
            </a:r>
            <a:r>
              <a:rPr lang="en-GB" sz="1200" dirty="0"/>
              <a:t>2eq.</a:t>
            </a:r>
            <a:endParaRPr lang="en-GB" sz="2000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B3F2B2B3-BBF2-7595-2744-67F4A6169DE2}"/>
              </a:ext>
            </a:extLst>
          </p:cNvPr>
          <p:cNvSpPr txBox="1"/>
          <p:nvPr/>
        </p:nvSpPr>
        <p:spPr>
          <a:xfrm rot="4014109">
            <a:off x="12621549" y="22519570"/>
            <a:ext cx="3060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0,13 Mt CO</a:t>
            </a:r>
            <a:r>
              <a:rPr lang="en-GB" sz="1200" dirty="0"/>
              <a:t>2eq.</a:t>
            </a:r>
            <a:endParaRPr lang="en-GB" sz="2000" dirty="0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2D533333-BB77-F9B2-5C71-67A141C576CB}"/>
              </a:ext>
            </a:extLst>
          </p:cNvPr>
          <p:cNvSpPr txBox="1"/>
          <p:nvPr/>
        </p:nvSpPr>
        <p:spPr>
          <a:xfrm>
            <a:off x="1077820" y="21262142"/>
            <a:ext cx="810428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Categories based on the Statistical classification of economic activities in the European Community (NACE). </a:t>
            </a:r>
          </a:p>
          <a:p>
            <a:endParaRPr lang="en-GB" sz="2000" dirty="0"/>
          </a:p>
          <a:p>
            <a:r>
              <a:rPr lang="en-GB" sz="2000" dirty="0"/>
              <a:t>All food sectors (except consumption) are included in the NACE defined sectors, and the food related part of the emissions are separated from the rest with "food shares“. </a:t>
            </a:r>
          </a:p>
          <a:p>
            <a:endParaRPr lang="en-GB" sz="2000" dirty="0"/>
          </a:p>
          <a:p>
            <a:r>
              <a:rPr lang="en-GB" sz="2000" dirty="0"/>
              <a:t>Scope 1 emissions (3.79 Mt CO</a:t>
            </a:r>
            <a:r>
              <a:rPr lang="en-GB" sz="1200" dirty="0"/>
              <a:t>2eq.</a:t>
            </a:r>
            <a:r>
              <a:rPr lang="en-GB" sz="2000" dirty="0"/>
              <a:t>) are from the Air Emissions Accounts from EUROSTAT and represent on-site fuel combustion for generation of electricity and heat, fuel combustion for food transport and other GHG gases. </a:t>
            </a:r>
          </a:p>
          <a:p>
            <a:r>
              <a:rPr lang="en-GB" sz="2000" dirty="0"/>
              <a:t> </a:t>
            </a:r>
          </a:p>
          <a:p>
            <a:r>
              <a:rPr lang="en-GB" sz="2000" dirty="0"/>
              <a:t>Scope 1 fugitive emissions (0.12 Mt CO</a:t>
            </a:r>
            <a:r>
              <a:rPr lang="en-GB" sz="1200" dirty="0"/>
              <a:t>2eq.</a:t>
            </a:r>
            <a:r>
              <a:rPr lang="en-GB" sz="2000" dirty="0"/>
              <a:t>) are caused by fugitive emissions of F-gases leakage from refrigeration equipment. </a:t>
            </a:r>
          </a:p>
          <a:p>
            <a:endParaRPr lang="en-GB" sz="2000" dirty="0"/>
          </a:p>
          <a:p>
            <a:r>
              <a:rPr lang="en-GB" sz="2000" dirty="0"/>
              <a:t>Scope 2 emissions (0.16 Mt CO</a:t>
            </a:r>
            <a:r>
              <a:rPr lang="en-GB" sz="1200" dirty="0"/>
              <a:t>2eq.</a:t>
            </a:r>
            <a:r>
              <a:rPr lang="en-GB" sz="2000" dirty="0"/>
              <a:t>) are from the purchased energy, e.g. grid electricity and heat networks. A carbon intensity factor of 0.017 kg CO</a:t>
            </a:r>
            <a:r>
              <a:rPr lang="en-GB" sz="1200" dirty="0"/>
              <a:t>2eq.</a:t>
            </a:r>
            <a:r>
              <a:rPr lang="en-GB" sz="2000" dirty="0"/>
              <a:t>/kWh the grid was applied for 2019 to convert grid electricity to carbon emissions.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4094C2-5EE7-6F65-8B83-6D73B30CA09C}"/>
              </a:ext>
            </a:extLst>
          </p:cNvPr>
          <p:cNvSpPr txBox="1"/>
          <p:nvPr/>
        </p:nvSpPr>
        <p:spPr>
          <a:xfrm>
            <a:off x="13490862" y="23692165"/>
            <a:ext cx="2465287" cy="707886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/>
              <a:t>TOTAL EMISSIONS </a:t>
            </a:r>
          </a:p>
          <a:p>
            <a:r>
              <a:rPr lang="en-GB" sz="2000" b="1" dirty="0"/>
              <a:t>   4,07 Mt CO2eq.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90E6641-AC83-18FF-679C-3C5762759D6D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71394" y="28248591"/>
            <a:ext cx="4887712" cy="191028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B8D8F33-9E11-D2F6-6806-AED222DD5338}"/>
              </a:ext>
            </a:extLst>
          </p:cNvPr>
          <p:cNvSpPr/>
          <p:nvPr/>
        </p:nvSpPr>
        <p:spPr>
          <a:xfrm>
            <a:off x="16144878" y="20822078"/>
            <a:ext cx="948537" cy="479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1A3F2A6-21D9-75EF-8B92-0D4935AE2AEB}"/>
              </a:ext>
            </a:extLst>
          </p:cNvPr>
          <p:cNvSpPr txBox="1"/>
          <p:nvPr/>
        </p:nvSpPr>
        <p:spPr>
          <a:xfrm>
            <a:off x="16198668" y="20889230"/>
            <a:ext cx="188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0,03%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AF9ABBE-9D42-562E-9069-2BE2B49963E8}"/>
              </a:ext>
            </a:extLst>
          </p:cNvPr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68194" y="147200"/>
            <a:ext cx="21169356" cy="256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5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Generic document" ma:contentTypeID="0x01010031B82B69D2361148B4D8F7EC156802130800B198011984EBE8408669D3D20AA94E97" ma:contentTypeVersion="53" ma:contentTypeDescription="Create a new document." ma:contentTypeScope="" ma:versionID="b1153dc460ef1882bea04fc6820e5dcf">
  <xsd:schema xmlns:xsd="http://www.w3.org/2001/XMLSchema" xmlns:xs="http://www.w3.org/2001/XMLSchema" xmlns:p="http://schemas.microsoft.com/office/2006/metadata/properties" xmlns:ns2="8bbd4995-53b7-43e2-b62f-10947586ac31" xmlns:ns3="cda4bea2-e29c-46d0-b754-4788b68f881e" xmlns:ns4="e9924867-ffec-4ffd-8069-4e4a1837b63d" targetNamespace="http://schemas.microsoft.com/office/2006/metadata/properties" ma:root="true" ma:fieldsID="653725fbe2cadfcab493f693d828c1b6" ns2:_="" ns3:_="" ns4:_="">
    <xsd:import namespace="8bbd4995-53b7-43e2-b62f-10947586ac31"/>
    <xsd:import namespace="cda4bea2-e29c-46d0-b754-4788b68f881e"/>
    <xsd:import namespace="e9924867-ffec-4ffd-8069-4e4a1837b63d"/>
    <xsd:element name="properties">
      <xsd:complexType>
        <xsd:sequence>
          <xsd:element name="documentManagement">
            <xsd:complexType>
              <xsd:all>
                <xsd:element ref="ns2:ArchiveStatus" minOccurs="0"/>
                <xsd:element ref="ns2:CorpWorkflowApproval" minOccurs="0"/>
                <xsd:element ref="ns2:CorpWorkflowFeedback" minOccurs="0"/>
                <xsd:element ref="ns2:CorpWorkflowStatus" minOccurs="0"/>
                <xsd:element ref="ns2:CorpSiteProjectNumber" minOccurs="0"/>
                <xsd:element ref="ns2:CorpSiteProjectName" minOccurs="0"/>
                <xsd:element ref="ns2:CorpSiteSubTitle" minOccurs="0"/>
                <xsd:element ref="ns2:CorpSiteAccess" minOccurs="0"/>
                <xsd:element ref="ns2:CorpSiteClassification" minOccurs="0"/>
                <xsd:element ref="ns2:CorpSiteTags" minOccurs="0"/>
                <xsd:element ref="ns2:CorpSiteProjectQA" minOccurs="0"/>
                <xsd:element ref="ns2:CorpSiteProjectOwner" minOccurs="0"/>
                <xsd:element ref="ns2:CorpSiteProjectLeader" minOccurs="0"/>
                <xsd:element ref="ns2:CorpSiteReportNumber" minOccurs="0"/>
                <xsd:element ref="ns2:CorpSiteISBN" minOccurs="0"/>
                <xsd:element ref="ns2:CorpSiteCoAuthors" minOccurs="0"/>
                <xsd:element ref="ns2:CorpSiteRecipientCompany" minOccurs="0"/>
                <xsd:element ref="ns2:CorpSiteRecipientPerson" minOccurs="0"/>
                <xsd:element ref="ns2:CorpSiteOurRef" minOccurs="0"/>
                <xsd:element ref="ns2:CorpSiteDocumentAuthor" minOccurs="0"/>
                <xsd:element ref="ns2:CorpSiteZipAddress" minOccurs="0"/>
                <xsd:element ref="ns2:CorpSiteZipContact" minOccurs="0"/>
                <xsd:element ref="ns2:CorpSiteVATNumber" minOccurs="0"/>
                <xsd:element ref="ns2:CorpSiteInstituteEmail" minOccurs="0"/>
                <xsd:element ref="ns2:CorpDocPageClassificationNbNo" minOccurs="0"/>
                <xsd:element ref="ns2:CorpDocClassificationEnUs" minOccurs="0"/>
                <xsd:element ref="ns2:CorpDocPageClassificationEnUs" minOccurs="0"/>
                <xsd:element ref="ns2:CorpDocClassificationNbNo" minOccurs="0"/>
                <xsd:element ref="ns2:CorpSiteInstituteEnUs" minOccurs="0"/>
                <xsd:element ref="ns2:CorpSiteInstitutePhone" minOccurs="0"/>
                <xsd:element ref="ns2:CorpSiteDocLanguage" minOccurs="0"/>
                <xsd:element ref="ns2:CorpDocInstitute" minOccurs="0"/>
                <xsd:element ref="ns2:CorpDocVersion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3:lcf76f155ced4ddcb4097134ff3c332f" minOccurs="0"/>
                <xsd:element ref="ns4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Locatio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bd4995-53b7-43e2-b62f-10947586ac31" elementFormDefault="qualified">
    <xsd:import namespace="http://schemas.microsoft.com/office/2006/documentManagement/types"/>
    <xsd:import namespace="http://schemas.microsoft.com/office/infopath/2007/PartnerControls"/>
    <xsd:element name="ArchiveStatus" ma:index="8" nillable="true" ma:displayName="Archive Status" ma:internalName="ArchiveStatus">
      <xsd:simpleType>
        <xsd:restriction base="dms:Text">
          <xsd:maxLength value="255"/>
        </xsd:restriction>
      </xsd:simpleType>
    </xsd:element>
    <xsd:element name="CorpWorkflowApproval" ma:index="9" nillable="true" ma:displayName="Approval Status" ma:internalName="CorpWorkflowApproval">
      <xsd:simpleType>
        <xsd:restriction base="dms:Text">
          <xsd:maxLength value="255"/>
        </xsd:restriction>
      </xsd:simpleType>
    </xsd:element>
    <xsd:element name="CorpWorkflowFeedback" ma:index="10" nillable="true" ma:displayName="Reviewal Status" ma:internalName="CorpWorkflowFeedback">
      <xsd:simpleType>
        <xsd:restriction base="dms:Text">
          <xsd:maxLength value="255"/>
        </xsd:restriction>
      </xsd:simpleType>
    </xsd:element>
    <xsd:element name="CorpWorkflowStatus" ma:index="11" nillable="true" ma:displayName="Workflow Status" ma:internalName="CorpWorkflowStatus">
      <xsd:simpleType>
        <xsd:restriction base="dms:Text">
          <xsd:maxLength value="255"/>
        </xsd:restriction>
      </xsd:simpleType>
    </xsd:element>
    <xsd:element name="CorpSiteProjectNumber" ma:index="12" nillable="true" ma:displayName="Project Number" ma:default="" ma:internalName="CorpSiteProjectNumber">
      <xsd:simpleType>
        <xsd:restriction base="dms:Text">
          <xsd:maxLength value="255"/>
        </xsd:restriction>
      </xsd:simpleType>
    </xsd:element>
    <xsd:element name="CorpSiteProjectName" ma:index="13" nillable="true" ma:displayName="Project Name" ma:internalName="CorpSiteProjectName">
      <xsd:simpleType>
        <xsd:restriction base="dms:Text">
          <xsd:maxLength value="255"/>
        </xsd:restriction>
      </xsd:simpleType>
    </xsd:element>
    <xsd:element name="CorpSiteSubTitle" ma:index="14" nillable="true" ma:displayName="Sub Title" ma:internalName="CorpSiteSubTitle">
      <xsd:simpleType>
        <xsd:restriction base="dms:Text">
          <xsd:maxLength value="255"/>
        </xsd:restriction>
      </xsd:simpleType>
    </xsd:element>
    <xsd:element name="CorpSiteAccess" ma:index="15" nillable="true" ma:displayName="Access level" ma:default="Kun navngitte medlemmer" ma:format="Dropdown" ma:internalName="CorpSiteAccess">
      <xsd:simpleType>
        <xsd:restriction base="dms:Choice">
          <xsd:enumeration value="Kun navngitte medlemmer"/>
          <xsd:enumeration value="SINTEF"/>
          <xsd:enumeration value="Institutt"/>
          <xsd:enumeration value="Avdeling"/>
          <xsd:maxLength value="255"/>
        </xsd:restriction>
      </xsd:simpleType>
    </xsd:element>
    <xsd:element name="CorpSiteClassification" ma:index="16" nillable="true" ma:displayName="Classification" ma:default="Åpen" ma:internalName="CorpSiteClassification">
      <xsd:simpleType>
        <xsd:restriction base="dms:Choice">
          <xsd:enumeration value="Åpen"/>
          <xsd:enumeration value="Fortrolig"/>
          <xsd:enumeration value="Strengt fortrolig"/>
          <xsd:maxLength value="255"/>
        </xsd:restriction>
      </xsd:simpleType>
    </xsd:element>
    <xsd:element name="CorpSiteTags" ma:index="17" nillable="true" ma:displayName="Tags" ma:internalName="CorpSiteTags">
      <xsd:simpleType>
        <xsd:restriction base="dms:Text">
          <xsd:maxLength value="255"/>
        </xsd:restriction>
      </xsd:simpleType>
    </xsd:element>
    <xsd:element name="CorpSiteProjectQA" ma:index="18" nillable="true" ma:displayName="QA" ma:list="UserInfo" ma:SharePointGroup="0" ma:internalName="CorpSiteProjectQA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rpSiteProjectOwner" ma:index="19" nillable="true" ma:displayName="Project Owner" ma:list="UserInfo" ma:SharePointGroup="0" ma:internalName="CorpSiteProject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rpSiteProjectLeader" ma:index="20" nillable="true" ma:displayName="Project Leader" ma:list="UserInfo" ma:SharePointGroup="0" ma:internalName="CorpSiteProjectLead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rpSiteReportNumber" ma:index="21" nillable="true" ma:displayName="Report Number" ma:internalName="CorpSiteReportNumber">
      <xsd:simpleType>
        <xsd:restriction base="dms:Text">
          <xsd:maxLength value="255"/>
        </xsd:restriction>
      </xsd:simpleType>
    </xsd:element>
    <xsd:element name="CorpSiteISBN" ma:index="22" nillable="true" ma:displayName="ISBN" ma:internalName="CorpSiteISBN">
      <xsd:simpleType>
        <xsd:restriction base="dms:Text">
          <xsd:maxLength value="255"/>
        </xsd:restriction>
      </xsd:simpleType>
    </xsd:element>
    <xsd:element name="CorpSiteCoAuthors" ma:index="23" nillable="true" ma:displayName="Co Authors" ma:internalName="CorpSiteCoAuthors">
      <xsd:simpleType>
        <xsd:restriction base="dms:Text">
          <xsd:maxLength value="255"/>
        </xsd:restriction>
      </xsd:simpleType>
    </xsd:element>
    <xsd:element name="CorpSiteRecipientCompany" ma:index="24" nillable="true" ma:displayName="Recipient Company" ma:internalName="CorpSiteRecipientCompany">
      <xsd:simpleType>
        <xsd:restriction base="dms:Text">
          <xsd:maxLength value="255"/>
        </xsd:restriction>
      </xsd:simpleType>
    </xsd:element>
    <xsd:element name="CorpSiteRecipientPerson" ma:index="25" nillable="true" ma:displayName="Recipient Person" ma:internalName="CorpSiteRecipientPerson">
      <xsd:simpleType>
        <xsd:restriction base="dms:Text">
          <xsd:maxLength value="255"/>
        </xsd:restriction>
      </xsd:simpleType>
    </xsd:element>
    <xsd:element name="CorpSiteOurRef" ma:index="26" nillable="true" ma:displayName="Our Ref" ma:internalName="CorpSiteOurRef">
      <xsd:simpleType>
        <xsd:restriction base="dms:Text">
          <xsd:maxLength value="255"/>
        </xsd:restriction>
      </xsd:simpleType>
    </xsd:element>
    <xsd:element name="CorpSiteDocumentAuthor" ma:index="27" nillable="true" ma:displayName="Document Author" ma:internalName="CorpSiteDocumentAutho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rpSiteZipAddress" ma:index="28" nillable="true" ma:displayName="Address" ma:internalName="CorpSiteZipAddress">
      <xsd:simpleType>
        <xsd:restriction base="dms:Note">
          <xsd:maxLength value="255"/>
        </xsd:restriction>
      </xsd:simpleType>
    </xsd:element>
    <xsd:element name="CorpSiteZipContact" ma:index="29" nillable="true" ma:displayName="Contact" ma:internalName="CorpSiteZipContact">
      <xsd:simpleType>
        <xsd:restriction base="dms:Note">
          <xsd:maxLength value="255"/>
        </xsd:restriction>
      </xsd:simpleType>
    </xsd:element>
    <xsd:element name="CorpSiteVATNumber" ma:index="30" nillable="true" ma:displayName="VAT Number" ma:internalName="CorpSiteVATNumber">
      <xsd:simpleType>
        <xsd:restriction base="dms:Text">
          <xsd:maxLength value="255"/>
        </xsd:restriction>
      </xsd:simpleType>
    </xsd:element>
    <xsd:element name="CorpSiteInstituteEmail" ma:index="31" nillable="true" ma:displayName="Email Institute" ma:internalName="CorpSiteInstituteEmail">
      <xsd:simpleType>
        <xsd:restriction base="dms:Text">
          <xsd:maxLength value="255"/>
        </xsd:restriction>
      </xsd:simpleType>
    </xsd:element>
    <xsd:element name="CorpDocPageClassificationNbNo" ma:index="32" nillable="true" ma:displayName="Gradering Denne Siden" ma:default="Åpen" ma:internalName="CorpDocPageClassificationNbNo">
      <xsd:simpleType>
        <xsd:restriction base="dms:Choice">
          <xsd:enumeration value="Åpen"/>
          <xsd:enumeration value="Intern"/>
          <xsd:enumeration value="Fortrolig"/>
          <xsd:enumeration value="Strengt fortrolig"/>
          <xsd:maxLength value="255"/>
        </xsd:restriction>
      </xsd:simpleType>
    </xsd:element>
    <xsd:element name="CorpDocClassificationEnUs" ma:index="33" nillable="true" ma:displayName="Classification" ma:default="Unrestricted" ma:internalName="CorpDocClassificationEnUs">
      <xsd:simpleType>
        <xsd:restriction base="dms:Choice">
          <xsd:enumeration value="Unrestricted"/>
          <xsd:enumeration value="Internal"/>
          <xsd:enumeration value="Restricted"/>
          <xsd:enumeration value="Confidential"/>
          <xsd:maxLength value="255"/>
        </xsd:restriction>
      </xsd:simpleType>
    </xsd:element>
    <xsd:element name="CorpDocPageClassificationEnUs" ma:index="34" nillable="true" ma:displayName="Classification This Page" ma:default="Unrestricted" ma:internalName="CorpDocPageClassificationEnUs">
      <xsd:simpleType>
        <xsd:restriction base="dms:Choice">
          <xsd:enumeration value="Unrestricted"/>
          <xsd:enumeration value="Internal"/>
          <xsd:enumeration value="Restricted"/>
          <xsd:enumeration value="Confidential"/>
          <xsd:maxLength value="255"/>
        </xsd:restriction>
      </xsd:simpleType>
    </xsd:element>
    <xsd:element name="CorpDocClassificationNbNo" ma:index="35" nillable="true" ma:displayName="Gradering" ma:default="Åpen" ma:internalName="CorpDocClassificationNbNo">
      <xsd:simpleType>
        <xsd:restriction base="dms:Choice">
          <xsd:enumeration value="Åpen"/>
          <xsd:enumeration value="Intern"/>
          <xsd:enumeration value="Fortrolig"/>
          <xsd:enumeration value="Strengt fortrolig"/>
          <xsd:maxLength value="255"/>
        </xsd:restriction>
      </xsd:simpleType>
    </xsd:element>
    <xsd:element name="CorpSiteInstituteEnUs" ma:index="36" nillable="true" ma:displayName="InstituteEng" ma:internalName="CorpSiteInstituteEnUs">
      <xsd:simpleType>
        <xsd:restriction base="dms:Text">
          <xsd:maxLength value="255"/>
        </xsd:restriction>
      </xsd:simpleType>
    </xsd:element>
    <xsd:element name="CorpSiteInstitutePhone" ma:index="37" nillable="true" ma:displayName="Phone Instutute" ma:internalName="CorpSiteInstitutePhone">
      <xsd:simpleType>
        <xsd:restriction base="dms:Text">
          <xsd:maxLength value="255"/>
        </xsd:restriction>
      </xsd:simpleType>
    </xsd:element>
    <xsd:element name="CorpSiteDocLanguage" ma:index="38" nillable="true" ma:displayName="Language" ma:internalName="CorpSiteDocLanguage">
      <xsd:simpleType>
        <xsd:restriction base="dms:Text">
          <xsd:maxLength value="255"/>
        </xsd:restriction>
      </xsd:simpleType>
    </xsd:element>
    <xsd:element name="CorpDocInstitute" ma:index="39" nillable="true" ma:displayName="Institute" ma:internalName="CorpDocInstitute">
      <xsd:simpleType>
        <xsd:restriction base="dms:Text">
          <xsd:maxLength value="255"/>
        </xsd:restriction>
      </xsd:simpleType>
    </xsd:element>
    <xsd:element name="CorpDocVersion" ma:index="40" nillable="true" ma:displayName="Version" ma:internalName="CorpDocVersio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a4bea2-e29c-46d0-b754-4788b68f88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4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4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48" nillable="true" ma:taxonomy="true" ma:internalName="lcf76f155ced4ddcb4097134ff3c332f" ma:taxonomyFieldName="MediaServiceImageTags" ma:displayName="Image Tags" ma:readOnly="false" ma:fieldId="{5cf76f15-5ced-4ddc-b409-7134ff3c332f}" ma:taxonomyMulti="true" ma:sspId="322a372c-f9c2-4fd8-9939-aea158435b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5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5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5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53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5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5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56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5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924867-ffec-4ffd-8069-4e4a1837b63d" elementFormDefault="qualified">
    <xsd:import namespace="http://schemas.microsoft.com/office/2006/documentManagement/types"/>
    <xsd:import namespace="http://schemas.microsoft.com/office/infopath/2007/PartnerControls"/>
    <xsd:element name="SharedWithUsers" ma:index="4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4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49" nillable="true" ma:displayName="Taxonomy Catch All Column" ma:hidden="true" ma:list="{dc048a13-8de0-4a9e-8aec-2fef972cebc8}" ma:internalName="TaxCatchAll" ma:showField="CatchAllData" ma:web="e9924867-ffec-4ffd-8069-4e4a1837b6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rpSiteZipContact xmlns="8bbd4995-53b7-43e2-b62f-10947586ac31" xsi:nil="true"/>
    <CorpSiteProjectLeader xmlns="8bbd4995-53b7-43e2-b62f-10947586ac31">
      <UserInfo>
        <DisplayName/>
        <AccountId xsi:nil="true"/>
        <AccountType/>
      </UserInfo>
    </CorpSiteProjectLeader>
    <CorpSiteSubTitle xmlns="8bbd4995-53b7-43e2-b62f-10947586ac31" xsi:nil="true"/>
    <CorpSiteTags xmlns="8bbd4995-53b7-43e2-b62f-10947586ac31" xsi:nil="true"/>
    <CorpSiteISBN xmlns="8bbd4995-53b7-43e2-b62f-10947586ac31" xsi:nil="true"/>
    <CorpWorkflowFeedback xmlns="8bbd4995-53b7-43e2-b62f-10947586ac31" xsi:nil="true"/>
    <CorpSiteAccess xmlns="8bbd4995-53b7-43e2-b62f-10947586ac31">Kun navngitte medlemmer</CorpSiteAccess>
    <CorpSiteRecipientPerson xmlns="8bbd4995-53b7-43e2-b62f-10947586ac31" xsi:nil="true"/>
    <CorpSiteProjectNumber xmlns="8bbd4995-53b7-43e2-b62f-10947586ac31" xsi:nil="true"/>
    <CorpSiteProjectName xmlns="8bbd4995-53b7-43e2-b62f-10947586ac31" xsi:nil="true"/>
    <CorpDocInstitute xmlns="8bbd4995-53b7-43e2-b62f-10947586ac31" xsi:nil="true"/>
    <CorpSiteInstitutePhone xmlns="8bbd4995-53b7-43e2-b62f-10947586ac31" xsi:nil="true"/>
    <CorpWorkflowStatus xmlns="8bbd4995-53b7-43e2-b62f-10947586ac31" xsi:nil="true"/>
    <CorpSiteProjectOwner xmlns="8bbd4995-53b7-43e2-b62f-10947586ac31">
      <UserInfo>
        <DisplayName/>
        <AccountId xsi:nil="true"/>
        <AccountType/>
      </UserInfo>
    </CorpSiteProjectOwner>
    <CorpDocPageClassificationNbNo xmlns="8bbd4995-53b7-43e2-b62f-10947586ac31">Åpen</CorpDocPageClassificationNbNo>
    <CorpDocClassificationEnUs xmlns="8bbd4995-53b7-43e2-b62f-10947586ac31">Unrestricted</CorpDocClassificationEnUs>
    <CorpDocClassificationNbNo xmlns="8bbd4995-53b7-43e2-b62f-10947586ac31">Åpen</CorpDocClassificationNbNo>
    <CorpSiteClassification xmlns="8bbd4995-53b7-43e2-b62f-10947586ac31">Åpen</CorpSiteClassification>
    <CorpSiteInstituteEmail xmlns="8bbd4995-53b7-43e2-b62f-10947586ac31" xsi:nil="true"/>
    <CorpSiteCoAuthors xmlns="8bbd4995-53b7-43e2-b62f-10947586ac31" xsi:nil="true"/>
    <CorpSiteDocumentAuthor xmlns="8bbd4995-53b7-43e2-b62f-10947586ac31">
      <UserInfo>
        <DisplayName/>
        <AccountId xsi:nil="true"/>
        <AccountType/>
      </UserInfo>
    </CorpSiteDocumentAuthor>
    <CorpSiteInstituteEnUs xmlns="8bbd4995-53b7-43e2-b62f-10947586ac31" xsi:nil="true"/>
    <CorpSiteRecipientCompany xmlns="8bbd4995-53b7-43e2-b62f-10947586ac31" xsi:nil="true"/>
    <CorpSiteDocLanguage xmlns="8bbd4995-53b7-43e2-b62f-10947586ac31" xsi:nil="true"/>
    <CorpDocVersion xmlns="8bbd4995-53b7-43e2-b62f-10947586ac31" xsi:nil="true"/>
    <CorpWorkflowApproval xmlns="8bbd4995-53b7-43e2-b62f-10947586ac31" xsi:nil="true"/>
    <ArchiveStatus xmlns="8bbd4995-53b7-43e2-b62f-10947586ac31" xsi:nil="true"/>
    <CorpSiteProjectQA xmlns="8bbd4995-53b7-43e2-b62f-10947586ac31">
      <UserInfo>
        <DisplayName/>
        <AccountId xsi:nil="true"/>
        <AccountType/>
      </UserInfo>
    </CorpSiteProjectQA>
    <CorpSiteZipAddress xmlns="8bbd4995-53b7-43e2-b62f-10947586ac31" xsi:nil="true"/>
    <CorpSiteVATNumber xmlns="8bbd4995-53b7-43e2-b62f-10947586ac31" xsi:nil="true"/>
    <CorpSiteReportNumber xmlns="8bbd4995-53b7-43e2-b62f-10947586ac31" xsi:nil="true"/>
    <CorpSiteOurRef xmlns="8bbd4995-53b7-43e2-b62f-10947586ac31" xsi:nil="true"/>
    <CorpDocPageClassificationEnUs xmlns="8bbd4995-53b7-43e2-b62f-10947586ac31">Unrestricted</CorpDocPageClassificationEnUs>
    <lcf76f155ced4ddcb4097134ff3c332f xmlns="cda4bea2-e29c-46d0-b754-4788b68f881e">
      <Terms xmlns="http://schemas.microsoft.com/office/infopath/2007/PartnerControls"/>
    </lcf76f155ced4ddcb4097134ff3c332f>
    <TaxCatchAll xmlns="e9924867-ffec-4ffd-8069-4e4a1837b63d" xsi:nil="true"/>
  </documentManagement>
</p:properties>
</file>

<file path=customXml/itemProps1.xml><?xml version="1.0" encoding="utf-8"?>
<ds:datastoreItem xmlns:ds="http://schemas.openxmlformats.org/officeDocument/2006/customXml" ds:itemID="{A09A3CC9-5A13-4438-8950-53B91C7E86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2101CF-9A91-4E85-9E11-02EE08DC64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bd4995-53b7-43e2-b62f-10947586ac31"/>
    <ds:schemaRef ds:uri="cda4bea2-e29c-46d0-b754-4788b68f881e"/>
    <ds:schemaRef ds:uri="e9924867-ffec-4ffd-8069-4e4a1837b6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3D5F4F2-B177-4273-A263-271EFF35370F}">
  <ds:schemaRefs>
    <ds:schemaRef ds:uri="8bbd4995-53b7-43e2-b62f-10947586ac3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44fe061-6894-46af-81db-30b8b21c6d77"/>
    <ds:schemaRef ds:uri="http://purl.org/dc/elements/1.1/"/>
    <ds:schemaRef ds:uri="http://schemas.microsoft.com/office/2006/metadata/properties"/>
    <ds:schemaRef ds:uri="c3dec539-ef99-4ae4-aac9-a03b4524a4cd"/>
    <ds:schemaRef ds:uri="http://www.w3.org/XML/1998/namespace"/>
    <ds:schemaRef ds:uri="http://purl.org/dc/dcmitype/"/>
    <ds:schemaRef ds:uri="cda4bea2-e29c-46d0-b754-4788b68f881e"/>
    <ds:schemaRef ds:uri="e9924867-ffec-4ffd-8069-4e4a1837b63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5515</TotalTime>
  <Words>415</Words>
  <Application>Microsoft Office PowerPoint</Application>
  <PresentationFormat>Custom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Industry Demi</vt:lpstr>
      <vt:lpstr>Industry Light</vt:lpstr>
      <vt:lpstr>Office Theme</vt:lpstr>
      <vt:lpstr>PowerPoint Presentation</vt:lpstr>
    </vt:vector>
  </TitlesOfParts>
  <Company>SINTEF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consumption for salmon slaughtering processes</dc:title>
  <dc:creator>Kristina Widell</dc:creator>
  <cp:lastModifiedBy>Cristina-Maria Iordan</cp:lastModifiedBy>
  <cp:revision>12</cp:revision>
  <dcterms:created xsi:type="dcterms:W3CDTF">2017-05-04T13:14:55Z</dcterms:created>
  <dcterms:modified xsi:type="dcterms:W3CDTF">2024-04-01T19:07:02Z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ediaServiceImageTags">
    <vt:lpwstr/>
  </property>
  <property fmtid="{D5CDD505-2E9C-101B-9397-08002B2CF9AE}" pid="4" name="ContentTypeId">
    <vt:lpwstr>0x01010031B82B69D2361148B4D8F7EC156802130800B198011984EBE8408669D3D20AA94E97</vt:lpwstr>
  </property>
</Properties>
</file>