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72" r:id="rId2"/>
    <p:sldMasterId id="2147483679" r:id="rId3"/>
    <p:sldMasterId id="2147483681" r:id="rId4"/>
    <p:sldMasterId id="2147483683" r:id="rId5"/>
    <p:sldMasterId id="2147483685" r:id="rId6"/>
    <p:sldMasterId id="2147483687" r:id="rId7"/>
    <p:sldMasterId id="2147483689" r:id="rId8"/>
    <p:sldMasterId id="2147483691" r:id="rId9"/>
    <p:sldMasterId id="2147483693" r:id="rId10"/>
    <p:sldMasterId id="2147483695" r:id="rId11"/>
  </p:sldMasterIdLst>
  <p:notesMasterIdLst>
    <p:notesMasterId r:id="rId27"/>
  </p:notesMasterIdLst>
  <p:handoutMasterIdLst>
    <p:handoutMasterId r:id="rId28"/>
  </p:handoutMasterIdLst>
  <p:sldIdLst>
    <p:sldId id="361" r:id="rId12"/>
    <p:sldId id="362" r:id="rId13"/>
    <p:sldId id="331" r:id="rId14"/>
    <p:sldId id="312" r:id="rId15"/>
    <p:sldId id="358" r:id="rId16"/>
    <p:sldId id="314" r:id="rId17"/>
    <p:sldId id="315" r:id="rId18"/>
    <p:sldId id="351" r:id="rId19"/>
    <p:sldId id="363" r:id="rId20"/>
    <p:sldId id="360" r:id="rId21"/>
    <p:sldId id="356" r:id="rId22"/>
    <p:sldId id="320" r:id="rId23"/>
    <p:sldId id="347" r:id="rId24"/>
    <p:sldId id="349" r:id="rId25"/>
    <p:sldId id="32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21A3A-8DD8-4393-BA22-4C02EA8BB727}" v="1071" dt="2020-12-15T12:16:14.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32"/>
  </p:normalViewPr>
  <p:slideViewPr>
    <p:cSldViewPr snapToGrid="0" snapToObjects="1">
      <p:cViewPr varScale="1">
        <p:scale>
          <a:sx n="58" d="100"/>
          <a:sy n="58" d="100"/>
        </p:scale>
        <p:origin x="516" y="28"/>
      </p:cViewPr>
      <p:guideLst/>
    </p:cSldViewPr>
  </p:slideViewPr>
  <p:notesTextViewPr>
    <p:cViewPr>
      <p:scale>
        <a:sx n="1" d="1"/>
        <a:sy n="1" d="1"/>
      </p:scale>
      <p:origin x="0" y="0"/>
    </p:cViewPr>
  </p:notesTextViewPr>
  <p:notesViewPr>
    <p:cSldViewPr snapToGrid="0" snapToObjects="1">
      <p:cViewPr varScale="1">
        <p:scale>
          <a:sx n="60" d="100"/>
          <a:sy n="60" d="100"/>
        </p:scale>
        <p:origin x="219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51"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0.xml"/><Relationship Id="rId50"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orris" userId="6b1920a836a29c9b" providerId="LiveId" clId="{CF3E8DBA-CD6F-45F5-A0DA-65C389A379C5}"/>
    <pc:docChg chg="undo custSel delSld modSld">
      <pc:chgData name="James Morris" userId="6b1920a836a29c9b" providerId="LiveId" clId="{CF3E8DBA-CD6F-45F5-A0DA-65C389A379C5}" dt="2020-12-15T12:16:14.035" v="2472" actId="20577"/>
      <pc:docMkLst>
        <pc:docMk/>
      </pc:docMkLst>
      <pc:sldChg chg="addSp modSp modAnim">
        <pc:chgData name="James Morris" userId="6b1920a836a29c9b" providerId="LiveId" clId="{CF3E8DBA-CD6F-45F5-A0DA-65C389A379C5}" dt="2020-12-15T12:16:14.035" v="2472" actId="20577"/>
        <pc:sldMkLst>
          <pc:docMk/>
          <pc:sldMk cId="1086431357" sldId="270"/>
        </pc:sldMkLst>
        <pc:spChg chg="add mod">
          <ac:chgData name="James Morris" userId="6b1920a836a29c9b" providerId="LiveId" clId="{CF3E8DBA-CD6F-45F5-A0DA-65C389A379C5}" dt="2020-12-15T12:16:14.035" v="2472" actId="20577"/>
          <ac:spMkLst>
            <pc:docMk/>
            <pc:sldMk cId="1086431357" sldId="270"/>
            <ac:spMk id="2" creationId="{AE2A23F8-D6E2-43C2-B826-7A569A22E97C}"/>
          </ac:spMkLst>
        </pc:spChg>
        <pc:spChg chg="mod">
          <ac:chgData name="James Morris" userId="6b1920a836a29c9b" providerId="LiveId" clId="{CF3E8DBA-CD6F-45F5-A0DA-65C389A379C5}" dt="2020-12-15T12:04:42.504" v="2255" actId="14100"/>
          <ac:spMkLst>
            <pc:docMk/>
            <pc:sldMk cId="1086431357" sldId="270"/>
            <ac:spMk id="3" creationId="{00000000-0000-0000-0000-000000000000}"/>
          </ac:spMkLst>
        </pc:spChg>
        <pc:picChg chg="mod ord">
          <ac:chgData name="James Morris" userId="6b1920a836a29c9b" providerId="LiveId" clId="{CF3E8DBA-CD6F-45F5-A0DA-65C389A379C5}" dt="2020-12-15T12:04:36.121" v="2254" actId="1076"/>
          <ac:picMkLst>
            <pc:docMk/>
            <pc:sldMk cId="1086431357" sldId="270"/>
            <ac:picMk id="12" creationId="{2FD2D39C-5D52-4C44-9988-BB6E1D934EEA}"/>
          </ac:picMkLst>
        </pc:picChg>
      </pc:sldChg>
      <pc:sldChg chg="addSp delSp modSp addAnim delAnim modAnim">
        <pc:chgData name="James Morris" userId="6b1920a836a29c9b" providerId="LiveId" clId="{CF3E8DBA-CD6F-45F5-A0DA-65C389A379C5}" dt="2020-12-15T12:11:50.251" v="2406" actId="6549"/>
        <pc:sldMkLst>
          <pc:docMk/>
          <pc:sldMk cId="1517936306" sldId="275"/>
        </pc:sldMkLst>
        <pc:spChg chg="mod">
          <ac:chgData name="James Morris" userId="6b1920a836a29c9b" providerId="LiveId" clId="{CF3E8DBA-CD6F-45F5-A0DA-65C389A379C5}" dt="2020-12-15T12:11:50.251" v="2406" actId="6549"/>
          <ac:spMkLst>
            <pc:docMk/>
            <pc:sldMk cId="1517936306" sldId="275"/>
            <ac:spMk id="5" creationId="{0824CBC3-BC6E-4E77-9807-072EC43C0997}"/>
          </ac:spMkLst>
        </pc:spChg>
        <pc:spChg chg="add mod">
          <ac:chgData name="James Morris" userId="6b1920a836a29c9b" providerId="LiveId" clId="{CF3E8DBA-CD6F-45F5-A0DA-65C389A379C5}" dt="2020-12-14T23:06:50.398" v="402" actId="1076"/>
          <ac:spMkLst>
            <pc:docMk/>
            <pc:sldMk cId="1517936306" sldId="275"/>
            <ac:spMk id="7" creationId="{E27552B7-EB89-460F-A106-6670D9BA7FE3}"/>
          </ac:spMkLst>
        </pc:spChg>
        <pc:graphicFrameChg chg="add del mod">
          <ac:chgData name="James Morris" userId="6b1920a836a29c9b" providerId="LiveId" clId="{CF3E8DBA-CD6F-45F5-A0DA-65C389A379C5}" dt="2020-12-14T23:08:04.805" v="413" actId="14100"/>
          <ac:graphicFrameMkLst>
            <pc:docMk/>
            <pc:sldMk cId="1517936306" sldId="275"/>
            <ac:graphicFrameMk id="3" creationId="{5A48815E-625B-49E9-8BAE-B19E974EC730}"/>
          </ac:graphicFrameMkLst>
        </pc:graphicFrameChg>
        <pc:picChg chg="mod">
          <ac:chgData name="James Morris" userId="6b1920a836a29c9b" providerId="LiveId" clId="{CF3E8DBA-CD6F-45F5-A0DA-65C389A379C5}" dt="2020-12-14T23:08:17.074" v="416" actId="14100"/>
          <ac:picMkLst>
            <pc:docMk/>
            <pc:sldMk cId="1517936306" sldId="275"/>
            <ac:picMk id="4" creationId="{AA686805-2492-4902-BF19-09A936143E3F}"/>
          </ac:picMkLst>
        </pc:picChg>
        <pc:picChg chg="mod ord modCrop">
          <ac:chgData name="James Morris" userId="6b1920a836a29c9b" providerId="LiveId" clId="{CF3E8DBA-CD6F-45F5-A0DA-65C389A379C5}" dt="2020-12-14T23:08:09.767" v="414" actId="167"/>
          <ac:picMkLst>
            <pc:docMk/>
            <pc:sldMk cId="1517936306" sldId="275"/>
            <ac:picMk id="6" creationId="{B9D7DB73-6D7D-4DDB-9C09-B0EEE1D583E2}"/>
          </ac:picMkLst>
        </pc:picChg>
      </pc:sldChg>
      <pc:sldChg chg="addSp modSp modAnim">
        <pc:chgData name="James Morris" userId="6b1920a836a29c9b" providerId="LiveId" clId="{CF3E8DBA-CD6F-45F5-A0DA-65C389A379C5}" dt="2020-12-15T11:46:25.708" v="2023"/>
        <pc:sldMkLst>
          <pc:docMk/>
          <pc:sldMk cId="3939192273" sldId="301"/>
        </pc:sldMkLst>
        <pc:spChg chg="mod">
          <ac:chgData name="James Morris" userId="6b1920a836a29c9b" providerId="LiveId" clId="{CF3E8DBA-CD6F-45F5-A0DA-65C389A379C5}" dt="2020-12-14T23:44:13.841" v="1295" actId="1076"/>
          <ac:spMkLst>
            <pc:docMk/>
            <pc:sldMk cId="3939192273" sldId="301"/>
            <ac:spMk id="7" creationId="{FFE9D5B9-10E5-47F4-ABFF-F18BE6C2457F}"/>
          </ac:spMkLst>
        </pc:spChg>
        <pc:spChg chg="add mod">
          <ac:chgData name="James Morris" userId="6b1920a836a29c9b" providerId="LiveId" clId="{CF3E8DBA-CD6F-45F5-A0DA-65C389A379C5}" dt="2020-12-15T11:46:13.789" v="2020" actId="1076"/>
          <ac:spMkLst>
            <pc:docMk/>
            <pc:sldMk cId="3939192273" sldId="301"/>
            <ac:spMk id="8" creationId="{B22D1DC9-B815-48DF-B267-D16A578230B2}"/>
          </ac:spMkLst>
        </pc:spChg>
        <pc:spChg chg="add mod">
          <ac:chgData name="James Morris" userId="6b1920a836a29c9b" providerId="LiveId" clId="{CF3E8DBA-CD6F-45F5-A0DA-65C389A379C5}" dt="2020-12-15T11:46:09.365" v="2019" actId="1076"/>
          <ac:spMkLst>
            <pc:docMk/>
            <pc:sldMk cId="3939192273" sldId="301"/>
            <ac:spMk id="9" creationId="{25070232-6F4F-4049-B6C1-355C96077192}"/>
          </ac:spMkLst>
        </pc:spChg>
        <pc:picChg chg="mod">
          <ac:chgData name="James Morris" userId="6b1920a836a29c9b" providerId="LiveId" clId="{CF3E8DBA-CD6F-45F5-A0DA-65C389A379C5}" dt="2020-12-15T11:46:07.192" v="2018" actId="1076"/>
          <ac:picMkLst>
            <pc:docMk/>
            <pc:sldMk cId="3939192273" sldId="301"/>
            <ac:picMk id="4" creationId="{FEB67D08-01BA-4D83-B266-5D3C86DD6889}"/>
          </ac:picMkLst>
        </pc:picChg>
      </pc:sldChg>
      <pc:sldChg chg="addSp modSp modAnim">
        <pc:chgData name="James Morris" userId="6b1920a836a29c9b" providerId="LiveId" clId="{CF3E8DBA-CD6F-45F5-A0DA-65C389A379C5}" dt="2020-12-15T10:50:14.214" v="1523" actId="6549"/>
        <pc:sldMkLst>
          <pc:docMk/>
          <pc:sldMk cId="527692980" sldId="306"/>
        </pc:sldMkLst>
        <pc:spChg chg="mod">
          <ac:chgData name="James Morris" userId="6b1920a836a29c9b" providerId="LiveId" clId="{CF3E8DBA-CD6F-45F5-A0DA-65C389A379C5}" dt="2020-12-15T10:50:14.214" v="1523" actId="6549"/>
          <ac:spMkLst>
            <pc:docMk/>
            <pc:sldMk cId="527692980" sldId="306"/>
            <ac:spMk id="5" creationId="{B44ED499-EF1B-407D-BF9D-740C7ECABC99}"/>
          </ac:spMkLst>
        </pc:spChg>
        <pc:picChg chg="add mod">
          <ac:chgData name="James Morris" userId="6b1920a836a29c9b" providerId="LiveId" clId="{CF3E8DBA-CD6F-45F5-A0DA-65C389A379C5}" dt="2020-12-15T10:48:31.467" v="1518" actId="1076"/>
          <ac:picMkLst>
            <pc:docMk/>
            <pc:sldMk cId="527692980" sldId="306"/>
            <ac:picMk id="6" creationId="{2FF47F81-B319-4515-AB1F-1D205A400C3A}"/>
          </ac:picMkLst>
        </pc:picChg>
      </pc:sldChg>
      <pc:sldChg chg="modSp">
        <pc:chgData name="James Morris" userId="6b1920a836a29c9b" providerId="LiveId" clId="{CF3E8DBA-CD6F-45F5-A0DA-65C389A379C5}" dt="2020-12-15T11:14:00.169" v="1800" actId="6549"/>
        <pc:sldMkLst>
          <pc:docMk/>
          <pc:sldMk cId="2338012072" sldId="312"/>
        </pc:sldMkLst>
        <pc:spChg chg="mod">
          <ac:chgData name="James Morris" userId="6b1920a836a29c9b" providerId="LiveId" clId="{CF3E8DBA-CD6F-45F5-A0DA-65C389A379C5}" dt="2020-12-15T11:14:00.169" v="1800" actId="6549"/>
          <ac:spMkLst>
            <pc:docMk/>
            <pc:sldMk cId="2338012072" sldId="312"/>
            <ac:spMk id="5" creationId="{B44ED499-EF1B-407D-BF9D-740C7ECABC99}"/>
          </ac:spMkLst>
        </pc:spChg>
        <pc:picChg chg="mod">
          <ac:chgData name="James Morris" userId="6b1920a836a29c9b" providerId="LiveId" clId="{CF3E8DBA-CD6F-45F5-A0DA-65C389A379C5}" dt="2020-12-15T11:13:01.142" v="1799" actId="14100"/>
          <ac:picMkLst>
            <pc:docMk/>
            <pc:sldMk cId="2338012072" sldId="312"/>
            <ac:picMk id="7" creationId="{D24EFC83-E5E2-4DAF-A1E7-6934341D0DE3}"/>
          </ac:picMkLst>
        </pc:picChg>
      </pc:sldChg>
      <pc:sldChg chg="addSp delSp modSp">
        <pc:chgData name="James Morris" userId="6b1920a836a29c9b" providerId="LiveId" clId="{CF3E8DBA-CD6F-45F5-A0DA-65C389A379C5}" dt="2020-12-15T11:24:04.174" v="1836" actId="14100"/>
        <pc:sldMkLst>
          <pc:docMk/>
          <pc:sldMk cId="2795194347" sldId="314"/>
        </pc:sldMkLst>
        <pc:spChg chg="mod">
          <ac:chgData name="James Morris" userId="6b1920a836a29c9b" providerId="LiveId" clId="{CF3E8DBA-CD6F-45F5-A0DA-65C389A379C5}" dt="2020-12-15T11:23:16.823" v="1825" actId="1076"/>
          <ac:spMkLst>
            <pc:docMk/>
            <pc:sldMk cId="2795194347" sldId="314"/>
            <ac:spMk id="4" creationId="{7B5B5CF8-D297-4F9C-9233-B2A888FDBE2D}"/>
          </ac:spMkLst>
        </pc:spChg>
        <pc:spChg chg="mod">
          <ac:chgData name="James Morris" userId="6b1920a836a29c9b" providerId="LiveId" clId="{CF3E8DBA-CD6F-45F5-A0DA-65C389A379C5}" dt="2020-12-15T11:23:41.793" v="1829" actId="6549"/>
          <ac:spMkLst>
            <pc:docMk/>
            <pc:sldMk cId="2795194347" sldId="314"/>
            <ac:spMk id="5" creationId="{B44ED499-EF1B-407D-BF9D-740C7ECABC99}"/>
          </ac:spMkLst>
        </pc:spChg>
        <pc:picChg chg="add del mod">
          <ac:chgData name="James Morris" userId="6b1920a836a29c9b" providerId="LiveId" clId="{CF3E8DBA-CD6F-45F5-A0DA-65C389A379C5}" dt="2020-12-15T11:21:25.483" v="1808"/>
          <ac:picMkLst>
            <pc:docMk/>
            <pc:sldMk cId="2795194347" sldId="314"/>
            <ac:picMk id="3" creationId="{6E89CDCD-BB47-4835-B2A8-0C7D2060FA0A}"/>
          </ac:picMkLst>
        </pc:picChg>
        <pc:picChg chg="add mod modCrop">
          <ac:chgData name="James Morris" userId="6b1920a836a29c9b" providerId="LiveId" clId="{CF3E8DBA-CD6F-45F5-A0DA-65C389A379C5}" dt="2020-12-15T11:24:04.174" v="1836" actId="14100"/>
          <ac:picMkLst>
            <pc:docMk/>
            <pc:sldMk cId="2795194347" sldId="314"/>
            <ac:picMk id="7" creationId="{A39B71BA-1A5C-46BD-8474-E53A75836DC2}"/>
          </ac:picMkLst>
        </pc:picChg>
      </pc:sldChg>
      <pc:sldChg chg="modSp">
        <pc:chgData name="James Morris" userId="6b1920a836a29c9b" providerId="LiveId" clId="{CF3E8DBA-CD6F-45F5-A0DA-65C389A379C5}" dt="2020-12-15T00:08:10.632" v="1423" actId="14100"/>
        <pc:sldMkLst>
          <pc:docMk/>
          <pc:sldMk cId="3986520959" sldId="315"/>
        </pc:sldMkLst>
        <pc:spChg chg="mod">
          <ac:chgData name="James Morris" userId="6b1920a836a29c9b" providerId="LiveId" clId="{CF3E8DBA-CD6F-45F5-A0DA-65C389A379C5}" dt="2020-12-15T00:08:10.632" v="1423" actId="14100"/>
          <ac:spMkLst>
            <pc:docMk/>
            <pc:sldMk cId="3986520959" sldId="315"/>
            <ac:spMk id="6" creationId="{AABDC492-E44C-4B17-A8D2-39833EEB41E9}"/>
          </ac:spMkLst>
        </pc:spChg>
      </pc:sldChg>
      <pc:sldChg chg="modSp modAnim">
        <pc:chgData name="James Morris" userId="6b1920a836a29c9b" providerId="LiveId" clId="{CF3E8DBA-CD6F-45F5-A0DA-65C389A379C5}" dt="2020-12-15T00:23:34.758" v="1489"/>
        <pc:sldMkLst>
          <pc:docMk/>
          <pc:sldMk cId="2652799443" sldId="319"/>
        </pc:sldMkLst>
        <pc:spChg chg="mod">
          <ac:chgData name="James Morris" userId="6b1920a836a29c9b" providerId="LiveId" clId="{CF3E8DBA-CD6F-45F5-A0DA-65C389A379C5}" dt="2020-12-15T00:23:08.706" v="1482" actId="404"/>
          <ac:spMkLst>
            <pc:docMk/>
            <pc:sldMk cId="2652799443" sldId="319"/>
            <ac:spMk id="5" creationId="{B44ED499-EF1B-407D-BF9D-740C7ECABC99}"/>
          </ac:spMkLst>
        </pc:spChg>
      </pc:sldChg>
      <pc:sldChg chg="addSp delSp modSp modAnim">
        <pc:chgData name="James Morris" userId="6b1920a836a29c9b" providerId="LiveId" clId="{CF3E8DBA-CD6F-45F5-A0DA-65C389A379C5}" dt="2020-12-15T11:49:11.522" v="2053" actId="114"/>
        <pc:sldMkLst>
          <pc:docMk/>
          <pc:sldMk cId="970791531" sldId="320"/>
        </pc:sldMkLst>
        <pc:spChg chg="mod">
          <ac:chgData name="James Morris" userId="6b1920a836a29c9b" providerId="LiveId" clId="{CF3E8DBA-CD6F-45F5-A0DA-65C389A379C5}" dt="2020-12-15T11:34:08.761" v="1974" actId="1076"/>
          <ac:spMkLst>
            <pc:docMk/>
            <pc:sldMk cId="970791531" sldId="320"/>
            <ac:spMk id="4" creationId="{7B5B5CF8-D297-4F9C-9233-B2A888FDBE2D}"/>
          </ac:spMkLst>
        </pc:spChg>
        <pc:spChg chg="mod">
          <ac:chgData name="James Morris" userId="6b1920a836a29c9b" providerId="LiveId" clId="{CF3E8DBA-CD6F-45F5-A0DA-65C389A379C5}" dt="2020-12-15T11:49:11.522" v="2053" actId="114"/>
          <ac:spMkLst>
            <pc:docMk/>
            <pc:sldMk cId="970791531" sldId="320"/>
            <ac:spMk id="5" creationId="{B44ED499-EF1B-407D-BF9D-740C7ECABC99}"/>
          </ac:spMkLst>
        </pc:spChg>
        <pc:picChg chg="add del mod">
          <ac:chgData name="James Morris" userId="6b1920a836a29c9b" providerId="LiveId" clId="{CF3E8DBA-CD6F-45F5-A0DA-65C389A379C5}" dt="2020-12-15T11:43:52.054" v="1991" actId="478"/>
          <ac:picMkLst>
            <pc:docMk/>
            <pc:sldMk cId="970791531" sldId="320"/>
            <ac:picMk id="3" creationId="{B8DF64D5-884D-4799-A901-EF92CD67D56A}"/>
          </ac:picMkLst>
        </pc:picChg>
        <pc:picChg chg="add mod">
          <ac:chgData name="James Morris" userId="6b1920a836a29c9b" providerId="LiveId" clId="{CF3E8DBA-CD6F-45F5-A0DA-65C389A379C5}" dt="2020-12-15T11:44:17.094" v="2000" actId="1076"/>
          <ac:picMkLst>
            <pc:docMk/>
            <pc:sldMk cId="970791531" sldId="320"/>
            <ac:picMk id="7" creationId="{9B8C34A2-9931-4808-BB2E-0E29AC83B825}"/>
          </ac:picMkLst>
        </pc:picChg>
      </pc:sldChg>
      <pc:sldChg chg="modSp">
        <pc:chgData name="James Morris" userId="6b1920a836a29c9b" providerId="LiveId" clId="{CF3E8DBA-CD6F-45F5-A0DA-65C389A379C5}" dt="2020-12-15T12:07:15.697" v="2401" actId="20577"/>
        <pc:sldMkLst>
          <pc:docMk/>
          <pc:sldMk cId="3300794441" sldId="325"/>
        </pc:sldMkLst>
        <pc:spChg chg="mod">
          <ac:chgData name="James Morris" userId="6b1920a836a29c9b" providerId="LiveId" clId="{CF3E8DBA-CD6F-45F5-A0DA-65C389A379C5}" dt="2020-12-15T12:07:15.697" v="2401" actId="20577"/>
          <ac:spMkLst>
            <pc:docMk/>
            <pc:sldMk cId="3300794441" sldId="325"/>
            <ac:spMk id="5" creationId="{B44ED499-EF1B-407D-BF9D-740C7ECABC99}"/>
          </ac:spMkLst>
        </pc:spChg>
      </pc:sldChg>
      <pc:sldChg chg="modSp modAnim">
        <pc:chgData name="James Morris" userId="6b1920a836a29c9b" providerId="LiveId" clId="{CF3E8DBA-CD6F-45F5-A0DA-65C389A379C5}" dt="2020-12-15T12:02:06.026" v="2218" actId="20577"/>
        <pc:sldMkLst>
          <pc:docMk/>
          <pc:sldMk cId="589768190" sldId="326"/>
        </pc:sldMkLst>
        <pc:spChg chg="mod">
          <ac:chgData name="James Morris" userId="6b1920a836a29c9b" providerId="LiveId" clId="{CF3E8DBA-CD6F-45F5-A0DA-65C389A379C5}" dt="2020-12-15T12:01:25.251" v="2212" actId="313"/>
          <ac:spMkLst>
            <pc:docMk/>
            <pc:sldMk cId="589768190" sldId="326"/>
            <ac:spMk id="4" creationId="{7B5B5CF8-D297-4F9C-9233-B2A888FDBE2D}"/>
          </ac:spMkLst>
        </pc:spChg>
        <pc:spChg chg="mod">
          <ac:chgData name="James Morris" userId="6b1920a836a29c9b" providerId="LiveId" clId="{CF3E8DBA-CD6F-45F5-A0DA-65C389A379C5}" dt="2020-12-15T12:02:06.026" v="2218" actId="20577"/>
          <ac:spMkLst>
            <pc:docMk/>
            <pc:sldMk cId="589768190" sldId="326"/>
            <ac:spMk id="5" creationId="{B44ED499-EF1B-407D-BF9D-740C7ECABC99}"/>
          </ac:spMkLst>
        </pc:spChg>
        <pc:picChg chg="mod">
          <ac:chgData name="James Morris" userId="6b1920a836a29c9b" providerId="LiveId" clId="{CF3E8DBA-CD6F-45F5-A0DA-65C389A379C5}" dt="2020-12-15T12:01:44.002" v="2214" actId="1076"/>
          <ac:picMkLst>
            <pc:docMk/>
            <pc:sldMk cId="589768190" sldId="326"/>
            <ac:picMk id="3" creationId="{E7AB4D1F-474C-4E65-A97F-3E90C852E0F2}"/>
          </ac:picMkLst>
        </pc:picChg>
      </pc:sldChg>
      <pc:sldChg chg="addSp delSp modSp modAnim">
        <pc:chgData name="James Morris" userId="6b1920a836a29c9b" providerId="LiveId" clId="{CF3E8DBA-CD6F-45F5-A0DA-65C389A379C5}" dt="2020-12-15T11:56:38.642" v="2131" actId="6549"/>
        <pc:sldMkLst>
          <pc:docMk/>
          <pc:sldMk cId="2915678689" sldId="327"/>
        </pc:sldMkLst>
        <pc:spChg chg="mod">
          <ac:chgData name="James Morris" userId="6b1920a836a29c9b" providerId="LiveId" clId="{CF3E8DBA-CD6F-45F5-A0DA-65C389A379C5}" dt="2020-12-15T11:56:38.642" v="2131" actId="6549"/>
          <ac:spMkLst>
            <pc:docMk/>
            <pc:sldMk cId="2915678689" sldId="327"/>
            <ac:spMk id="5" creationId="{B44ED499-EF1B-407D-BF9D-740C7ECABC99}"/>
          </ac:spMkLst>
        </pc:spChg>
        <pc:picChg chg="add mod ord">
          <ac:chgData name="James Morris" userId="6b1920a836a29c9b" providerId="LiveId" clId="{CF3E8DBA-CD6F-45F5-A0DA-65C389A379C5}" dt="2020-12-15T00:17:59.989" v="1433" actId="166"/>
          <ac:picMkLst>
            <pc:docMk/>
            <pc:sldMk cId="2915678689" sldId="327"/>
            <ac:picMk id="3" creationId="{8ACD9D7C-ACA1-4852-BE6B-62E15A5400D0}"/>
          </ac:picMkLst>
        </pc:picChg>
        <pc:picChg chg="add del mod">
          <ac:chgData name="James Morris" userId="6b1920a836a29c9b" providerId="LiveId" clId="{CF3E8DBA-CD6F-45F5-A0DA-65C389A379C5}" dt="2020-12-14T23:49:18.141" v="1333" actId="478"/>
          <ac:picMkLst>
            <pc:docMk/>
            <pc:sldMk cId="2915678689" sldId="327"/>
            <ac:picMk id="6" creationId="{6172965A-6DE6-41AC-A76B-64BE12C6A1DE}"/>
          </ac:picMkLst>
        </pc:picChg>
        <pc:picChg chg="add mod">
          <ac:chgData name="James Morris" userId="6b1920a836a29c9b" providerId="LiveId" clId="{CF3E8DBA-CD6F-45F5-A0DA-65C389A379C5}" dt="2020-12-15T00:08:21.170" v="1425" actId="1076"/>
          <ac:picMkLst>
            <pc:docMk/>
            <pc:sldMk cId="2915678689" sldId="327"/>
            <ac:picMk id="7" creationId="{041EAB7A-9223-46FC-9BD4-AC9199B72560}"/>
          </ac:picMkLst>
        </pc:picChg>
        <pc:picChg chg="add del">
          <ac:chgData name="James Morris" userId="6b1920a836a29c9b" providerId="LiveId" clId="{CF3E8DBA-CD6F-45F5-A0DA-65C389A379C5}" dt="2020-12-14T23:51:54.048" v="1340"/>
          <ac:picMkLst>
            <pc:docMk/>
            <pc:sldMk cId="2915678689" sldId="327"/>
            <ac:picMk id="8" creationId="{E5BCEB20-425C-4832-894A-54CD4AE1AA08}"/>
          </ac:picMkLst>
        </pc:picChg>
        <pc:picChg chg="add mod">
          <ac:chgData name="James Morris" userId="6b1920a836a29c9b" providerId="LiveId" clId="{CF3E8DBA-CD6F-45F5-A0DA-65C389A379C5}" dt="2020-12-15T00:18:07.199" v="1435" actId="14100"/>
          <ac:picMkLst>
            <pc:docMk/>
            <pc:sldMk cId="2915678689" sldId="327"/>
            <ac:picMk id="9" creationId="{F809E897-D43F-4CE8-B943-18C67C0F9616}"/>
          </ac:picMkLst>
        </pc:picChg>
        <pc:picChg chg="add mod">
          <ac:chgData name="James Morris" userId="6b1920a836a29c9b" providerId="LiveId" clId="{CF3E8DBA-CD6F-45F5-A0DA-65C389A379C5}" dt="2020-12-15T00:17:25.745" v="1428" actId="14100"/>
          <ac:picMkLst>
            <pc:docMk/>
            <pc:sldMk cId="2915678689" sldId="327"/>
            <ac:picMk id="10" creationId="{DF57E291-2132-48C3-B0D7-2263F6D11043}"/>
          </ac:picMkLst>
        </pc:picChg>
        <pc:picChg chg="add mod">
          <ac:chgData name="James Morris" userId="6b1920a836a29c9b" providerId="LiveId" clId="{CF3E8DBA-CD6F-45F5-A0DA-65C389A379C5}" dt="2020-12-15T00:18:04.095" v="1434" actId="1076"/>
          <ac:picMkLst>
            <pc:docMk/>
            <pc:sldMk cId="2915678689" sldId="327"/>
            <ac:picMk id="11" creationId="{F2E84376-D2A8-44A8-8B47-6C01457C7E35}"/>
          </ac:picMkLst>
        </pc:picChg>
      </pc:sldChg>
      <pc:sldChg chg="modAnim">
        <pc:chgData name="James Morris" userId="6b1920a836a29c9b" providerId="LiveId" clId="{CF3E8DBA-CD6F-45F5-A0DA-65C389A379C5}" dt="2020-12-15T00:22:51.146" v="1481"/>
        <pc:sldMkLst>
          <pc:docMk/>
          <pc:sldMk cId="2793446660" sldId="328"/>
        </pc:sldMkLst>
      </pc:sldChg>
      <pc:sldChg chg="modSp modAnim">
        <pc:chgData name="James Morris" userId="6b1920a836a29c9b" providerId="LiveId" clId="{CF3E8DBA-CD6F-45F5-A0DA-65C389A379C5}" dt="2020-12-15T11:01:49.969" v="1648" actId="313"/>
        <pc:sldMkLst>
          <pc:docMk/>
          <pc:sldMk cId="3628581851" sldId="329"/>
        </pc:sldMkLst>
        <pc:spChg chg="mod">
          <ac:chgData name="James Morris" userId="6b1920a836a29c9b" providerId="LiveId" clId="{CF3E8DBA-CD6F-45F5-A0DA-65C389A379C5}" dt="2020-12-15T10:59:57.375" v="1593" actId="20577"/>
          <ac:spMkLst>
            <pc:docMk/>
            <pc:sldMk cId="3628581851" sldId="329"/>
            <ac:spMk id="4" creationId="{7B5B5CF8-D297-4F9C-9233-B2A888FDBE2D}"/>
          </ac:spMkLst>
        </pc:spChg>
        <pc:spChg chg="mod">
          <ac:chgData name="James Morris" userId="6b1920a836a29c9b" providerId="LiveId" clId="{CF3E8DBA-CD6F-45F5-A0DA-65C389A379C5}" dt="2020-12-15T11:01:49.969" v="1648" actId="313"/>
          <ac:spMkLst>
            <pc:docMk/>
            <pc:sldMk cId="3628581851" sldId="329"/>
            <ac:spMk id="5" creationId="{B44ED499-EF1B-407D-BF9D-740C7ECABC99}"/>
          </ac:spMkLst>
        </pc:spChg>
      </pc:sldChg>
      <pc:sldChg chg="addSp modSp modAnim">
        <pc:chgData name="James Morris" userId="6b1920a836a29c9b" providerId="LiveId" clId="{CF3E8DBA-CD6F-45F5-A0DA-65C389A379C5}" dt="2020-12-15T11:10:14.788" v="1792"/>
        <pc:sldMkLst>
          <pc:docMk/>
          <pc:sldMk cId="1510400356" sldId="330"/>
        </pc:sldMkLst>
        <pc:spChg chg="mod">
          <ac:chgData name="James Morris" userId="6b1920a836a29c9b" providerId="LiveId" clId="{CF3E8DBA-CD6F-45F5-A0DA-65C389A379C5}" dt="2020-12-15T11:09:55.525" v="1786" actId="20577"/>
          <ac:spMkLst>
            <pc:docMk/>
            <pc:sldMk cId="1510400356" sldId="330"/>
            <ac:spMk id="5" creationId="{B44ED499-EF1B-407D-BF9D-740C7ECABC99}"/>
          </ac:spMkLst>
        </pc:spChg>
        <pc:picChg chg="add mod">
          <ac:chgData name="James Morris" userId="6b1920a836a29c9b" providerId="LiveId" clId="{CF3E8DBA-CD6F-45F5-A0DA-65C389A379C5}" dt="2020-12-15T11:09:36.855" v="1763" actId="1076"/>
          <ac:picMkLst>
            <pc:docMk/>
            <pc:sldMk cId="1510400356" sldId="330"/>
            <ac:picMk id="3" creationId="{3C7F26A0-580F-4B62-B9F2-3D067FE71085}"/>
          </ac:picMkLst>
        </pc:picChg>
      </pc:sldChg>
      <pc:sldChg chg="modSp modAnim">
        <pc:chgData name="James Morris" userId="6b1920a836a29c9b" providerId="LiveId" clId="{CF3E8DBA-CD6F-45F5-A0DA-65C389A379C5}" dt="2020-12-15T11:47:25.410" v="2036" actId="20577"/>
        <pc:sldMkLst>
          <pc:docMk/>
          <pc:sldMk cId="2729964761" sldId="333"/>
        </pc:sldMkLst>
        <pc:spChg chg="mod">
          <ac:chgData name="James Morris" userId="6b1920a836a29c9b" providerId="LiveId" clId="{CF3E8DBA-CD6F-45F5-A0DA-65C389A379C5}" dt="2020-12-14T23:43:51.060" v="1294" actId="14100"/>
          <ac:spMkLst>
            <pc:docMk/>
            <pc:sldMk cId="2729964761" sldId="333"/>
            <ac:spMk id="7" creationId="{FFE9D5B9-10E5-47F4-ABFF-F18BE6C2457F}"/>
          </ac:spMkLst>
        </pc:spChg>
        <pc:spChg chg="mod">
          <ac:chgData name="James Morris" userId="6b1920a836a29c9b" providerId="LiveId" clId="{CF3E8DBA-CD6F-45F5-A0DA-65C389A379C5}" dt="2020-12-15T11:47:25.410" v="2036" actId="20577"/>
          <ac:spMkLst>
            <pc:docMk/>
            <pc:sldMk cId="2729964761" sldId="333"/>
            <ac:spMk id="8" creationId="{5915133D-65C2-4E66-9903-6E10439476E1}"/>
          </ac:spMkLst>
        </pc:spChg>
        <pc:picChg chg="mod">
          <ac:chgData name="James Morris" userId="6b1920a836a29c9b" providerId="LiveId" clId="{CF3E8DBA-CD6F-45F5-A0DA-65C389A379C5}" dt="2020-12-14T23:42:02.487" v="1145" actId="14100"/>
          <ac:picMkLst>
            <pc:docMk/>
            <pc:sldMk cId="2729964761" sldId="333"/>
            <ac:picMk id="6" creationId="{14EBE445-6E0A-4171-B76B-5604AFDDBEEA}"/>
          </ac:picMkLst>
        </pc:picChg>
      </pc:sldChg>
      <pc:sldChg chg="addSp delSp modSp modAnim">
        <pc:chgData name="James Morris" userId="6b1920a836a29c9b" providerId="LiveId" clId="{CF3E8DBA-CD6F-45F5-A0DA-65C389A379C5}" dt="2020-12-15T11:52:57.514" v="2119"/>
        <pc:sldMkLst>
          <pc:docMk/>
          <pc:sldMk cId="1337979204" sldId="334"/>
        </pc:sldMkLst>
        <pc:spChg chg="add mod">
          <ac:chgData name="James Morris" userId="6b1920a836a29c9b" providerId="LiveId" clId="{CF3E8DBA-CD6F-45F5-A0DA-65C389A379C5}" dt="2020-12-15T11:51:04.936" v="2068" actId="1076"/>
          <ac:spMkLst>
            <pc:docMk/>
            <pc:sldMk cId="1337979204" sldId="334"/>
            <ac:spMk id="4" creationId="{1C8A7DAE-1D7E-41D3-9C58-85C62E2766C6}"/>
          </ac:spMkLst>
        </pc:spChg>
        <pc:spChg chg="mod">
          <ac:chgData name="James Morris" userId="6b1920a836a29c9b" providerId="LiveId" clId="{CF3E8DBA-CD6F-45F5-A0DA-65C389A379C5}" dt="2020-12-15T11:52:21.921" v="2115" actId="313"/>
          <ac:spMkLst>
            <pc:docMk/>
            <pc:sldMk cId="1337979204" sldId="334"/>
            <ac:spMk id="8" creationId="{899073AE-483B-4B09-8EEF-C92BE147150E}"/>
          </ac:spMkLst>
        </pc:spChg>
        <pc:picChg chg="mod">
          <ac:chgData name="James Morris" userId="6b1920a836a29c9b" providerId="LiveId" clId="{CF3E8DBA-CD6F-45F5-A0DA-65C389A379C5}" dt="2020-12-15T11:52:25.740" v="2116" actId="1076"/>
          <ac:picMkLst>
            <pc:docMk/>
            <pc:sldMk cId="1337979204" sldId="334"/>
            <ac:picMk id="9" creationId="{F5EE3C67-FE54-4234-8162-022A274E0D85}"/>
          </ac:picMkLst>
        </pc:picChg>
        <pc:picChg chg="del">
          <ac:chgData name="James Morris" userId="6b1920a836a29c9b" providerId="LiveId" clId="{CF3E8DBA-CD6F-45F5-A0DA-65C389A379C5}" dt="2020-12-15T11:50:42.161" v="2063" actId="478"/>
          <ac:picMkLst>
            <pc:docMk/>
            <pc:sldMk cId="1337979204" sldId="334"/>
            <ac:picMk id="10" creationId="{59E5670A-AFFF-4192-BB35-A645FA18EF97}"/>
          </ac:picMkLst>
        </pc:picChg>
      </pc:sldChg>
      <pc:sldChg chg="addSp delSp modSp">
        <pc:chgData name="James Morris" userId="6b1920a836a29c9b" providerId="LiveId" clId="{CF3E8DBA-CD6F-45F5-A0DA-65C389A379C5}" dt="2020-12-15T12:13:29.239" v="2416" actId="1076"/>
        <pc:sldMkLst>
          <pc:docMk/>
          <pc:sldMk cId="2714840803" sldId="341"/>
        </pc:sldMkLst>
        <pc:spChg chg="mod">
          <ac:chgData name="James Morris" userId="6b1920a836a29c9b" providerId="LiveId" clId="{CF3E8DBA-CD6F-45F5-A0DA-65C389A379C5}" dt="2020-12-15T12:13:29.239" v="2416" actId="1076"/>
          <ac:spMkLst>
            <pc:docMk/>
            <pc:sldMk cId="2714840803" sldId="341"/>
            <ac:spMk id="11" creationId="{9102E1D3-4006-469C-9DDA-514604942EFB}"/>
          </ac:spMkLst>
        </pc:spChg>
        <pc:picChg chg="add mod">
          <ac:chgData name="James Morris" userId="6b1920a836a29c9b" providerId="LiveId" clId="{CF3E8DBA-CD6F-45F5-A0DA-65C389A379C5}" dt="2020-12-15T12:13:08.038" v="2407" actId="1076"/>
          <ac:picMkLst>
            <pc:docMk/>
            <pc:sldMk cId="2714840803" sldId="341"/>
            <ac:picMk id="4" creationId="{521D4BFE-1F91-4956-AEC1-4EC88E46F7ED}"/>
          </ac:picMkLst>
        </pc:picChg>
        <pc:picChg chg="del">
          <ac:chgData name="James Morris" userId="6b1920a836a29c9b" providerId="LiveId" clId="{CF3E8DBA-CD6F-45F5-A0DA-65C389A379C5}" dt="2020-12-15T11:53:14.714" v="2120" actId="478"/>
          <ac:picMkLst>
            <pc:docMk/>
            <pc:sldMk cId="2714840803" sldId="341"/>
            <ac:picMk id="9" creationId="{092DFB41-D0B3-4BDE-809C-4A1394492453}"/>
          </ac:picMkLst>
        </pc:picChg>
      </pc:sldChg>
      <pc:sldChg chg="modSp modAnim">
        <pc:chgData name="James Morris" userId="6b1920a836a29c9b" providerId="LiveId" clId="{CF3E8DBA-CD6F-45F5-A0DA-65C389A379C5}" dt="2020-12-15T10:56:10.230" v="1586" actId="20577"/>
        <pc:sldMkLst>
          <pc:docMk/>
          <pc:sldMk cId="819266097" sldId="345"/>
        </pc:sldMkLst>
        <pc:spChg chg="mod">
          <ac:chgData name="James Morris" userId="6b1920a836a29c9b" providerId="LiveId" clId="{CF3E8DBA-CD6F-45F5-A0DA-65C389A379C5}" dt="2020-12-15T10:56:10.230" v="1586" actId="20577"/>
          <ac:spMkLst>
            <pc:docMk/>
            <pc:sldMk cId="819266097" sldId="345"/>
            <ac:spMk id="5" creationId="{B44ED499-EF1B-407D-BF9D-740C7ECABC99}"/>
          </ac:spMkLst>
        </pc:spChg>
        <pc:picChg chg="mod ord modCrop">
          <ac:chgData name="James Morris" userId="6b1920a836a29c9b" providerId="LiveId" clId="{CF3E8DBA-CD6F-45F5-A0DA-65C389A379C5}" dt="2020-12-15T10:53:22.464" v="1551" actId="14100"/>
          <ac:picMkLst>
            <pc:docMk/>
            <pc:sldMk cId="819266097" sldId="345"/>
            <ac:picMk id="6" creationId="{804C89E4-5CF5-4001-A7CC-06ADAFD673F8}"/>
          </ac:picMkLst>
        </pc:picChg>
        <pc:picChg chg="mod">
          <ac:chgData name="James Morris" userId="6b1920a836a29c9b" providerId="LiveId" clId="{CF3E8DBA-CD6F-45F5-A0DA-65C389A379C5}" dt="2020-12-15T10:54:42.672" v="1560" actId="1076"/>
          <ac:picMkLst>
            <pc:docMk/>
            <pc:sldMk cId="819266097" sldId="345"/>
            <ac:picMk id="7" creationId="{4E31F964-1284-429F-A207-65AA5F2EA41C}"/>
          </ac:picMkLst>
        </pc:picChg>
      </pc:sldChg>
      <pc:sldChg chg="modSp">
        <pc:chgData name="James Morris" userId="6b1920a836a29c9b" providerId="LiveId" clId="{CF3E8DBA-CD6F-45F5-A0DA-65C389A379C5}" dt="2020-12-15T10:51:12.211" v="1533" actId="20577"/>
        <pc:sldMkLst>
          <pc:docMk/>
          <pc:sldMk cId="2888230367" sldId="346"/>
        </pc:sldMkLst>
        <pc:spChg chg="mod">
          <ac:chgData name="James Morris" userId="6b1920a836a29c9b" providerId="LiveId" clId="{CF3E8DBA-CD6F-45F5-A0DA-65C389A379C5}" dt="2020-12-15T10:51:12.211" v="1533" actId="20577"/>
          <ac:spMkLst>
            <pc:docMk/>
            <pc:sldMk cId="2888230367" sldId="346"/>
            <ac:spMk id="6" creationId="{883C1628-A88C-41D8-A65D-259FDB457A21}"/>
          </ac:spMkLst>
        </pc:spChg>
      </pc:sldChg>
      <pc:sldChg chg="modSp modAnim">
        <pc:chgData name="James Morris" userId="6b1920a836a29c9b" providerId="LiveId" clId="{CF3E8DBA-CD6F-45F5-A0DA-65C389A379C5}" dt="2020-12-14T23:38:53.246" v="965" actId="33524"/>
        <pc:sldMkLst>
          <pc:docMk/>
          <pc:sldMk cId="1397083881" sldId="347"/>
        </pc:sldMkLst>
        <pc:spChg chg="mod">
          <ac:chgData name="James Morris" userId="6b1920a836a29c9b" providerId="LiveId" clId="{CF3E8DBA-CD6F-45F5-A0DA-65C389A379C5}" dt="2020-12-14T23:38:53.246" v="965" actId="33524"/>
          <ac:spMkLst>
            <pc:docMk/>
            <pc:sldMk cId="1397083881" sldId="347"/>
            <ac:spMk id="5" creationId="{B44ED499-EF1B-407D-BF9D-740C7ECABC99}"/>
          </ac:spMkLst>
        </pc:spChg>
      </pc:sldChg>
      <pc:sldChg chg="modSp modAnim">
        <pc:chgData name="James Morris" userId="6b1920a836a29c9b" providerId="LiveId" clId="{CF3E8DBA-CD6F-45F5-A0DA-65C389A379C5}" dt="2020-12-15T12:00:56.370" v="2207" actId="20577"/>
        <pc:sldMkLst>
          <pc:docMk/>
          <pc:sldMk cId="3162037147" sldId="348"/>
        </pc:sldMkLst>
        <pc:spChg chg="mod">
          <ac:chgData name="James Morris" userId="6b1920a836a29c9b" providerId="LiveId" clId="{CF3E8DBA-CD6F-45F5-A0DA-65C389A379C5}" dt="2020-12-15T11:58:33.857" v="2153" actId="1076"/>
          <ac:spMkLst>
            <pc:docMk/>
            <pc:sldMk cId="3162037147" sldId="348"/>
            <ac:spMk id="4" creationId="{7B5B5CF8-D297-4F9C-9233-B2A888FDBE2D}"/>
          </ac:spMkLst>
        </pc:spChg>
        <pc:spChg chg="mod">
          <ac:chgData name="James Morris" userId="6b1920a836a29c9b" providerId="LiveId" clId="{CF3E8DBA-CD6F-45F5-A0DA-65C389A379C5}" dt="2020-12-15T12:00:56.370" v="2207" actId="20577"/>
          <ac:spMkLst>
            <pc:docMk/>
            <pc:sldMk cId="3162037147" sldId="348"/>
            <ac:spMk id="5" creationId="{B44ED499-EF1B-407D-BF9D-740C7ECABC99}"/>
          </ac:spMkLst>
        </pc:spChg>
        <pc:spChg chg="mod">
          <ac:chgData name="James Morris" userId="6b1920a836a29c9b" providerId="LiveId" clId="{CF3E8DBA-CD6F-45F5-A0DA-65C389A379C5}" dt="2020-12-15T00:22:04.417" v="1477" actId="14100"/>
          <ac:spMkLst>
            <pc:docMk/>
            <pc:sldMk cId="3162037147" sldId="348"/>
            <ac:spMk id="6" creationId="{D221B4C2-7B63-4E3F-B222-D11D47928FD4}"/>
          </ac:spMkLst>
        </pc:spChg>
        <pc:picChg chg="mod ord modCrop">
          <ac:chgData name="James Morris" userId="6b1920a836a29c9b" providerId="LiveId" clId="{CF3E8DBA-CD6F-45F5-A0DA-65C389A379C5}" dt="2020-12-15T11:58:48.834" v="2160" actId="1076"/>
          <ac:picMkLst>
            <pc:docMk/>
            <pc:sldMk cId="3162037147" sldId="348"/>
            <ac:picMk id="2" creationId="{2CDD871A-0F67-409C-A6B2-66A9AF6DC7F1}"/>
          </ac:picMkLst>
        </pc:picChg>
      </pc:sldChg>
      <pc:sldChg chg="modSp">
        <pc:chgData name="James Morris" userId="6b1920a836a29c9b" providerId="LiveId" clId="{CF3E8DBA-CD6F-45F5-A0DA-65C389A379C5}" dt="2020-12-15T12:03:12.002" v="2223" actId="20577"/>
        <pc:sldMkLst>
          <pc:docMk/>
          <pc:sldMk cId="3755398529" sldId="349"/>
        </pc:sldMkLst>
        <pc:spChg chg="mod">
          <ac:chgData name="James Morris" userId="6b1920a836a29c9b" providerId="LiveId" clId="{CF3E8DBA-CD6F-45F5-A0DA-65C389A379C5}" dt="2020-12-15T12:03:12.002" v="2223" actId="20577"/>
          <ac:spMkLst>
            <pc:docMk/>
            <pc:sldMk cId="3755398529" sldId="349"/>
            <ac:spMk id="5" creationId="{0824CBC3-BC6E-4E77-9807-072EC43C0997}"/>
          </ac:spMkLst>
        </pc:spChg>
        <pc:picChg chg="mod">
          <ac:chgData name="James Morris" userId="6b1920a836a29c9b" providerId="LiveId" clId="{CF3E8DBA-CD6F-45F5-A0DA-65C389A379C5}" dt="2020-12-15T00:24:11.756" v="1491" actId="1076"/>
          <ac:picMkLst>
            <pc:docMk/>
            <pc:sldMk cId="3755398529" sldId="349"/>
            <ac:picMk id="4" creationId="{3928F73A-7D0E-4887-BD4A-A5EF3DA05905}"/>
          </ac:picMkLst>
        </pc:picChg>
      </pc:sldChg>
      <pc:sldChg chg="addSp modSp">
        <pc:chgData name="James Morris" userId="6b1920a836a29c9b" providerId="LiveId" clId="{CF3E8DBA-CD6F-45F5-A0DA-65C389A379C5}" dt="2020-12-15T11:31:37.129" v="1910" actId="1076"/>
        <pc:sldMkLst>
          <pc:docMk/>
          <pc:sldMk cId="2057480986" sldId="351"/>
        </pc:sldMkLst>
        <pc:spChg chg="mod">
          <ac:chgData name="James Morris" userId="6b1920a836a29c9b" providerId="LiveId" clId="{CF3E8DBA-CD6F-45F5-A0DA-65C389A379C5}" dt="2020-12-15T11:26:20.536" v="1899" actId="20577"/>
          <ac:spMkLst>
            <pc:docMk/>
            <pc:sldMk cId="2057480986" sldId="351"/>
            <ac:spMk id="5" creationId="{B44ED499-EF1B-407D-BF9D-740C7ECABC99}"/>
          </ac:spMkLst>
        </pc:spChg>
        <pc:picChg chg="add mod modCrop">
          <ac:chgData name="James Morris" userId="6b1920a836a29c9b" providerId="LiveId" clId="{CF3E8DBA-CD6F-45F5-A0DA-65C389A379C5}" dt="2020-12-15T11:31:37.129" v="1910" actId="1076"/>
          <ac:picMkLst>
            <pc:docMk/>
            <pc:sldMk cId="2057480986" sldId="351"/>
            <ac:picMk id="3" creationId="{FC698C4D-51E6-421E-98E6-198BAAE59C72}"/>
          </ac:picMkLst>
        </pc:picChg>
      </pc:sldChg>
      <pc:sldChg chg="modSp del">
        <pc:chgData name="James Morris" userId="6b1920a836a29c9b" providerId="LiveId" clId="{CF3E8DBA-CD6F-45F5-A0DA-65C389A379C5}" dt="2020-12-15T00:17:47.314" v="1429" actId="2696"/>
        <pc:sldMkLst>
          <pc:docMk/>
          <pc:sldMk cId="452333005" sldId="354"/>
        </pc:sldMkLst>
        <pc:picChg chg="mod">
          <ac:chgData name="James Morris" userId="6b1920a836a29c9b" providerId="LiveId" clId="{CF3E8DBA-CD6F-45F5-A0DA-65C389A379C5}" dt="2020-12-14T23:48:13.444" v="1329" actId="1076"/>
          <ac:picMkLst>
            <pc:docMk/>
            <pc:sldMk cId="452333005" sldId="354"/>
            <ac:picMk id="7" creationId="{B8A1F3C4-6F2A-4A3D-BAD2-36C0114D5D99}"/>
          </ac:picMkLst>
        </pc:picChg>
      </pc:sldChg>
      <pc:sldChg chg="modSp modAnim">
        <pc:chgData name="James Morris" userId="6b1920a836a29c9b" providerId="LiveId" clId="{CF3E8DBA-CD6F-45F5-A0DA-65C389A379C5}" dt="2020-12-14T19:20:14.446" v="76" actId="20577"/>
        <pc:sldMkLst>
          <pc:docMk/>
          <pc:sldMk cId="4288064312" sldId="356"/>
        </pc:sldMkLst>
        <pc:spChg chg="mod">
          <ac:chgData name="James Morris" userId="6b1920a836a29c9b" providerId="LiveId" clId="{CF3E8DBA-CD6F-45F5-A0DA-65C389A379C5}" dt="2020-12-14T19:19:06.185" v="44" actId="1076"/>
          <ac:spMkLst>
            <pc:docMk/>
            <pc:sldMk cId="4288064312" sldId="356"/>
            <ac:spMk id="4" creationId="{7B5B5CF8-D297-4F9C-9233-B2A888FDBE2D}"/>
          </ac:spMkLst>
        </pc:spChg>
        <pc:spChg chg="mod">
          <ac:chgData name="James Morris" userId="6b1920a836a29c9b" providerId="LiveId" clId="{CF3E8DBA-CD6F-45F5-A0DA-65C389A379C5}" dt="2020-12-14T19:20:14.446" v="76" actId="20577"/>
          <ac:spMkLst>
            <pc:docMk/>
            <pc:sldMk cId="4288064312" sldId="356"/>
            <ac:spMk id="5" creationId="{B44ED499-EF1B-407D-BF9D-740C7ECABC99}"/>
          </ac:spMkLst>
        </pc:spChg>
        <pc:picChg chg="mod">
          <ac:chgData name="James Morris" userId="6b1920a836a29c9b" providerId="LiveId" clId="{CF3E8DBA-CD6F-45F5-A0DA-65C389A379C5}" dt="2020-12-14T19:18:58.089" v="43" actId="14100"/>
          <ac:picMkLst>
            <pc:docMk/>
            <pc:sldMk cId="4288064312" sldId="356"/>
            <ac:picMk id="2" creationId="{4C1F172E-ED6B-4487-811F-0E97763FC922}"/>
          </ac:picMkLst>
        </pc:picChg>
      </pc:sldChg>
      <pc:sldChg chg="del">
        <pc:chgData name="James Morris" userId="6b1920a836a29c9b" providerId="LiveId" clId="{CF3E8DBA-CD6F-45F5-A0DA-65C389A379C5}" dt="2020-12-14T19:17:46.196" v="0" actId="2696"/>
        <pc:sldMkLst>
          <pc:docMk/>
          <pc:sldMk cId="496543683" sldId="357"/>
        </pc:sldMkLst>
      </pc:sldChg>
      <pc:sldChg chg="modAnim">
        <pc:chgData name="James Morris" userId="6b1920a836a29c9b" providerId="LiveId" clId="{CF3E8DBA-CD6F-45F5-A0DA-65C389A379C5}" dt="2020-12-15T11:14:26.858" v="1801"/>
        <pc:sldMkLst>
          <pc:docMk/>
          <pc:sldMk cId="3074307263" sldId="358"/>
        </pc:sldMkLst>
      </pc:sldChg>
      <pc:sldChg chg="modSp">
        <pc:chgData name="James Morris" userId="6b1920a836a29c9b" providerId="LiveId" clId="{CF3E8DBA-CD6F-45F5-A0DA-65C389A379C5}" dt="2020-12-15T11:32:27.515" v="1949" actId="1076"/>
        <pc:sldMkLst>
          <pc:docMk/>
          <pc:sldMk cId="1798782948" sldId="360"/>
        </pc:sldMkLst>
        <pc:spChg chg="mod">
          <ac:chgData name="James Morris" userId="6b1920a836a29c9b" providerId="LiveId" clId="{CF3E8DBA-CD6F-45F5-A0DA-65C389A379C5}" dt="2020-12-15T11:32:15.188" v="1948" actId="20577"/>
          <ac:spMkLst>
            <pc:docMk/>
            <pc:sldMk cId="1798782948" sldId="360"/>
            <ac:spMk id="5" creationId="{B44ED499-EF1B-407D-BF9D-740C7ECABC99}"/>
          </ac:spMkLst>
        </pc:spChg>
        <pc:spChg chg="mod">
          <ac:chgData name="James Morris" userId="6b1920a836a29c9b" providerId="LiveId" clId="{CF3E8DBA-CD6F-45F5-A0DA-65C389A379C5}" dt="2020-12-15T11:32:27.515" v="1949" actId="1076"/>
          <ac:spMkLst>
            <pc:docMk/>
            <pc:sldMk cId="1798782948" sldId="360"/>
            <ac:spMk id="7" creationId="{EE979D4C-1D44-40AD-B514-89421EBD22C9}"/>
          </ac:spMkLst>
        </pc:spChg>
        <pc:graphicFrameChg chg="modGraphic">
          <ac:chgData name="James Morris" userId="6b1920a836a29c9b" providerId="LiveId" clId="{CF3E8DBA-CD6F-45F5-A0DA-65C389A379C5}" dt="2020-12-14T22:52:08.923" v="162" actId="20577"/>
          <ac:graphicFrameMkLst>
            <pc:docMk/>
            <pc:sldMk cId="1798782948" sldId="360"/>
            <ac:graphicFrameMk id="6" creationId="{23C5F545-23A8-4D58-A6EA-C111EE10CE5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95F0A6-7290-4F95-84B9-D02A5ECCF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4DA442E-756A-4EE8-B629-C340AB5882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424BD-6876-44F3-8C04-92E40D89EA66}" type="datetimeFigureOut">
              <a:rPr lang="en-GB" smtClean="0"/>
              <a:t>30/01/2023</a:t>
            </a:fld>
            <a:endParaRPr lang="en-GB"/>
          </a:p>
        </p:txBody>
      </p:sp>
      <p:sp>
        <p:nvSpPr>
          <p:cNvPr id="4" name="Footer Placeholder 3">
            <a:extLst>
              <a:ext uri="{FF2B5EF4-FFF2-40B4-BE49-F238E27FC236}">
                <a16:creationId xmlns:a16="http://schemas.microsoft.com/office/drawing/2014/main" id="{1C5E161A-1822-44FA-8985-8C18BF4DFF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817FBB3-76E1-43EF-955D-BF9D5DB9A2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93BE48-4D9A-4FEB-A606-3F9FF629CB2D}" type="slidenum">
              <a:rPr lang="en-GB" smtClean="0"/>
              <a:t>‹#›</a:t>
            </a:fld>
            <a:endParaRPr lang="en-GB"/>
          </a:p>
        </p:txBody>
      </p:sp>
    </p:spTree>
    <p:extLst>
      <p:ext uri="{BB962C8B-B14F-4D97-AF65-F5344CB8AC3E}">
        <p14:creationId xmlns:p14="http://schemas.microsoft.com/office/powerpoint/2010/main" val="417450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4CFC8-02EA-4D31-8239-EEC502E04E58}" type="datetimeFigureOut">
              <a:rPr lang="en-GB" smtClean="0"/>
              <a:t>30/01/2023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4337B-F850-4C10-9BA1-A795EA853000}" type="slidenum">
              <a:rPr lang="en-GB" smtClean="0"/>
              <a:t>‹#›</a:t>
            </a:fld>
            <a:endParaRPr lang="en-GB"/>
          </a:p>
        </p:txBody>
      </p:sp>
    </p:spTree>
    <p:extLst>
      <p:ext uri="{BB962C8B-B14F-4D97-AF65-F5344CB8AC3E}">
        <p14:creationId xmlns:p14="http://schemas.microsoft.com/office/powerpoint/2010/main" val="65604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44337B-F850-4C10-9BA1-A795EA853000}" type="slidenum">
              <a:rPr lang="en-GB" smtClean="0"/>
              <a:t>2</a:t>
            </a:fld>
            <a:endParaRPr lang="en-GB"/>
          </a:p>
        </p:txBody>
      </p:sp>
    </p:spTree>
    <p:extLst>
      <p:ext uri="{BB962C8B-B14F-4D97-AF65-F5344CB8AC3E}">
        <p14:creationId xmlns:p14="http://schemas.microsoft.com/office/powerpoint/2010/main" val="95857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728663"/>
            <a:ext cx="7772400" cy="657225"/>
          </a:xfrm>
          <a:prstGeom prst="rect">
            <a:avLst/>
          </a:prstGeom>
        </p:spPr>
        <p:txBody>
          <a:bodyPr anchor="b"/>
          <a:lstStyle>
            <a:lvl1pPr algn="l">
              <a:defRPr sz="4000" b="1">
                <a:solidFill>
                  <a:schemeClr val="tx1"/>
                </a:solidFill>
              </a:defRPr>
            </a:lvl1pPr>
          </a:lstStyle>
          <a:p>
            <a:r>
              <a:rPr lang="en-US" dirty="0"/>
              <a:t>This is the headline</a:t>
            </a:r>
          </a:p>
        </p:txBody>
      </p:sp>
      <p:sp>
        <p:nvSpPr>
          <p:cNvPr id="4" name="Subtitle 2"/>
          <p:cNvSpPr>
            <a:spLocks noGrp="1"/>
          </p:cNvSpPr>
          <p:nvPr>
            <p:ph type="subTitle" idx="1" hasCustomPrompt="1"/>
          </p:nvPr>
        </p:nvSpPr>
        <p:spPr>
          <a:xfrm>
            <a:off x="685800" y="1814513"/>
            <a:ext cx="7772400" cy="3443287"/>
          </a:xfrm>
          <a:prstGeom prst="rect">
            <a:avLst/>
          </a:prstGeom>
        </p:spPr>
        <p:txBody>
          <a:bodyPr/>
          <a:lstStyle>
            <a:lvl1pPr marL="0" indent="0" algn="l">
              <a:spcBef>
                <a:spcPts val="0"/>
              </a:spcBef>
              <a:buFont typeface="Arial" charset="0"/>
              <a:buNone/>
              <a:defRPr sz="2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body text.</a:t>
            </a:r>
            <a:br>
              <a:rPr lang="en-US" dirty="0"/>
            </a:br>
            <a:r>
              <a:rPr lang="en-US" dirty="0"/>
              <a:t/>
            </a:r>
            <a:br>
              <a:rPr lang="en-US" dirty="0"/>
            </a:br>
            <a:r>
              <a:rPr lang="en-US" dirty="0"/>
              <a:t>This is our Applied Sciences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 </a:t>
            </a:r>
            <a:br>
              <a:rPr lang="en-US" dirty="0"/>
            </a:br>
            <a:r>
              <a:rPr lang="en-US" dirty="0"/>
              <a:t/>
            </a:r>
            <a:br>
              <a:rPr lang="en-US" dirty="0"/>
            </a:br>
            <a:r>
              <a:rPr lang="en-US" dirty="0"/>
              <a:t>Arial is used because it is common across all computers and is a clear, legible sans serif, similar to our corporate font, Gilroy.</a:t>
            </a:r>
          </a:p>
        </p:txBody>
      </p:sp>
    </p:spTree>
    <p:extLst>
      <p:ext uri="{BB962C8B-B14F-4D97-AF65-F5344CB8AC3E}">
        <p14:creationId xmlns:p14="http://schemas.microsoft.com/office/powerpoint/2010/main" val="198662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9"/>
          <p:cNvSpPr>
            <a:spLocks noGrp="1"/>
          </p:cNvSpPr>
          <p:nvPr>
            <p:ph type="title" hasCustomPrompt="1"/>
          </p:nvPr>
        </p:nvSpPr>
        <p:spPr>
          <a:xfrm>
            <a:off x="621238" y="639599"/>
            <a:ext cx="3529281" cy="5574810"/>
          </a:xfrm>
          <a:prstGeom prst="rect">
            <a:avLst/>
          </a:prstGeom>
        </p:spPr>
        <p:txBody>
          <a:bodyPr anchor="ctr"/>
          <a:lstStyle>
            <a:lvl1pPr marL="0" indent="0">
              <a:buFont typeface="Arial" charset="0"/>
              <a:buNone/>
              <a:defRPr sz="4500" b="1" baseline="0">
                <a:solidFill>
                  <a:schemeClr val="bg1"/>
                </a:solidFill>
              </a:defRPr>
            </a:lvl1pPr>
          </a:lstStyle>
          <a:p>
            <a:r>
              <a:rPr lang="en-US" dirty="0"/>
              <a:t>This is a title slide</a:t>
            </a:r>
          </a:p>
        </p:txBody>
      </p:sp>
    </p:spTree>
    <p:extLst>
      <p:ext uri="{BB962C8B-B14F-4D97-AF65-F5344CB8AC3E}">
        <p14:creationId xmlns:p14="http://schemas.microsoft.com/office/powerpoint/2010/main" val="140000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6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90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solidFill>
                  <a:schemeClr val="tx2"/>
                </a:solidFill>
                <a:latin typeface="Helvetica" pitchFamily="34" charset="0"/>
              </a:defRPr>
            </a:lvl1pPr>
          </a:lstStyle>
          <a:p>
            <a:endParaRPr lang="en-GB" dirty="0"/>
          </a:p>
        </p:txBody>
      </p:sp>
      <p:sp>
        <p:nvSpPr>
          <p:cNvPr id="3" name="Content Placeholder 2"/>
          <p:cNvSpPr>
            <a:spLocks noGrp="1"/>
          </p:cNvSpPr>
          <p:nvPr>
            <p:ph idx="1"/>
          </p:nvPr>
        </p:nvSpPr>
        <p:spPr/>
        <p:txBody>
          <a:bodyPr/>
          <a:lstStyle>
            <a:lvl1pPr marL="0" indent="0">
              <a:buNone/>
              <a:defRPr sz="2000">
                <a:latin typeface="Helvetica" pitchFamily="34" charset="0"/>
              </a:defRPr>
            </a:lvl1pPr>
            <a:lvl2pPr>
              <a:defRPr sz="1600">
                <a:latin typeface="Helvetica" pitchFamily="34" charset="0"/>
              </a:defRPr>
            </a:lvl2pPr>
            <a:lvl3pPr>
              <a:defRPr sz="1400">
                <a:latin typeface="Helvetica" pitchFamily="34" charset="0"/>
              </a:defRPr>
            </a:lvl3pPr>
            <a:lvl4pPr>
              <a:defRPr sz="1200">
                <a:latin typeface="Helvetica" pitchFamily="34" charset="0"/>
              </a:defRPr>
            </a:lvl4pPr>
            <a:lvl5pPr>
              <a:defRPr sz="1200">
                <a:latin typeface="Helvetica" pitchFamily="34" charset="0"/>
              </a:defRPr>
            </a:lvl5pPr>
          </a:lstStyle>
          <a:p>
            <a:pPr lvl="0"/>
            <a:endParaRPr lang="en-GB" dirty="0"/>
          </a:p>
        </p:txBody>
      </p:sp>
    </p:spTree>
    <p:extLst>
      <p:ext uri="{BB962C8B-B14F-4D97-AF65-F5344CB8AC3E}">
        <p14:creationId xmlns:p14="http://schemas.microsoft.com/office/powerpoint/2010/main" val="93178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728663"/>
            <a:ext cx="7772400" cy="657225"/>
          </a:xfrm>
          <a:prstGeom prst="rect">
            <a:avLst/>
          </a:prstGeom>
        </p:spPr>
        <p:txBody>
          <a:bodyPr anchor="b"/>
          <a:lstStyle>
            <a:lvl1pPr algn="l">
              <a:defRPr sz="4000" b="1">
                <a:solidFill>
                  <a:schemeClr val="tx1"/>
                </a:solidFill>
              </a:defRPr>
            </a:lvl1pPr>
          </a:lstStyle>
          <a:p>
            <a:r>
              <a:rPr lang="en-US" dirty="0"/>
              <a:t>This is the headline</a:t>
            </a:r>
          </a:p>
        </p:txBody>
      </p:sp>
      <p:sp>
        <p:nvSpPr>
          <p:cNvPr id="4" name="Subtitle 2"/>
          <p:cNvSpPr>
            <a:spLocks noGrp="1"/>
          </p:cNvSpPr>
          <p:nvPr>
            <p:ph type="subTitle" idx="1" hasCustomPrompt="1"/>
          </p:nvPr>
        </p:nvSpPr>
        <p:spPr>
          <a:xfrm>
            <a:off x="685800" y="1814513"/>
            <a:ext cx="7772400" cy="3443287"/>
          </a:xfrm>
          <a:prstGeom prst="rect">
            <a:avLst/>
          </a:prstGeom>
        </p:spPr>
        <p:txBody>
          <a:bodyPr/>
          <a:lstStyle>
            <a:lvl1pPr marL="0" indent="0" algn="l">
              <a:spcBef>
                <a:spcPts val="0"/>
              </a:spcBef>
              <a:buFont typeface="Arial" charset="0"/>
              <a:buNone/>
              <a:defRPr sz="2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body text.</a:t>
            </a:r>
            <a:br>
              <a:rPr lang="en-US" dirty="0"/>
            </a:br>
            <a:r>
              <a:rPr lang="en-US" dirty="0"/>
              <a:t/>
            </a:r>
            <a:br>
              <a:rPr lang="en-US" dirty="0"/>
            </a:br>
            <a:r>
              <a:rPr lang="en-US" dirty="0"/>
              <a:t>This is our Applied Sciences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 </a:t>
            </a:r>
            <a:br>
              <a:rPr lang="en-US" dirty="0"/>
            </a:br>
            <a:r>
              <a:rPr lang="en-US" dirty="0"/>
              <a:t/>
            </a:r>
            <a:br>
              <a:rPr lang="en-US" dirty="0"/>
            </a:br>
            <a:r>
              <a:rPr lang="en-US" dirty="0"/>
              <a:t>Arial is used because it is common across all computers and is a clear, legible sans serif, similar to our corporate font, Gilroy.</a:t>
            </a:r>
          </a:p>
        </p:txBody>
      </p:sp>
    </p:spTree>
    <p:extLst>
      <p:ext uri="{BB962C8B-B14F-4D97-AF65-F5344CB8AC3E}">
        <p14:creationId xmlns:p14="http://schemas.microsoft.com/office/powerpoint/2010/main" val="6729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728663"/>
            <a:ext cx="7772400" cy="657225"/>
          </a:xfrm>
          <a:prstGeom prst="rect">
            <a:avLst/>
          </a:prstGeom>
        </p:spPr>
        <p:txBody>
          <a:bodyPr anchor="b"/>
          <a:lstStyle>
            <a:lvl1pPr algn="l">
              <a:defRPr sz="4000" b="1">
                <a:solidFill>
                  <a:schemeClr val="bg1"/>
                </a:solidFill>
              </a:defRPr>
            </a:lvl1pPr>
          </a:lstStyle>
          <a:p>
            <a:r>
              <a:rPr lang="en-US" dirty="0"/>
              <a:t>This is the headline</a:t>
            </a:r>
          </a:p>
        </p:txBody>
      </p:sp>
      <p:sp>
        <p:nvSpPr>
          <p:cNvPr id="9" name="Subtitle 2"/>
          <p:cNvSpPr>
            <a:spLocks noGrp="1"/>
          </p:cNvSpPr>
          <p:nvPr>
            <p:ph type="subTitle" idx="1" hasCustomPrompt="1"/>
          </p:nvPr>
        </p:nvSpPr>
        <p:spPr>
          <a:xfrm>
            <a:off x="685800" y="1814513"/>
            <a:ext cx="7772400" cy="3443287"/>
          </a:xfrm>
          <a:prstGeom prst="rect">
            <a:avLst/>
          </a:prstGeom>
        </p:spPr>
        <p:txBody>
          <a:bodyPr/>
          <a:lstStyle>
            <a:lvl1pPr marL="0" indent="0" algn="l">
              <a:spcBef>
                <a:spcPts val="0"/>
              </a:spcBef>
              <a:buFont typeface="Arial" charset="0"/>
              <a:buNone/>
              <a:defRPr sz="2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body text.</a:t>
            </a:r>
            <a:br>
              <a:rPr lang="en-US" dirty="0"/>
            </a:br>
            <a:r>
              <a:rPr lang="en-US" dirty="0"/>
              <a:t/>
            </a:r>
            <a:br>
              <a:rPr lang="en-US" dirty="0"/>
            </a:br>
            <a:r>
              <a:rPr lang="en-US" dirty="0"/>
              <a:t>This is our Applied Sciences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 </a:t>
            </a:r>
            <a:br>
              <a:rPr lang="en-US" dirty="0"/>
            </a:br>
            <a:r>
              <a:rPr lang="en-US" dirty="0"/>
              <a:t/>
            </a:r>
            <a:br>
              <a:rPr lang="en-US" dirty="0"/>
            </a:br>
            <a:r>
              <a:rPr lang="en-US" dirty="0"/>
              <a:t>Arial is used because it is common across all computers and is a clear, legible sans serif, similar to our corporate font, Gilroy.</a:t>
            </a:r>
          </a:p>
        </p:txBody>
      </p:sp>
    </p:spTree>
    <p:extLst>
      <p:ext uri="{BB962C8B-B14F-4D97-AF65-F5344CB8AC3E}">
        <p14:creationId xmlns:p14="http://schemas.microsoft.com/office/powerpoint/2010/main" val="19330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728663"/>
            <a:ext cx="7772400" cy="657225"/>
          </a:xfrm>
          <a:prstGeom prst="rect">
            <a:avLst/>
          </a:prstGeom>
        </p:spPr>
        <p:txBody>
          <a:bodyPr anchor="b"/>
          <a:lstStyle>
            <a:lvl1pPr algn="l">
              <a:defRPr sz="4000" b="1">
                <a:solidFill>
                  <a:schemeClr val="tx1"/>
                </a:solidFill>
              </a:defRPr>
            </a:lvl1pPr>
          </a:lstStyle>
          <a:p>
            <a:r>
              <a:rPr lang="en-US" dirty="0"/>
              <a:t>This is the headline</a:t>
            </a:r>
          </a:p>
        </p:txBody>
      </p:sp>
      <p:sp>
        <p:nvSpPr>
          <p:cNvPr id="4" name="Subtitle 2"/>
          <p:cNvSpPr>
            <a:spLocks noGrp="1"/>
          </p:cNvSpPr>
          <p:nvPr>
            <p:ph type="subTitle" idx="1" hasCustomPrompt="1"/>
          </p:nvPr>
        </p:nvSpPr>
        <p:spPr>
          <a:xfrm>
            <a:off x="685800" y="1814513"/>
            <a:ext cx="7772400" cy="3443287"/>
          </a:xfrm>
          <a:prstGeom prst="rect">
            <a:avLst/>
          </a:prstGeom>
        </p:spPr>
        <p:txBody>
          <a:bodyPr/>
          <a:lstStyle>
            <a:lvl1pPr marL="0" indent="0" algn="l">
              <a:spcBef>
                <a:spcPts val="0"/>
              </a:spcBef>
              <a:buFont typeface="Arial" charset="0"/>
              <a:buNone/>
              <a:defRPr sz="2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body text.</a:t>
            </a:r>
            <a:br>
              <a:rPr lang="en-US" dirty="0"/>
            </a:br>
            <a:r>
              <a:rPr lang="en-US" dirty="0"/>
              <a:t/>
            </a:r>
            <a:br>
              <a:rPr lang="en-US" dirty="0"/>
            </a:br>
            <a:r>
              <a:rPr lang="en-US" dirty="0"/>
              <a:t>This is our Applied Sciences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 </a:t>
            </a:r>
            <a:br>
              <a:rPr lang="en-US" dirty="0"/>
            </a:br>
            <a:r>
              <a:rPr lang="en-US" dirty="0"/>
              <a:t/>
            </a:r>
            <a:br>
              <a:rPr lang="en-US" dirty="0"/>
            </a:br>
            <a:r>
              <a:rPr lang="en-US" dirty="0"/>
              <a:t>Arial is used because it is common across all computers and is a clear, legible sans serif, similar to our corporate font, Gilroy.</a:t>
            </a:r>
          </a:p>
        </p:txBody>
      </p:sp>
    </p:spTree>
    <p:extLst>
      <p:ext uri="{BB962C8B-B14F-4D97-AF65-F5344CB8AC3E}">
        <p14:creationId xmlns:p14="http://schemas.microsoft.com/office/powerpoint/2010/main" val="34269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728663"/>
            <a:ext cx="7772400" cy="657225"/>
          </a:xfrm>
          <a:prstGeom prst="rect">
            <a:avLst/>
          </a:prstGeom>
        </p:spPr>
        <p:txBody>
          <a:bodyPr anchor="b"/>
          <a:lstStyle>
            <a:lvl1pPr algn="l">
              <a:defRPr sz="4000" b="1">
                <a:solidFill>
                  <a:schemeClr val="tx1"/>
                </a:solidFill>
              </a:defRPr>
            </a:lvl1pPr>
          </a:lstStyle>
          <a:p>
            <a:r>
              <a:rPr lang="en-US" dirty="0"/>
              <a:t>This is the headline</a:t>
            </a:r>
          </a:p>
        </p:txBody>
      </p:sp>
      <p:sp>
        <p:nvSpPr>
          <p:cNvPr id="9" name="Subtitle 2"/>
          <p:cNvSpPr>
            <a:spLocks noGrp="1"/>
          </p:cNvSpPr>
          <p:nvPr>
            <p:ph type="subTitle" idx="1" hasCustomPrompt="1"/>
          </p:nvPr>
        </p:nvSpPr>
        <p:spPr>
          <a:xfrm>
            <a:off x="685800" y="1814513"/>
            <a:ext cx="7772400" cy="3443287"/>
          </a:xfrm>
          <a:prstGeom prst="rect">
            <a:avLst/>
          </a:prstGeom>
        </p:spPr>
        <p:txBody>
          <a:bodyPr/>
          <a:lstStyle>
            <a:lvl1pPr marL="0" indent="0" algn="l">
              <a:spcBef>
                <a:spcPts val="0"/>
              </a:spcBef>
              <a:buFont typeface="Arial" charset="0"/>
              <a:buNone/>
              <a:defRPr sz="2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body text.</a:t>
            </a:r>
            <a:br>
              <a:rPr lang="en-US" dirty="0"/>
            </a:br>
            <a:r>
              <a:rPr lang="en-US" dirty="0"/>
              <a:t/>
            </a:r>
            <a:br>
              <a:rPr lang="en-US" dirty="0"/>
            </a:br>
            <a:r>
              <a:rPr lang="en-US" dirty="0"/>
              <a:t>This is our Applied Sciences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 </a:t>
            </a:r>
            <a:br>
              <a:rPr lang="en-US" dirty="0"/>
            </a:br>
            <a:r>
              <a:rPr lang="en-US" dirty="0"/>
              <a:t/>
            </a:r>
            <a:br>
              <a:rPr lang="en-US" dirty="0"/>
            </a:br>
            <a:r>
              <a:rPr lang="en-US" dirty="0"/>
              <a:t>Arial is used because it is common across all computers and is a clear, legible sans serif, similar to our corporate font, Gilroy.</a:t>
            </a:r>
          </a:p>
        </p:txBody>
      </p:sp>
    </p:spTree>
    <p:extLst>
      <p:ext uri="{BB962C8B-B14F-4D97-AF65-F5344CB8AC3E}">
        <p14:creationId xmlns:p14="http://schemas.microsoft.com/office/powerpoint/2010/main" val="66732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728663"/>
            <a:ext cx="7772400" cy="657225"/>
          </a:xfrm>
          <a:prstGeom prst="rect">
            <a:avLst/>
          </a:prstGeom>
        </p:spPr>
        <p:txBody>
          <a:bodyPr anchor="b"/>
          <a:lstStyle>
            <a:lvl1pPr algn="l">
              <a:defRPr sz="4000" b="1">
                <a:solidFill>
                  <a:schemeClr val="tx1"/>
                </a:solidFill>
              </a:defRPr>
            </a:lvl1pPr>
          </a:lstStyle>
          <a:p>
            <a:r>
              <a:rPr lang="en-US" dirty="0"/>
              <a:t>This is the headline</a:t>
            </a:r>
          </a:p>
        </p:txBody>
      </p:sp>
      <p:sp>
        <p:nvSpPr>
          <p:cNvPr id="8" name="Subtitle 2"/>
          <p:cNvSpPr>
            <a:spLocks noGrp="1"/>
          </p:cNvSpPr>
          <p:nvPr>
            <p:ph type="subTitle" idx="1" hasCustomPrompt="1"/>
          </p:nvPr>
        </p:nvSpPr>
        <p:spPr>
          <a:xfrm>
            <a:off x="685800" y="1814513"/>
            <a:ext cx="7772400" cy="3443287"/>
          </a:xfrm>
          <a:prstGeom prst="rect">
            <a:avLst/>
          </a:prstGeom>
        </p:spPr>
        <p:txBody>
          <a:bodyPr/>
          <a:lstStyle>
            <a:lvl1pPr marL="0" indent="0" algn="l">
              <a:spcBef>
                <a:spcPts val="0"/>
              </a:spcBef>
              <a:buFont typeface="Arial" charset="0"/>
              <a:buNone/>
              <a:defRPr sz="2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body text.</a:t>
            </a:r>
            <a:br>
              <a:rPr lang="en-US" dirty="0"/>
            </a:br>
            <a:r>
              <a:rPr lang="en-US" dirty="0"/>
              <a:t/>
            </a:r>
            <a:br>
              <a:rPr lang="en-US" dirty="0"/>
            </a:br>
            <a:r>
              <a:rPr lang="en-US" dirty="0"/>
              <a:t>This is our Applied Sciences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 </a:t>
            </a:r>
            <a:br>
              <a:rPr lang="en-US" dirty="0"/>
            </a:br>
            <a:r>
              <a:rPr lang="en-US" dirty="0"/>
              <a:t/>
            </a:r>
            <a:br>
              <a:rPr lang="en-US" dirty="0"/>
            </a:br>
            <a:r>
              <a:rPr lang="en-US" dirty="0"/>
              <a:t>Arial is used because it is common across all computers and is a clear, legible sans serif, similar to our corporate font, Gilroy.</a:t>
            </a:r>
          </a:p>
        </p:txBody>
      </p:sp>
    </p:spTree>
    <p:extLst>
      <p:ext uri="{BB962C8B-B14F-4D97-AF65-F5344CB8AC3E}">
        <p14:creationId xmlns:p14="http://schemas.microsoft.com/office/powerpoint/2010/main" val="54977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9"/>
          <p:cNvSpPr>
            <a:spLocks noGrp="1"/>
          </p:cNvSpPr>
          <p:nvPr>
            <p:ph type="title" hasCustomPrompt="1"/>
          </p:nvPr>
        </p:nvSpPr>
        <p:spPr>
          <a:xfrm>
            <a:off x="621238" y="639599"/>
            <a:ext cx="3529281" cy="5574810"/>
          </a:xfrm>
          <a:prstGeom prst="rect">
            <a:avLst/>
          </a:prstGeom>
        </p:spPr>
        <p:txBody>
          <a:bodyPr anchor="ctr"/>
          <a:lstStyle>
            <a:lvl1pPr marL="0" indent="0">
              <a:buFont typeface="Arial" charset="0"/>
              <a:buNone/>
              <a:defRPr sz="4500" b="1" baseline="0">
                <a:solidFill>
                  <a:schemeClr val="bg1"/>
                </a:solidFill>
              </a:defRPr>
            </a:lvl1pPr>
          </a:lstStyle>
          <a:p>
            <a:r>
              <a:rPr lang="en-US" dirty="0"/>
              <a:t>This is a title slide</a:t>
            </a:r>
          </a:p>
        </p:txBody>
      </p:sp>
    </p:spTree>
    <p:extLst>
      <p:ext uri="{BB962C8B-B14F-4D97-AF65-F5344CB8AC3E}">
        <p14:creationId xmlns:p14="http://schemas.microsoft.com/office/powerpoint/2010/main" val="131337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9"/>
          <p:cNvSpPr>
            <a:spLocks noGrp="1"/>
          </p:cNvSpPr>
          <p:nvPr>
            <p:ph type="title" hasCustomPrompt="1"/>
          </p:nvPr>
        </p:nvSpPr>
        <p:spPr>
          <a:xfrm>
            <a:off x="621238" y="639599"/>
            <a:ext cx="3529281" cy="5574810"/>
          </a:xfrm>
          <a:prstGeom prst="rect">
            <a:avLst/>
          </a:prstGeom>
        </p:spPr>
        <p:txBody>
          <a:bodyPr anchor="ctr"/>
          <a:lstStyle>
            <a:lvl1pPr marL="0" indent="0">
              <a:buFont typeface="Arial" charset="0"/>
              <a:buNone/>
              <a:defRPr sz="4500" b="1" baseline="0">
                <a:solidFill>
                  <a:schemeClr val="bg1"/>
                </a:solidFill>
              </a:defRPr>
            </a:lvl1pPr>
          </a:lstStyle>
          <a:p>
            <a:r>
              <a:rPr lang="en-US" dirty="0"/>
              <a:t>This is a title slide</a:t>
            </a:r>
          </a:p>
        </p:txBody>
      </p:sp>
    </p:spTree>
    <p:extLst>
      <p:ext uri="{BB962C8B-B14F-4D97-AF65-F5344CB8AC3E}">
        <p14:creationId xmlns:p14="http://schemas.microsoft.com/office/powerpoint/2010/main" val="685123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65883" y="5545039"/>
            <a:ext cx="1855210" cy="884719"/>
          </a:xfrm>
          <a:prstGeom prst="rect">
            <a:avLst/>
          </a:prstGeom>
        </p:spPr>
      </p:pic>
    </p:spTree>
    <p:extLst>
      <p:ext uri="{BB962C8B-B14F-4D97-AF65-F5344CB8AC3E}">
        <p14:creationId xmlns:p14="http://schemas.microsoft.com/office/powerpoint/2010/main" val="1908154931"/>
      </p:ext>
    </p:extLst>
  </p:cSld>
  <p:clrMap bg1="lt1" tx1="dk1" bg2="lt2" tx2="dk2" accent1="accent1" accent2="accent2" accent3="accent3" accent4="accent4" accent5="accent5" accent6="accent6" hlink="hlink" folHlink="folHlink"/>
  <p:sldLayoutIdLst>
    <p:sldLayoutId id="2147483678"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39712"/>
          </a:xfrm>
          <a:prstGeom prst="rect">
            <a:avLst/>
          </a:prstGeom>
        </p:spPr>
      </p:pic>
    </p:spTree>
    <p:extLst>
      <p:ext uri="{BB962C8B-B14F-4D97-AF65-F5344CB8AC3E}">
        <p14:creationId xmlns:p14="http://schemas.microsoft.com/office/powerpoint/2010/main" val="1226644242"/>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39712"/>
          </a:xfrm>
          <a:prstGeom prst="rect">
            <a:avLst/>
          </a:prstGeom>
        </p:spPr>
      </p:pic>
    </p:spTree>
    <p:extLst>
      <p:ext uri="{BB962C8B-B14F-4D97-AF65-F5344CB8AC3E}">
        <p14:creationId xmlns:p14="http://schemas.microsoft.com/office/powerpoint/2010/main" val="343873053"/>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1191" y="5657253"/>
            <a:ext cx="1619902" cy="772505"/>
          </a:xfrm>
          <a:prstGeom prst="rect">
            <a:avLst/>
          </a:prstGeom>
        </p:spPr>
      </p:pic>
    </p:spTree>
    <p:extLst>
      <p:ext uri="{BB962C8B-B14F-4D97-AF65-F5344CB8AC3E}">
        <p14:creationId xmlns:p14="http://schemas.microsoft.com/office/powerpoint/2010/main" val="47522845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71965" y="4935249"/>
            <a:ext cx="2808911" cy="1985813"/>
          </a:xfrm>
          <a:prstGeom prst="rect">
            <a:avLst/>
          </a:prstGeom>
        </p:spPr>
      </p:pic>
    </p:spTree>
    <p:extLst>
      <p:ext uri="{BB962C8B-B14F-4D97-AF65-F5344CB8AC3E}">
        <p14:creationId xmlns:p14="http://schemas.microsoft.com/office/powerpoint/2010/main" val="191160162"/>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65883" y="5545039"/>
            <a:ext cx="1855210" cy="884719"/>
          </a:xfrm>
          <a:prstGeom prst="rect">
            <a:avLst/>
          </a:prstGeom>
        </p:spPr>
      </p:pic>
    </p:spTree>
    <p:extLst>
      <p:ext uri="{BB962C8B-B14F-4D97-AF65-F5344CB8AC3E}">
        <p14:creationId xmlns:p14="http://schemas.microsoft.com/office/powerpoint/2010/main" val="635436358"/>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93021" y="5796422"/>
            <a:ext cx="1328072" cy="633336"/>
          </a:xfrm>
          <a:prstGeom prst="rect">
            <a:avLst/>
          </a:prstGeom>
        </p:spPr>
      </p:pic>
    </p:spTree>
    <p:extLst>
      <p:ext uri="{BB962C8B-B14F-4D97-AF65-F5344CB8AC3E}">
        <p14:creationId xmlns:p14="http://schemas.microsoft.com/office/powerpoint/2010/main" val="129346152"/>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12477" y="5805701"/>
            <a:ext cx="1308616" cy="624057"/>
          </a:xfrm>
          <a:prstGeom prst="rect">
            <a:avLst/>
          </a:prstGeom>
        </p:spPr>
      </p:pic>
    </p:spTree>
    <p:extLst>
      <p:ext uri="{BB962C8B-B14F-4D97-AF65-F5344CB8AC3E}">
        <p14:creationId xmlns:p14="http://schemas.microsoft.com/office/powerpoint/2010/main" val="567217807"/>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2610017"/>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341872"/>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5339607"/>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morrrij24@lsbu.ac.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654" y="1048650"/>
            <a:ext cx="7772400" cy="657225"/>
          </a:xfrm>
        </p:spPr>
        <p:txBody>
          <a:bodyPr/>
          <a:lstStyle/>
          <a:p>
            <a:r>
              <a:rPr lang="en-US" dirty="0" smtClean="0"/>
              <a:t>Before ‘rock bottom’</a:t>
            </a:r>
            <a:br>
              <a:rPr lang="en-US" dirty="0" smtClean="0"/>
            </a:br>
            <a:r>
              <a:rPr lang="en-US" sz="3200" dirty="0" smtClean="0"/>
              <a:t>Does a disease model hinder public health goals for alcohol?</a:t>
            </a:r>
            <a:endParaRPr lang="en-US" sz="3600" dirty="0"/>
          </a:p>
        </p:txBody>
      </p:sp>
      <p:sp>
        <p:nvSpPr>
          <p:cNvPr id="3" name="Subtitle 2"/>
          <p:cNvSpPr>
            <a:spLocks noGrp="1"/>
          </p:cNvSpPr>
          <p:nvPr>
            <p:ph type="subTitle" idx="1"/>
          </p:nvPr>
        </p:nvSpPr>
        <p:spPr>
          <a:xfrm>
            <a:off x="685800" y="4747492"/>
            <a:ext cx="7772400" cy="2422236"/>
          </a:xfrm>
        </p:spPr>
        <p:txBody>
          <a:bodyPr/>
          <a:lstStyle/>
          <a:p>
            <a:r>
              <a:rPr lang="en-US" dirty="0"/>
              <a:t>Dr James Morris</a:t>
            </a:r>
          </a:p>
          <a:p>
            <a:r>
              <a:rPr lang="en-US" dirty="0"/>
              <a:t>Research Fellow, Centre for Addictive Behaviors Research</a:t>
            </a:r>
          </a:p>
          <a:p>
            <a:r>
              <a:rPr lang="en-US" dirty="0"/>
              <a:t>London South Bank University</a:t>
            </a:r>
          </a:p>
          <a:p>
            <a:r>
              <a:rPr lang="en-US" dirty="0"/>
              <a:t>@jamesmorris24</a:t>
            </a:r>
          </a:p>
        </p:txBody>
      </p:sp>
      <p:pic>
        <p:nvPicPr>
          <p:cNvPr id="4" name="Picture 3" descr="A small boat in a body of water&#10;&#10;Description automatically generated">
            <a:extLst>
              <a:ext uri="{FF2B5EF4-FFF2-40B4-BE49-F238E27FC236}">
                <a16:creationId xmlns:a16="http://schemas.microsoft.com/office/drawing/2014/main" id="{B1CFFA61-0691-4470-927D-E957B4B702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2719" y="2053638"/>
            <a:ext cx="4594323" cy="2825865"/>
          </a:xfrm>
          <a:prstGeom prst="rect">
            <a:avLst/>
          </a:prstGeom>
        </p:spPr>
      </p:pic>
    </p:spTree>
    <p:extLst>
      <p:ext uri="{BB962C8B-B14F-4D97-AF65-F5344CB8AC3E}">
        <p14:creationId xmlns:p14="http://schemas.microsoft.com/office/powerpoint/2010/main" val="1310298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409354" y="477883"/>
            <a:ext cx="7772400" cy="657225"/>
          </a:xfrm>
        </p:spPr>
        <p:txBody>
          <a:bodyPr/>
          <a:lstStyle/>
          <a:p>
            <a:r>
              <a:rPr lang="en-GB" dirty="0"/>
              <a:t>Meta-analysis </a:t>
            </a:r>
          </a:p>
        </p:txBody>
      </p:sp>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523653" y="1286541"/>
            <a:ext cx="8096693" cy="4939240"/>
          </a:xfrm>
        </p:spPr>
        <p:txBody>
          <a:bodyPr/>
          <a:lstStyle/>
          <a:p>
            <a:pPr marL="342900" indent="-342900">
              <a:spcBef>
                <a:spcPts val="400"/>
              </a:spcBef>
              <a:spcAft>
                <a:spcPts val="400"/>
              </a:spcAft>
              <a:buFont typeface="Arial" panose="020B0604020202020204" pitchFamily="34" charset="0"/>
              <a:buChar char="•"/>
            </a:pPr>
            <a:r>
              <a:rPr lang="en-GB" dirty="0"/>
              <a:t>Kvaale et al., (2013, 2015) meta-analysis of 53 studies on effects of </a:t>
            </a:r>
            <a:r>
              <a:rPr lang="en-GB" i="1" dirty="0"/>
              <a:t>biogentic beliefs </a:t>
            </a:r>
            <a:r>
              <a:rPr lang="en-GB" dirty="0"/>
              <a:t>(genetic/neuro) relating to mainly mental health problems found:</a:t>
            </a:r>
            <a:endParaRPr lang="en-US" dirty="0"/>
          </a:p>
          <a:p>
            <a:pPr marL="342900" indent="-342900">
              <a:spcBef>
                <a:spcPts val="400"/>
              </a:spcBef>
              <a:spcAft>
                <a:spcPts val="400"/>
              </a:spcAft>
              <a:buFont typeface="Arial" panose="020B0604020202020204" pitchFamily="34" charset="0"/>
              <a:buChar char="•"/>
            </a:pPr>
            <a:endParaRPr lang="en-US" dirty="0"/>
          </a:p>
          <a:p>
            <a:pPr marL="342900" indent="-342900">
              <a:spcBef>
                <a:spcPts val="400"/>
              </a:spcBef>
              <a:spcAft>
                <a:spcPts val="400"/>
              </a:spcAft>
              <a:buFont typeface="Arial" panose="020B0604020202020204" pitchFamily="34" charset="0"/>
              <a:buChar char="•"/>
            </a:pPr>
            <a:endParaRPr lang="en-US" dirty="0"/>
          </a:p>
          <a:p>
            <a:pPr marL="342900" indent="-342900">
              <a:spcBef>
                <a:spcPts val="400"/>
              </a:spcBef>
              <a:spcAft>
                <a:spcPts val="400"/>
              </a:spcAft>
              <a:buFont typeface="Arial" panose="020B0604020202020204" pitchFamily="34" charset="0"/>
              <a:buChar char="•"/>
            </a:pPr>
            <a:endParaRPr lang="en-US" dirty="0"/>
          </a:p>
          <a:p>
            <a:pPr marL="342900" indent="-342900">
              <a:spcBef>
                <a:spcPts val="400"/>
              </a:spcBef>
              <a:spcAft>
                <a:spcPts val="400"/>
              </a:spcAft>
              <a:buFont typeface="Arial" panose="020B0604020202020204" pitchFamily="34" charset="0"/>
              <a:buChar char="•"/>
            </a:pPr>
            <a:endParaRPr lang="en-US" dirty="0"/>
          </a:p>
          <a:p>
            <a:pPr marL="342900" indent="-342900">
              <a:buFont typeface="Arial" panose="020B0604020202020204" pitchFamily="34" charset="0"/>
              <a:buChar char="•"/>
            </a:pPr>
            <a:r>
              <a:rPr lang="en-GB" dirty="0" err="1"/>
              <a:t>Lougham</a:t>
            </a:r>
            <a:r>
              <a:rPr lang="en-GB" dirty="0"/>
              <a:t> et al. (2018) meta-analysis of 26 studies on </a:t>
            </a:r>
            <a:r>
              <a:rPr lang="en-GB" i="1" dirty="0"/>
              <a:t>neuroscientific beliefs </a:t>
            </a:r>
            <a:r>
              <a:rPr lang="en-GB" dirty="0"/>
              <a:t>relating mainly to mental health problems: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Both conclude need for communicating complexity of aetiology</a:t>
            </a:r>
          </a:p>
          <a:p>
            <a:pPr marL="342900" indent="-342900">
              <a:spcBef>
                <a:spcPts val="400"/>
              </a:spcBef>
              <a:spcAft>
                <a:spcPts val="400"/>
              </a:spcAft>
              <a:buFont typeface="Arial" panose="020B0604020202020204" pitchFamily="34" charset="0"/>
              <a:buChar char="•"/>
            </a:pPr>
            <a:endParaRPr lang="en-GB" dirty="0"/>
          </a:p>
        </p:txBody>
      </p:sp>
      <p:graphicFrame>
        <p:nvGraphicFramePr>
          <p:cNvPr id="2" name="Table 2">
            <a:extLst>
              <a:ext uri="{FF2B5EF4-FFF2-40B4-BE49-F238E27FC236}">
                <a16:creationId xmlns:a16="http://schemas.microsoft.com/office/drawing/2014/main" id="{8E908558-A3CA-4C4D-BDB1-D8934FE023D7}"/>
              </a:ext>
            </a:extLst>
          </p:cNvPr>
          <p:cNvGraphicFramePr>
            <a:graphicFrameLocks noGrp="1"/>
          </p:cNvGraphicFramePr>
          <p:nvPr>
            <p:extLst>
              <p:ext uri="{D42A27DB-BD31-4B8C-83A1-F6EECF244321}">
                <p14:modId xmlns:p14="http://schemas.microsoft.com/office/powerpoint/2010/main" val="4187118052"/>
              </p:ext>
            </p:extLst>
          </p:nvPr>
        </p:nvGraphicFramePr>
        <p:xfrm>
          <a:off x="881695" y="2272561"/>
          <a:ext cx="7167958" cy="1483360"/>
        </p:xfrm>
        <a:graphic>
          <a:graphicData uri="http://schemas.openxmlformats.org/drawingml/2006/table">
            <a:tbl>
              <a:tblPr firstRow="1" bandRow="1">
                <a:tableStyleId>{5C22544A-7EE6-4342-B048-85BDC9FD1C3A}</a:tableStyleId>
              </a:tblPr>
              <a:tblGrid>
                <a:gridCol w="3583979">
                  <a:extLst>
                    <a:ext uri="{9D8B030D-6E8A-4147-A177-3AD203B41FA5}">
                      <a16:colId xmlns:a16="http://schemas.microsoft.com/office/drawing/2014/main" val="1152623983"/>
                    </a:ext>
                  </a:extLst>
                </a:gridCol>
                <a:gridCol w="3583979">
                  <a:extLst>
                    <a:ext uri="{9D8B030D-6E8A-4147-A177-3AD203B41FA5}">
                      <a16:colId xmlns:a16="http://schemas.microsoft.com/office/drawing/2014/main" val="4032032896"/>
                    </a:ext>
                  </a:extLst>
                </a:gridCol>
              </a:tblGrid>
              <a:tr h="370840">
                <a:tc>
                  <a:txBody>
                    <a:bodyPr/>
                    <a:lstStyle/>
                    <a:p>
                      <a:pPr algn="ctr"/>
                      <a:r>
                        <a:rPr lang="en-GB" dirty="0"/>
                        <a:t>Beneficial</a:t>
                      </a:r>
                    </a:p>
                  </a:txBody>
                  <a:tcPr/>
                </a:tc>
                <a:tc>
                  <a:txBody>
                    <a:bodyPr/>
                    <a:lstStyle/>
                    <a:p>
                      <a:pPr algn="ctr"/>
                      <a:r>
                        <a:rPr lang="en-GB" dirty="0"/>
                        <a:t>Detrimental</a:t>
                      </a:r>
                    </a:p>
                  </a:txBody>
                  <a:tcPr/>
                </a:tc>
                <a:extLst>
                  <a:ext uri="{0D108BD9-81ED-4DB2-BD59-A6C34878D82A}">
                    <a16:rowId xmlns:a16="http://schemas.microsoft.com/office/drawing/2014/main" val="1864322744"/>
                  </a:ext>
                </a:extLst>
              </a:tr>
              <a:tr h="370840">
                <a:tc>
                  <a:txBody>
                    <a:bodyPr/>
                    <a:lstStyle/>
                    <a:p>
                      <a:r>
                        <a:rPr lang="en-GB" dirty="0"/>
                        <a:t>Reduced blame</a:t>
                      </a:r>
                    </a:p>
                  </a:txBody>
                  <a:tcPr/>
                </a:tc>
                <a:tc>
                  <a:txBody>
                    <a:bodyPr/>
                    <a:lstStyle/>
                    <a:p>
                      <a:r>
                        <a:rPr lang="en-US" dirty="0"/>
                        <a:t>Increased prognostic pessimism </a:t>
                      </a:r>
                      <a:endParaRPr lang="en-GB" dirty="0"/>
                    </a:p>
                  </a:txBody>
                  <a:tcPr/>
                </a:tc>
                <a:extLst>
                  <a:ext uri="{0D108BD9-81ED-4DB2-BD59-A6C34878D82A}">
                    <a16:rowId xmlns:a16="http://schemas.microsoft.com/office/drawing/2014/main" val="1583940839"/>
                  </a:ext>
                </a:extLst>
              </a:tr>
              <a:tr h="370840">
                <a:tc>
                  <a:txBody>
                    <a:bodyPr/>
                    <a:lstStyle/>
                    <a:p>
                      <a:endParaRPr lang="en-GB" dirty="0"/>
                    </a:p>
                  </a:txBody>
                  <a:tcPr/>
                </a:tc>
                <a:tc>
                  <a:txBody>
                    <a:bodyPr/>
                    <a:lstStyle/>
                    <a:p>
                      <a:r>
                        <a:rPr lang="en-US" dirty="0"/>
                        <a:t>Perceptions of dangerousness </a:t>
                      </a:r>
                      <a:endParaRPr lang="en-GB" dirty="0"/>
                    </a:p>
                  </a:txBody>
                  <a:tcPr/>
                </a:tc>
                <a:extLst>
                  <a:ext uri="{0D108BD9-81ED-4DB2-BD59-A6C34878D82A}">
                    <a16:rowId xmlns:a16="http://schemas.microsoft.com/office/drawing/2014/main" val="2798648165"/>
                  </a:ext>
                </a:extLst>
              </a:tr>
              <a:tr h="370840">
                <a:tc>
                  <a:txBody>
                    <a:bodyPr/>
                    <a:lstStyle/>
                    <a:p>
                      <a:endParaRPr lang="en-GB" dirty="0"/>
                    </a:p>
                  </a:txBody>
                  <a:tcPr/>
                </a:tc>
                <a:tc>
                  <a:txBody>
                    <a:bodyPr/>
                    <a:lstStyle/>
                    <a:p>
                      <a:r>
                        <a:rPr lang="en-GB" dirty="0"/>
                        <a:t>Social distance* </a:t>
                      </a:r>
                    </a:p>
                  </a:txBody>
                  <a:tcPr/>
                </a:tc>
                <a:extLst>
                  <a:ext uri="{0D108BD9-81ED-4DB2-BD59-A6C34878D82A}">
                    <a16:rowId xmlns:a16="http://schemas.microsoft.com/office/drawing/2014/main" val="2981064295"/>
                  </a:ext>
                </a:extLst>
              </a:tr>
            </a:tbl>
          </a:graphicData>
        </a:graphic>
      </p:graphicFrame>
      <p:graphicFrame>
        <p:nvGraphicFramePr>
          <p:cNvPr id="6" name="Table 2">
            <a:extLst>
              <a:ext uri="{FF2B5EF4-FFF2-40B4-BE49-F238E27FC236}">
                <a16:creationId xmlns:a16="http://schemas.microsoft.com/office/drawing/2014/main" id="{23C5F545-23A8-4D58-A6EA-C111EE10CE5E}"/>
              </a:ext>
            </a:extLst>
          </p:cNvPr>
          <p:cNvGraphicFramePr>
            <a:graphicFrameLocks noGrp="1"/>
          </p:cNvGraphicFramePr>
          <p:nvPr>
            <p:extLst>
              <p:ext uri="{D42A27DB-BD31-4B8C-83A1-F6EECF244321}">
                <p14:modId xmlns:p14="http://schemas.microsoft.com/office/powerpoint/2010/main" val="592814764"/>
              </p:ext>
            </p:extLst>
          </p:nvPr>
        </p:nvGraphicFramePr>
        <p:xfrm>
          <a:off x="881695" y="4568144"/>
          <a:ext cx="7167958" cy="1483360"/>
        </p:xfrm>
        <a:graphic>
          <a:graphicData uri="http://schemas.openxmlformats.org/drawingml/2006/table">
            <a:tbl>
              <a:tblPr firstRow="1" bandRow="1">
                <a:tableStyleId>{5C22544A-7EE6-4342-B048-85BDC9FD1C3A}</a:tableStyleId>
              </a:tblPr>
              <a:tblGrid>
                <a:gridCol w="3583979">
                  <a:extLst>
                    <a:ext uri="{9D8B030D-6E8A-4147-A177-3AD203B41FA5}">
                      <a16:colId xmlns:a16="http://schemas.microsoft.com/office/drawing/2014/main" val="1152623983"/>
                    </a:ext>
                  </a:extLst>
                </a:gridCol>
                <a:gridCol w="3583979">
                  <a:extLst>
                    <a:ext uri="{9D8B030D-6E8A-4147-A177-3AD203B41FA5}">
                      <a16:colId xmlns:a16="http://schemas.microsoft.com/office/drawing/2014/main" val="4032032896"/>
                    </a:ext>
                  </a:extLst>
                </a:gridCol>
              </a:tblGrid>
              <a:tr h="370840">
                <a:tc>
                  <a:txBody>
                    <a:bodyPr/>
                    <a:lstStyle/>
                    <a:p>
                      <a:pPr algn="ctr"/>
                      <a:r>
                        <a:rPr lang="en-GB" dirty="0"/>
                        <a:t>Beneficial</a:t>
                      </a:r>
                    </a:p>
                  </a:txBody>
                  <a:tcPr/>
                </a:tc>
                <a:tc>
                  <a:txBody>
                    <a:bodyPr/>
                    <a:lstStyle/>
                    <a:p>
                      <a:pPr algn="ctr"/>
                      <a:r>
                        <a:rPr lang="en-GB" dirty="0"/>
                        <a:t>Detrimental</a:t>
                      </a:r>
                    </a:p>
                  </a:txBody>
                  <a:tcPr/>
                </a:tc>
                <a:extLst>
                  <a:ext uri="{0D108BD9-81ED-4DB2-BD59-A6C34878D82A}">
                    <a16:rowId xmlns:a16="http://schemas.microsoft.com/office/drawing/2014/main" val="1864322744"/>
                  </a:ext>
                </a:extLst>
              </a:tr>
              <a:tr h="370840">
                <a:tc>
                  <a:txBody>
                    <a:bodyPr/>
                    <a:lstStyle/>
                    <a:p>
                      <a:r>
                        <a:rPr lang="en-GB" strike="sngStrike" dirty="0"/>
                        <a:t>Reduced blame</a:t>
                      </a:r>
                    </a:p>
                  </a:txBody>
                  <a:tcPr/>
                </a:tc>
                <a:tc>
                  <a:txBody>
                    <a:bodyPr/>
                    <a:lstStyle/>
                    <a:p>
                      <a:r>
                        <a:rPr lang="en-US" dirty="0"/>
                        <a:t>Increased prognostic pessimism </a:t>
                      </a:r>
                      <a:endParaRPr lang="en-GB" dirty="0"/>
                    </a:p>
                  </a:txBody>
                  <a:tcPr/>
                </a:tc>
                <a:extLst>
                  <a:ext uri="{0D108BD9-81ED-4DB2-BD59-A6C34878D82A}">
                    <a16:rowId xmlns:a16="http://schemas.microsoft.com/office/drawing/2014/main" val="1583940839"/>
                  </a:ext>
                </a:extLst>
              </a:tr>
              <a:tr h="370840">
                <a:tc>
                  <a:txBody>
                    <a:bodyPr/>
                    <a:lstStyle/>
                    <a:p>
                      <a:endParaRPr lang="en-GB" dirty="0"/>
                    </a:p>
                  </a:txBody>
                  <a:tcPr/>
                </a:tc>
                <a:tc>
                  <a:txBody>
                    <a:bodyPr/>
                    <a:lstStyle/>
                    <a:p>
                      <a:r>
                        <a:rPr lang="en-US" dirty="0"/>
                        <a:t>Perceptions of dangerousness </a:t>
                      </a:r>
                      <a:endParaRPr lang="en-GB" dirty="0"/>
                    </a:p>
                  </a:txBody>
                  <a:tcPr/>
                </a:tc>
                <a:extLst>
                  <a:ext uri="{0D108BD9-81ED-4DB2-BD59-A6C34878D82A}">
                    <a16:rowId xmlns:a16="http://schemas.microsoft.com/office/drawing/2014/main" val="2798648165"/>
                  </a:ext>
                </a:extLst>
              </a:tr>
              <a:tr h="370840">
                <a:tc>
                  <a:txBody>
                    <a:bodyPr/>
                    <a:lstStyle/>
                    <a:p>
                      <a:endParaRPr lang="en-GB" dirty="0"/>
                    </a:p>
                  </a:txBody>
                  <a:tcPr/>
                </a:tc>
                <a:tc>
                  <a:txBody>
                    <a:bodyPr/>
                    <a:lstStyle/>
                    <a:p>
                      <a:r>
                        <a:rPr lang="en-GB" dirty="0"/>
                        <a:t>Social distance </a:t>
                      </a:r>
                    </a:p>
                  </a:txBody>
                  <a:tcPr/>
                </a:tc>
                <a:extLst>
                  <a:ext uri="{0D108BD9-81ED-4DB2-BD59-A6C34878D82A}">
                    <a16:rowId xmlns:a16="http://schemas.microsoft.com/office/drawing/2014/main" val="2981064295"/>
                  </a:ext>
                </a:extLst>
              </a:tr>
            </a:tbl>
          </a:graphicData>
        </a:graphic>
      </p:graphicFrame>
      <p:sp>
        <p:nvSpPr>
          <p:cNvPr id="7" name="TextBox 6">
            <a:extLst>
              <a:ext uri="{FF2B5EF4-FFF2-40B4-BE49-F238E27FC236}">
                <a16:creationId xmlns:a16="http://schemas.microsoft.com/office/drawing/2014/main" id="{EE979D4C-1D44-40AD-B514-89421EBD22C9}"/>
              </a:ext>
            </a:extLst>
          </p:cNvPr>
          <p:cNvSpPr txBox="1"/>
          <p:nvPr/>
        </p:nvSpPr>
        <p:spPr>
          <a:xfrm>
            <a:off x="6252750" y="6400654"/>
            <a:ext cx="3593805" cy="276999"/>
          </a:xfrm>
          <a:prstGeom prst="rect">
            <a:avLst/>
          </a:prstGeom>
          <a:noFill/>
        </p:spPr>
        <p:txBody>
          <a:bodyPr wrap="square" rtlCol="0">
            <a:spAutoFit/>
          </a:bodyPr>
          <a:lstStyle/>
          <a:p>
            <a:r>
              <a:rPr lang="en-GB" sz="1200" dirty="0"/>
              <a:t>*Found in correlational studies only</a:t>
            </a:r>
          </a:p>
        </p:txBody>
      </p:sp>
    </p:spTree>
    <p:extLst>
      <p:ext uri="{BB962C8B-B14F-4D97-AF65-F5344CB8AC3E}">
        <p14:creationId xmlns:p14="http://schemas.microsoft.com/office/powerpoint/2010/main" val="1798782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459152" y="493883"/>
            <a:ext cx="7772400" cy="657225"/>
          </a:xfrm>
        </p:spPr>
        <p:txBody>
          <a:bodyPr/>
          <a:lstStyle/>
          <a:p>
            <a:r>
              <a:rPr lang="en-GB" sz="2800" dirty="0"/>
              <a:t>Despite rising beliefs in mental ‘illness’ &amp; addiction issues as ‘disease’… </a:t>
            </a:r>
          </a:p>
        </p:txBody>
      </p:sp>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509156" y="1242083"/>
            <a:ext cx="7722396" cy="4914963"/>
          </a:xfrm>
        </p:spPr>
        <p:txBody>
          <a:bodyPr/>
          <a:lstStyle/>
          <a:p>
            <a:pPr marL="342900" indent="-342900">
              <a:spcBef>
                <a:spcPts val="300"/>
              </a:spcBef>
              <a:spcAft>
                <a:spcPts val="300"/>
              </a:spcAft>
              <a:buFont typeface="Arial" panose="020B0604020202020204" pitchFamily="34" charset="0"/>
              <a:buChar char="•"/>
            </a:pPr>
            <a:r>
              <a:rPr lang="en-GB" sz="2000" dirty="0"/>
              <a:t>…public stigma was not reduced in the US (2006 vs 1996)..</a:t>
            </a:r>
          </a:p>
          <a:p>
            <a:pPr marL="342900" indent="-342900">
              <a:spcBef>
                <a:spcPts val="300"/>
              </a:spcBef>
              <a:spcAft>
                <a:spcPts val="300"/>
              </a:spcAft>
              <a:buFont typeface="Arial" panose="020B0604020202020204" pitchFamily="34" charset="0"/>
              <a:buChar char="•"/>
            </a:pPr>
            <a:endParaRPr lang="en-GB" dirty="0"/>
          </a:p>
          <a:p>
            <a:pPr marL="342900" indent="-342900">
              <a:spcBef>
                <a:spcPts val="300"/>
              </a:spcBef>
              <a:spcAft>
                <a:spcPts val="300"/>
              </a:spcAft>
              <a:buFont typeface="Arial" panose="020B0604020202020204" pitchFamily="34" charset="0"/>
              <a:buChar char="•"/>
            </a:pPr>
            <a:endParaRPr lang="en-GB" dirty="0"/>
          </a:p>
          <a:p>
            <a:pPr marL="342900" indent="-342900">
              <a:spcBef>
                <a:spcPts val="300"/>
              </a:spcBef>
              <a:spcAft>
                <a:spcPts val="300"/>
              </a:spcAft>
              <a:buFont typeface="Arial" panose="020B0604020202020204" pitchFamily="34" charset="0"/>
              <a:buChar char="•"/>
            </a:pPr>
            <a:endParaRPr lang="en-GB" dirty="0"/>
          </a:p>
          <a:p>
            <a:pPr marL="342900" indent="-342900">
              <a:spcBef>
                <a:spcPts val="300"/>
              </a:spcBef>
              <a:spcAft>
                <a:spcPts val="300"/>
              </a:spcAft>
              <a:buFont typeface="Arial" panose="020B0604020202020204" pitchFamily="34" charset="0"/>
              <a:buChar char="•"/>
            </a:pPr>
            <a:endParaRPr lang="en-GB" dirty="0"/>
          </a:p>
          <a:p>
            <a:pPr>
              <a:spcBef>
                <a:spcPts val="300"/>
              </a:spcBef>
              <a:spcAft>
                <a:spcPts val="300"/>
              </a:spcAft>
            </a:pPr>
            <a:endParaRPr lang="en-GB" dirty="0"/>
          </a:p>
          <a:p>
            <a:pPr marL="342900" indent="-342900">
              <a:spcBef>
                <a:spcPts val="300"/>
              </a:spcBef>
              <a:spcAft>
                <a:spcPts val="300"/>
              </a:spcAft>
              <a:buFont typeface="Arial" panose="020B0604020202020204" pitchFamily="34" charset="0"/>
              <a:buChar char="•"/>
            </a:pPr>
            <a:endParaRPr lang="en-US" sz="1900" dirty="0"/>
          </a:p>
          <a:p>
            <a:pPr marL="342900" indent="-342900">
              <a:spcBef>
                <a:spcPts val="300"/>
              </a:spcBef>
              <a:spcAft>
                <a:spcPts val="300"/>
              </a:spcAft>
              <a:buFont typeface="Arial" panose="020B0604020202020204" pitchFamily="34" charset="0"/>
              <a:buChar char="•"/>
            </a:pPr>
            <a:r>
              <a:rPr lang="en-US" sz="1900" dirty="0"/>
              <a:t>Over the 10 years, more people believed alcohol dependence was an ‘illness’, genetic, or a problem of the brain  </a:t>
            </a:r>
          </a:p>
          <a:p>
            <a:pPr marL="342900" indent="-342900">
              <a:spcBef>
                <a:spcPts val="300"/>
              </a:spcBef>
              <a:spcAft>
                <a:spcPts val="300"/>
              </a:spcAft>
              <a:buFont typeface="Arial" panose="020B0604020202020204" pitchFamily="34" charset="0"/>
              <a:buChar char="•"/>
            </a:pPr>
            <a:r>
              <a:rPr lang="en-US" sz="1900" dirty="0"/>
              <a:t>‘No significant decrease was reported in any indicator of stigma, and levels remained high</a:t>
            </a:r>
            <a:r>
              <a:rPr lang="en-GB" sz="1900" dirty="0"/>
              <a:t>’</a:t>
            </a:r>
          </a:p>
          <a:p>
            <a:pPr marL="342900" indent="-342900">
              <a:spcBef>
                <a:spcPts val="300"/>
              </a:spcBef>
              <a:spcAft>
                <a:spcPts val="300"/>
              </a:spcAft>
              <a:buFont typeface="Arial" panose="020B0604020202020204" pitchFamily="34" charset="0"/>
              <a:buChar char="•"/>
            </a:pPr>
            <a:r>
              <a:rPr lang="en-GB" sz="1900" dirty="0"/>
              <a:t>Increase in people unwilling </a:t>
            </a:r>
            <a:r>
              <a:rPr lang="en-US" sz="1900" dirty="0"/>
              <a:t>to have someone with alcohol dependence marry into their family (from 70% to 79%)’</a:t>
            </a:r>
          </a:p>
          <a:p>
            <a:pPr marL="342900" indent="-342900">
              <a:spcBef>
                <a:spcPts val="300"/>
              </a:spcBef>
              <a:spcAft>
                <a:spcPts val="300"/>
              </a:spcAft>
              <a:buFont typeface="Arial" panose="020B0604020202020204" pitchFamily="34" charset="0"/>
              <a:buChar char="•"/>
            </a:pPr>
            <a:r>
              <a:rPr lang="en-US" sz="1900" dirty="0"/>
              <a:t>Similar other population survey findings </a:t>
            </a:r>
            <a:r>
              <a:rPr lang="en-US" sz="1900" dirty="0" err="1"/>
              <a:t>e.g</a:t>
            </a:r>
            <a:r>
              <a:rPr lang="en-US" sz="1900" dirty="0"/>
              <a:t> Schomerus et al. (2003)</a:t>
            </a:r>
            <a:endParaRPr lang="en-GB" sz="1900" dirty="0"/>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pic>
        <p:nvPicPr>
          <p:cNvPr id="2" name="Picture 1">
            <a:extLst>
              <a:ext uri="{FF2B5EF4-FFF2-40B4-BE49-F238E27FC236}">
                <a16:creationId xmlns:a16="http://schemas.microsoft.com/office/drawing/2014/main" id="{4C1F172E-ED6B-4487-811F-0E97763FC922}"/>
              </a:ext>
            </a:extLst>
          </p:cNvPr>
          <p:cNvPicPr>
            <a:picLocks noChangeAspect="1"/>
          </p:cNvPicPr>
          <p:nvPr/>
        </p:nvPicPr>
        <p:blipFill rotWithShape="1">
          <a:blip r:embed="rId2"/>
          <a:srcRect t="24719" b="32344"/>
          <a:stretch/>
        </p:blipFill>
        <p:spPr>
          <a:xfrm>
            <a:off x="907669" y="1717357"/>
            <a:ext cx="7410173" cy="1802020"/>
          </a:xfrm>
          <a:prstGeom prst="rect">
            <a:avLst/>
          </a:prstGeom>
        </p:spPr>
      </p:pic>
    </p:spTree>
    <p:extLst>
      <p:ext uri="{BB962C8B-B14F-4D97-AF65-F5344CB8AC3E}">
        <p14:creationId xmlns:p14="http://schemas.microsoft.com/office/powerpoint/2010/main" val="42880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415637" y="728663"/>
            <a:ext cx="7772400" cy="657225"/>
          </a:xfrm>
        </p:spPr>
        <p:txBody>
          <a:bodyPr/>
          <a:lstStyle/>
          <a:p>
            <a:r>
              <a:rPr lang="en-GB" sz="3600" i="1" dirty="0"/>
              <a:t>Why</a:t>
            </a:r>
            <a:r>
              <a:rPr lang="en-GB" sz="3600" dirty="0"/>
              <a:t> doesn’t a disease model reduce public stigma? </a:t>
            </a:r>
          </a:p>
        </p:txBody>
      </p:sp>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467593" y="1510143"/>
            <a:ext cx="5860472" cy="4738255"/>
          </a:xfrm>
        </p:spPr>
        <p:txBody>
          <a:bodyPr/>
          <a:lstStyle/>
          <a:p>
            <a:pPr marL="342900" indent="-342900">
              <a:spcBef>
                <a:spcPts val="400"/>
              </a:spcBef>
              <a:spcAft>
                <a:spcPts val="400"/>
              </a:spcAft>
              <a:buFont typeface="Arial" panose="020B0604020202020204" pitchFamily="34" charset="0"/>
              <a:buChar char="•"/>
            </a:pPr>
            <a:r>
              <a:rPr lang="en-GB" sz="2000" dirty="0"/>
              <a:t>A disease model promotes separation – i.e. ‘healthy us’ (social drinkers) vs ‘diseased them’ (alcoholics)</a:t>
            </a:r>
          </a:p>
          <a:p>
            <a:pPr marL="342900" indent="-342900">
              <a:spcBef>
                <a:spcPts val="400"/>
              </a:spcBef>
              <a:spcAft>
                <a:spcPts val="400"/>
              </a:spcAft>
              <a:buFont typeface="Arial" panose="020B0604020202020204" pitchFamily="34" charset="0"/>
              <a:buChar char="•"/>
            </a:pPr>
            <a:r>
              <a:rPr lang="en-GB" sz="2000" dirty="0"/>
              <a:t>Separation and difference are a central stigma processes in which there is the majority ‘in group’ vs the minority ‘out group’</a:t>
            </a:r>
          </a:p>
          <a:p>
            <a:pPr marL="342900" indent="-342900">
              <a:spcBef>
                <a:spcPts val="400"/>
              </a:spcBef>
              <a:spcAft>
                <a:spcPts val="400"/>
              </a:spcAft>
              <a:buFont typeface="Arial" panose="020B0604020202020204" pitchFamily="34" charset="0"/>
              <a:buChar char="•"/>
            </a:pPr>
            <a:r>
              <a:rPr lang="en-GB" sz="2000" dirty="0"/>
              <a:t>Therefore people may ‘blame’ less but still discriminate (e.g. social rejection)</a:t>
            </a:r>
          </a:p>
          <a:p>
            <a:pPr marL="342900" indent="-342900">
              <a:spcBef>
                <a:spcPts val="400"/>
              </a:spcBef>
              <a:spcAft>
                <a:spcPts val="400"/>
              </a:spcAft>
              <a:buFont typeface="Arial" panose="020B0604020202020204" pitchFamily="34" charset="0"/>
              <a:buChar char="•"/>
            </a:pPr>
            <a:r>
              <a:rPr lang="en-GB" sz="2000" dirty="0"/>
              <a:t>Approaches to reduce stigma point to </a:t>
            </a:r>
            <a:r>
              <a:rPr lang="en-GB" sz="2000" i="1" dirty="0"/>
              <a:t>humanising approaches</a:t>
            </a:r>
            <a:r>
              <a:rPr lang="en-GB" sz="2000" dirty="0"/>
              <a:t> e.g.</a:t>
            </a:r>
          </a:p>
          <a:p>
            <a:pPr marL="800100" lvl="1" indent="-342900" algn="l">
              <a:spcBef>
                <a:spcPts val="400"/>
              </a:spcBef>
              <a:spcAft>
                <a:spcPts val="400"/>
              </a:spcAft>
              <a:buFont typeface="Arial" panose="020B0604020202020204" pitchFamily="34" charset="0"/>
              <a:buChar char="•"/>
            </a:pPr>
            <a:r>
              <a:rPr lang="en-GB" sz="1800" dirty="0"/>
              <a:t>Increasing empathy and reducing anxiety via contact and reducing perceived difference </a:t>
            </a:r>
          </a:p>
          <a:p>
            <a:pPr marL="800100" lvl="1" indent="-342900" algn="l">
              <a:spcBef>
                <a:spcPts val="400"/>
              </a:spcBef>
              <a:spcAft>
                <a:spcPts val="400"/>
              </a:spcAft>
              <a:buFont typeface="Arial" panose="020B0604020202020204" pitchFamily="34" charset="0"/>
              <a:buChar char="•"/>
            </a:pPr>
            <a:r>
              <a:rPr lang="en-GB" sz="1800" dirty="0"/>
              <a:t>Identifying addiction as owing to difficult life events or adverse child experiences can reduce stigma (e.g. </a:t>
            </a:r>
            <a:r>
              <a:rPr lang="en-GB" sz="1800" dirty="0" err="1"/>
              <a:t>Weine</a:t>
            </a:r>
            <a:r>
              <a:rPr lang="en-GB" sz="1800" dirty="0"/>
              <a:t> et al., 2016, </a:t>
            </a:r>
            <a:r>
              <a:rPr lang="en-GB" sz="1800" dirty="0" err="1"/>
              <a:t>Summnal</a:t>
            </a:r>
            <a:r>
              <a:rPr lang="en-GB" sz="1800" dirty="0"/>
              <a:t> et al., 2020) </a:t>
            </a:r>
          </a:p>
          <a:p>
            <a:pPr marL="342900" indent="-342900">
              <a:buFont typeface="Arial" panose="020B0604020202020204" pitchFamily="34" charset="0"/>
              <a:buChar char="•"/>
            </a:pPr>
            <a:endParaRPr lang="en-GB" i="1" dirty="0"/>
          </a:p>
        </p:txBody>
      </p:sp>
      <p:pic>
        <p:nvPicPr>
          <p:cNvPr id="7" name="Picture 6" descr="Chart, bubble chart&#10;&#10;Description automatically generated">
            <a:extLst>
              <a:ext uri="{FF2B5EF4-FFF2-40B4-BE49-F238E27FC236}">
                <a16:creationId xmlns:a16="http://schemas.microsoft.com/office/drawing/2014/main" id="{9B8C34A2-9931-4808-BB2E-0E29AC83B825}"/>
              </a:ext>
            </a:extLst>
          </p:cNvPr>
          <p:cNvPicPr>
            <a:picLocks noChangeAspect="1"/>
          </p:cNvPicPr>
          <p:nvPr/>
        </p:nvPicPr>
        <p:blipFill>
          <a:blip r:embed="rId2"/>
          <a:stretch>
            <a:fillRect/>
          </a:stretch>
        </p:blipFill>
        <p:spPr>
          <a:xfrm>
            <a:off x="6352998" y="914397"/>
            <a:ext cx="2404458" cy="2774375"/>
          </a:xfrm>
          <a:prstGeom prst="rect">
            <a:avLst/>
          </a:prstGeom>
        </p:spPr>
      </p:pic>
    </p:spTree>
    <p:extLst>
      <p:ext uri="{BB962C8B-B14F-4D97-AF65-F5344CB8AC3E}">
        <p14:creationId xmlns:p14="http://schemas.microsoft.com/office/powerpoint/2010/main" val="97079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p:txBody>
          <a:bodyPr/>
          <a:lstStyle/>
          <a:p>
            <a:endParaRPr lang="en-GB" dirty="0"/>
          </a:p>
        </p:txBody>
      </p:sp>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685799" y="2845170"/>
            <a:ext cx="7959436" cy="5453921"/>
          </a:xfrm>
        </p:spPr>
        <p:txBody>
          <a:bodyPr/>
          <a:lstStyle/>
          <a:p>
            <a:pPr marL="342900" indent="-342900">
              <a:buFont typeface="Arial" panose="020B0604020202020204" pitchFamily="34" charset="0"/>
              <a:buChar char="•"/>
            </a:pPr>
            <a:r>
              <a:rPr lang="en-GB" dirty="0"/>
              <a:t>Highlights the urgent need for evidence-based attention to address addiction stigma </a:t>
            </a:r>
          </a:p>
          <a:p>
            <a:endParaRPr lang="en-GB" i="1" dirty="0"/>
          </a:p>
          <a:p>
            <a:r>
              <a:rPr lang="en-GB" i="1" dirty="0"/>
              <a:t>Calls for: </a:t>
            </a:r>
          </a:p>
          <a:p>
            <a:pPr marL="342900" indent="-342900">
              <a:spcBef>
                <a:spcPts val="300"/>
              </a:spcBef>
              <a:spcAft>
                <a:spcPts val="300"/>
              </a:spcAft>
              <a:buFont typeface="Arial" panose="020B0604020202020204" pitchFamily="34" charset="0"/>
              <a:buChar char="•"/>
            </a:pPr>
            <a:r>
              <a:rPr lang="en-US" dirty="0"/>
              <a:t>Person-first language</a:t>
            </a:r>
          </a:p>
          <a:p>
            <a:pPr marL="342900" indent="-342900">
              <a:spcBef>
                <a:spcPts val="300"/>
              </a:spcBef>
              <a:spcAft>
                <a:spcPts val="300"/>
              </a:spcAft>
              <a:buFont typeface="Arial" panose="020B0604020202020204" pitchFamily="34" charset="0"/>
              <a:buChar char="•"/>
            </a:pPr>
            <a:r>
              <a:rPr lang="en-US" dirty="0"/>
              <a:t>Communicating prognostic optimism</a:t>
            </a:r>
          </a:p>
          <a:p>
            <a:pPr marL="342900" indent="-342900">
              <a:spcBef>
                <a:spcPts val="300"/>
              </a:spcBef>
              <a:spcAft>
                <a:spcPts val="300"/>
              </a:spcAft>
              <a:buFont typeface="Arial" panose="020B0604020202020204" pitchFamily="34" charset="0"/>
              <a:buChar char="•"/>
            </a:pPr>
            <a:r>
              <a:rPr lang="en-US" dirty="0"/>
              <a:t>Sharing </a:t>
            </a:r>
            <a:r>
              <a:rPr lang="en-US" dirty="0" err="1"/>
              <a:t>humanising</a:t>
            </a:r>
            <a:r>
              <a:rPr lang="en-US" dirty="0"/>
              <a:t> narratives</a:t>
            </a:r>
          </a:p>
          <a:p>
            <a:pPr marL="342900" indent="-342900">
              <a:spcBef>
                <a:spcPts val="300"/>
              </a:spcBef>
              <a:spcAft>
                <a:spcPts val="300"/>
              </a:spcAft>
              <a:buFont typeface="Arial" panose="020B0604020202020204" pitchFamily="34" charset="0"/>
              <a:buChar char="•"/>
            </a:pPr>
            <a:r>
              <a:rPr lang="en-US" dirty="0"/>
              <a:t>An emphasis on societal rather than individual causes of addiction problems </a:t>
            </a:r>
            <a:endParaRPr lang="en-GB" i="1" dirty="0"/>
          </a:p>
        </p:txBody>
      </p:sp>
      <p:pic>
        <p:nvPicPr>
          <p:cNvPr id="2" name="Picture 1">
            <a:extLst>
              <a:ext uri="{FF2B5EF4-FFF2-40B4-BE49-F238E27FC236}">
                <a16:creationId xmlns:a16="http://schemas.microsoft.com/office/drawing/2014/main" id="{82C0F899-88D2-4F7C-90CD-F8EFF39044D8}"/>
              </a:ext>
            </a:extLst>
          </p:cNvPr>
          <p:cNvPicPr>
            <a:picLocks noChangeAspect="1"/>
          </p:cNvPicPr>
          <p:nvPr/>
        </p:nvPicPr>
        <p:blipFill>
          <a:blip r:embed="rId2"/>
          <a:stretch>
            <a:fillRect/>
          </a:stretch>
        </p:blipFill>
        <p:spPr>
          <a:xfrm>
            <a:off x="288780" y="500063"/>
            <a:ext cx="8753475" cy="1771650"/>
          </a:xfrm>
          <a:prstGeom prst="rect">
            <a:avLst/>
          </a:prstGeom>
        </p:spPr>
      </p:pic>
      <p:sp>
        <p:nvSpPr>
          <p:cNvPr id="3" name="TextBox 2">
            <a:extLst>
              <a:ext uri="{FF2B5EF4-FFF2-40B4-BE49-F238E27FC236}">
                <a16:creationId xmlns:a16="http://schemas.microsoft.com/office/drawing/2014/main" id="{96988458-8C85-4A49-8093-54905C8B1E80}"/>
              </a:ext>
            </a:extLst>
          </p:cNvPr>
          <p:cNvSpPr txBox="1"/>
          <p:nvPr/>
        </p:nvSpPr>
        <p:spPr>
          <a:xfrm>
            <a:off x="5756562" y="1959345"/>
            <a:ext cx="2784764" cy="523220"/>
          </a:xfrm>
          <a:prstGeom prst="rect">
            <a:avLst/>
          </a:prstGeom>
          <a:noFill/>
        </p:spPr>
        <p:txBody>
          <a:bodyPr wrap="square" rtlCol="0">
            <a:spAutoFit/>
          </a:bodyPr>
          <a:lstStyle/>
          <a:p>
            <a:r>
              <a:rPr lang="en-US" sz="1400" i="1" dirty="0"/>
              <a:t>The New England Journal of Medicine 2020</a:t>
            </a:r>
            <a:endParaRPr lang="en-GB" sz="1400" i="1" dirty="0"/>
          </a:p>
        </p:txBody>
      </p:sp>
    </p:spTree>
    <p:extLst>
      <p:ext uri="{BB962C8B-B14F-4D97-AF65-F5344CB8AC3E}">
        <p14:creationId xmlns:p14="http://schemas.microsoft.com/office/powerpoint/2010/main" val="13970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927" y="437717"/>
            <a:ext cx="7772400" cy="657225"/>
          </a:xfrm>
        </p:spPr>
        <p:txBody>
          <a:bodyPr/>
          <a:lstStyle/>
          <a:p>
            <a:r>
              <a:rPr lang="en-US" dirty="0"/>
              <a:t>Implications?</a:t>
            </a:r>
          </a:p>
        </p:txBody>
      </p:sp>
      <p:sp>
        <p:nvSpPr>
          <p:cNvPr id="5" name="Content Placeholder 2">
            <a:extLst>
              <a:ext uri="{FF2B5EF4-FFF2-40B4-BE49-F238E27FC236}">
                <a16:creationId xmlns:a16="http://schemas.microsoft.com/office/drawing/2014/main" id="{0824CBC3-BC6E-4E77-9807-072EC43C0997}"/>
              </a:ext>
            </a:extLst>
          </p:cNvPr>
          <p:cNvSpPr txBox="1">
            <a:spLocks/>
          </p:cNvSpPr>
          <p:nvPr/>
        </p:nvSpPr>
        <p:spPr>
          <a:xfrm>
            <a:off x="527628" y="1194956"/>
            <a:ext cx="6216072" cy="5112326"/>
          </a:xfrm>
          <a:prstGeom prst="rect">
            <a:avLst/>
          </a:prstGeom>
        </p:spPr>
        <p:txBody>
          <a:bodyPr/>
          <a:lstStyle>
            <a:lvl1pPr marL="0" indent="0" algn="l" defTabSz="914400" rtl="0" eaLnBrk="1" latinLnBrk="0" hangingPunct="1">
              <a:lnSpc>
                <a:spcPct val="90000"/>
              </a:lnSpc>
              <a:spcBef>
                <a:spcPts val="0"/>
              </a:spcBef>
              <a:buFont typeface="Arial" charset="0"/>
              <a:buNone/>
              <a:defRPr sz="21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spcBef>
                <a:spcPts val="300"/>
              </a:spcBef>
              <a:spcAft>
                <a:spcPts val="300"/>
              </a:spcAft>
              <a:buFont typeface="Arial" panose="020B0604020202020204" pitchFamily="34" charset="0"/>
              <a:buChar char="•"/>
            </a:pPr>
            <a:r>
              <a:rPr lang="en-GB" sz="2000" dirty="0"/>
              <a:t>‘Alcoholism’ framings are familiar and embedded in the public mindset  </a:t>
            </a:r>
          </a:p>
          <a:p>
            <a:pPr marL="342900" indent="-342900">
              <a:spcBef>
                <a:spcPts val="300"/>
              </a:spcBef>
              <a:spcAft>
                <a:spcPts val="300"/>
              </a:spcAft>
              <a:buFont typeface="Arial" panose="020B0604020202020204" pitchFamily="34" charset="0"/>
              <a:buChar char="•"/>
            </a:pPr>
            <a:r>
              <a:rPr lang="en-GB" sz="2000" dirty="0"/>
              <a:t>These are central to many in recovery/AA and people have the right to self-label </a:t>
            </a:r>
          </a:p>
          <a:p>
            <a:pPr>
              <a:spcBef>
                <a:spcPts val="300"/>
              </a:spcBef>
              <a:spcAft>
                <a:spcPts val="300"/>
              </a:spcAft>
            </a:pPr>
            <a:r>
              <a:rPr lang="en-GB" i="1" dirty="0"/>
              <a:t>However…</a:t>
            </a:r>
          </a:p>
          <a:p>
            <a:pPr marL="342900" indent="-342900">
              <a:spcBef>
                <a:spcPts val="300"/>
              </a:spcBef>
              <a:spcAft>
                <a:spcPts val="300"/>
              </a:spcAft>
              <a:buFont typeface="Arial" panose="020B0604020202020204" pitchFamily="34" charset="0"/>
              <a:buChar char="•"/>
            </a:pPr>
            <a:r>
              <a:rPr lang="en-GB" sz="2000" dirty="0"/>
              <a:t>Alcoholism framings ‘spill over’ into wider contexts where alternative framings have benefits for other AUD populations</a:t>
            </a:r>
          </a:p>
          <a:p>
            <a:pPr marL="342900" indent="-342900">
              <a:spcBef>
                <a:spcPts val="300"/>
              </a:spcBef>
              <a:spcAft>
                <a:spcPts val="300"/>
              </a:spcAft>
              <a:buFont typeface="Arial" panose="020B0604020202020204" pitchFamily="34" charset="0"/>
              <a:buChar char="•"/>
            </a:pPr>
            <a:r>
              <a:rPr lang="en-GB" sz="2000" dirty="0"/>
              <a:t>Efforts to reduce public stigma based on  disease attributions have not worked</a:t>
            </a:r>
          </a:p>
          <a:p>
            <a:pPr marL="342900" indent="-342900">
              <a:spcBef>
                <a:spcPts val="300"/>
              </a:spcBef>
              <a:spcAft>
                <a:spcPts val="300"/>
              </a:spcAft>
              <a:buFont typeface="Arial" panose="020B0604020202020204" pitchFamily="34" charset="0"/>
              <a:buChar char="•"/>
            </a:pPr>
            <a:r>
              <a:rPr lang="en-GB" sz="2000" dirty="0"/>
              <a:t>More access to alternative framings are not an attempt to curtail self-labelling/AA, rather: </a:t>
            </a:r>
          </a:p>
          <a:p>
            <a:pPr marL="342900" indent="-342900">
              <a:spcBef>
                <a:spcPts val="300"/>
              </a:spcBef>
              <a:spcAft>
                <a:spcPts val="300"/>
              </a:spcAft>
              <a:buFont typeface="Arial" panose="020B0604020202020204" pitchFamily="34" charset="0"/>
              <a:buChar char="•"/>
            </a:pPr>
            <a:r>
              <a:rPr lang="en-GB" sz="2000" dirty="0"/>
              <a:t>A larger library of ways for people to ‘make sense’ of the spectrum of alcohol use and problems offers public health benefits of earlier problem recognition and lower public stigma</a:t>
            </a:r>
          </a:p>
          <a:p>
            <a:pPr marL="342900" indent="-342900">
              <a:buFont typeface="Arial" panose="020B0604020202020204" pitchFamily="34" charset="0"/>
              <a:buChar char="•"/>
            </a:pPr>
            <a:endParaRPr lang="en-GB" dirty="0"/>
          </a:p>
        </p:txBody>
      </p:sp>
      <p:pic>
        <p:nvPicPr>
          <p:cNvPr id="4" name="Picture 3" descr="A picture containing text&#10;&#10;Description automatically generated">
            <a:extLst>
              <a:ext uri="{FF2B5EF4-FFF2-40B4-BE49-F238E27FC236}">
                <a16:creationId xmlns:a16="http://schemas.microsoft.com/office/drawing/2014/main" id="{3928F73A-7D0E-4887-BD4A-A5EF3DA05905}"/>
              </a:ext>
            </a:extLst>
          </p:cNvPr>
          <p:cNvPicPr>
            <a:picLocks noChangeAspect="1"/>
          </p:cNvPicPr>
          <p:nvPr/>
        </p:nvPicPr>
        <p:blipFill>
          <a:blip r:embed="rId2"/>
          <a:stretch>
            <a:fillRect/>
          </a:stretch>
        </p:blipFill>
        <p:spPr>
          <a:xfrm>
            <a:off x="6816436" y="270820"/>
            <a:ext cx="2022330" cy="3030459"/>
          </a:xfrm>
          <a:prstGeom prst="rect">
            <a:avLst/>
          </a:prstGeom>
        </p:spPr>
      </p:pic>
    </p:spTree>
    <p:extLst>
      <p:ext uri="{BB962C8B-B14F-4D97-AF65-F5344CB8AC3E}">
        <p14:creationId xmlns:p14="http://schemas.microsoft.com/office/powerpoint/2010/main" val="37553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p:txBody>
          <a:bodyPr/>
          <a:lstStyle/>
          <a:p>
            <a:r>
              <a:rPr lang="en-GB" dirty="0"/>
              <a:t>Thank </a:t>
            </a:r>
            <a:r>
              <a:rPr lang="en-GB" dirty="0" smtClean="0"/>
              <a:t>you</a:t>
            </a:r>
            <a:endParaRPr lang="en-GB" dirty="0"/>
          </a:p>
        </p:txBody>
      </p:sp>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685800" y="2441864"/>
            <a:ext cx="7959436" cy="3903517"/>
          </a:xfrm>
        </p:spPr>
        <p:txBody>
          <a:bodyPr/>
          <a:lstStyle/>
          <a:p>
            <a:pPr>
              <a:lnSpc>
                <a:spcPct val="150000"/>
              </a:lnSpc>
            </a:pPr>
            <a:r>
              <a:rPr lang="en-GB" i="1" dirty="0"/>
              <a:t>Dr James Morris, Research Fellow, Centre for Addictive Behaviours Research, London South Bank University</a:t>
            </a:r>
          </a:p>
          <a:p>
            <a:pPr>
              <a:lnSpc>
                <a:spcPct val="150000"/>
              </a:lnSpc>
            </a:pPr>
            <a:r>
              <a:rPr lang="en-GB" i="1" dirty="0"/>
              <a:t>E: </a:t>
            </a:r>
            <a:r>
              <a:rPr lang="en-GB" i="1" dirty="0">
                <a:hlinkClick r:id="rId2"/>
              </a:rPr>
              <a:t>morrrij24@lsbu.ac.uk</a:t>
            </a:r>
            <a:endParaRPr lang="en-GB" i="1" dirty="0"/>
          </a:p>
          <a:p>
            <a:pPr>
              <a:lnSpc>
                <a:spcPct val="150000"/>
              </a:lnSpc>
            </a:pPr>
            <a:r>
              <a:rPr lang="en-GB" i="1" dirty="0"/>
              <a:t>Twitter: @jamesmorris24</a:t>
            </a:r>
          </a:p>
          <a:p>
            <a:pPr>
              <a:lnSpc>
                <a:spcPct val="150000"/>
              </a:lnSpc>
            </a:pPr>
            <a:r>
              <a:rPr lang="en-GB" i="1" dirty="0"/>
              <a:t>The Alcohol ‘Problem’ Podcast @</a:t>
            </a:r>
            <a:r>
              <a:rPr lang="en-GB" i="1" dirty="0" err="1"/>
              <a:t>alcoholpodcast</a:t>
            </a:r>
            <a:r>
              <a:rPr lang="en-GB" i="1" dirty="0"/>
              <a:t> </a:t>
            </a:r>
          </a:p>
          <a:p>
            <a:endParaRPr lang="en-GB" i="1" dirty="0"/>
          </a:p>
        </p:txBody>
      </p:sp>
    </p:spTree>
    <p:extLst>
      <p:ext uri="{BB962C8B-B14F-4D97-AF65-F5344CB8AC3E}">
        <p14:creationId xmlns:p14="http://schemas.microsoft.com/office/powerpoint/2010/main" val="3300794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D2D39C-5D52-4C44-9988-BB6E1D934EEA}"/>
              </a:ext>
            </a:extLst>
          </p:cNvPr>
          <p:cNvPicPr>
            <a:picLocks noChangeAspect="1"/>
          </p:cNvPicPr>
          <p:nvPr/>
        </p:nvPicPr>
        <p:blipFill>
          <a:blip r:embed="rId3"/>
          <a:stretch>
            <a:fillRect/>
          </a:stretch>
        </p:blipFill>
        <p:spPr>
          <a:xfrm>
            <a:off x="1803855" y="3429000"/>
            <a:ext cx="5198346" cy="2868851"/>
          </a:xfrm>
          <a:prstGeom prst="rect">
            <a:avLst/>
          </a:prstGeom>
        </p:spPr>
      </p:pic>
      <p:sp>
        <p:nvSpPr>
          <p:cNvPr id="3" name="Subtitle 2"/>
          <p:cNvSpPr>
            <a:spLocks noGrp="1"/>
          </p:cNvSpPr>
          <p:nvPr>
            <p:ph type="subTitle" idx="1"/>
          </p:nvPr>
        </p:nvSpPr>
        <p:spPr>
          <a:xfrm>
            <a:off x="516829" y="1275703"/>
            <a:ext cx="7772400" cy="2361116"/>
          </a:xfrm>
        </p:spPr>
        <p:txBody>
          <a:bodyPr/>
          <a:lstStyle/>
          <a:p>
            <a:pPr marL="342900" indent="-342900">
              <a:spcBef>
                <a:spcPts val="300"/>
              </a:spcBef>
              <a:spcAft>
                <a:spcPts val="300"/>
              </a:spcAft>
              <a:buFont typeface="Arial" panose="020B0604020202020204" pitchFamily="34" charset="0"/>
              <a:buChar char="•"/>
            </a:pPr>
            <a:r>
              <a:rPr lang="en-US" sz="2000" dirty="0" smtClean="0"/>
              <a:t>From a public health approach to alcohol, a (brain) disease model of alcohol problems is harmful </a:t>
            </a:r>
            <a:endParaRPr lang="en-US" sz="2000" dirty="0"/>
          </a:p>
          <a:p>
            <a:pPr marL="342900" indent="-342900">
              <a:spcBef>
                <a:spcPts val="300"/>
              </a:spcBef>
              <a:spcAft>
                <a:spcPts val="300"/>
              </a:spcAft>
              <a:buFont typeface="Arial" panose="020B0604020202020204" pitchFamily="34" charset="0"/>
              <a:buChar char="•"/>
            </a:pPr>
            <a:r>
              <a:rPr lang="en-US" dirty="0" smtClean="0"/>
              <a:t>Notably, a BDMA hinders problem recognition amongst many harmful drinkers who will not identify as ‘diseased’ or ‘alcoholics’</a:t>
            </a:r>
          </a:p>
          <a:p>
            <a:pPr marL="342900" indent="-342900">
              <a:spcBef>
                <a:spcPts val="300"/>
              </a:spcBef>
              <a:spcAft>
                <a:spcPts val="300"/>
              </a:spcAft>
              <a:buFont typeface="Arial" panose="020B0604020202020204" pitchFamily="34" charset="0"/>
              <a:buChar char="•"/>
            </a:pPr>
            <a:r>
              <a:rPr lang="en-US" dirty="0" smtClean="0"/>
              <a:t>In part this is because of the significant stigma of alcohol problems embedded within BDMA/alcoholism narratives</a:t>
            </a:r>
            <a:endParaRPr lang="en-US" dirty="0"/>
          </a:p>
          <a:p>
            <a:pPr marL="342900" indent="-342900">
              <a:spcBef>
                <a:spcPts val="300"/>
              </a:spcBef>
              <a:spcAft>
                <a:spcPts val="300"/>
              </a:spcAft>
              <a:buFont typeface="Arial" panose="020B0604020202020204" pitchFamily="34" charset="0"/>
              <a:buChar char="•"/>
            </a:pPr>
            <a:endParaRPr lang="en-US" dirty="0"/>
          </a:p>
          <a:p>
            <a:pPr marL="342900" indent="-342900">
              <a:spcBef>
                <a:spcPts val="300"/>
              </a:spcBef>
              <a:spcAft>
                <a:spcPts val="300"/>
              </a:spcAft>
              <a:buFont typeface="Arial" panose="020B0604020202020204" pitchFamily="34" charset="0"/>
              <a:buChar char="•"/>
            </a:pPr>
            <a:endParaRPr lang="en-US" dirty="0"/>
          </a:p>
          <a:p>
            <a:pPr marL="342900" indent="-342900">
              <a:spcBef>
                <a:spcPts val="300"/>
              </a:spcBef>
              <a:spcAft>
                <a:spcPts val="300"/>
              </a:spcAft>
              <a:buFont typeface="Arial" panose="020B0604020202020204" pitchFamily="34" charset="0"/>
              <a:buChar char="•"/>
            </a:pPr>
            <a:endParaRPr lang="en-US" dirty="0"/>
          </a:p>
          <a:p>
            <a:pPr marL="342900" indent="-342900">
              <a:spcBef>
                <a:spcPts val="300"/>
              </a:spcBef>
              <a:spcAft>
                <a:spcPts val="300"/>
              </a:spcAft>
              <a:buFont typeface="Arial" panose="020B0604020202020204" pitchFamily="34" charset="0"/>
              <a:buChar char="•"/>
            </a:pPr>
            <a:endParaRPr lang="en-US" dirty="0"/>
          </a:p>
          <a:p>
            <a:pPr marL="342900" indent="-342900">
              <a:spcBef>
                <a:spcPts val="300"/>
              </a:spcBef>
              <a:spcAft>
                <a:spcPts val="300"/>
              </a:spcAft>
              <a:buFont typeface="Arial" panose="020B0604020202020204" pitchFamily="34" charset="0"/>
              <a:buChar char="•"/>
            </a:pPr>
            <a:endParaRPr lang="en-US" dirty="0"/>
          </a:p>
          <a:p>
            <a:pPr marL="342900" indent="-342900">
              <a:spcBef>
                <a:spcPts val="300"/>
              </a:spcBef>
              <a:spcAft>
                <a:spcPts val="300"/>
              </a:spcAft>
              <a:buFont typeface="Arial" panose="020B0604020202020204" pitchFamily="34" charset="0"/>
              <a:buChar char="•"/>
            </a:pPr>
            <a:endParaRPr lang="en-US" dirty="0"/>
          </a:p>
          <a:p>
            <a:pPr marL="342900" indent="-342900">
              <a:spcBef>
                <a:spcPts val="300"/>
              </a:spcBef>
              <a:spcAft>
                <a:spcPts val="300"/>
              </a:spcAft>
              <a:buFont typeface="Arial" panose="020B0604020202020204" pitchFamily="34" charset="0"/>
              <a:buChar char="•"/>
            </a:pPr>
            <a:endParaRPr lang="en-US" dirty="0"/>
          </a:p>
          <a:p>
            <a:pPr marL="342900" indent="-342900">
              <a:spcBef>
                <a:spcPts val="300"/>
              </a:spcBef>
              <a:spcAft>
                <a:spcPts val="300"/>
              </a:spcAft>
              <a:buFont typeface="Arial" panose="020B0604020202020204" pitchFamily="34" charset="0"/>
              <a:buChar char="•"/>
            </a:pPr>
            <a:r>
              <a:rPr lang="en-US" sz="2000" dirty="0"/>
              <a:t>I have no conflicts of interest to declare</a:t>
            </a:r>
          </a:p>
        </p:txBody>
      </p:sp>
      <p:sp>
        <p:nvSpPr>
          <p:cNvPr id="4" name="Title 1">
            <a:extLst>
              <a:ext uri="{FF2B5EF4-FFF2-40B4-BE49-F238E27FC236}">
                <a16:creationId xmlns:a16="http://schemas.microsoft.com/office/drawing/2014/main" id="{7C298A22-9689-4FFA-8707-A20B74CBE5EE}"/>
              </a:ext>
            </a:extLst>
          </p:cNvPr>
          <p:cNvSpPr txBox="1">
            <a:spLocks/>
          </p:cNvSpPr>
          <p:nvPr/>
        </p:nvSpPr>
        <p:spPr>
          <a:xfrm>
            <a:off x="245919" y="435909"/>
            <a:ext cx="7772400" cy="657225"/>
          </a:xfrm>
          <a:prstGeom prst="rect">
            <a:avLst/>
          </a:prstGeom>
        </p:spPr>
        <p:txBody>
          <a:bodyPr anchor="b"/>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a:t>What I want to say.. </a:t>
            </a:r>
          </a:p>
        </p:txBody>
      </p:sp>
      <p:sp>
        <p:nvSpPr>
          <p:cNvPr id="10" name="AutoShape 3">
            <a:extLst>
              <a:ext uri="{FF2B5EF4-FFF2-40B4-BE49-F238E27FC236}">
                <a16:creationId xmlns:a16="http://schemas.microsoft.com/office/drawing/2014/main" id="{2E7666FF-D890-4187-AF48-8F2A2DA7D940}"/>
              </a:ext>
            </a:extLst>
          </p:cNvPr>
          <p:cNvSpPr>
            <a:spLocks noChangeAspect="1" noChangeArrowheads="1" noTextEdit="1"/>
          </p:cNvSpPr>
          <p:nvPr/>
        </p:nvSpPr>
        <p:spPr bwMode="auto">
          <a:xfrm>
            <a:off x="2493818" y="3945021"/>
            <a:ext cx="3818421" cy="313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GB" sz="1069">
              <a:highlight>
                <a:srgbClr val="FFFF00"/>
              </a:highlight>
            </a:endParaRPr>
          </a:p>
        </p:txBody>
      </p:sp>
      <p:sp>
        <p:nvSpPr>
          <p:cNvPr id="2" name="TextBox 1">
            <a:extLst>
              <a:ext uri="{FF2B5EF4-FFF2-40B4-BE49-F238E27FC236}">
                <a16:creationId xmlns:a16="http://schemas.microsoft.com/office/drawing/2014/main" id="{AE2A23F8-D6E2-43C2-B826-7A569A22E97C}"/>
              </a:ext>
            </a:extLst>
          </p:cNvPr>
          <p:cNvSpPr txBox="1"/>
          <p:nvPr/>
        </p:nvSpPr>
        <p:spPr>
          <a:xfrm>
            <a:off x="2829529" y="4770388"/>
            <a:ext cx="4416136" cy="369332"/>
          </a:xfrm>
          <a:prstGeom prst="rect">
            <a:avLst/>
          </a:prstGeom>
          <a:noFill/>
        </p:spPr>
        <p:txBody>
          <a:bodyPr wrap="square" rtlCol="0">
            <a:spAutoFit/>
          </a:bodyPr>
          <a:lstStyle/>
          <a:p>
            <a:r>
              <a:rPr lang="en-GB" b="1" dirty="0"/>
              <a:t>  10m	         1.6m 	0.6m</a:t>
            </a:r>
          </a:p>
        </p:txBody>
      </p:sp>
    </p:spTree>
    <p:extLst>
      <p:ext uri="{BB962C8B-B14F-4D97-AF65-F5344CB8AC3E}">
        <p14:creationId xmlns:p14="http://schemas.microsoft.com/office/powerpoint/2010/main" val="17246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468285" y="400050"/>
            <a:ext cx="7772400" cy="657225"/>
          </a:xfrm>
        </p:spPr>
        <p:txBody>
          <a:bodyPr/>
          <a:lstStyle/>
          <a:p>
            <a:r>
              <a:rPr lang="en-GB" dirty="0"/>
              <a:t>Alcohol stigma</a:t>
            </a:r>
          </a:p>
        </p:txBody>
      </p:sp>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468286" y="1220855"/>
            <a:ext cx="6534680" cy="5034471"/>
          </a:xfrm>
        </p:spPr>
        <p:txBody>
          <a:bodyPr/>
          <a:lstStyle/>
          <a:p>
            <a:pPr marL="342900" indent="-342900">
              <a:spcBef>
                <a:spcPts val="300"/>
              </a:spcBef>
              <a:spcAft>
                <a:spcPts val="300"/>
              </a:spcAft>
              <a:buFont typeface="Arial" panose="020B0604020202020204" pitchFamily="34" charset="0"/>
              <a:buChar char="•"/>
            </a:pPr>
            <a:r>
              <a:rPr lang="en-US" sz="2400" dirty="0"/>
              <a:t>Stigma is a complex multi-level process of </a:t>
            </a:r>
            <a:r>
              <a:rPr lang="en-US" sz="2400" i="1" dirty="0"/>
              <a:t>social devaluation</a:t>
            </a:r>
            <a:r>
              <a:rPr lang="en-US" sz="2400" dirty="0"/>
              <a:t> </a:t>
            </a:r>
            <a:r>
              <a:rPr lang="en-US" sz="2400" dirty="0" smtClean="0"/>
              <a:t>in </a:t>
            </a:r>
          </a:p>
          <a:p>
            <a:pPr marL="342900" indent="-342900">
              <a:spcBef>
                <a:spcPts val="300"/>
              </a:spcBef>
              <a:spcAft>
                <a:spcPts val="300"/>
              </a:spcAft>
              <a:buFont typeface="Arial" panose="020B0604020202020204" pitchFamily="34" charset="0"/>
              <a:buChar char="•"/>
            </a:pPr>
            <a:r>
              <a:rPr lang="en-US" sz="2400" dirty="0" smtClean="0"/>
              <a:t>Stigmatized groups are ‘set apart’’ and become subject to discrimination, status loss and internalize negative </a:t>
            </a:r>
            <a:r>
              <a:rPr lang="en-US" sz="2400" dirty="0" err="1" smtClean="0"/>
              <a:t>steroptypes</a:t>
            </a:r>
            <a:r>
              <a:rPr lang="en-US" sz="2400" dirty="0" smtClean="0"/>
              <a:t> affecting self-worth, efficacy etc.</a:t>
            </a:r>
            <a:endParaRPr lang="en-US" sz="2400" dirty="0"/>
          </a:p>
          <a:p>
            <a:pPr marL="342900" indent="-342900">
              <a:spcBef>
                <a:spcPts val="300"/>
              </a:spcBef>
              <a:spcAft>
                <a:spcPts val="300"/>
              </a:spcAft>
              <a:buFont typeface="Arial" panose="020B0604020202020204" pitchFamily="34" charset="0"/>
              <a:buChar char="•"/>
            </a:pPr>
            <a:r>
              <a:rPr lang="en-GB" sz="2400" dirty="0" smtClean="0"/>
              <a:t>Alcohol </a:t>
            </a:r>
            <a:r>
              <a:rPr lang="en-GB" sz="2400" dirty="0"/>
              <a:t>problems are amongst the most stigmatised conditions (</a:t>
            </a:r>
            <a:r>
              <a:rPr lang="en-GB" sz="2400" dirty="0" err="1"/>
              <a:t>e.g</a:t>
            </a:r>
            <a:r>
              <a:rPr lang="en-GB" sz="2400" dirty="0" err="1" smtClean="0"/>
              <a:t>.,Kilian</a:t>
            </a:r>
            <a:r>
              <a:rPr lang="en-GB" sz="2400" dirty="0" smtClean="0"/>
              <a:t> </a:t>
            </a:r>
            <a:r>
              <a:rPr lang="en-GB" sz="2400" dirty="0"/>
              <a:t>et al., </a:t>
            </a:r>
            <a:r>
              <a:rPr lang="en-GB" sz="2400" dirty="0" smtClean="0"/>
              <a:t>2021)</a:t>
            </a:r>
            <a:endParaRPr lang="en-GB" sz="2400" dirty="0"/>
          </a:p>
          <a:p>
            <a:pPr marL="342900" indent="-342900">
              <a:spcBef>
                <a:spcPts val="300"/>
              </a:spcBef>
              <a:spcAft>
                <a:spcPts val="300"/>
              </a:spcAft>
              <a:buFont typeface="Arial" panose="020B0604020202020204" pitchFamily="34" charset="0"/>
              <a:buChar char="•"/>
            </a:pPr>
            <a:r>
              <a:rPr lang="en-GB" sz="2400" dirty="0" smtClean="0"/>
              <a:t>As </a:t>
            </a:r>
            <a:r>
              <a:rPr lang="en-GB" sz="2400" dirty="0"/>
              <a:t>well as discrimination and shame, stigma harms recovery by hindering problem </a:t>
            </a:r>
            <a:r>
              <a:rPr lang="en-GB" sz="2400" dirty="0" smtClean="0"/>
              <a:t>recognition, </a:t>
            </a:r>
            <a:r>
              <a:rPr lang="en-GB" sz="2400" dirty="0"/>
              <a:t>help-seeking </a:t>
            </a:r>
            <a:r>
              <a:rPr lang="en-GB" sz="2400" dirty="0" smtClean="0"/>
              <a:t>&amp; self-change (Morris </a:t>
            </a:r>
            <a:r>
              <a:rPr lang="en-GB" sz="2400" dirty="0"/>
              <a:t>et al. 2020, Wallhed-Finn et al,. </a:t>
            </a:r>
            <a:r>
              <a:rPr lang="en-GB" sz="2400" dirty="0" smtClean="0"/>
              <a:t>2014, Witkiewitz et al., 2021)</a:t>
            </a:r>
            <a:endParaRPr lang="en-GB" sz="2400" dirty="0"/>
          </a:p>
          <a:p>
            <a:endParaRPr lang="en-GB" dirty="0"/>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lvl="1"/>
            <a:endParaRPr lang="en-GB" dirty="0"/>
          </a:p>
          <a:p>
            <a:pPr lvl="1"/>
            <a:endParaRPr lang="en-GB" dirty="0"/>
          </a:p>
        </p:txBody>
      </p:sp>
      <p:pic>
        <p:nvPicPr>
          <p:cNvPr id="6" name="Picture 5" descr="A picture containing food&#10;&#10;Description automatically generated">
            <a:extLst>
              <a:ext uri="{FF2B5EF4-FFF2-40B4-BE49-F238E27FC236}">
                <a16:creationId xmlns:a16="http://schemas.microsoft.com/office/drawing/2014/main" id="{B2482776-908F-4535-A99C-DBA081C8F20B}"/>
              </a:ext>
            </a:extLst>
          </p:cNvPr>
          <p:cNvPicPr>
            <a:picLocks noChangeAspect="1"/>
          </p:cNvPicPr>
          <p:nvPr/>
        </p:nvPicPr>
        <p:blipFill>
          <a:blip r:embed="rId2"/>
          <a:stretch>
            <a:fillRect/>
          </a:stretch>
        </p:blipFill>
        <p:spPr>
          <a:xfrm>
            <a:off x="7192536" y="222191"/>
            <a:ext cx="1717288" cy="2815227"/>
          </a:xfrm>
          <a:prstGeom prst="rect">
            <a:avLst/>
          </a:prstGeom>
        </p:spPr>
      </p:pic>
    </p:spTree>
    <p:extLst>
      <p:ext uri="{BB962C8B-B14F-4D97-AF65-F5344CB8AC3E}">
        <p14:creationId xmlns:p14="http://schemas.microsoft.com/office/powerpoint/2010/main" val="32134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andy capp alcohol#">
            <a:extLst>
              <a:ext uri="{FF2B5EF4-FFF2-40B4-BE49-F238E27FC236}">
                <a16:creationId xmlns:a16="http://schemas.microsoft.com/office/drawing/2014/main" id="{D24EFC83-E5E2-4DAF-A1E7-6934341D0D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65"/>
          <a:stretch/>
        </p:blipFill>
        <p:spPr bwMode="auto">
          <a:xfrm flipH="1">
            <a:off x="5764968" y="4062846"/>
            <a:ext cx="3108868" cy="261851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226825" y="267120"/>
            <a:ext cx="8560335" cy="657225"/>
          </a:xfrm>
        </p:spPr>
        <p:txBody>
          <a:bodyPr/>
          <a:lstStyle/>
          <a:p>
            <a:r>
              <a:rPr lang="en-GB" sz="2800" dirty="0" smtClean="0"/>
              <a:t>Managing stigma: ‘label </a:t>
            </a:r>
            <a:r>
              <a:rPr lang="en-GB" sz="2800" dirty="0"/>
              <a:t>avoidance’ &amp; ‘othering’</a:t>
            </a:r>
          </a:p>
        </p:txBody>
      </p:sp>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837102" y="1059872"/>
            <a:ext cx="6057900" cy="5330537"/>
          </a:xfrm>
        </p:spPr>
        <p:txBody>
          <a:bodyPr/>
          <a:lstStyle/>
          <a:p>
            <a:pPr marL="342900" indent="-342900">
              <a:spcBef>
                <a:spcPts val="400"/>
              </a:spcBef>
              <a:spcAft>
                <a:spcPts val="400"/>
              </a:spcAft>
              <a:buFont typeface="Arial" panose="020B0604020202020204" pitchFamily="34" charset="0"/>
              <a:buChar char="•"/>
            </a:pPr>
            <a:r>
              <a:rPr lang="en-GB" sz="2000" dirty="0"/>
              <a:t>Amongst harmful drinkers not in recovery/treatment, studies consistently show how drinking groups describe their drinking as ‘non-problematic’ versus ‘other’ problem drinkers (e.g., Parke et al., 2018)</a:t>
            </a:r>
          </a:p>
          <a:p>
            <a:pPr marL="342900" indent="-342900">
              <a:spcBef>
                <a:spcPts val="400"/>
              </a:spcBef>
              <a:spcAft>
                <a:spcPts val="400"/>
              </a:spcAft>
              <a:buFont typeface="Arial" panose="020B0604020202020204" pitchFamily="34" charset="0"/>
              <a:buChar char="•"/>
            </a:pPr>
            <a:r>
              <a:rPr lang="en-GB" sz="2000" dirty="0"/>
              <a:t>‘Label avoidance’ immunises the self from stigma:</a:t>
            </a:r>
          </a:p>
          <a:p>
            <a:pPr marL="800100" lvl="1" indent="-342900" algn="l">
              <a:spcBef>
                <a:spcPts val="400"/>
              </a:spcBef>
              <a:spcAft>
                <a:spcPts val="400"/>
              </a:spcAft>
              <a:buFont typeface="Arial" panose="020B0604020202020204" pitchFamily="34" charset="0"/>
              <a:buChar char="•"/>
            </a:pPr>
            <a:r>
              <a:rPr lang="en-GB" sz="1800" dirty="0"/>
              <a:t>No label – no judgement /discrimination (public stigma)</a:t>
            </a:r>
          </a:p>
          <a:p>
            <a:pPr marL="800100" lvl="1" indent="-342900" algn="l">
              <a:spcBef>
                <a:spcPts val="400"/>
              </a:spcBef>
              <a:spcAft>
                <a:spcPts val="400"/>
              </a:spcAft>
              <a:buFont typeface="Arial" panose="020B0604020202020204" pitchFamily="34" charset="0"/>
              <a:buChar char="•"/>
            </a:pPr>
            <a:r>
              <a:rPr lang="en-GB" sz="1800" dirty="0"/>
              <a:t>No label – no shame/no loss of self-worth (self-stigma)</a:t>
            </a:r>
          </a:p>
          <a:p>
            <a:pPr marL="800100" lvl="1" indent="-342900" algn="l">
              <a:spcBef>
                <a:spcPts val="400"/>
              </a:spcBef>
              <a:spcAft>
                <a:spcPts val="400"/>
              </a:spcAft>
              <a:buFont typeface="Arial" panose="020B0604020202020204" pitchFamily="34" charset="0"/>
              <a:buChar char="•"/>
            </a:pPr>
            <a:r>
              <a:rPr lang="en-GB" sz="1800" dirty="0"/>
              <a:t>No label – no need to give up drinking/valued identity</a:t>
            </a:r>
          </a:p>
          <a:p>
            <a:pPr marL="342900" indent="-342900">
              <a:spcBef>
                <a:spcPts val="400"/>
              </a:spcBef>
              <a:spcAft>
                <a:spcPts val="400"/>
              </a:spcAft>
              <a:buFont typeface="Arial" panose="020B0604020202020204" pitchFamily="34" charset="0"/>
              <a:buChar char="•"/>
            </a:pPr>
            <a:r>
              <a:rPr lang="en-GB" sz="2000" dirty="0"/>
              <a:t>As such, heavy “social” drinkers inadvertently increase stigma by reinforcing negative ‘alcoholic’ stereotypes to contrast to their own </a:t>
            </a:r>
            <a:r>
              <a:rPr lang="en-GB" sz="2000" dirty="0" smtClean="0"/>
              <a:t>‘social’ </a:t>
            </a:r>
            <a:r>
              <a:rPr lang="en-GB" sz="2000" dirty="0"/>
              <a:t>drinking</a:t>
            </a:r>
          </a:p>
          <a:p>
            <a:pPr marL="342900" indent="-342900">
              <a:spcBef>
                <a:spcPts val="400"/>
              </a:spcBef>
              <a:buFont typeface="Arial" panose="020B0604020202020204" pitchFamily="34" charset="0"/>
              <a:buChar char="•"/>
            </a:pPr>
            <a:endParaRPr lang="en-US" i="1" dirty="0"/>
          </a:p>
        </p:txBody>
      </p:sp>
    </p:spTree>
    <p:extLst>
      <p:ext uri="{BB962C8B-B14F-4D97-AF65-F5344CB8AC3E}">
        <p14:creationId xmlns:p14="http://schemas.microsoft.com/office/powerpoint/2010/main" val="233801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3846-A710-439C-B4EE-F3D9BF85432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84BCACE-14DD-448E-BE7C-3E0BE187028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E99AFD-BAFF-49DC-8824-686B25E97804}"/>
              </a:ext>
            </a:extLst>
          </p:cNvPr>
          <p:cNvPicPr>
            <a:picLocks noChangeAspect="1"/>
          </p:cNvPicPr>
          <p:nvPr/>
        </p:nvPicPr>
        <p:blipFill rotWithShape="1">
          <a:blip r:embed="rId2"/>
          <a:srcRect t="7341"/>
          <a:stretch/>
        </p:blipFill>
        <p:spPr>
          <a:xfrm>
            <a:off x="316779" y="2840572"/>
            <a:ext cx="8427028" cy="4017428"/>
          </a:xfrm>
          <a:prstGeom prst="rect">
            <a:avLst/>
          </a:prstGeom>
        </p:spPr>
      </p:pic>
      <p:pic>
        <p:nvPicPr>
          <p:cNvPr id="5" name="Picture 4" descr="A picture containing mask, clothing&#10;&#10;Description automatically generated">
            <a:extLst>
              <a:ext uri="{FF2B5EF4-FFF2-40B4-BE49-F238E27FC236}">
                <a16:creationId xmlns:a16="http://schemas.microsoft.com/office/drawing/2014/main" id="{B1A25F34-1162-46ED-AC6D-996B0E1FC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489" y="4507092"/>
            <a:ext cx="1282697" cy="552358"/>
          </a:xfrm>
          <a:prstGeom prst="rect">
            <a:avLst/>
          </a:prstGeom>
        </p:spPr>
      </p:pic>
      <p:pic>
        <p:nvPicPr>
          <p:cNvPr id="6" name="Picture 5" descr="A picture containing mask, clothing&#10;&#10;Description automatically generated">
            <a:extLst>
              <a:ext uri="{FF2B5EF4-FFF2-40B4-BE49-F238E27FC236}">
                <a16:creationId xmlns:a16="http://schemas.microsoft.com/office/drawing/2014/main" id="{F5C3DA74-135C-464C-9B29-FD1BD2610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5426">
            <a:off x="2850881" y="4564731"/>
            <a:ext cx="2229046" cy="941972"/>
          </a:xfrm>
          <a:prstGeom prst="rect">
            <a:avLst/>
          </a:prstGeom>
        </p:spPr>
      </p:pic>
      <p:sp>
        <p:nvSpPr>
          <p:cNvPr id="8" name="TextBox 7">
            <a:extLst>
              <a:ext uri="{FF2B5EF4-FFF2-40B4-BE49-F238E27FC236}">
                <a16:creationId xmlns:a16="http://schemas.microsoft.com/office/drawing/2014/main" id="{B2E605B9-518D-4CAC-A366-86232CEB8FFC}"/>
              </a:ext>
            </a:extLst>
          </p:cNvPr>
          <p:cNvSpPr txBox="1"/>
          <p:nvPr/>
        </p:nvSpPr>
        <p:spPr>
          <a:xfrm>
            <a:off x="4504459" y="4204358"/>
            <a:ext cx="2730586" cy="369332"/>
          </a:xfrm>
          <a:prstGeom prst="rect">
            <a:avLst/>
          </a:prstGeom>
          <a:noFill/>
        </p:spPr>
        <p:txBody>
          <a:bodyPr wrap="square" rtlCol="0">
            <a:spAutoFit/>
          </a:bodyPr>
          <a:lstStyle/>
          <a:p>
            <a:r>
              <a:rPr lang="en-GB" b="1" dirty="0"/>
              <a:t>“It’s them!”</a:t>
            </a:r>
          </a:p>
        </p:txBody>
      </p:sp>
      <p:sp>
        <p:nvSpPr>
          <p:cNvPr id="9" name="TextBox 8">
            <a:extLst>
              <a:ext uri="{FF2B5EF4-FFF2-40B4-BE49-F238E27FC236}">
                <a16:creationId xmlns:a16="http://schemas.microsoft.com/office/drawing/2014/main" id="{3FD89109-AB42-4EE3-8361-5CFB7391A507}"/>
              </a:ext>
            </a:extLst>
          </p:cNvPr>
          <p:cNvSpPr txBox="1"/>
          <p:nvPr/>
        </p:nvSpPr>
        <p:spPr>
          <a:xfrm>
            <a:off x="1345469" y="4721108"/>
            <a:ext cx="2730586" cy="369332"/>
          </a:xfrm>
          <a:prstGeom prst="rect">
            <a:avLst/>
          </a:prstGeom>
          <a:noFill/>
        </p:spPr>
        <p:txBody>
          <a:bodyPr wrap="square" rtlCol="0">
            <a:spAutoFit/>
          </a:bodyPr>
          <a:lstStyle/>
          <a:p>
            <a:r>
              <a:rPr lang="en-GB" b="1" dirty="0"/>
              <a:t>“It’s them!”</a:t>
            </a:r>
          </a:p>
        </p:txBody>
      </p:sp>
      <p:sp>
        <p:nvSpPr>
          <p:cNvPr id="10" name="Title 3">
            <a:extLst>
              <a:ext uri="{FF2B5EF4-FFF2-40B4-BE49-F238E27FC236}">
                <a16:creationId xmlns:a16="http://schemas.microsoft.com/office/drawing/2014/main" id="{0D9E7A95-C32A-477F-897E-EADFF9B605D5}"/>
              </a:ext>
            </a:extLst>
          </p:cNvPr>
          <p:cNvSpPr txBox="1">
            <a:spLocks/>
          </p:cNvSpPr>
          <p:nvPr/>
        </p:nvSpPr>
        <p:spPr>
          <a:xfrm>
            <a:off x="316779" y="362273"/>
            <a:ext cx="7772400" cy="657225"/>
          </a:xfrm>
        </p:spPr>
        <p:txBody>
          <a:bodyPr/>
          <a:lstStyle>
            <a:lvl1pPr algn="l" defTabSz="914400" rtl="0" eaLnBrk="1" latinLnBrk="0" hangingPunct="1">
              <a:lnSpc>
                <a:spcPct val="90000"/>
              </a:lnSpc>
              <a:spcBef>
                <a:spcPct val="0"/>
              </a:spcBef>
              <a:buNone/>
              <a:defRPr sz="3600" kern="1200">
                <a:solidFill>
                  <a:schemeClr val="tx2"/>
                </a:solidFill>
                <a:latin typeface="Helvetica" pitchFamily="34" charset="0"/>
                <a:ea typeface="+mj-ea"/>
                <a:cs typeface="+mj-cs"/>
              </a:defRPr>
            </a:lvl1pPr>
          </a:lstStyle>
          <a:p>
            <a:r>
              <a:rPr lang="en-GB" sz="3200" dirty="0"/>
              <a:t>‘</a:t>
            </a:r>
            <a:r>
              <a:rPr lang="en-GB" sz="3200" b="1" dirty="0">
                <a:solidFill>
                  <a:schemeClr val="tx1"/>
                </a:solidFill>
                <a:latin typeface="+mj-lt"/>
              </a:rPr>
              <a:t>Label avoidance’ &amp; ‘othering’</a:t>
            </a:r>
          </a:p>
        </p:txBody>
      </p:sp>
      <p:sp>
        <p:nvSpPr>
          <p:cNvPr id="11" name="TextBox 10">
            <a:extLst>
              <a:ext uri="{FF2B5EF4-FFF2-40B4-BE49-F238E27FC236}">
                <a16:creationId xmlns:a16="http://schemas.microsoft.com/office/drawing/2014/main" id="{79285E39-7231-4820-B698-C70AB59DBB26}"/>
              </a:ext>
            </a:extLst>
          </p:cNvPr>
          <p:cNvSpPr txBox="1"/>
          <p:nvPr/>
        </p:nvSpPr>
        <p:spPr>
          <a:xfrm>
            <a:off x="2163362" y="1154770"/>
            <a:ext cx="5925817" cy="1138773"/>
          </a:xfrm>
          <a:prstGeom prst="rect">
            <a:avLst/>
          </a:prstGeom>
          <a:noFill/>
        </p:spPr>
        <p:txBody>
          <a:bodyPr wrap="square" rtlCol="0">
            <a:spAutoFit/>
          </a:bodyPr>
          <a:lstStyle/>
          <a:p>
            <a:pPr algn="ctr"/>
            <a:r>
              <a:rPr lang="en-GB" b="1" i="1" dirty="0">
                <a:solidFill>
                  <a:srgbClr val="7030A0"/>
                </a:solidFill>
              </a:rPr>
              <a:t>“I drink in moderation. Like my daughter, she’s alcoholic… I’ve seen her drink two bottles of vodka. She’s terrible. I couldn’t do that”</a:t>
            </a:r>
            <a:endParaRPr lang="en-GB" sz="1400" i="1" dirty="0"/>
          </a:p>
          <a:p>
            <a:pPr algn="r"/>
            <a:r>
              <a:rPr lang="en-GB" sz="1400" i="1" dirty="0">
                <a:solidFill>
                  <a:schemeClr val="accent2"/>
                </a:solidFill>
              </a:rPr>
              <a:t>Participant with harmful drinking AUDIT-C score (10), Gough et al., 2019</a:t>
            </a:r>
          </a:p>
        </p:txBody>
      </p:sp>
      <p:sp>
        <p:nvSpPr>
          <p:cNvPr id="12" name="TextBox 11">
            <a:extLst>
              <a:ext uri="{FF2B5EF4-FFF2-40B4-BE49-F238E27FC236}">
                <a16:creationId xmlns:a16="http://schemas.microsoft.com/office/drawing/2014/main" id="{FF74573B-2456-4BBF-BC7B-75C2353F25F0}"/>
              </a:ext>
            </a:extLst>
          </p:cNvPr>
          <p:cNvSpPr txBox="1"/>
          <p:nvPr/>
        </p:nvSpPr>
        <p:spPr>
          <a:xfrm>
            <a:off x="5002902" y="2498046"/>
            <a:ext cx="3850153" cy="1354217"/>
          </a:xfrm>
          <a:prstGeom prst="rect">
            <a:avLst/>
          </a:prstGeom>
          <a:noFill/>
        </p:spPr>
        <p:txBody>
          <a:bodyPr wrap="square" rtlCol="0">
            <a:spAutoFit/>
          </a:bodyPr>
          <a:lstStyle/>
          <a:p>
            <a:pPr algn="ctr"/>
            <a:r>
              <a:rPr lang="en-US" b="1" i="1" dirty="0">
                <a:solidFill>
                  <a:srgbClr val="7030A0"/>
                </a:solidFill>
              </a:rPr>
              <a:t>“I have my mate, what’s it called, yes his godfather for instance is a </a:t>
            </a:r>
            <a:r>
              <a:rPr lang="en-US" b="1" i="1" dirty="0" err="1">
                <a:solidFill>
                  <a:srgbClr val="7030A0"/>
                </a:solidFill>
              </a:rPr>
              <a:t>superalcoholic</a:t>
            </a:r>
            <a:r>
              <a:rPr lang="en-US" b="1" i="1" dirty="0">
                <a:solidFill>
                  <a:srgbClr val="7030A0"/>
                </a:solidFill>
              </a:rPr>
              <a:t>..</a:t>
            </a:r>
            <a:r>
              <a:rPr lang="en-GB" b="1" i="1" dirty="0">
                <a:solidFill>
                  <a:srgbClr val="7030A0"/>
                </a:solidFill>
              </a:rPr>
              <a:t>.”</a:t>
            </a:r>
            <a:endParaRPr lang="en-GB" sz="1400" i="1" dirty="0"/>
          </a:p>
          <a:p>
            <a:pPr algn="r"/>
            <a:r>
              <a:rPr lang="en-GB" sz="1400" i="1" dirty="0"/>
              <a:t> </a:t>
            </a:r>
            <a:r>
              <a:rPr lang="en-GB" sz="1400" i="1" dirty="0">
                <a:solidFill>
                  <a:schemeClr val="accent2"/>
                </a:solidFill>
              </a:rPr>
              <a:t>Participant with alcohol dependence, </a:t>
            </a:r>
            <a:r>
              <a:rPr lang="en-GB" sz="1400" i="1" dirty="0" err="1">
                <a:solidFill>
                  <a:schemeClr val="accent2"/>
                </a:solidFill>
              </a:rPr>
              <a:t>Walhed</a:t>
            </a:r>
            <a:r>
              <a:rPr lang="en-GB" sz="1400" i="1" dirty="0">
                <a:solidFill>
                  <a:schemeClr val="accent2"/>
                </a:solidFill>
              </a:rPr>
              <a:t>-Finn et al 2014</a:t>
            </a:r>
            <a:endParaRPr lang="en-US" sz="1400" i="1" dirty="0">
              <a:solidFill>
                <a:schemeClr val="accent2"/>
              </a:solidFill>
            </a:endParaRPr>
          </a:p>
        </p:txBody>
      </p:sp>
    </p:spTree>
    <p:extLst>
      <p:ext uri="{BB962C8B-B14F-4D97-AF65-F5344CB8AC3E}">
        <p14:creationId xmlns:p14="http://schemas.microsoft.com/office/powerpoint/2010/main" val="307430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415635" y="728663"/>
            <a:ext cx="6733309" cy="657225"/>
          </a:xfrm>
        </p:spPr>
        <p:txBody>
          <a:bodyPr/>
          <a:lstStyle/>
          <a:p>
            <a:r>
              <a:rPr lang="en-GB" sz="3600" dirty="0"/>
              <a:t>‘Framing’: how language shapes beliefs and behaviour </a:t>
            </a:r>
          </a:p>
        </p:txBody>
      </p:sp>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415635" y="1517934"/>
            <a:ext cx="6546274" cy="4606638"/>
          </a:xfrm>
        </p:spPr>
        <p:txBody>
          <a:bodyPr/>
          <a:lstStyle/>
          <a:p>
            <a:pPr marL="342900" indent="-342900">
              <a:spcBef>
                <a:spcPts val="400"/>
              </a:spcBef>
              <a:spcAft>
                <a:spcPts val="400"/>
              </a:spcAft>
              <a:buFont typeface="Arial" panose="020B0604020202020204" pitchFamily="34" charset="0"/>
              <a:buChar char="•"/>
            </a:pPr>
            <a:r>
              <a:rPr lang="en-US" dirty="0"/>
              <a:t>Framing is the selection and salience of certain information in a context, thus promoting “a particular problem definition, causal interpretation, moral evaluation, and/or treatment </a:t>
            </a:r>
            <a:r>
              <a:rPr lang="en-US" dirty="0" smtClean="0"/>
              <a:t> recommendation</a:t>
            </a:r>
            <a:r>
              <a:rPr lang="en-US" dirty="0"/>
              <a:t>” (</a:t>
            </a:r>
            <a:r>
              <a:rPr lang="en-US" dirty="0" err="1"/>
              <a:t>Entman</a:t>
            </a:r>
            <a:r>
              <a:rPr lang="en-US" dirty="0"/>
              <a:t>, 1993, p. 52). </a:t>
            </a:r>
          </a:p>
          <a:p>
            <a:pPr marL="342900" indent="-342900">
              <a:spcBef>
                <a:spcPts val="400"/>
              </a:spcBef>
              <a:spcAft>
                <a:spcPts val="400"/>
              </a:spcAft>
              <a:buFont typeface="Arial" panose="020B0604020202020204" pitchFamily="34" charset="0"/>
              <a:buChar char="•"/>
            </a:pPr>
            <a:r>
              <a:rPr lang="en-US" dirty="0"/>
              <a:t>Alcohol problems/addiction may be framed as:</a:t>
            </a:r>
          </a:p>
          <a:p>
            <a:pPr marL="800100" lvl="1" indent="-342900" algn="l">
              <a:spcBef>
                <a:spcPts val="400"/>
              </a:spcBef>
              <a:spcAft>
                <a:spcPts val="400"/>
              </a:spcAft>
              <a:buFont typeface="Arial" panose="020B0604020202020204" pitchFamily="34" charset="0"/>
              <a:buChar char="•"/>
            </a:pPr>
            <a:r>
              <a:rPr lang="en-US" sz="1800" i="1" dirty="0"/>
              <a:t>A ‘disease’ (in various senses, including metaphorically)</a:t>
            </a:r>
          </a:p>
          <a:p>
            <a:pPr marL="800100" lvl="1" indent="-342900" algn="l">
              <a:spcBef>
                <a:spcPts val="400"/>
              </a:spcBef>
              <a:spcAft>
                <a:spcPts val="400"/>
              </a:spcAft>
              <a:buFont typeface="Arial" panose="020B0604020202020204" pitchFamily="34" charset="0"/>
              <a:buChar char="•"/>
            </a:pPr>
            <a:r>
              <a:rPr lang="en-US" sz="1800" i="1" dirty="0"/>
              <a:t>A ‘weakness of will’ (moral model)</a:t>
            </a:r>
          </a:p>
          <a:p>
            <a:pPr marL="800100" lvl="1" indent="-342900" algn="l">
              <a:spcBef>
                <a:spcPts val="400"/>
              </a:spcBef>
              <a:spcAft>
                <a:spcPts val="400"/>
              </a:spcAft>
              <a:buFont typeface="Arial" panose="020B0604020202020204" pitchFamily="34" charset="0"/>
              <a:buChar char="•"/>
            </a:pPr>
            <a:r>
              <a:rPr lang="en-US" sz="1800" i="1" dirty="0"/>
              <a:t>A consequence of trauma (e.g. Gabor Mate) </a:t>
            </a:r>
          </a:p>
          <a:p>
            <a:pPr marL="800100" lvl="1" indent="-342900" algn="l">
              <a:spcBef>
                <a:spcPts val="400"/>
              </a:spcBef>
              <a:spcAft>
                <a:spcPts val="400"/>
              </a:spcAft>
              <a:buFont typeface="Arial" panose="020B0604020202020204" pitchFamily="34" charset="0"/>
              <a:buChar char="•"/>
            </a:pPr>
            <a:r>
              <a:rPr lang="en-US" sz="1800" i="1" dirty="0"/>
              <a:t>A ‘disorder’ of choice </a:t>
            </a:r>
            <a:endParaRPr lang="en-US" sz="1800" i="1" dirty="0" smtClean="0"/>
          </a:p>
          <a:p>
            <a:pPr marL="800100" lvl="1" indent="-342900" algn="l">
              <a:spcBef>
                <a:spcPts val="400"/>
              </a:spcBef>
              <a:spcAft>
                <a:spcPts val="400"/>
              </a:spcAft>
              <a:buFont typeface="Arial" panose="020B0604020202020204" pitchFamily="34" charset="0"/>
              <a:buChar char="•"/>
            </a:pPr>
            <a:r>
              <a:rPr lang="en-US" sz="1800" i="1" dirty="0" smtClean="0"/>
              <a:t>A </a:t>
            </a:r>
            <a:r>
              <a:rPr lang="en-US" sz="1800" i="1" dirty="0"/>
              <a:t>biopsychosocial issue (‘pluralism’)</a:t>
            </a:r>
          </a:p>
          <a:p>
            <a:pPr marL="800100" lvl="1" indent="-342900" algn="l">
              <a:spcBef>
                <a:spcPts val="400"/>
              </a:spcBef>
              <a:spcAft>
                <a:spcPts val="400"/>
              </a:spcAft>
              <a:buFont typeface="Arial" panose="020B0604020202020204" pitchFamily="34" charset="0"/>
              <a:buChar char="•"/>
            </a:pPr>
            <a:r>
              <a:rPr lang="en-US" sz="1800" i="1" dirty="0"/>
              <a:t>A continuum of use and harms…</a:t>
            </a:r>
          </a:p>
          <a:p>
            <a:pPr marL="342900" indent="-342900">
              <a:spcBef>
                <a:spcPts val="400"/>
              </a:spcBef>
              <a:spcAft>
                <a:spcPts val="400"/>
              </a:spcAft>
              <a:buFont typeface="Arial" panose="020B0604020202020204" pitchFamily="34" charset="0"/>
              <a:buChar char="•"/>
            </a:pPr>
            <a:r>
              <a:rPr lang="en-US" dirty="0"/>
              <a:t>Each ‘frame’ has implications for ‘sense making’ and stigma related beliefs for the self </a:t>
            </a:r>
            <a:r>
              <a:rPr lang="en-US" b="1" i="1" dirty="0"/>
              <a:t>and others</a:t>
            </a:r>
          </a:p>
          <a:p>
            <a:pPr marL="800100" lvl="1" indent="-342900" algn="l">
              <a:buFont typeface="Arial" panose="020B0604020202020204" pitchFamily="34" charset="0"/>
              <a:buChar char="•"/>
            </a:pPr>
            <a:endParaRPr lang="en-GB" i="1" dirty="0"/>
          </a:p>
        </p:txBody>
      </p:sp>
      <p:pic>
        <p:nvPicPr>
          <p:cNvPr id="7" name="Picture 6" descr="Logo&#10;&#10;Description automatically generated">
            <a:extLst>
              <a:ext uri="{FF2B5EF4-FFF2-40B4-BE49-F238E27FC236}">
                <a16:creationId xmlns:a16="http://schemas.microsoft.com/office/drawing/2014/main" id="{A39B71BA-1A5C-46BD-8474-E53A75836DC2}"/>
              </a:ext>
            </a:extLst>
          </p:cNvPr>
          <p:cNvPicPr>
            <a:picLocks noChangeAspect="1"/>
          </p:cNvPicPr>
          <p:nvPr/>
        </p:nvPicPr>
        <p:blipFill rotWithShape="1">
          <a:blip r:embed="rId2"/>
          <a:srcRect b="2897"/>
          <a:stretch/>
        </p:blipFill>
        <p:spPr>
          <a:xfrm>
            <a:off x="6494319" y="2716362"/>
            <a:ext cx="2379518" cy="2271274"/>
          </a:xfrm>
          <a:prstGeom prst="rect">
            <a:avLst/>
          </a:prstGeom>
        </p:spPr>
      </p:pic>
    </p:spTree>
    <p:extLst>
      <p:ext uri="{BB962C8B-B14F-4D97-AF65-F5344CB8AC3E}">
        <p14:creationId xmlns:p14="http://schemas.microsoft.com/office/powerpoint/2010/main" val="279519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685799" y="465075"/>
            <a:ext cx="8125691" cy="657225"/>
          </a:xfrm>
        </p:spPr>
        <p:txBody>
          <a:bodyPr/>
          <a:lstStyle/>
          <a:p>
            <a:r>
              <a:rPr lang="en-GB" sz="3600" dirty="0"/>
              <a:t>Framing effects on alcohol stigma</a:t>
            </a:r>
          </a:p>
        </p:txBody>
      </p:sp>
      <p:sp>
        <p:nvSpPr>
          <p:cNvPr id="6" name="Subtitle 4">
            <a:extLst>
              <a:ext uri="{FF2B5EF4-FFF2-40B4-BE49-F238E27FC236}">
                <a16:creationId xmlns:a16="http://schemas.microsoft.com/office/drawing/2014/main" id="{AABDC492-E44C-4B17-A8D2-39833EEB41E9}"/>
              </a:ext>
            </a:extLst>
          </p:cNvPr>
          <p:cNvSpPr>
            <a:spLocks noGrp="1"/>
          </p:cNvSpPr>
          <p:nvPr>
            <p:ph type="subTitle" idx="1"/>
          </p:nvPr>
        </p:nvSpPr>
        <p:spPr>
          <a:xfrm>
            <a:off x="394856" y="1307805"/>
            <a:ext cx="4509654" cy="5134559"/>
          </a:xfrm>
        </p:spPr>
        <p:txBody>
          <a:bodyPr/>
          <a:lstStyle/>
          <a:p>
            <a:pPr marL="342900" indent="-342900">
              <a:spcBef>
                <a:spcPts val="300"/>
              </a:spcBef>
              <a:spcAft>
                <a:spcPts val="300"/>
              </a:spcAft>
              <a:buFont typeface="Arial" panose="020B0604020202020204" pitchFamily="34" charset="0"/>
              <a:buChar char="•"/>
            </a:pPr>
            <a:r>
              <a:rPr lang="en-GB" sz="2000" dirty="0"/>
              <a:t>Using ‘alcoholic’ instead of ‘p</a:t>
            </a:r>
            <a:r>
              <a:rPr lang="en-US" sz="2000" dirty="0" err="1"/>
              <a:t>erson</a:t>
            </a:r>
            <a:r>
              <a:rPr lang="en-US" sz="2000" dirty="0"/>
              <a:t> with an Alcohol Use Disorder’ in an otherwise identical vignette </a:t>
            </a:r>
            <a:r>
              <a:rPr lang="en-GB" sz="2000" dirty="0"/>
              <a:t>was associated with higher stigma on both explicit (conscious) and implicit (subconscious) measures (Ashford et al., 2018, see also Kelly et at., 2009)</a:t>
            </a:r>
          </a:p>
          <a:p>
            <a:pPr marL="342900" indent="-342900">
              <a:spcBef>
                <a:spcPts val="300"/>
              </a:spcBef>
              <a:spcAft>
                <a:spcPts val="300"/>
              </a:spcAft>
              <a:buFont typeface="Arial" panose="020B0604020202020204" pitchFamily="34" charset="0"/>
              <a:buChar char="•"/>
            </a:pPr>
            <a:r>
              <a:rPr lang="en-GB" sz="2000" dirty="0"/>
              <a:t>Harmful drinkers had higher problem recognition when exposed to continuum framing versus alcoholism framing (Morris et al., 2020) </a:t>
            </a:r>
          </a:p>
          <a:p>
            <a:pPr marL="342900" indent="-342900">
              <a:buFont typeface="Arial" panose="020B0604020202020204" pitchFamily="34" charset="0"/>
              <a:buChar char="•"/>
            </a:pPr>
            <a:r>
              <a:rPr lang="en-GB" sz="2000" dirty="0"/>
              <a:t>Harmful drinkers had lower problem recognition when exposed to alcoholic stereotypes (Morris et al., </a:t>
            </a:r>
            <a:r>
              <a:rPr lang="en-GB" sz="2000" dirty="0" smtClean="0"/>
              <a:t>2021)</a:t>
            </a:r>
            <a:endParaRPr lang="en-GB" sz="2000" dirty="0"/>
          </a:p>
          <a:p>
            <a:pPr marL="342900" indent="-342900">
              <a:buFont typeface="Arial" panose="020B0604020202020204" pitchFamily="34" charset="0"/>
              <a:buChar char="•"/>
            </a:pPr>
            <a:endParaRPr lang="en-GB" i="1" dirty="0"/>
          </a:p>
        </p:txBody>
      </p:sp>
      <p:pic>
        <p:nvPicPr>
          <p:cNvPr id="3" name="Picture 2">
            <a:extLst>
              <a:ext uri="{FF2B5EF4-FFF2-40B4-BE49-F238E27FC236}">
                <a16:creationId xmlns:a16="http://schemas.microsoft.com/office/drawing/2014/main" id="{B0A3B027-C51B-4CD6-A0E7-EE09940D2B90}"/>
              </a:ext>
            </a:extLst>
          </p:cNvPr>
          <p:cNvPicPr>
            <a:picLocks noChangeAspect="1"/>
          </p:cNvPicPr>
          <p:nvPr/>
        </p:nvPicPr>
        <p:blipFill rotWithShape="1">
          <a:blip r:embed="rId2"/>
          <a:srcRect t="10027" b="15040"/>
          <a:stretch/>
        </p:blipFill>
        <p:spPr>
          <a:xfrm>
            <a:off x="5121104" y="2980386"/>
            <a:ext cx="3690386" cy="1789548"/>
          </a:xfrm>
          <a:prstGeom prst="rect">
            <a:avLst/>
          </a:prstGeom>
        </p:spPr>
      </p:pic>
      <p:pic>
        <p:nvPicPr>
          <p:cNvPr id="5" name="Picture 4">
            <a:extLst>
              <a:ext uri="{FF2B5EF4-FFF2-40B4-BE49-F238E27FC236}">
                <a16:creationId xmlns:a16="http://schemas.microsoft.com/office/drawing/2014/main" id="{D50802A4-4431-4C8D-998E-64051EAB739F}"/>
              </a:ext>
            </a:extLst>
          </p:cNvPr>
          <p:cNvPicPr>
            <a:picLocks noChangeAspect="1"/>
          </p:cNvPicPr>
          <p:nvPr/>
        </p:nvPicPr>
        <p:blipFill>
          <a:blip r:embed="rId3"/>
          <a:stretch>
            <a:fillRect/>
          </a:stretch>
        </p:blipFill>
        <p:spPr>
          <a:xfrm>
            <a:off x="5121104" y="1091045"/>
            <a:ext cx="3690386" cy="1789548"/>
          </a:xfrm>
          <a:prstGeom prst="rect">
            <a:avLst/>
          </a:prstGeom>
        </p:spPr>
      </p:pic>
      <p:pic>
        <p:nvPicPr>
          <p:cNvPr id="7" name="Picture 6">
            <a:extLst>
              <a:ext uri="{FF2B5EF4-FFF2-40B4-BE49-F238E27FC236}">
                <a16:creationId xmlns:a16="http://schemas.microsoft.com/office/drawing/2014/main" id="{0520404C-98B4-42ED-8B93-44D0A078D8EE}"/>
              </a:ext>
            </a:extLst>
          </p:cNvPr>
          <p:cNvPicPr>
            <a:picLocks noChangeAspect="1"/>
          </p:cNvPicPr>
          <p:nvPr/>
        </p:nvPicPr>
        <p:blipFill>
          <a:blip r:embed="rId4"/>
          <a:stretch>
            <a:fillRect/>
          </a:stretch>
        </p:blipFill>
        <p:spPr>
          <a:xfrm>
            <a:off x="5121104" y="4928231"/>
            <a:ext cx="3690386" cy="1677448"/>
          </a:xfrm>
          <a:prstGeom prst="rect">
            <a:avLst/>
          </a:prstGeom>
        </p:spPr>
      </p:pic>
    </p:spTree>
    <p:extLst>
      <p:ext uri="{BB962C8B-B14F-4D97-AF65-F5344CB8AC3E}">
        <p14:creationId xmlns:p14="http://schemas.microsoft.com/office/powerpoint/2010/main" val="398652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p:txBody>
          <a:bodyPr/>
          <a:lstStyle/>
          <a:p>
            <a:r>
              <a:rPr lang="en-GB" sz="3200" dirty="0"/>
              <a:t>But doesn’t a disease model reduce stigma?</a:t>
            </a:r>
          </a:p>
        </p:txBody>
      </p:sp>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685800" y="1506682"/>
            <a:ext cx="6494318" cy="4838699"/>
          </a:xfrm>
        </p:spPr>
        <p:txBody>
          <a:bodyPr/>
          <a:lstStyle/>
          <a:p>
            <a:pPr marL="342900" indent="-342900">
              <a:spcBef>
                <a:spcPts val="400"/>
              </a:spcBef>
              <a:spcAft>
                <a:spcPts val="400"/>
              </a:spcAft>
              <a:buFont typeface="Arial" panose="020B0604020202020204" pitchFamily="34" charset="0"/>
              <a:buChar char="•"/>
            </a:pPr>
            <a:r>
              <a:rPr lang="en-GB" sz="2000" dirty="0"/>
              <a:t>‘Alcoholism’ framing generally involves disease related beliefs, i.e., genetic/neurobiologically rooted </a:t>
            </a:r>
          </a:p>
          <a:p>
            <a:pPr marL="342900" indent="-342900">
              <a:spcBef>
                <a:spcPts val="400"/>
              </a:spcBef>
              <a:spcAft>
                <a:spcPts val="400"/>
              </a:spcAft>
              <a:buFont typeface="Arial" panose="020B0604020202020204" pitchFamily="34" charset="0"/>
              <a:buChar char="•"/>
            </a:pPr>
            <a:r>
              <a:rPr lang="en-GB" sz="2000" dirty="0"/>
              <a:t>As per attribution theory, if a person is not to blame, they should not be stigmatised for the condition</a:t>
            </a:r>
          </a:p>
          <a:p>
            <a:pPr marL="342900" indent="-342900">
              <a:spcBef>
                <a:spcPts val="400"/>
              </a:spcBef>
              <a:spcAft>
                <a:spcPts val="400"/>
              </a:spcAft>
              <a:buFont typeface="Arial" panose="020B0604020202020204" pitchFamily="34" charset="0"/>
              <a:buChar char="•"/>
            </a:pPr>
            <a:r>
              <a:rPr lang="en-GB" sz="2000" dirty="0"/>
              <a:t>Mental health issues have therefore been </a:t>
            </a:r>
            <a:r>
              <a:rPr lang="en-GB" sz="2000" dirty="0" smtClean="0"/>
              <a:t>promoted </a:t>
            </a:r>
            <a:r>
              <a:rPr lang="en-GB" sz="2000" dirty="0"/>
              <a:t>as a “disease like any other”</a:t>
            </a:r>
          </a:p>
          <a:p>
            <a:pPr marL="342900" indent="-342900">
              <a:spcBef>
                <a:spcPts val="400"/>
              </a:spcBef>
              <a:spcAft>
                <a:spcPts val="400"/>
              </a:spcAft>
              <a:buFont typeface="Arial" panose="020B0604020202020204" pitchFamily="34" charset="0"/>
              <a:buChar char="•"/>
            </a:pPr>
            <a:endParaRPr lang="en-US" dirty="0" smtClean="0"/>
          </a:p>
          <a:p>
            <a:pPr algn="ctr"/>
            <a:r>
              <a:rPr lang="en-US" sz="1600" i="1" dirty="0"/>
              <a:t>“If we embrace the concept of addiction as a chronic disease in which drugs have disrupted the most fundamental brain circuits that enable us to do something that we </a:t>
            </a:r>
            <a:r>
              <a:rPr lang="en-US" sz="1600" i="1" dirty="0" smtClean="0"/>
              <a:t>take </a:t>
            </a:r>
            <a:r>
              <a:rPr lang="en-US" sz="1600" i="1" dirty="0"/>
              <a:t>for granted—make a decision and follow it through—we will be able to decrease the stigma…Once people understand the underlying pathology of addiction, people with the disease…will simply, nonjudgmentally, receive the help they need, like a child with diabetes or a person with heart disease or cancer. They won’t have to feel that shame, or feel inferior, because people understand that they are suffering from a disease that should be treated like any other” </a:t>
            </a:r>
            <a:endParaRPr lang="en-US" sz="1600" i="1" dirty="0" smtClean="0"/>
          </a:p>
          <a:p>
            <a:pPr algn="ctr"/>
            <a:endParaRPr lang="en-US" sz="1600" i="1" dirty="0" smtClean="0"/>
          </a:p>
          <a:p>
            <a:pPr algn="ctr"/>
            <a:r>
              <a:rPr lang="en-US" sz="1600" i="1" dirty="0" smtClean="0"/>
              <a:t>(</a:t>
            </a:r>
            <a:r>
              <a:rPr lang="en-US" sz="1600" i="1" dirty="0" err="1"/>
              <a:t>Volkow</a:t>
            </a:r>
            <a:r>
              <a:rPr lang="en-US" sz="1600" i="1" dirty="0"/>
              <a:t>, 2015, NIDA website). </a:t>
            </a:r>
            <a:endParaRPr lang="en-GB" sz="1600" i="1" dirty="0"/>
          </a:p>
          <a:p>
            <a:pPr marL="342900" indent="-342900">
              <a:spcBef>
                <a:spcPts val="400"/>
              </a:spcBef>
              <a:spcAft>
                <a:spcPts val="400"/>
              </a:spcAft>
              <a:buFont typeface="Arial" panose="020B0604020202020204" pitchFamily="34" charset="0"/>
              <a:buChar char="•"/>
            </a:pPr>
            <a:endParaRPr lang="en-GB" dirty="0"/>
          </a:p>
        </p:txBody>
      </p:sp>
      <p:pic>
        <p:nvPicPr>
          <p:cNvPr id="3" name="Picture 2" descr="A picture containing text, posing, several&#10;&#10;Description automatically generated">
            <a:extLst>
              <a:ext uri="{FF2B5EF4-FFF2-40B4-BE49-F238E27FC236}">
                <a16:creationId xmlns:a16="http://schemas.microsoft.com/office/drawing/2014/main" id="{FC698C4D-51E6-421E-98E6-198BAAE59C72}"/>
              </a:ext>
            </a:extLst>
          </p:cNvPr>
          <p:cNvPicPr>
            <a:picLocks noChangeAspect="1"/>
          </p:cNvPicPr>
          <p:nvPr/>
        </p:nvPicPr>
        <p:blipFill rotWithShape="1">
          <a:blip r:embed="rId2"/>
          <a:srcRect l="50190"/>
          <a:stretch/>
        </p:blipFill>
        <p:spPr>
          <a:xfrm>
            <a:off x="7325084" y="1220298"/>
            <a:ext cx="1608858" cy="2787622"/>
          </a:xfrm>
          <a:prstGeom prst="rect">
            <a:avLst/>
          </a:prstGeom>
        </p:spPr>
      </p:pic>
    </p:spTree>
    <p:extLst>
      <p:ext uri="{BB962C8B-B14F-4D97-AF65-F5344CB8AC3E}">
        <p14:creationId xmlns:p14="http://schemas.microsoft.com/office/powerpoint/2010/main" val="20574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p:txBody>
          <a:bodyPr/>
          <a:lstStyle/>
          <a:p>
            <a:r>
              <a:rPr lang="en-GB" sz="3200" dirty="0"/>
              <a:t>But doesn’t a disease model reduce stigma?</a:t>
            </a:r>
          </a:p>
        </p:txBody>
      </p:sp>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685800" y="1506682"/>
            <a:ext cx="6494318" cy="4838699"/>
          </a:xfrm>
        </p:spPr>
        <p:txBody>
          <a:bodyPr/>
          <a:lstStyle/>
          <a:p>
            <a:pPr>
              <a:spcBef>
                <a:spcPts val="400"/>
              </a:spcBef>
              <a:spcAft>
                <a:spcPts val="400"/>
              </a:spcAft>
            </a:pPr>
            <a:r>
              <a:rPr lang="en-GB" sz="2000" dirty="0" smtClean="0"/>
              <a:t>However</a:t>
            </a:r>
            <a:r>
              <a:rPr lang="en-GB" sz="2000" dirty="0"/>
              <a:t>,</a:t>
            </a:r>
          </a:p>
          <a:p>
            <a:pPr marL="342900" indent="-342900">
              <a:spcBef>
                <a:spcPts val="400"/>
              </a:spcBef>
              <a:spcAft>
                <a:spcPts val="400"/>
              </a:spcAft>
              <a:buFont typeface="Arial" panose="020B0604020202020204" pitchFamily="34" charset="0"/>
              <a:buChar char="•"/>
            </a:pPr>
            <a:r>
              <a:rPr lang="en-GB" sz="2000" dirty="0"/>
              <a:t>Blame is just one component (stereotype) of stigma </a:t>
            </a:r>
          </a:p>
          <a:p>
            <a:pPr marL="342900" indent="-342900">
              <a:spcBef>
                <a:spcPts val="400"/>
              </a:spcBef>
              <a:spcAft>
                <a:spcPts val="400"/>
              </a:spcAft>
              <a:buFont typeface="Arial" panose="020B0604020202020204" pitchFamily="34" charset="0"/>
              <a:buChar char="•"/>
            </a:pPr>
            <a:r>
              <a:rPr lang="en-GB" sz="2000" dirty="0" smtClean="0"/>
              <a:t>Some emphasise </a:t>
            </a:r>
            <a:r>
              <a:rPr lang="en-GB" sz="2000" dirty="0"/>
              <a:t>that attitudes or beliefs (blame) are not directly related to key stigma </a:t>
            </a:r>
            <a:r>
              <a:rPr lang="en-GB" sz="2000" b="1" dirty="0"/>
              <a:t>behaviours</a:t>
            </a:r>
            <a:r>
              <a:rPr lang="en-GB" sz="2000" dirty="0"/>
              <a:t> (discrimination) e.g. </a:t>
            </a:r>
          </a:p>
          <a:p>
            <a:pPr marL="342900" indent="-342900">
              <a:spcBef>
                <a:spcPts val="400"/>
              </a:spcBef>
              <a:spcAft>
                <a:spcPts val="400"/>
              </a:spcAft>
              <a:buFont typeface="Arial" panose="020B0604020202020204" pitchFamily="34" charset="0"/>
              <a:buChar char="•"/>
            </a:pPr>
            <a:r>
              <a:rPr lang="en-GB" sz="2000" dirty="0"/>
              <a:t>There is still stigma for diseases with no/low blame because to be ‘diseased’ evokes fear </a:t>
            </a:r>
            <a:r>
              <a:rPr lang="en-GB" sz="2000" dirty="0" smtClean="0"/>
              <a:t>(e.g., disease avoidance) and differentness</a:t>
            </a:r>
            <a:endParaRPr lang="en-GB" sz="2000" dirty="0"/>
          </a:p>
          <a:p>
            <a:pPr marL="342900" indent="-342900">
              <a:spcBef>
                <a:spcPts val="400"/>
              </a:spcBef>
              <a:spcAft>
                <a:spcPts val="400"/>
              </a:spcAft>
              <a:buFont typeface="Arial" panose="020B0604020202020204" pitchFamily="34" charset="0"/>
              <a:buChar char="•"/>
            </a:pPr>
            <a:r>
              <a:rPr lang="en-GB" sz="2000" dirty="0"/>
              <a:t>Empirical studies show… </a:t>
            </a:r>
          </a:p>
          <a:p>
            <a:pPr marL="342900" indent="-342900">
              <a:spcBef>
                <a:spcPts val="400"/>
              </a:spcBef>
              <a:spcAft>
                <a:spcPts val="400"/>
              </a:spcAft>
              <a:buFont typeface="Arial" panose="020B0604020202020204" pitchFamily="34" charset="0"/>
              <a:buChar char="•"/>
            </a:pPr>
            <a:endParaRPr lang="en-GB" dirty="0"/>
          </a:p>
          <a:p>
            <a:pPr marL="342900" indent="-342900">
              <a:spcBef>
                <a:spcPts val="400"/>
              </a:spcBef>
              <a:spcAft>
                <a:spcPts val="400"/>
              </a:spcAft>
              <a:buFont typeface="Arial" panose="020B0604020202020204" pitchFamily="34" charset="0"/>
              <a:buChar char="•"/>
            </a:pPr>
            <a:endParaRPr lang="en-GB" dirty="0"/>
          </a:p>
        </p:txBody>
      </p:sp>
      <p:pic>
        <p:nvPicPr>
          <p:cNvPr id="3" name="Picture 2" descr="A picture containing text, posing, several&#10;&#10;Description automatically generated">
            <a:extLst>
              <a:ext uri="{FF2B5EF4-FFF2-40B4-BE49-F238E27FC236}">
                <a16:creationId xmlns:a16="http://schemas.microsoft.com/office/drawing/2014/main" id="{FC698C4D-51E6-421E-98E6-198BAAE59C72}"/>
              </a:ext>
            </a:extLst>
          </p:cNvPr>
          <p:cNvPicPr>
            <a:picLocks noChangeAspect="1"/>
          </p:cNvPicPr>
          <p:nvPr/>
        </p:nvPicPr>
        <p:blipFill rotWithShape="1">
          <a:blip r:embed="rId2"/>
          <a:srcRect l="50190"/>
          <a:stretch/>
        </p:blipFill>
        <p:spPr>
          <a:xfrm>
            <a:off x="7180118" y="1610591"/>
            <a:ext cx="1608858" cy="2787622"/>
          </a:xfrm>
          <a:prstGeom prst="rect">
            <a:avLst/>
          </a:prstGeom>
        </p:spPr>
      </p:pic>
    </p:spTree>
    <p:extLst>
      <p:ext uri="{BB962C8B-B14F-4D97-AF65-F5344CB8AC3E}">
        <p14:creationId xmlns:p14="http://schemas.microsoft.com/office/powerpoint/2010/main" val="17938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 template standard" id="{EDFA6AE9-137B-EB44-B8DA-8EB17CBEE690}" vid="{666D3188-8CA0-6B4B-A080-9E57E75AB620}"/>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 template standard" id="{EDFA6AE9-137B-EB44-B8DA-8EB17CBEE690}" vid="{5DD94E03-20EE-5D4E-A4CC-9F0CCC6A9858}"/>
    </a:ext>
  </a:ext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 template standard" id="{EDFA6AE9-137B-EB44-B8DA-8EB17CBEE690}" vid="{4F3E1C11-0EC8-3947-AC53-B6B04D296611}"/>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 template standard" id="{EDFA6AE9-137B-EB44-B8DA-8EB17CBEE690}" vid="{5BC82145-D45B-0C46-A47B-00F937F12B5E}"/>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 template standard" id="{EDFA6AE9-137B-EB44-B8DA-8EB17CBEE690}" vid="{DE4260A2-0819-7F4A-9F40-E76CEA39696C}"/>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 template standard" id="{EDFA6AE9-137B-EB44-B8DA-8EB17CBEE690}" vid="{AABA9CDC-08FD-A544-8AD9-5FEEF54A540D}"/>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 template standard" id="{EDFA6AE9-137B-EB44-B8DA-8EB17CBEE690}" vid="{D6D6AB66-BC7D-4D46-AA3A-814149AA9AF6}"/>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 template standard" id="{EDFA6AE9-137B-EB44-B8DA-8EB17CBEE690}" vid="{32D7AA38-6BD6-714F-BB5F-8441C007E7C6}"/>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 template standard" id="{EDFA6AE9-137B-EB44-B8DA-8EB17CBEE690}" vid="{435C837A-2780-B54E-B1DD-69DF5ADF8077}"/>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 template standard" id="{EDFA6AE9-137B-EB44-B8DA-8EB17CBEE690}" vid="{1FC984BC-6C0C-F949-A750-5E22675A41AE}"/>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 template standard" id="{EDFA6AE9-137B-EB44-B8DA-8EB17CBEE690}" vid="{AAE47710-1FD7-984A-96EF-C65618CAD096}"/>
    </a:ext>
  </a:extLst>
</a:theme>
</file>

<file path=docProps/app.xml><?xml version="1.0" encoding="utf-8"?>
<Properties xmlns="http://schemas.openxmlformats.org/officeDocument/2006/extended-properties" xmlns:vt="http://schemas.openxmlformats.org/officeDocument/2006/docPropsVTypes">
  <Template>APS template standard</Template>
  <TotalTime>12880</TotalTime>
  <Words>1381</Words>
  <Application>Microsoft Office PowerPoint</Application>
  <PresentationFormat>On-screen Show (4:3)</PresentationFormat>
  <Paragraphs>144</Paragraphs>
  <Slides>15</Slides>
  <Notes>1</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15</vt:i4>
      </vt:variant>
    </vt:vector>
  </HeadingPairs>
  <TitlesOfParts>
    <vt:vector size="29" baseType="lpstr">
      <vt:lpstr>Arial</vt:lpstr>
      <vt:lpstr>Calibri</vt:lpstr>
      <vt:lpstr>Helvetica</vt:lpstr>
      <vt:lpstr>3_Custom Design</vt:lpstr>
      <vt:lpstr>Custom Design</vt:lpstr>
      <vt:lpstr>1_Custom Design</vt:lpstr>
      <vt:lpstr>2_Custom Design</vt:lpstr>
      <vt:lpstr>4_Custom Design</vt:lpstr>
      <vt:lpstr>5_Custom Design</vt:lpstr>
      <vt:lpstr>6_Custom Design</vt:lpstr>
      <vt:lpstr>7_Custom Design</vt:lpstr>
      <vt:lpstr>8_Custom Design</vt:lpstr>
      <vt:lpstr>9_Custom Design</vt:lpstr>
      <vt:lpstr>10_Custom Design</vt:lpstr>
      <vt:lpstr>Before ‘rock bottom’ Does a disease model hinder public health goals for alcohol?</vt:lpstr>
      <vt:lpstr>PowerPoint Presentation</vt:lpstr>
      <vt:lpstr>Alcohol stigma</vt:lpstr>
      <vt:lpstr>Managing stigma: ‘label avoidance’ &amp; ‘othering’</vt:lpstr>
      <vt:lpstr>PowerPoint Presentation</vt:lpstr>
      <vt:lpstr>‘Framing’: how language shapes beliefs and behaviour </vt:lpstr>
      <vt:lpstr>Framing effects on alcohol stigma</vt:lpstr>
      <vt:lpstr>But doesn’t a disease model reduce stigma?</vt:lpstr>
      <vt:lpstr>But doesn’t a disease model reduce stigma?</vt:lpstr>
      <vt:lpstr>Meta-analysis </vt:lpstr>
      <vt:lpstr>Despite rising beliefs in mental ‘illness’ &amp; addiction issues as ‘disease’… </vt:lpstr>
      <vt:lpstr>Why doesn’t a disease model reduce public stigma? </vt:lpstr>
      <vt:lpstr>PowerPoint Presentation</vt:lpstr>
      <vt:lpstr>Implications?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Morris</dc:creator>
  <cp:lastModifiedBy>Morris, James 24</cp:lastModifiedBy>
  <cp:revision>12</cp:revision>
  <dcterms:created xsi:type="dcterms:W3CDTF">2020-11-09T16:06:45Z</dcterms:created>
  <dcterms:modified xsi:type="dcterms:W3CDTF">2023-01-30T17:32:47Z</dcterms:modified>
</cp:coreProperties>
</file>