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56" r:id="rId2"/>
    <p:sldId id="257" r:id="rId3"/>
    <p:sldId id="465" r:id="rId4"/>
    <p:sldId id="449" r:id="rId5"/>
    <p:sldId id="438" r:id="rId6"/>
    <p:sldId id="439" r:id="rId7"/>
    <p:sldId id="464" r:id="rId8"/>
    <p:sldId id="442" r:id="rId9"/>
    <p:sldId id="443" r:id="rId10"/>
    <p:sldId id="444" r:id="rId11"/>
    <p:sldId id="450" r:id="rId12"/>
    <p:sldId id="466" r:id="rId13"/>
    <p:sldId id="467" r:id="rId14"/>
    <p:sldId id="468" r:id="rId15"/>
    <p:sldId id="440" r:id="rId16"/>
    <p:sldId id="441" r:id="rId17"/>
    <p:sldId id="372" r:id="rId18"/>
    <p:sldId id="469" r:id="rId19"/>
    <p:sldId id="453" r:id="rId20"/>
    <p:sldId id="415" r:id="rId21"/>
    <p:sldId id="416" r:id="rId22"/>
    <p:sldId id="417" r:id="rId23"/>
    <p:sldId id="418" r:id="rId24"/>
    <p:sldId id="419" r:id="rId25"/>
    <p:sldId id="420" r:id="rId26"/>
    <p:sldId id="421" r:id="rId27"/>
    <p:sldId id="422" r:id="rId28"/>
    <p:sldId id="423" r:id="rId29"/>
    <p:sldId id="282" r:id="rId30"/>
    <p:sldId id="452" r:id="rId31"/>
    <p:sldId id="473" r:id="rId32"/>
    <p:sldId id="470" r:id="rId33"/>
    <p:sldId id="471" r:id="rId34"/>
    <p:sldId id="458" r:id="rId35"/>
    <p:sldId id="310" r:id="rId36"/>
    <p:sldId id="308" r:id="rId37"/>
    <p:sldId id="459" r:id="rId38"/>
    <p:sldId id="409" r:id="rId39"/>
    <p:sldId id="474" r:id="rId40"/>
    <p:sldId id="456" r:id="rId41"/>
    <p:sldId id="435" r:id="rId42"/>
    <p:sldId id="436" r:id="rId43"/>
  </p:sldIdLst>
  <p:sldSz cx="9144000" cy="6858000" type="screen4x3"/>
  <p:notesSz cx="6797675" cy="9926638"/>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94573" autoAdjust="0"/>
  </p:normalViewPr>
  <p:slideViewPr>
    <p:cSldViewPr>
      <p:cViewPr varScale="1">
        <p:scale>
          <a:sx n="97" d="100"/>
          <a:sy n="97" d="100"/>
        </p:scale>
        <p:origin x="-114" y="-228"/>
      </p:cViewPr>
      <p:guideLst>
        <p:guide orient="horz" pos="2160"/>
        <p:guide pos="2880"/>
      </p:guideLst>
    </p:cSldViewPr>
  </p:slideViewPr>
  <p:outlineViewPr>
    <p:cViewPr>
      <p:scale>
        <a:sx n="33" d="100"/>
        <a:sy n="33" d="100"/>
      </p:scale>
      <p:origin x="0" y="23394"/>
    </p:cViewPr>
  </p:outlineViewPr>
  <p:notesTextViewPr>
    <p:cViewPr>
      <p:scale>
        <a:sx n="100" d="100"/>
        <a:sy n="100" d="100"/>
      </p:scale>
      <p:origin x="0" y="0"/>
    </p:cViewPr>
  </p:notesTextViewPr>
  <p:sorterViewPr>
    <p:cViewPr>
      <p:scale>
        <a:sx n="100" d="100"/>
        <a:sy n="100" d="100"/>
      </p:scale>
      <p:origin x="0" y="300"/>
    </p:cViewPr>
  </p:sorterViewPr>
  <p:notesViewPr>
    <p:cSldViewPr>
      <p:cViewPr varScale="1">
        <p:scale>
          <a:sx n="83" d="100"/>
          <a:sy n="83" d="100"/>
        </p:scale>
        <p:origin x="-1992"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08D3AE5E-3FF4-4D11-8B4E-1E8BB1E0B8E5}" type="datetimeFigureOut">
              <a:rPr lang="en-GB" smtClean="0"/>
              <a:t>27/06/2016</a:t>
            </a:fld>
            <a:endParaRPr lang="en-GB" dirty="0"/>
          </a:p>
        </p:txBody>
      </p:sp>
      <p:sp>
        <p:nvSpPr>
          <p:cNvPr id="4" name="Footer Placeholder 3"/>
          <p:cNvSpPr>
            <a:spLocks noGrp="1"/>
          </p:cNvSpPr>
          <p:nvPr>
            <p:ph type="ftr" sz="quarter" idx="2"/>
          </p:nvPr>
        </p:nvSpPr>
        <p:spPr>
          <a:xfrm>
            <a:off x="1" y="9428584"/>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4" y="9428584"/>
            <a:ext cx="2945659" cy="496332"/>
          </a:xfrm>
          <a:prstGeom prst="rect">
            <a:avLst/>
          </a:prstGeom>
        </p:spPr>
        <p:txBody>
          <a:bodyPr vert="horz" lIns="91440" tIns="45720" rIns="91440" bIns="45720" rtlCol="0" anchor="b"/>
          <a:lstStyle>
            <a:lvl1pPr algn="r">
              <a:defRPr sz="1200"/>
            </a:lvl1pPr>
          </a:lstStyle>
          <a:p>
            <a:fld id="{51296551-645F-49E9-A29D-FF22D51106A3}" type="slidenum">
              <a:rPr lang="en-GB" smtClean="0"/>
              <a:t>‹#›</a:t>
            </a:fld>
            <a:endParaRPr lang="en-GB" dirty="0"/>
          </a:p>
        </p:txBody>
      </p:sp>
    </p:spTree>
    <p:extLst>
      <p:ext uri="{BB962C8B-B14F-4D97-AF65-F5344CB8AC3E}">
        <p14:creationId xmlns:p14="http://schemas.microsoft.com/office/powerpoint/2010/main" val="41773292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0144A917-39F5-46C7-A039-906BA4BFBFD7}" type="datetimeFigureOut">
              <a:rPr lang="en-GB" smtClean="0"/>
              <a:t>27/06/2016</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10F87722-2EEC-4A51-8450-6EEA63F9C71A}" type="slidenum">
              <a:rPr lang="en-GB" smtClean="0"/>
              <a:t>‹#›</a:t>
            </a:fld>
            <a:endParaRPr lang="en-GB" dirty="0"/>
          </a:p>
        </p:txBody>
      </p:sp>
    </p:spTree>
    <p:extLst>
      <p:ext uri="{BB962C8B-B14F-4D97-AF65-F5344CB8AC3E}">
        <p14:creationId xmlns:p14="http://schemas.microsoft.com/office/powerpoint/2010/main" val="1491959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t>
            </a:r>
            <a:r>
              <a:rPr lang="en-US" dirty="0" err="1" smtClean="0"/>
              <a:t>gstyle</a:t>
            </a:r>
            <a:endParaRPr lang="en-US" dirty="0"/>
          </a:p>
        </p:txBody>
      </p:sp>
      <p:sp>
        <p:nvSpPr>
          <p:cNvPr id="4" name="Date Placeholder 3"/>
          <p:cNvSpPr>
            <a:spLocks noGrp="1"/>
          </p:cNvSpPr>
          <p:nvPr>
            <p:ph type="dt" sz="half" idx="10"/>
          </p:nvPr>
        </p:nvSpPr>
        <p:spPr/>
        <p:txBody>
          <a:bodyPr/>
          <a:lstStyle/>
          <a:p>
            <a:fld id="{D763724C-E7A2-4A6D-A4BD-CDB6C1C03172}" type="datetimeFigureOut">
              <a:rPr lang="en-US" smtClean="0"/>
              <a:t>6/27/2016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A3A10D-7D5E-4932-A76F-CD1632FD3D96}"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63724C-E7A2-4A6D-A4BD-CDB6C1C03172}" type="datetimeFigureOut">
              <a:rPr lang="en-US" smtClean="0"/>
              <a:t>6/27/2016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A3A10D-7D5E-4932-A76F-CD1632FD3D9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63724C-E7A2-4A6D-A4BD-CDB6C1C03172}" type="datetimeFigureOut">
              <a:rPr lang="en-US" smtClean="0"/>
              <a:t>6/27/2016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A3A10D-7D5E-4932-A76F-CD1632FD3D96}"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63724C-E7A2-4A6D-A4BD-CDB6C1C03172}" type="datetimeFigureOut">
              <a:rPr lang="en-US" smtClean="0"/>
              <a:t>6/27/2016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A3A10D-7D5E-4932-A76F-CD1632FD3D96}"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63724C-E7A2-4A6D-A4BD-CDB6C1C03172}" type="datetimeFigureOut">
              <a:rPr lang="en-US" smtClean="0"/>
              <a:t>6/27/2016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A3A10D-7D5E-4932-A76F-CD1632FD3D96}"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63724C-E7A2-4A6D-A4BD-CDB6C1C03172}" type="datetimeFigureOut">
              <a:rPr lang="en-US" smtClean="0"/>
              <a:t>6/27/2016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A3A10D-7D5E-4932-A76F-CD1632FD3D96}"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63724C-E7A2-4A6D-A4BD-CDB6C1C03172}" type="datetimeFigureOut">
              <a:rPr lang="en-US" smtClean="0"/>
              <a:t>6/27/2016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4A3A10D-7D5E-4932-A76F-CD1632FD3D96}"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63724C-E7A2-4A6D-A4BD-CDB6C1C03172}" type="datetimeFigureOut">
              <a:rPr lang="en-US" smtClean="0"/>
              <a:t>6/27/2016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4A3A10D-7D5E-4932-A76F-CD1632FD3D96}"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63724C-E7A2-4A6D-A4BD-CDB6C1C03172}" type="datetimeFigureOut">
              <a:rPr lang="en-US" smtClean="0"/>
              <a:t>6/27/2016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4A3A10D-7D5E-4932-A76F-CD1632FD3D96}"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63724C-E7A2-4A6D-A4BD-CDB6C1C03172}" type="datetimeFigureOut">
              <a:rPr lang="en-US" smtClean="0"/>
              <a:t>6/27/2016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A3A10D-7D5E-4932-A76F-CD1632FD3D96}"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63724C-E7A2-4A6D-A4BD-CDB6C1C03172}" type="datetimeFigureOut">
              <a:rPr lang="en-US" smtClean="0"/>
              <a:t>6/27/2016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A3A10D-7D5E-4932-A76F-CD1632FD3D96}"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3724C-E7A2-4A6D-A4BD-CDB6C1C03172}" type="datetimeFigureOut">
              <a:rPr lang="en-US" smtClean="0"/>
              <a:t>6/27/2016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A3A10D-7D5E-4932-A76F-CD1632FD3D96}"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620688"/>
            <a:ext cx="7772400" cy="1470025"/>
          </a:xfrm>
        </p:spPr>
        <p:txBody>
          <a:bodyPr>
            <a:noAutofit/>
          </a:bodyPr>
          <a:lstStyle/>
          <a:p>
            <a:r>
              <a:rPr lang="en-GB" sz="3600" b="1" dirty="0" smtClean="0"/>
              <a:t>Aspiring to Inspire: </a:t>
            </a:r>
            <a:br>
              <a:rPr lang="en-GB" sz="3600" b="1" dirty="0" smtClean="0"/>
            </a:br>
            <a:r>
              <a:rPr lang="en-GB" sz="3600" b="1" dirty="0" smtClean="0"/>
              <a:t>Student Engagement and Advocacy Teaching.</a:t>
            </a:r>
            <a:r>
              <a:rPr lang="en-GB" sz="3600" b="1" dirty="0"/>
              <a:t/>
            </a:r>
            <a:br>
              <a:rPr lang="en-GB" sz="3600" b="1" dirty="0"/>
            </a:br>
            <a:r>
              <a:rPr lang="en-GB" sz="3600" b="1" dirty="0"/>
              <a:t>Alan </a:t>
            </a:r>
            <a:r>
              <a:rPr lang="en-GB" sz="3600" b="1" dirty="0" smtClean="0"/>
              <a:t>Birbeck, LSBU-Law Division</a:t>
            </a:r>
            <a:endParaRPr lang="en-US" sz="3600" b="1" dirty="0"/>
          </a:p>
        </p:txBody>
      </p:sp>
      <p:sp>
        <p:nvSpPr>
          <p:cNvPr id="3" name="Subtitle 2"/>
          <p:cNvSpPr>
            <a:spLocks noGrp="1"/>
          </p:cNvSpPr>
          <p:nvPr>
            <p:ph type="subTitle" idx="1"/>
          </p:nvPr>
        </p:nvSpPr>
        <p:spPr/>
        <p:txBody>
          <a:bodyPr>
            <a:normAutofit/>
          </a:bodyPr>
          <a:lstStyle/>
          <a:p>
            <a:r>
              <a:rPr lang="en-US" dirty="0" smtClean="0">
                <a:latin typeface="+mj-lt"/>
              </a:rPr>
              <a:t>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36912"/>
            <a:ext cx="8437563" cy="403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E. </a:t>
            </a:r>
            <a:r>
              <a:rPr lang="en-GB" b="1" dirty="0"/>
              <a:t>Creating a </a:t>
            </a:r>
            <a:r>
              <a:rPr lang="en-GB" b="1" dirty="0">
                <a:ea typeface="Times New Roman"/>
              </a:rPr>
              <a:t>community of </a:t>
            </a:r>
            <a:r>
              <a:rPr lang="en-GB" b="1" dirty="0" smtClean="0">
                <a:ea typeface="Times New Roman"/>
              </a:rPr>
              <a:t>Practice- ‘</a:t>
            </a:r>
            <a:r>
              <a:rPr lang="en-GB" b="1" i="1" dirty="0" smtClean="0"/>
              <a:t>Think Like a Lawyer’</a:t>
            </a:r>
            <a:endParaRPr lang="en-GB" b="1" i="1" dirty="0"/>
          </a:p>
        </p:txBody>
      </p:sp>
      <p:sp>
        <p:nvSpPr>
          <p:cNvPr id="3" name="Content Placeholder 2"/>
          <p:cNvSpPr>
            <a:spLocks noGrp="1"/>
          </p:cNvSpPr>
          <p:nvPr>
            <p:ph idx="1"/>
          </p:nvPr>
        </p:nvSpPr>
        <p:spPr/>
        <p:txBody>
          <a:bodyPr>
            <a:normAutofit fontScale="25000" lnSpcReduction="20000"/>
          </a:bodyPr>
          <a:lstStyle/>
          <a:p>
            <a:r>
              <a:rPr lang="en-GB" sz="8000" dirty="0" smtClean="0"/>
              <a:t>In any Induction we attempt to embed </a:t>
            </a:r>
            <a:r>
              <a:rPr lang="en-GB" sz="8000" dirty="0"/>
              <a:t>three things as </a:t>
            </a:r>
            <a:r>
              <a:rPr lang="en-GB" sz="8000" dirty="0" smtClean="0"/>
              <a:t>expectations of my students</a:t>
            </a:r>
            <a:endParaRPr lang="en-GB" sz="8000" dirty="0"/>
          </a:p>
          <a:p>
            <a:pPr marL="0" indent="0">
              <a:buNone/>
            </a:pPr>
            <a:r>
              <a:rPr lang="en-GB" sz="8000" dirty="0"/>
              <a:t>1. Hard </a:t>
            </a:r>
            <a:r>
              <a:rPr lang="en-GB" sz="8000" dirty="0" smtClean="0"/>
              <a:t>work-preparation, attendance and engagement </a:t>
            </a:r>
            <a:endParaRPr lang="en-GB" sz="8000" dirty="0"/>
          </a:p>
          <a:p>
            <a:pPr marL="0" indent="0">
              <a:buNone/>
            </a:pPr>
            <a:r>
              <a:rPr lang="en-GB" sz="8000" dirty="0"/>
              <a:t>2. </a:t>
            </a:r>
            <a:r>
              <a:rPr lang="en-GB" sz="8000" dirty="0" smtClean="0"/>
              <a:t>Integrity-honesty and respect for each other and staff</a:t>
            </a:r>
            <a:endParaRPr lang="en-GB" sz="8000" dirty="0"/>
          </a:p>
          <a:p>
            <a:pPr marL="0" indent="0">
              <a:buNone/>
            </a:pPr>
            <a:r>
              <a:rPr lang="en-GB" sz="8000" dirty="0"/>
              <a:t>3. Week by week skills </a:t>
            </a:r>
            <a:r>
              <a:rPr lang="en-GB" sz="8000" dirty="0" smtClean="0"/>
              <a:t>building-step by step</a:t>
            </a:r>
          </a:p>
          <a:p>
            <a:endParaRPr lang="en-GB" sz="8000" dirty="0"/>
          </a:p>
          <a:p>
            <a:r>
              <a:rPr lang="en-GB" sz="8000" dirty="0" smtClean="0"/>
              <a:t>We attempt to embed realistic expectations of the relationship between the student and the academic</a:t>
            </a:r>
          </a:p>
          <a:p>
            <a:pPr marL="0" indent="0">
              <a:buNone/>
            </a:pPr>
            <a:endParaRPr lang="en-GB" sz="8000" dirty="0" smtClean="0"/>
          </a:p>
          <a:p>
            <a:r>
              <a:rPr lang="en-GB" sz="8000" dirty="0" smtClean="0"/>
              <a:t>We seek to create a community of practice:  </a:t>
            </a:r>
            <a:br>
              <a:rPr lang="en-GB" sz="8000" dirty="0" smtClean="0"/>
            </a:br>
            <a:r>
              <a:rPr lang="en-GB" sz="8000" dirty="0"/>
              <a:t>-</a:t>
            </a:r>
            <a:r>
              <a:rPr lang="en-GB" sz="8000" dirty="0" smtClean="0"/>
              <a:t>Passing on from academic to student</a:t>
            </a:r>
            <a:br>
              <a:rPr lang="en-GB" sz="8000" dirty="0" smtClean="0"/>
            </a:br>
            <a:r>
              <a:rPr lang="en-GB" sz="8000" dirty="0" smtClean="0"/>
              <a:t>-Passing on from student to student.  </a:t>
            </a:r>
            <a:r>
              <a:rPr lang="en-GB" sz="8000" dirty="0"/>
              <a:t/>
            </a:r>
            <a:br>
              <a:rPr lang="en-GB" sz="8000" dirty="0"/>
            </a:br>
            <a:endParaRPr lang="en-GB" sz="8000" dirty="0" smtClean="0"/>
          </a:p>
          <a:p>
            <a:r>
              <a:rPr lang="en-GB" sz="8000" dirty="0" smtClean="0"/>
              <a:t>Inculcating an enthusiasm: ‘a passion for something they do and [how they can] learn …to do it better’</a:t>
            </a:r>
          </a:p>
          <a:p>
            <a:pPr marL="0" indent="0">
              <a:buNone/>
            </a:pPr>
            <a:r>
              <a:rPr lang="en-GB" sz="4400" dirty="0" smtClean="0">
                <a:ea typeface="Calibri"/>
              </a:rPr>
              <a:t>(</a:t>
            </a:r>
            <a:r>
              <a:rPr lang="en-GB" sz="4400" dirty="0">
                <a:ea typeface="Calibri"/>
              </a:rPr>
              <a:t>Étienne Charles Wenger; Paula Barona &amp; Lillian Corbina; The Law Teacher; Volume 46,  Issue 2, 2012: 100-119;; and Egle Dagilyte &amp; Peter Coea; The Law Teacher; Volume 48,  Issue 1, 2014: 35-50; Lisa Claydon; The Law Teacher; Volume 43,  Issue 3, 2009: 269-283</a:t>
            </a:r>
            <a:r>
              <a:rPr lang="en-GB" sz="4400" dirty="0" smtClean="0">
                <a:ea typeface="Calibri"/>
              </a:rPr>
              <a:t>)</a:t>
            </a:r>
            <a:endParaRPr lang="en-GB" sz="4400" dirty="0">
              <a:latin typeface="Calibri"/>
              <a:ea typeface="Calibri"/>
            </a:endParaRPr>
          </a:p>
        </p:txBody>
      </p:sp>
    </p:spTree>
    <p:extLst>
      <p:ext uri="{BB962C8B-B14F-4D97-AF65-F5344CB8AC3E}">
        <p14:creationId xmlns:p14="http://schemas.microsoft.com/office/powerpoint/2010/main" val="42828409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u="sng" dirty="0" smtClean="0">
                <a:solidFill>
                  <a:srgbClr val="FF0000"/>
                </a:solidFill>
              </a:rPr>
              <a:t>Theme </a:t>
            </a:r>
            <a:r>
              <a:rPr lang="en-GB" b="1" u="sng" dirty="0">
                <a:solidFill>
                  <a:srgbClr val="FF0000"/>
                </a:solidFill>
              </a:rPr>
              <a:t>Two: What do we do? </a:t>
            </a:r>
          </a:p>
        </p:txBody>
      </p:sp>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1799" y="1601369"/>
            <a:ext cx="3312369" cy="4523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07793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 Embedding Ethics</a:t>
            </a:r>
            <a:endParaRPr lang="en-GB" b="1" dirty="0"/>
          </a:p>
        </p:txBody>
      </p:sp>
      <p:sp>
        <p:nvSpPr>
          <p:cNvPr id="3" name="Content Placeholder 2"/>
          <p:cNvSpPr>
            <a:spLocks noGrp="1"/>
          </p:cNvSpPr>
          <p:nvPr>
            <p:ph idx="1"/>
          </p:nvPr>
        </p:nvSpPr>
        <p:spPr/>
        <p:txBody>
          <a:bodyPr>
            <a:normAutofit fontScale="70000" lnSpcReduction="20000"/>
          </a:bodyPr>
          <a:lstStyle/>
          <a:p>
            <a:r>
              <a:rPr lang="en-GB" dirty="0" smtClean="0"/>
              <a:t>‘</a:t>
            </a:r>
            <a:r>
              <a:rPr lang="en-GB" dirty="0"/>
              <a:t>If lawyers and judges are not competent and </a:t>
            </a:r>
            <a:r>
              <a:rPr lang="en-GB" dirty="0" smtClean="0"/>
              <a:t>honest, …independent </a:t>
            </a:r>
            <a:r>
              <a:rPr lang="en-GB" dirty="0"/>
              <a:t>and ethical …the rule of law is severely undermined; indeed </a:t>
            </a:r>
            <a:r>
              <a:rPr lang="en-GB" dirty="0" smtClean="0"/>
              <a:t>scarcely </a:t>
            </a:r>
            <a:r>
              <a:rPr lang="en-GB" dirty="0"/>
              <a:t>maintainable’ (Para 6)</a:t>
            </a:r>
          </a:p>
          <a:p>
            <a:endParaRPr lang="en-GB" dirty="0"/>
          </a:p>
          <a:p>
            <a:r>
              <a:rPr lang="en-GB" dirty="0" smtClean="0"/>
              <a:t>‘Nothing </a:t>
            </a:r>
            <a:r>
              <a:rPr lang="en-GB" dirty="0"/>
              <a:t>except perhaps a bent Judge is more corrosive of the rule of law than a bent lawyer’ (Para 46)</a:t>
            </a:r>
          </a:p>
          <a:p>
            <a:endParaRPr lang="en-GB" dirty="0"/>
          </a:p>
          <a:p>
            <a:r>
              <a:rPr lang="en-GB" dirty="0" smtClean="0"/>
              <a:t>‘…[My] plea [is] for [a] </a:t>
            </a:r>
            <a:r>
              <a:rPr lang="en-GB" dirty="0"/>
              <a:t>greater prominence for ethics in legal training both on University law courses and on professional legal training </a:t>
            </a:r>
            <a:r>
              <a:rPr lang="en-GB" dirty="0" smtClean="0"/>
              <a:t>courses…the </a:t>
            </a:r>
            <a:r>
              <a:rPr lang="en-GB" dirty="0"/>
              <a:t>earlier and more effectively, we train and encourage potential professional lawyers and advocates to appreciate and understand the importance and nature of their ethical duties the stronger the legal profession we will have and the </a:t>
            </a:r>
            <a:r>
              <a:rPr lang="en-GB" dirty="0" smtClean="0"/>
              <a:t>stronger </a:t>
            </a:r>
            <a:r>
              <a:rPr lang="en-GB" dirty="0"/>
              <a:t>the rule of law will be’ (Para 49</a:t>
            </a:r>
            <a:r>
              <a:rPr lang="en-GB" dirty="0" smtClean="0"/>
              <a:t>)</a:t>
            </a:r>
          </a:p>
          <a:p>
            <a:pPr marL="0" indent="0">
              <a:buNone/>
            </a:pPr>
            <a:r>
              <a:rPr lang="en-GB" sz="1800" dirty="0" smtClean="0"/>
              <a:t/>
            </a:r>
            <a:br>
              <a:rPr lang="en-GB" sz="1800" dirty="0" smtClean="0"/>
            </a:br>
            <a:r>
              <a:rPr lang="en-GB" sz="1800" dirty="0" smtClean="0"/>
              <a:t>(Lord </a:t>
            </a:r>
            <a:r>
              <a:rPr lang="en-GB" sz="1800" dirty="0"/>
              <a:t>Neuberger –Lord Slynn Memorial Lecture 2016: Ethics and Advocacy,  </a:t>
            </a:r>
            <a:r>
              <a:rPr lang="en-GB" sz="1800" dirty="0" smtClean="0"/>
              <a:t>15/06/16)</a:t>
            </a:r>
            <a:endParaRPr lang="en-GB" sz="1800" dirty="0"/>
          </a:p>
        </p:txBody>
      </p:sp>
    </p:spTree>
    <p:extLst>
      <p:ext uri="{BB962C8B-B14F-4D97-AF65-F5344CB8AC3E}">
        <p14:creationId xmlns:p14="http://schemas.microsoft.com/office/powerpoint/2010/main" val="12883398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 Embedding </a:t>
            </a:r>
            <a:r>
              <a:rPr lang="en-GB" b="1" dirty="0"/>
              <a:t>Ethics</a:t>
            </a:r>
          </a:p>
        </p:txBody>
      </p:sp>
      <p:sp>
        <p:nvSpPr>
          <p:cNvPr id="3" name="Content Placeholder 2"/>
          <p:cNvSpPr>
            <a:spLocks noGrp="1"/>
          </p:cNvSpPr>
          <p:nvPr>
            <p:ph idx="1"/>
          </p:nvPr>
        </p:nvSpPr>
        <p:spPr/>
        <p:txBody>
          <a:bodyPr>
            <a:normAutofit fontScale="62500" lnSpcReduction="20000"/>
          </a:bodyPr>
          <a:lstStyle/>
          <a:p>
            <a:r>
              <a:rPr lang="en-GB" dirty="0"/>
              <a:t>‘degrees offer a unique opportunity to inculcate students with the importance of ethical </a:t>
            </a:r>
            <a:r>
              <a:rPr lang="en-GB" dirty="0" smtClean="0"/>
              <a:t>considerations’</a:t>
            </a:r>
            <a:endParaRPr lang="en-GB" dirty="0"/>
          </a:p>
          <a:p>
            <a:pPr marL="0" indent="0">
              <a:buNone/>
            </a:pPr>
            <a:r>
              <a:rPr lang="en-GB" sz="1300" dirty="0"/>
              <a:t>(Clare Sandford-Couch &amp; Jonathan Bainbridge; The Law Teacher; Volume 49, Issue 3, September 2015, pages 336-352)</a:t>
            </a:r>
          </a:p>
          <a:p>
            <a:pPr marL="0" indent="0">
              <a:buNone/>
            </a:pPr>
            <a:r>
              <a:rPr lang="en-GB" dirty="0"/>
              <a:t> </a:t>
            </a:r>
          </a:p>
          <a:p>
            <a:r>
              <a:rPr lang="en-GB" dirty="0"/>
              <a:t>In the LLM Advocacy Module we embed in </a:t>
            </a:r>
            <a:r>
              <a:rPr lang="en-GB" dirty="0" smtClean="0"/>
              <a:t>Week 1 Professional Ethics through the profession codes and three recent case examples of the contested issues:</a:t>
            </a:r>
          </a:p>
          <a:p>
            <a:endParaRPr lang="en-GB" dirty="0"/>
          </a:p>
          <a:p>
            <a:r>
              <a:rPr lang="en-GB" dirty="0"/>
              <a:t>The Five P’s (PPPPP) (R v Cole (Dean) [2008] EWCA Crim 3234)</a:t>
            </a:r>
            <a:endParaRPr lang="en-GB" b="1" dirty="0"/>
          </a:p>
          <a:p>
            <a:pPr marL="0" indent="0">
              <a:buNone/>
            </a:pPr>
            <a:endParaRPr lang="en-GB" dirty="0" smtClean="0"/>
          </a:p>
          <a:p>
            <a:r>
              <a:rPr lang="en-GB" dirty="0" smtClean="0"/>
              <a:t>Mouthpieces? Judges and opponents? (R</a:t>
            </a:r>
            <a:r>
              <a:rPr lang="en-GB" dirty="0"/>
              <a:t>. v Farooqi (Munir Ahmed) </a:t>
            </a:r>
            <a:r>
              <a:rPr lang="en-GB" dirty="0" smtClean="0"/>
              <a:t>[</a:t>
            </a:r>
            <a:r>
              <a:rPr lang="en-GB" dirty="0"/>
              <a:t>2014] 1 Cr. App. </a:t>
            </a:r>
            <a:r>
              <a:rPr lang="en-GB" dirty="0" smtClean="0"/>
              <a:t>R 8)</a:t>
            </a:r>
          </a:p>
          <a:p>
            <a:pPr marL="0" indent="0">
              <a:buNone/>
            </a:pPr>
            <a:endParaRPr lang="en-GB" dirty="0" smtClean="0"/>
          </a:p>
          <a:p>
            <a:r>
              <a:rPr lang="en-GB" dirty="0" smtClean="0"/>
              <a:t>Who writes the speech? (R</a:t>
            </a:r>
            <a:r>
              <a:rPr lang="en-GB" dirty="0"/>
              <a:t>. v Ekaireb (Robert David) [2015] EWCA Crim </a:t>
            </a:r>
            <a:r>
              <a:rPr lang="en-GB" dirty="0" smtClean="0"/>
              <a:t>1936)</a:t>
            </a:r>
            <a:endParaRPr lang="en-GB" dirty="0"/>
          </a:p>
        </p:txBody>
      </p:sp>
    </p:spTree>
    <p:extLst>
      <p:ext uri="{BB962C8B-B14F-4D97-AF65-F5344CB8AC3E}">
        <p14:creationId xmlns:p14="http://schemas.microsoft.com/office/powerpoint/2010/main" val="26846633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GB" b="1" dirty="0">
                <a:solidFill>
                  <a:srgbClr val="FF0000"/>
                </a:solidFill>
              </a:rPr>
              <a:t/>
            </a:r>
            <a:br>
              <a:rPr lang="en-GB" b="1" dirty="0">
                <a:solidFill>
                  <a:srgbClr val="FF0000"/>
                </a:solidFill>
              </a:rPr>
            </a:br>
            <a:r>
              <a:rPr lang="en-GB" b="1" dirty="0"/>
              <a:t>B</a:t>
            </a:r>
            <a:r>
              <a:rPr lang="en-GB" b="1" dirty="0" smtClean="0"/>
              <a:t>. Embedding storytelling </a:t>
            </a:r>
            <a:r>
              <a:rPr lang="en-GB" b="1" dirty="0"/>
              <a:t/>
            </a:r>
            <a:br>
              <a:rPr lang="en-GB" b="1" dirty="0"/>
            </a:br>
            <a:endParaRPr lang="en-GB" b="1" dirty="0">
              <a:solidFill>
                <a:srgbClr val="FF0000"/>
              </a:solidFill>
            </a:endParaRPr>
          </a:p>
        </p:txBody>
      </p:sp>
      <p:sp>
        <p:nvSpPr>
          <p:cNvPr id="3" name="Content Placeholder 2"/>
          <p:cNvSpPr>
            <a:spLocks noGrp="1"/>
          </p:cNvSpPr>
          <p:nvPr>
            <p:ph idx="1"/>
          </p:nvPr>
        </p:nvSpPr>
        <p:spPr/>
        <p:txBody>
          <a:bodyPr>
            <a:normAutofit lnSpcReduction="10000"/>
          </a:bodyPr>
          <a:lstStyle/>
          <a:p>
            <a:pPr lvl="0"/>
            <a:r>
              <a:rPr lang="en-GB" dirty="0" smtClean="0"/>
              <a:t>Storytelling is crucial to how trials are presented and decisions are made.  </a:t>
            </a:r>
            <a:br>
              <a:rPr lang="en-GB" dirty="0" smtClean="0"/>
            </a:br>
            <a:endParaRPr lang="en-GB" dirty="0" smtClean="0"/>
          </a:p>
          <a:p>
            <a:pPr lvl="0"/>
            <a:r>
              <a:rPr lang="en-GB" dirty="0" smtClean="0"/>
              <a:t>We teach both a narrative and chart methodology</a:t>
            </a:r>
          </a:p>
          <a:p>
            <a:pPr marL="0" lvl="0" indent="0">
              <a:buNone/>
            </a:pPr>
            <a:endParaRPr lang="en-GB" dirty="0"/>
          </a:p>
          <a:p>
            <a:r>
              <a:rPr lang="en-GB" dirty="0" smtClean="0"/>
              <a:t>We attempt to foster the skills of persuasion </a:t>
            </a:r>
          </a:p>
          <a:p>
            <a:pPr marL="0" lvl="0" indent="0">
              <a:buNone/>
            </a:pPr>
            <a:r>
              <a:rPr lang="en-GB" sz="1100" dirty="0" smtClean="0"/>
              <a:t/>
            </a:r>
            <a:br>
              <a:rPr lang="en-GB" sz="1100" dirty="0" smtClean="0"/>
            </a:br>
            <a:r>
              <a:rPr lang="en-GB" sz="1100" dirty="0" smtClean="0"/>
              <a:t>(</a:t>
            </a:r>
            <a:r>
              <a:rPr lang="en-GB" sz="1100" dirty="0"/>
              <a:t>Robert McPeake; The Law Teacher; Volume 41,  Issue 3, 2007: 303-313</a:t>
            </a:r>
            <a:r>
              <a:rPr lang="en-GB" sz="1100" dirty="0" smtClean="0"/>
              <a:t>)</a:t>
            </a:r>
            <a:endParaRPr lang="en-GB" sz="1100" dirty="0"/>
          </a:p>
        </p:txBody>
      </p:sp>
    </p:spTree>
    <p:extLst>
      <p:ext uri="{BB962C8B-B14F-4D97-AF65-F5344CB8AC3E}">
        <p14:creationId xmlns:p14="http://schemas.microsoft.com/office/powerpoint/2010/main" val="39433478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C. Embedding ground </a:t>
            </a:r>
            <a:r>
              <a:rPr lang="en-GB" b="1" dirty="0"/>
              <a:t>r</a:t>
            </a:r>
            <a:r>
              <a:rPr lang="en-GB" b="1" dirty="0" smtClean="0"/>
              <a:t>ules and  fostering trust</a:t>
            </a:r>
            <a:endParaRPr lang="en-GB" b="1" dirty="0"/>
          </a:p>
        </p:txBody>
      </p:sp>
      <p:sp>
        <p:nvSpPr>
          <p:cNvPr id="3" name="Content Placeholder 2"/>
          <p:cNvSpPr>
            <a:spLocks noGrp="1"/>
          </p:cNvSpPr>
          <p:nvPr>
            <p:ph idx="1"/>
          </p:nvPr>
        </p:nvSpPr>
        <p:spPr/>
        <p:txBody>
          <a:bodyPr>
            <a:noAutofit/>
          </a:bodyPr>
          <a:lstStyle/>
          <a:p>
            <a:pPr marL="0" indent="0">
              <a:buNone/>
            </a:pPr>
            <a:r>
              <a:rPr lang="en-GB" sz="2400" b="1" u="sng" dirty="0" smtClean="0"/>
              <a:t>1)	Setting </a:t>
            </a:r>
            <a:r>
              <a:rPr lang="en-GB" sz="2400" b="1" u="sng" dirty="0"/>
              <a:t>Ground </a:t>
            </a:r>
            <a:r>
              <a:rPr lang="en-GB" sz="2400" b="1" u="sng" dirty="0" smtClean="0"/>
              <a:t>rules: </a:t>
            </a:r>
            <a:r>
              <a:rPr lang="en-GB" sz="2400" dirty="0" smtClean="0"/>
              <a:t>Preparation; </a:t>
            </a:r>
            <a:r>
              <a:rPr lang="en-GB" sz="2400" dirty="0"/>
              <a:t>Respect; </a:t>
            </a:r>
            <a:r>
              <a:rPr lang="en-GB" sz="2400" dirty="0" smtClean="0"/>
              <a:t>Structure; Positivity; </a:t>
            </a:r>
            <a:r>
              <a:rPr lang="en-GB" sz="2400" dirty="0"/>
              <a:t>Dressing up; </a:t>
            </a:r>
            <a:r>
              <a:rPr lang="en-GB" sz="2400" dirty="0" smtClean="0"/>
              <a:t>Reflection; </a:t>
            </a:r>
            <a:r>
              <a:rPr lang="en-GB" sz="2400" dirty="0"/>
              <a:t>Chatham house rules; </a:t>
            </a:r>
            <a:endParaRPr lang="en-GB" sz="2400" dirty="0" smtClean="0"/>
          </a:p>
          <a:p>
            <a:pPr marL="0" indent="0">
              <a:buNone/>
            </a:pPr>
            <a:endParaRPr lang="en-GB" sz="2400" dirty="0"/>
          </a:p>
          <a:p>
            <a:pPr marL="0" indent="0">
              <a:buNone/>
            </a:pPr>
            <a:r>
              <a:rPr lang="en-GB" sz="2400" b="1" u="sng" dirty="0"/>
              <a:t>2)	Gaining and fostering trust</a:t>
            </a:r>
          </a:p>
          <a:p>
            <a:r>
              <a:rPr lang="en-GB" sz="2400" dirty="0" smtClean="0"/>
              <a:t>Introduce our version of </a:t>
            </a:r>
            <a:r>
              <a:rPr lang="en-GB" sz="2400" dirty="0"/>
              <a:t>a modified Hampel method</a:t>
            </a:r>
          </a:p>
          <a:p>
            <a:pPr marL="0" indent="0">
              <a:buNone/>
            </a:pPr>
            <a:r>
              <a:rPr lang="en-GB" sz="2400" dirty="0"/>
              <a:t>I) What did you do well?; </a:t>
            </a:r>
          </a:p>
          <a:p>
            <a:pPr marL="0" indent="0">
              <a:buNone/>
            </a:pPr>
            <a:r>
              <a:rPr lang="en-GB" sz="2400" dirty="0"/>
              <a:t>II) What do you need to improve upon?; </a:t>
            </a:r>
          </a:p>
          <a:p>
            <a:pPr marL="0" indent="0">
              <a:buNone/>
            </a:pPr>
            <a:r>
              <a:rPr lang="en-GB" sz="2400" dirty="0"/>
              <a:t>III) What additional detail is needed or could be considered</a:t>
            </a:r>
            <a:r>
              <a:rPr lang="en-GB" sz="2400" dirty="0" smtClean="0"/>
              <a:t>?</a:t>
            </a:r>
            <a:endParaRPr lang="en-GB" sz="2400" dirty="0"/>
          </a:p>
        </p:txBody>
      </p:sp>
    </p:spTree>
    <p:extLst>
      <p:ext uri="{BB962C8B-B14F-4D97-AF65-F5344CB8AC3E}">
        <p14:creationId xmlns:p14="http://schemas.microsoft.com/office/powerpoint/2010/main" val="1270247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D. Tools across the degree</a:t>
            </a:r>
            <a:endParaRPr lang="en-GB" b="1" dirty="0"/>
          </a:p>
        </p:txBody>
      </p:sp>
      <p:sp>
        <p:nvSpPr>
          <p:cNvPr id="3" name="Content Placeholder 2"/>
          <p:cNvSpPr>
            <a:spLocks noGrp="1"/>
          </p:cNvSpPr>
          <p:nvPr>
            <p:ph idx="1"/>
          </p:nvPr>
        </p:nvSpPr>
        <p:spPr/>
        <p:txBody>
          <a:bodyPr>
            <a:normAutofit fontScale="70000" lnSpcReduction="20000"/>
          </a:bodyPr>
          <a:lstStyle/>
          <a:p>
            <a:pPr marL="0" indent="0">
              <a:buNone/>
            </a:pPr>
            <a:r>
              <a:rPr lang="en-GB" b="1" u="sng" dirty="0"/>
              <a:t>1</a:t>
            </a:r>
            <a:r>
              <a:rPr lang="en-GB" b="1" u="sng" dirty="0" smtClean="0"/>
              <a:t>.</a:t>
            </a:r>
            <a:r>
              <a:rPr lang="en-GB" b="1" u="sng" dirty="0"/>
              <a:t>	Presentation of legal knowledge</a:t>
            </a:r>
          </a:p>
          <a:p>
            <a:r>
              <a:rPr lang="en-GB" dirty="0"/>
              <a:t>Students A4 Summaries and presentations</a:t>
            </a:r>
          </a:p>
          <a:p>
            <a:endParaRPr lang="en-GB" dirty="0"/>
          </a:p>
          <a:p>
            <a:pPr marL="0" indent="0">
              <a:buNone/>
            </a:pPr>
            <a:r>
              <a:rPr lang="en-GB" b="1" u="sng" dirty="0"/>
              <a:t>2</a:t>
            </a:r>
            <a:r>
              <a:rPr lang="en-GB" b="1" u="sng" dirty="0" smtClean="0"/>
              <a:t>.</a:t>
            </a:r>
            <a:r>
              <a:rPr lang="en-GB" b="1" u="sng" dirty="0"/>
              <a:t>	Presentation of law applied to factual problems</a:t>
            </a:r>
          </a:p>
          <a:p>
            <a:r>
              <a:rPr lang="en-GB" dirty="0" smtClean="0"/>
              <a:t>Structuring using the IRAC approach</a:t>
            </a:r>
            <a:endParaRPr lang="en-GB" dirty="0"/>
          </a:p>
          <a:p>
            <a:endParaRPr lang="en-GB" dirty="0"/>
          </a:p>
          <a:p>
            <a:pPr marL="0" indent="0">
              <a:buNone/>
            </a:pPr>
            <a:r>
              <a:rPr lang="en-GB" b="1" u="sng" dirty="0"/>
              <a:t>3</a:t>
            </a:r>
            <a:r>
              <a:rPr lang="en-GB" b="1" u="sng" dirty="0" smtClean="0"/>
              <a:t>.</a:t>
            </a:r>
            <a:r>
              <a:rPr lang="en-GB" b="1" u="sng" dirty="0"/>
              <a:t>	Presentation of </a:t>
            </a:r>
            <a:r>
              <a:rPr lang="en-GB" b="1" u="sng" dirty="0" smtClean="0"/>
              <a:t>the critical </a:t>
            </a:r>
            <a:r>
              <a:rPr lang="en-GB" b="1" u="sng" dirty="0"/>
              <a:t>evaluation of legal issues</a:t>
            </a:r>
          </a:p>
          <a:p>
            <a:r>
              <a:rPr lang="en-GB" dirty="0" smtClean="0"/>
              <a:t>Structuring essays and </a:t>
            </a:r>
            <a:r>
              <a:rPr lang="en-GB" dirty="0"/>
              <a:t>planning for critical </a:t>
            </a:r>
            <a:r>
              <a:rPr lang="en-GB" dirty="0" smtClean="0"/>
              <a:t>evaluation-the graphic descriptor.</a:t>
            </a:r>
            <a:endParaRPr lang="en-GB" dirty="0"/>
          </a:p>
          <a:p>
            <a:endParaRPr lang="en-GB" dirty="0"/>
          </a:p>
          <a:p>
            <a:pPr marL="0" indent="0">
              <a:buNone/>
            </a:pPr>
            <a:r>
              <a:rPr lang="en-GB" b="1" u="sng" dirty="0"/>
              <a:t>4</a:t>
            </a:r>
            <a:r>
              <a:rPr lang="en-GB" b="1" u="sng" dirty="0" smtClean="0"/>
              <a:t>.</a:t>
            </a:r>
            <a:r>
              <a:rPr lang="en-GB" b="1" u="sng" dirty="0"/>
              <a:t>	Formative and summative assessment and examples of best </a:t>
            </a:r>
            <a:r>
              <a:rPr lang="en-GB" b="1" u="sng" dirty="0" smtClean="0"/>
              <a:t>practice by Audio and Video</a:t>
            </a:r>
            <a:endParaRPr lang="en-GB" b="1" u="sng" dirty="0"/>
          </a:p>
        </p:txBody>
      </p:sp>
    </p:spTree>
    <p:extLst>
      <p:ext uri="{BB962C8B-B14F-4D97-AF65-F5344CB8AC3E}">
        <p14:creationId xmlns:p14="http://schemas.microsoft.com/office/powerpoint/2010/main" val="26852953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
            </a:r>
            <a:br>
              <a:rPr lang="en-GB" b="1" dirty="0" smtClean="0"/>
            </a:br>
            <a:r>
              <a:rPr lang="en-GB" b="1" dirty="0"/>
              <a:t/>
            </a:r>
            <a:br>
              <a:rPr lang="en-GB" b="1" dirty="0"/>
            </a:br>
            <a:r>
              <a:rPr lang="en-GB" b="1" dirty="0" smtClean="0"/>
              <a:t/>
            </a:r>
            <a:br>
              <a:rPr lang="en-GB" b="1" dirty="0" smtClean="0"/>
            </a:br>
            <a:r>
              <a:rPr lang="en-GB" b="1" dirty="0" smtClean="0"/>
              <a:t>E.</a:t>
            </a:r>
            <a:r>
              <a:rPr lang="en-GB" b="1" dirty="0"/>
              <a:t>	How do </a:t>
            </a:r>
            <a:r>
              <a:rPr lang="en-GB" b="1" dirty="0" smtClean="0"/>
              <a:t>we attempt to foster confidence</a:t>
            </a:r>
            <a:r>
              <a:rPr lang="en-GB" b="1" dirty="0"/>
              <a:t>?		</a:t>
            </a:r>
            <a:r>
              <a:rPr lang="en-GB" b="1" dirty="0" smtClean="0"/>
              <a:t/>
            </a:r>
            <a:br>
              <a:rPr lang="en-GB" b="1" dirty="0" smtClean="0"/>
            </a:br>
            <a:r>
              <a:rPr lang="en-GB" b="1" dirty="0"/>
              <a:t/>
            </a:r>
            <a:br>
              <a:rPr lang="en-GB" b="1" dirty="0"/>
            </a:br>
            <a:endParaRPr lang="en-GB" b="1" dirty="0"/>
          </a:p>
        </p:txBody>
      </p:sp>
      <p:sp>
        <p:nvSpPr>
          <p:cNvPr id="3" name="Content Placeholder 2"/>
          <p:cNvSpPr>
            <a:spLocks noGrp="1"/>
          </p:cNvSpPr>
          <p:nvPr>
            <p:ph idx="1"/>
          </p:nvPr>
        </p:nvSpPr>
        <p:spPr/>
        <p:txBody>
          <a:bodyPr>
            <a:normAutofit fontScale="92500" lnSpcReduction="10000"/>
          </a:bodyPr>
          <a:lstStyle/>
          <a:p>
            <a:endParaRPr lang="en-GB" dirty="0"/>
          </a:p>
          <a:p>
            <a:pPr marL="0" indent="0">
              <a:buNone/>
            </a:pPr>
            <a:r>
              <a:rPr lang="en-GB" b="1" u="sng" dirty="0" smtClean="0"/>
              <a:t>1.</a:t>
            </a:r>
            <a:r>
              <a:rPr lang="en-GB" b="1" u="sng" dirty="0"/>
              <a:t> </a:t>
            </a:r>
            <a:r>
              <a:rPr lang="en-GB" b="1" u="sng" dirty="0" smtClean="0"/>
              <a:t>Challenging </a:t>
            </a:r>
            <a:r>
              <a:rPr lang="en-GB" b="1" u="sng" dirty="0"/>
              <a:t>confidence barriers</a:t>
            </a:r>
          </a:p>
          <a:p>
            <a:pPr marL="0" indent="0">
              <a:buNone/>
            </a:pPr>
            <a:r>
              <a:rPr lang="en-GB" dirty="0"/>
              <a:t>i) ‘You either have it or you don’t’-</a:t>
            </a:r>
          </a:p>
          <a:p>
            <a:pPr marL="0" indent="0">
              <a:buNone/>
            </a:pPr>
            <a:r>
              <a:rPr lang="en-GB" dirty="0" smtClean="0"/>
              <a:t>ii</a:t>
            </a:r>
            <a:r>
              <a:rPr lang="en-GB" dirty="0"/>
              <a:t>) ‘99% perspiration 1% inspiration’</a:t>
            </a:r>
          </a:p>
          <a:p>
            <a:endParaRPr lang="en-GB" dirty="0"/>
          </a:p>
          <a:p>
            <a:pPr marL="0" indent="0">
              <a:buNone/>
            </a:pPr>
            <a:r>
              <a:rPr lang="en-GB" b="1" u="sng" dirty="0" smtClean="0"/>
              <a:t>2. Reflecting on expectations and bedrocks</a:t>
            </a:r>
          </a:p>
          <a:p>
            <a:pPr marL="514350" indent="-514350">
              <a:buAutoNum type="arabicPeriod" startAt="2"/>
            </a:pPr>
            <a:endParaRPr lang="en-GB" b="1" u="sng" dirty="0"/>
          </a:p>
          <a:p>
            <a:pPr marL="0" indent="0">
              <a:buNone/>
            </a:pPr>
            <a:r>
              <a:rPr lang="en-GB" b="1" u="sng" dirty="0" smtClean="0"/>
              <a:t>3. Feedback </a:t>
            </a:r>
            <a:r>
              <a:rPr lang="en-GB" b="1" u="sng" dirty="0"/>
              <a:t>and reflection logs for </a:t>
            </a:r>
            <a:r>
              <a:rPr lang="en-GB" b="1" u="sng" dirty="0" smtClean="0"/>
              <a:t>students to demonstrate progress</a:t>
            </a:r>
            <a:endParaRPr lang="en-GB" b="1" u="sng" dirty="0"/>
          </a:p>
          <a:p>
            <a:pPr marL="0" indent="0">
              <a:buNone/>
            </a:pPr>
            <a:endParaRPr lang="en-GB" dirty="0"/>
          </a:p>
        </p:txBody>
      </p:sp>
    </p:spTree>
    <p:extLst>
      <p:ext uri="{BB962C8B-B14F-4D97-AF65-F5344CB8AC3E}">
        <p14:creationId xmlns:p14="http://schemas.microsoft.com/office/powerpoint/2010/main" val="22745771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F. Feedback Loop</a:t>
            </a:r>
            <a:endParaRPr lang="en-GB" b="1" dirty="0"/>
          </a:p>
        </p:txBody>
      </p:sp>
      <p:sp>
        <p:nvSpPr>
          <p:cNvPr id="3" name="Content Placeholder 2"/>
          <p:cNvSpPr>
            <a:spLocks noGrp="1"/>
          </p:cNvSpPr>
          <p:nvPr>
            <p:ph idx="1"/>
          </p:nvPr>
        </p:nvSpPr>
        <p:spPr/>
        <p:txBody>
          <a:bodyPr>
            <a:normAutofit fontScale="85000" lnSpcReduction="10000"/>
          </a:bodyPr>
          <a:lstStyle/>
          <a:p>
            <a:r>
              <a:rPr lang="en-GB" dirty="0"/>
              <a:t>On the day the student receives the same feedback </a:t>
            </a:r>
            <a:r>
              <a:rPr lang="en-GB" dirty="0" smtClean="0"/>
              <a:t>orally and in </a:t>
            </a:r>
            <a:r>
              <a:rPr lang="en-GB" dirty="0"/>
              <a:t>writing</a:t>
            </a:r>
          </a:p>
          <a:p>
            <a:r>
              <a:rPr lang="en-GB" dirty="0"/>
              <a:t>The </a:t>
            </a:r>
            <a:r>
              <a:rPr lang="en-GB" dirty="0" smtClean="0"/>
              <a:t>student individually privately </a:t>
            </a:r>
            <a:r>
              <a:rPr lang="en-GB" dirty="0"/>
              <a:t>receives and reviews </a:t>
            </a:r>
            <a:r>
              <a:rPr lang="en-GB" dirty="0" smtClean="0"/>
              <a:t>their own </a:t>
            </a:r>
            <a:r>
              <a:rPr lang="en-GB" dirty="0"/>
              <a:t>video </a:t>
            </a:r>
            <a:r>
              <a:rPr lang="en-GB" dirty="0" smtClean="0"/>
              <a:t>via Moodle </a:t>
            </a:r>
            <a:r>
              <a:rPr lang="en-GB" dirty="0"/>
              <a:t>and </a:t>
            </a:r>
            <a:r>
              <a:rPr lang="en-GB" dirty="0" smtClean="0"/>
              <a:t>reviews </a:t>
            </a:r>
            <a:endParaRPr lang="en-GB" dirty="0"/>
          </a:p>
          <a:p>
            <a:r>
              <a:rPr lang="en-GB" dirty="0"/>
              <a:t>The student receives and reviews a demonstration video (and sometimes the advocates notes)</a:t>
            </a:r>
          </a:p>
          <a:p>
            <a:r>
              <a:rPr lang="en-GB" dirty="0"/>
              <a:t>The student reflects on their feedback and </a:t>
            </a:r>
            <a:r>
              <a:rPr lang="en-GB" dirty="0" smtClean="0"/>
              <a:t>video and where possible at the next session discusses this with the lecturer</a:t>
            </a:r>
            <a:endParaRPr lang="en-GB" dirty="0"/>
          </a:p>
          <a:p>
            <a:r>
              <a:rPr lang="en-GB" dirty="0"/>
              <a:t>The student repeats the exercise on a different factual matrix</a:t>
            </a:r>
          </a:p>
          <a:p>
            <a:endParaRPr lang="en-GB" dirty="0"/>
          </a:p>
        </p:txBody>
      </p:sp>
    </p:spTree>
    <p:extLst>
      <p:ext uri="{BB962C8B-B14F-4D97-AF65-F5344CB8AC3E}">
        <p14:creationId xmlns:p14="http://schemas.microsoft.com/office/powerpoint/2010/main" val="17973959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G. Concrete Cycle</a:t>
            </a:r>
            <a:endParaRPr lang="en-GB" b="1" dirty="0"/>
          </a:p>
        </p:txBody>
      </p:sp>
      <p:sp>
        <p:nvSpPr>
          <p:cNvPr id="3" name="Content Placeholder 2"/>
          <p:cNvSpPr>
            <a:spLocks noGrp="1"/>
          </p:cNvSpPr>
          <p:nvPr>
            <p:ph idx="1"/>
          </p:nvPr>
        </p:nvSpPr>
        <p:spPr/>
        <p:txBody>
          <a:bodyPr>
            <a:normAutofit fontScale="85000" lnSpcReduction="20000"/>
          </a:bodyPr>
          <a:lstStyle/>
          <a:p>
            <a:pPr marL="0" indent="0">
              <a:buNone/>
            </a:pPr>
            <a:r>
              <a:rPr lang="en-GB" dirty="0" smtClean="0"/>
              <a:t>1. Ground Rules</a:t>
            </a:r>
          </a:p>
          <a:p>
            <a:pPr marL="0" indent="0">
              <a:buNone/>
            </a:pPr>
            <a:r>
              <a:rPr lang="en-GB" dirty="0" smtClean="0"/>
              <a:t>2. Brief</a:t>
            </a:r>
          </a:p>
          <a:p>
            <a:pPr marL="0" indent="0">
              <a:buNone/>
            </a:pPr>
            <a:r>
              <a:rPr lang="en-GB" dirty="0" smtClean="0"/>
              <a:t>3. Standard form</a:t>
            </a:r>
          </a:p>
          <a:p>
            <a:pPr marL="0" indent="0">
              <a:buNone/>
            </a:pPr>
            <a:r>
              <a:rPr lang="en-GB" dirty="0" smtClean="0"/>
              <a:t>4. Student</a:t>
            </a:r>
          </a:p>
          <a:p>
            <a:pPr marL="0" indent="0">
              <a:buNone/>
            </a:pPr>
            <a:r>
              <a:rPr lang="en-GB" dirty="0" smtClean="0"/>
              <a:t>5. Individual Oral and Written Feedback</a:t>
            </a:r>
          </a:p>
          <a:p>
            <a:pPr marL="0" indent="0">
              <a:buNone/>
            </a:pPr>
            <a:r>
              <a:rPr lang="en-GB" dirty="0" smtClean="0"/>
              <a:t>6. Individual Video Feedback</a:t>
            </a:r>
          </a:p>
          <a:p>
            <a:pPr marL="0" indent="0">
              <a:buNone/>
            </a:pPr>
            <a:r>
              <a:rPr lang="en-GB" dirty="0" smtClean="0"/>
              <a:t>7. Generic Feedback</a:t>
            </a:r>
          </a:p>
          <a:p>
            <a:pPr marL="0" indent="0">
              <a:buNone/>
            </a:pPr>
            <a:r>
              <a:rPr lang="en-GB" dirty="0" smtClean="0"/>
              <a:t>8. Example of good practice Video</a:t>
            </a:r>
          </a:p>
          <a:p>
            <a:pPr marL="0" indent="0">
              <a:buNone/>
            </a:pPr>
            <a:r>
              <a:rPr lang="en-GB" dirty="0" smtClean="0"/>
              <a:t>9. Reflective Logs</a:t>
            </a:r>
            <a:endParaRPr lang="en-GB" dirty="0"/>
          </a:p>
          <a:p>
            <a:pPr marL="0" indent="0">
              <a:buNone/>
            </a:pPr>
            <a:r>
              <a:rPr lang="en-GB" dirty="0" smtClean="0"/>
              <a:t>AND repeat…</a:t>
            </a:r>
          </a:p>
        </p:txBody>
      </p:sp>
    </p:spTree>
    <p:extLst>
      <p:ext uri="{BB962C8B-B14F-4D97-AF65-F5344CB8AC3E}">
        <p14:creationId xmlns:p14="http://schemas.microsoft.com/office/powerpoint/2010/main" val="12363387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Introduction and </a:t>
            </a:r>
            <a:r>
              <a:rPr lang="en-GB" b="1" dirty="0" smtClean="0"/>
              <a:t>Roadmap</a:t>
            </a:r>
            <a:endParaRPr lang="en-GB" b="1" dirty="0"/>
          </a:p>
        </p:txBody>
      </p:sp>
      <p:sp>
        <p:nvSpPr>
          <p:cNvPr id="3" name="Content Placeholder 2"/>
          <p:cNvSpPr>
            <a:spLocks noGrp="1"/>
          </p:cNvSpPr>
          <p:nvPr>
            <p:ph idx="1"/>
          </p:nvPr>
        </p:nvSpPr>
        <p:spPr/>
        <p:txBody>
          <a:bodyPr>
            <a:normAutofit fontScale="92500" lnSpcReduction="10000"/>
          </a:bodyPr>
          <a:lstStyle/>
          <a:p>
            <a:r>
              <a:rPr lang="en-GB" sz="2800" dirty="0" smtClean="0"/>
              <a:t>Alan Birbeck</a:t>
            </a:r>
          </a:p>
          <a:p>
            <a:pPr marL="0" indent="0">
              <a:buNone/>
            </a:pPr>
            <a:endParaRPr lang="en-GB" sz="2800" dirty="0" smtClean="0"/>
          </a:p>
          <a:p>
            <a:r>
              <a:rPr lang="en-GB" sz="2800" dirty="0" smtClean="0"/>
              <a:t>Aspiring </a:t>
            </a:r>
            <a:r>
              <a:rPr lang="en-GB" sz="2800" dirty="0"/>
              <a:t>to </a:t>
            </a:r>
            <a:r>
              <a:rPr lang="en-GB" sz="2800" dirty="0" smtClean="0"/>
              <a:t>Inspire: </a:t>
            </a:r>
            <a:br>
              <a:rPr lang="en-GB" sz="2800" dirty="0" smtClean="0"/>
            </a:br>
            <a:r>
              <a:rPr lang="en-GB" sz="2800" dirty="0" smtClean="0"/>
              <a:t>Student </a:t>
            </a:r>
            <a:r>
              <a:rPr lang="en-GB" sz="2800" dirty="0"/>
              <a:t>Engagement and </a:t>
            </a:r>
            <a:r>
              <a:rPr lang="en-GB" sz="2800" dirty="0" smtClean="0"/>
              <a:t>Advocacy Teaching</a:t>
            </a:r>
            <a:r>
              <a:rPr lang="en-GB" sz="2800" dirty="0"/>
              <a:t/>
            </a:r>
            <a:br>
              <a:rPr lang="en-GB" sz="2800" dirty="0"/>
            </a:br>
            <a:endParaRPr lang="en-GB" sz="2800" dirty="0" smtClean="0"/>
          </a:p>
          <a:p>
            <a:r>
              <a:rPr lang="en-GB" sz="2800" dirty="0" smtClean="0"/>
              <a:t>Theme One: Who are we?</a:t>
            </a:r>
          </a:p>
          <a:p>
            <a:endParaRPr lang="en-GB" sz="2800" dirty="0"/>
          </a:p>
          <a:p>
            <a:r>
              <a:rPr lang="en-GB" sz="2800" dirty="0" smtClean="0"/>
              <a:t>Theme Two: What do we do?</a:t>
            </a:r>
          </a:p>
          <a:p>
            <a:endParaRPr lang="en-GB" sz="2800" dirty="0" smtClean="0"/>
          </a:p>
          <a:p>
            <a:r>
              <a:rPr lang="en-GB" sz="2800" dirty="0"/>
              <a:t>Theme Three: Why are we aspiring to inspire</a:t>
            </a:r>
            <a:r>
              <a:rPr lang="en-GB" sz="2800" dirty="0" smtClean="0"/>
              <a:t>? </a:t>
            </a:r>
          </a:p>
        </p:txBody>
      </p:sp>
    </p:spTree>
    <p:extLst>
      <p:ext uri="{BB962C8B-B14F-4D97-AF65-F5344CB8AC3E}">
        <p14:creationId xmlns:p14="http://schemas.microsoft.com/office/powerpoint/2010/main" val="2408990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Ground Rules</a:t>
            </a:r>
            <a:endParaRPr lang="en-GB" b="1"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70451" y="1600200"/>
            <a:ext cx="440309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56704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Brief</a:t>
            </a:r>
            <a:endParaRPr lang="en-GB" b="1"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0952" y="1600200"/>
            <a:ext cx="692209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33028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Standard Form</a:t>
            </a:r>
            <a:endParaRPr lang="en-GB" b="1"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68269" y="1600200"/>
            <a:ext cx="360746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85285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Student in action</a:t>
            </a:r>
            <a:endParaRPr lang="en-GB" b="1"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71171" y="1600200"/>
            <a:ext cx="460165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65739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Individual Feedback</a:t>
            </a:r>
            <a:endParaRPr lang="en-GB" b="1"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40563" y="1600200"/>
            <a:ext cx="3462874"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31264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Student Video</a:t>
            </a:r>
            <a:endParaRPr lang="en-GB" b="1"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340768"/>
            <a:ext cx="8073330" cy="2997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5536" y="3789040"/>
            <a:ext cx="7776863"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84414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Generic Feedback</a:t>
            </a:r>
            <a:endParaRPr lang="en-GB" b="1"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196752"/>
            <a:ext cx="7704856"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10851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demonstration Video</a:t>
            </a:r>
            <a:endParaRPr lang="en-GB" b="1" dirty="0"/>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7932" y="1600200"/>
            <a:ext cx="304813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76468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reflective log</a:t>
            </a:r>
            <a:endParaRPr lang="en-GB" b="1" dirty="0"/>
          </a:p>
        </p:txBody>
      </p:sp>
      <p:pic>
        <p:nvPicPr>
          <p:cNvPr id="1126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124744"/>
            <a:ext cx="7560840"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30101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42900" lvl="0" indent="-342900">
              <a:spcBef>
                <a:spcPct val="20000"/>
              </a:spcBef>
            </a:pPr>
            <a:r>
              <a:rPr lang="en-GB" sz="3200" b="1" u="sng" dirty="0">
                <a:solidFill>
                  <a:srgbClr val="FF0000"/>
                </a:solidFill>
                <a:ea typeface="+mn-ea"/>
                <a:cs typeface="+mn-cs"/>
              </a:rPr>
              <a:t>Theme Three: </a:t>
            </a:r>
            <a:r>
              <a:rPr lang="en-GB" sz="3200" b="1" u="sng" dirty="0" smtClean="0">
                <a:solidFill>
                  <a:srgbClr val="FF0000"/>
                </a:solidFill>
                <a:ea typeface="+mn-ea"/>
                <a:cs typeface="+mn-cs"/>
              </a:rPr>
              <a:t/>
            </a:r>
            <a:br>
              <a:rPr lang="en-GB" sz="3200" b="1" u="sng" dirty="0" smtClean="0">
                <a:solidFill>
                  <a:srgbClr val="FF0000"/>
                </a:solidFill>
                <a:ea typeface="+mn-ea"/>
                <a:cs typeface="+mn-cs"/>
              </a:rPr>
            </a:br>
            <a:r>
              <a:rPr lang="en-GB" sz="3200" b="1" u="sng" dirty="0" smtClean="0">
                <a:solidFill>
                  <a:srgbClr val="FF0000"/>
                </a:solidFill>
                <a:ea typeface="+mn-ea"/>
                <a:cs typeface="+mn-cs"/>
              </a:rPr>
              <a:t>Why are we </a:t>
            </a:r>
            <a:r>
              <a:rPr lang="en-GB" sz="3200" b="1" u="sng" dirty="0">
                <a:solidFill>
                  <a:srgbClr val="FF0000"/>
                </a:solidFill>
                <a:ea typeface="+mn-ea"/>
                <a:cs typeface="+mn-cs"/>
              </a:rPr>
              <a:t>aspiring to inspire? </a:t>
            </a:r>
            <a:endParaRPr lang="en-GB" b="1" u="sng" dirty="0">
              <a:solidFill>
                <a:srgbClr val="FF0000"/>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340768"/>
            <a:ext cx="7560840"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69370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39750" y="0"/>
            <a:ext cx="8135938" cy="6237288"/>
          </a:xfrm>
        </p:spPr>
      </p:pic>
    </p:spTree>
    <p:extLst>
      <p:ext uri="{BB962C8B-B14F-4D97-AF65-F5344CB8AC3E}">
        <p14:creationId xmlns:p14="http://schemas.microsoft.com/office/powerpoint/2010/main" val="21126969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70186"/>
          </a:xfrm>
        </p:spPr>
        <p:txBody>
          <a:bodyPr>
            <a:normAutofit fontScale="90000"/>
          </a:bodyPr>
          <a:lstStyle/>
          <a:p>
            <a:r>
              <a:rPr lang="en-GB" b="1" dirty="0" smtClean="0"/>
              <a:t/>
            </a:r>
            <a:br>
              <a:rPr lang="en-GB" b="1" dirty="0" smtClean="0"/>
            </a:br>
            <a:r>
              <a:rPr lang="en-GB" b="1" dirty="0" smtClean="0"/>
              <a:t>A. Why </a:t>
            </a:r>
            <a:r>
              <a:rPr lang="en-GB" b="1" dirty="0"/>
              <a:t>are we aspiring to inspire? </a:t>
            </a:r>
            <a:br>
              <a:rPr lang="en-GB" b="1" dirty="0"/>
            </a:br>
            <a:endParaRPr lang="en-GB" b="1" dirty="0"/>
          </a:p>
        </p:txBody>
      </p:sp>
      <p:sp>
        <p:nvSpPr>
          <p:cNvPr id="3" name="Content Placeholder 2"/>
          <p:cNvSpPr>
            <a:spLocks noGrp="1"/>
          </p:cNvSpPr>
          <p:nvPr>
            <p:ph idx="1"/>
          </p:nvPr>
        </p:nvSpPr>
        <p:spPr/>
        <p:txBody>
          <a:bodyPr>
            <a:normAutofit/>
          </a:bodyPr>
          <a:lstStyle/>
          <a:p>
            <a:pPr marL="0" indent="0" algn="ctr">
              <a:buNone/>
            </a:pPr>
            <a:r>
              <a:rPr lang="en-GB" sz="6000" b="1" u="sng" dirty="0" smtClean="0"/>
              <a:t>Engagement</a:t>
            </a:r>
          </a:p>
          <a:p>
            <a:pPr marL="571500" indent="-571500">
              <a:buAutoNum type="romanLcParenR"/>
            </a:pPr>
            <a:endParaRPr lang="en-GB" dirty="0"/>
          </a:p>
          <a:p>
            <a:pPr marL="571500" indent="-571500">
              <a:buAutoNum type="romanLcParenR"/>
            </a:pPr>
            <a:r>
              <a:rPr lang="en-GB" dirty="0" smtClean="0"/>
              <a:t>Preparation</a:t>
            </a:r>
          </a:p>
          <a:p>
            <a:pPr marL="571500" indent="-571500">
              <a:buAutoNum type="romanLcParenR"/>
            </a:pPr>
            <a:r>
              <a:rPr lang="en-GB" dirty="0"/>
              <a:t>Attendance</a:t>
            </a:r>
            <a:endParaRPr lang="en-GB" dirty="0" smtClean="0"/>
          </a:p>
          <a:p>
            <a:pPr marL="0" indent="0">
              <a:buNone/>
            </a:pPr>
            <a:r>
              <a:rPr lang="en-GB" dirty="0" smtClean="0"/>
              <a:t>iii</a:t>
            </a:r>
            <a:r>
              <a:rPr lang="en-GB" dirty="0"/>
              <a:t>) </a:t>
            </a:r>
            <a:r>
              <a:rPr lang="en-GB" dirty="0" smtClean="0"/>
              <a:t>Confidence	and employability</a:t>
            </a:r>
            <a:endParaRPr lang="en-GB" dirty="0"/>
          </a:p>
          <a:p>
            <a:pPr marL="0" indent="0">
              <a:buNone/>
            </a:pPr>
            <a:endParaRPr lang="en-GB" dirty="0"/>
          </a:p>
        </p:txBody>
      </p:sp>
    </p:spTree>
    <p:extLst>
      <p:ext uri="{BB962C8B-B14F-4D97-AF65-F5344CB8AC3E}">
        <p14:creationId xmlns:p14="http://schemas.microsoft.com/office/powerpoint/2010/main" val="5609726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 Does it work?</a:t>
            </a:r>
            <a:endParaRPr lang="en-GB" b="1" dirty="0"/>
          </a:p>
        </p:txBody>
      </p:sp>
      <p:sp>
        <p:nvSpPr>
          <p:cNvPr id="3" name="Content Placeholder 2"/>
          <p:cNvSpPr>
            <a:spLocks noGrp="1"/>
          </p:cNvSpPr>
          <p:nvPr>
            <p:ph idx="1"/>
          </p:nvPr>
        </p:nvSpPr>
        <p:spPr/>
        <p:txBody>
          <a:bodyPr>
            <a:normAutofit fontScale="92500" lnSpcReduction="20000"/>
          </a:bodyPr>
          <a:lstStyle/>
          <a:p>
            <a:pPr algn="ctr"/>
            <a:r>
              <a:rPr lang="en-GB" sz="6500" b="1" dirty="0" smtClean="0"/>
              <a:t>Yes</a:t>
            </a:r>
          </a:p>
          <a:p>
            <a:endParaRPr lang="en-GB" dirty="0"/>
          </a:p>
          <a:p>
            <a:r>
              <a:rPr lang="en-GB" b="1" u="sng" dirty="0" smtClean="0"/>
              <a:t>Quantitative:	</a:t>
            </a:r>
            <a:r>
              <a:rPr lang="en-GB" dirty="0" smtClean="0"/>
              <a:t>	</a:t>
            </a:r>
            <a:br>
              <a:rPr lang="en-GB" dirty="0" smtClean="0"/>
            </a:br>
            <a:r>
              <a:rPr lang="en-GB" dirty="0" smtClean="0"/>
              <a:t>Attendance up; Marks up; Getting it right first time </a:t>
            </a:r>
            <a:r>
              <a:rPr lang="en-GB" dirty="0"/>
              <a:t>up; </a:t>
            </a:r>
            <a:endParaRPr lang="en-GB" dirty="0" smtClean="0"/>
          </a:p>
          <a:p>
            <a:endParaRPr lang="en-GB" dirty="0"/>
          </a:p>
          <a:p>
            <a:r>
              <a:rPr lang="en-GB" b="1" u="sng" dirty="0" smtClean="0"/>
              <a:t>Qualitative:</a:t>
            </a:r>
            <a:r>
              <a:rPr lang="en-GB" dirty="0" smtClean="0"/>
              <a:t>     </a:t>
            </a:r>
            <a:br>
              <a:rPr lang="en-GB" dirty="0" smtClean="0"/>
            </a:br>
            <a:r>
              <a:rPr lang="en-GB" dirty="0" smtClean="0"/>
              <a:t>Student satisfaction up (in </a:t>
            </a:r>
            <a:r>
              <a:rPr lang="en-GB" dirty="0"/>
              <a:t>particular </a:t>
            </a:r>
            <a:r>
              <a:rPr lang="en-GB" dirty="0" smtClean="0"/>
              <a:t>positivity about assessment feedback</a:t>
            </a:r>
            <a:r>
              <a:rPr lang="en-GB" dirty="0"/>
              <a:t>) </a:t>
            </a:r>
            <a:r>
              <a:rPr lang="en-GB" dirty="0" smtClean="0"/>
              <a:t>and employability up</a:t>
            </a:r>
          </a:p>
          <a:p>
            <a:pPr marL="0" indent="0">
              <a:buNone/>
            </a:pPr>
            <a:endParaRPr lang="en-GB" dirty="0"/>
          </a:p>
        </p:txBody>
      </p:sp>
    </p:spTree>
    <p:extLst>
      <p:ext uri="{BB962C8B-B14F-4D97-AF65-F5344CB8AC3E}">
        <p14:creationId xmlns:p14="http://schemas.microsoft.com/office/powerpoint/2010/main" val="33098022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C</a:t>
            </a:r>
            <a:r>
              <a:rPr lang="en-GB" b="1" dirty="0" smtClean="0"/>
              <a:t>. Students Feedback</a:t>
            </a:r>
            <a:endParaRPr lang="en-GB" b="1" dirty="0"/>
          </a:p>
        </p:txBody>
      </p:sp>
      <p:sp>
        <p:nvSpPr>
          <p:cNvPr id="3" name="Content Placeholder 2"/>
          <p:cNvSpPr>
            <a:spLocks noGrp="1"/>
          </p:cNvSpPr>
          <p:nvPr>
            <p:ph idx="1"/>
          </p:nvPr>
        </p:nvSpPr>
        <p:spPr/>
        <p:txBody>
          <a:bodyPr>
            <a:normAutofit lnSpcReduction="10000"/>
          </a:bodyPr>
          <a:lstStyle/>
          <a:p>
            <a:r>
              <a:rPr lang="en-GB" dirty="0" smtClean="0"/>
              <a:t>‘</a:t>
            </a:r>
            <a:r>
              <a:rPr lang="en-GB" dirty="0"/>
              <a:t>My advocacy skills have improved, my confidence has improved a lot with public speaking as well as my analytical and research skills</a:t>
            </a:r>
            <a:r>
              <a:rPr lang="en-GB" dirty="0" smtClean="0"/>
              <a:t>’</a:t>
            </a:r>
          </a:p>
          <a:p>
            <a:pPr marL="0" indent="0">
              <a:buNone/>
            </a:pPr>
            <a:endParaRPr lang="en-GB" dirty="0"/>
          </a:p>
          <a:p>
            <a:r>
              <a:rPr lang="en-GB" dirty="0" smtClean="0"/>
              <a:t>‘</a:t>
            </a:r>
            <a:r>
              <a:rPr lang="en-GB" dirty="0"/>
              <a:t>The weekly oral presentations with feedbacks…forced me to speak in public but in a nice environment, allowing me to improve and gain confidence</a:t>
            </a:r>
            <a:r>
              <a:rPr lang="en-GB" dirty="0" smtClean="0"/>
              <a:t>’</a:t>
            </a:r>
            <a:endParaRPr lang="en-GB" dirty="0"/>
          </a:p>
        </p:txBody>
      </p:sp>
    </p:spTree>
    <p:extLst>
      <p:ext uri="{BB962C8B-B14F-4D97-AF65-F5344CB8AC3E}">
        <p14:creationId xmlns:p14="http://schemas.microsoft.com/office/powerpoint/2010/main" val="26497173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C</a:t>
            </a:r>
            <a:r>
              <a:rPr lang="en-GB" b="1" dirty="0" smtClean="0"/>
              <a:t>. Students Feedback</a:t>
            </a:r>
            <a:endParaRPr lang="en-GB" b="1" dirty="0"/>
          </a:p>
        </p:txBody>
      </p:sp>
      <p:sp>
        <p:nvSpPr>
          <p:cNvPr id="3" name="Content Placeholder 2"/>
          <p:cNvSpPr>
            <a:spLocks noGrp="1"/>
          </p:cNvSpPr>
          <p:nvPr>
            <p:ph idx="1"/>
          </p:nvPr>
        </p:nvSpPr>
        <p:spPr/>
        <p:txBody>
          <a:bodyPr>
            <a:normAutofit fontScale="85000" lnSpcReduction="20000"/>
          </a:bodyPr>
          <a:lstStyle/>
          <a:p>
            <a:r>
              <a:rPr lang="en-GB" dirty="0"/>
              <a:t>‘[W]e were particularly pushed and driven by this module.  However it was all worth it because we were kept on our toes throughout in order to have positive learning experiences…Particularly the </a:t>
            </a:r>
            <a:r>
              <a:rPr lang="en-GB" dirty="0" smtClean="0"/>
              <a:t>[Seminars]….</a:t>
            </a:r>
            <a:r>
              <a:rPr lang="en-GB" dirty="0"/>
              <a:t>has been most inspirational in exposing one to the realities and learning experiences of legal work.  This means one has to be full of grit, organised and focused</a:t>
            </a:r>
            <a:r>
              <a:rPr lang="en-GB" dirty="0" smtClean="0"/>
              <a:t>’</a:t>
            </a:r>
          </a:p>
          <a:p>
            <a:pPr marL="0" indent="0">
              <a:buNone/>
            </a:pPr>
            <a:endParaRPr lang="en-GB" dirty="0" smtClean="0"/>
          </a:p>
          <a:p>
            <a:r>
              <a:rPr lang="en-GB" dirty="0" smtClean="0"/>
              <a:t>‘</a:t>
            </a:r>
            <a:r>
              <a:rPr lang="en-GB" dirty="0"/>
              <a:t>I learnt life long skills in relation to advocacy both oral and written…[it] impacted my life for the better’</a:t>
            </a:r>
          </a:p>
          <a:p>
            <a:pPr marL="0" indent="0">
              <a:buNone/>
            </a:pPr>
            <a:endParaRPr lang="en-GB" dirty="0"/>
          </a:p>
        </p:txBody>
      </p:sp>
    </p:spTree>
    <p:extLst>
      <p:ext uri="{BB962C8B-B14F-4D97-AF65-F5344CB8AC3E}">
        <p14:creationId xmlns:p14="http://schemas.microsoft.com/office/powerpoint/2010/main" val="5386128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42900" lvl="0" indent="-342900">
              <a:spcBef>
                <a:spcPct val="20000"/>
              </a:spcBef>
            </a:pPr>
            <a:r>
              <a:rPr lang="en-GB" sz="3200" b="1" dirty="0" smtClean="0">
                <a:ea typeface="+mn-ea"/>
                <a:cs typeface="+mn-cs"/>
              </a:rPr>
              <a:t>D. Role Models-Inspired by Law:</a:t>
            </a:r>
            <a:br>
              <a:rPr lang="en-GB" sz="3200" b="1" dirty="0" smtClean="0">
                <a:ea typeface="+mn-ea"/>
                <a:cs typeface="+mn-cs"/>
              </a:rPr>
            </a:br>
            <a:r>
              <a:rPr lang="en-GB" sz="3200" b="1" dirty="0" smtClean="0">
                <a:ea typeface="+mn-ea"/>
                <a:cs typeface="+mn-cs"/>
              </a:rPr>
              <a:t>A gallery of and for inspiring lawyers</a:t>
            </a:r>
            <a:endParaRPr lang="en-GB" b="1"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340768"/>
            <a:ext cx="7560840"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13259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1. What is Inspired by Law? </a:t>
            </a:r>
            <a:endParaRPr lang="en-GB" b="1" dirty="0"/>
          </a:p>
        </p:txBody>
      </p:sp>
      <p:sp>
        <p:nvSpPr>
          <p:cNvPr id="3" name="Content Placeholder 2"/>
          <p:cNvSpPr>
            <a:spLocks noGrp="1"/>
          </p:cNvSpPr>
          <p:nvPr>
            <p:ph idx="1"/>
          </p:nvPr>
        </p:nvSpPr>
        <p:spPr/>
        <p:txBody>
          <a:bodyPr>
            <a:normAutofit fontScale="92500"/>
          </a:bodyPr>
          <a:lstStyle/>
          <a:p>
            <a:pPr marL="0" indent="0">
              <a:buNone/>
            </a:pPr>
            <a:r>
              <a:rPr lang="en-GB" dirty="0" smtClean="0"/>
              <a:t>1. A physical gallery of Inspiring Lawyers and Legal campaigners nominated by the students</a:t>
            </a:r>
          </a:p>
          <a:p>
            <a:pPr marL="0" indent="0">
              <a:buNone/>
            </a:pPr>
            <a:endParaRPr lang="en-GB" dirty="0"/>
          </a:p>
          <a:p>
            <a:pPr marL="0" indent="0">
              <a:buNone/>
            </a:pPr>
            <a:r>
              <a:rPr lang="en-GB" dirty="0" smtClean="0"/>
              <a:t>2. An </a:t>
            </a:r>
            <a:r>
              <a:rPr lang="en-GB" dirty="0"/>
              <a:t>annual awards event in </a:t>
            </a:r>
            <a:r>
              <a:rPr lang="en-GB" dirty="0" smtClean="0"/>
              <a:t>November</a:t>
            </a:r>
          </a:p>
          <a:p>
            <a:pPr marL="0" indent="0">
              <a:buNone/>
            </a:pPr>
            <a:endParaRPr lang="en-GB" dirty="0"/>
          </a:p>
          <a:p>
            <a:pPr marL="0" indent="0">
              <a:buNone/>
            </a:pPr>
            <a:r>
              <a:rPr lang="en-GB" dirty="0" smtClean="0"/>
              <a:t>3. An </a:t>
            </a:r>
            <a:r>
              <a:rPr lang="en-GB" dirty="0"/>
              <a:t>annual lecture event in February </a:t>
            </a:r>
            <a:endParaRPr lang="en-GB" dirty="0" smtClean="0"/>
          </a:p>
          <a:p>
            <a:pPr marL="0" indent="0">
              <a:buNone/>
            </a:pPr>
            <a:endParaRPr lang="en-GB" dirty="0"/>
          </a:p>
          <a:p>
            <a:pPr marL="0" indent="0">
              <a:buNone/>
            </a:pPr>
            <a:r>
              <a:rPr lang="en-GB" dirty="0" smtClean="0"/>
              <a:t>4. An online </a:t>
            </a:r>
            <a:r>
              <a:rPr lang="en-GB" dirty="0"/>
              <a:t>gallery –Via </a:t>
            </a:r>
            <a:r>
              <a:rPr lang="en-GB" dirty="0" smtClean="0"/>
              <a:t>the Website</a:t>
            </a:r>
            <a:endParaRPr lang="en-GB" dirty="0"/>
          </a:p>
        </p:txBody>
      </p:sp>
    </p:spTree>
    <p:extLst>
      <p:ext uri="{BB962C8B-B14F-4D97-AF65-F5344CB8AC3E}">
        <p14:creationId xmlns:p14="http://schemas.microsoft.com/office/powerpoint/2010/main" val="12892087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2. What are the aims? </a:t>
            </a:r>
            <a:br>
              <a:rPr lang="en-GB" b="1" dirty="0" smtClean="0"/>
            </a:br>
            <a:r>
              <a:rPr lang="en-GB" b="1" dirty="0" smtClean="0"/>
              <a:t>Student reflection…</a:t>
            </a:r>
            <a:endParaRPr lang="en-GB" b="1" dirty="0"/>
          </a:p>
        </p:txBody>
      </p:sp>
      <p:sp>
        <p:nvSpPr>
          <p:cNvPr id="3" name="Content Placeholder 2"/>
          <p:cNvSpPr>
            <a:spLocks noGrp="1"/>
          </p:cNvSpPr>
          <p:nvPr>
            <p:ph idx="1"/>
          </p:nvPr>
        </p:nvSpPr>
        <p:spPr/>
        <p:txBody>
          <a:bodyPr>
            <a:noAutofit/>
          </a:bodyPr>
          <a:lstStyle/>
          <a:p>
            <a:pPr marL="0" indent="0">
              <a:buNone/>
            </a:pPr>
            <a:r>
              <a:rPr lang="en-GB" sz="2000" b="1" dirty="0" smtClean="0"/>
              <a:t>A) On Motivations: </a:t>
            </a:r>
            <a:r>
              <a:rPr lang="en-GB" sz="2000" dirty="0" smtClean="0"/>
              <a:t>Encourage </a:t>
            </a:r>
            <a:r>
              <a:rPr lang="en-GB" sz="2000" dirty="0"/>
              <a:t>reflection </a:t>
            </a:r>
            <a:r>
              <a:rPr lang="en-GB" sz="2000" dirty="0" smtClean="0"/>
              <a:t>why people become lawyers</a:t>
            </a:r>
            <a:endParaRPr lang="en-GB" sz="2000" dirty="0"/>
          </a:p>
          <a:p>
            <a:pPr marL="0" indent="0">
              <a:buNone/>
            </a:pPr>
            <a:endParaRPr lang="en-GB" sz="2000" dirty="0" smtClean="0"/>
          </a:p>
          <a:p>
            <a:pPr marL="0" indent="0">
              <a:buNone/>
            </a:pPr>
            <a:r>
              <a:rPr lang="en-GB" sz="2000" b="1" dirty="0" smtClean="0"/>
              <a:t>B</a:t>
            </a:r>
            <a:r>
              <a:rPr lang="en-GB" sz="2000" b="1" dirty="0"/>
              <a:t>) On </a:t>
            </a:r>
            <a:r>
              <a:rPr lang="en-GB" sz="2000" b="1" dirty="0" smtClean="0"/>
              <a:t>Skills: </a:t>
            </a:r>
            <a:r>
              <a:rPr lang="en-GB" sz="2000" dirty="0" smtClean="0"/>
              <a:t>Encourage reflection on what makes a good lawyer</a:t>
            </a:r>
            <a:r>
              <a:rPr lang="en-GB" sz="2000" b="1" dirty="0"/>
              <a:t/>
            </a:r>
            <a:br>
              <a:rPr lang="en-GB" sz="2000" b="1" dirty="0"/>
            </a:br>
            <a:r>
              <a:rPr lang="en-GB" sz="2000" dirty="0" smtClean="0"/>
              <a:t>1) Hard </a:t>
            </a:r>
            <a:r>
              <a:rPr lang="en-GB" sz="2000" dirty="0"/>
              <a:t>work; 2) Integrity; 3) </a:t>
            </a:r>
            <a:r>
              <a:rPr lang="en-GB" sz="2000" dirty="0" smtClean="0"/>
              <a:t>Skills acquisition</a:t>
            </a:r>
          </a:p>
          <a:p>
            <a:pPr marL="0" indent="0">
              <a:buNone/>
            </a:pPr>
            <a:endParaRPr lang="en-GB" sz="2000" dirty="0"/>
          </a:p>
          <a:p>
            <a:pPr marL="0" indent="0">
              <a:buNone/>
            </a:pPr>
            <a:r>
              <a:rPr lang="en-GB" sz="2000" b="1" dirty="0"/>
              <a:t>C) On social </a:t>
            </a:r>
            <a:r>
              <a:rPr lang="en-GB" sz="2000" b="1" dirty="0" smtClean="0"/>
              <a:t>goods: </a:t>
            </a:r>
            <a:r>
              <a:rPr lang="en-GB" sz="2000" dirty="0" smtClean="0"/>
              <a:t>Encourage reflection on social </a:t>
            </a:r>
            <a:r>
              <a:rPr lang="en-GB" sz="2000" dirty="0"/>
              <a:t>justice, the protection </a:t>
            </a:r>
            <a:r>
              <a:rPr lang="en-GB" sz="2000" dirty="0" smtClean="0"/>
              <a:t>of human </a:t>
            </a:r>
            <a:r>
              <a:rPr lang="en-GB" sz="2000" dirty="0"/>
              <a:t>rights and the </a:t>
            </a:r>
            <a:r>
              <a:rPr lang="en-GB" sz="2000" dirty="0" smtClean="0"/>
              <a:t>rule of </a:t>
            </a:r>
            <a:r>
              <a:rPr lang="en-GB" sz="2000" dirty="0"/>
              <a:t>law</a:t>
            </a:r>
            <a:r>
              <a:rPr lang="en-GB" sz="2000" dirty="0" smtClean="0"/>
              <a:t>.</a:t>
            </a:r>
          </a:p>
          <a:p>
            <a:pPr marL="0" indent="0">
              <a:buNone/>
            </a:pPr>
            <a:r>
              <a:rPr lang="en-GB" sz="2000" b="1" dirty="0" smtClean="0"/>
              <a:t/>
            </a:r>
            <a:br>
              <a:rPr lang="en-GB" sz="2000" b="1" dirty="0" smtClean="0"/>
            </a:br>
            <a:r>
              <a:rPr lang="en-GB" sz="2000" b="1" dirty="0" smtClean="0"/>
              <a:t>D</a:t>
            </a:r>
            <a:r>
              <a:rPr lang="en-GB" sz="2000" b="1" dirty="0"/>
              <a:t>) </a:t>
            </a:r>
            <a:r>
              <a:rPr lang="en-GB" sz="2000" b="1" dirty="0" smtClean="0"/>
              <a:t>Research and reasoning skills</a:t>
            </a:r>
            <a:r>
              <a:rPr lang="en-GB" sz="2000" dirty="0" smtClean="0"/>
              <a:t>-structured around Who? What? Why? </a:t>
            </a:r>
          </a:p>
          <a:p>
            <a:pPr marL="0" indent="0">
              <a:buNone/>
            </a:pPr>
            <a:endParaRPr lang="en-GB" sz="2000" dirty="0"/>
          </a:p>
          <a:p>
            <a:pPr marL="0" indent="0">
              <a:buNone/>
            </a:pPr>
            <a:r>
              <a:rPr lang="en-GB" sz="2000" b="1" dirty="0" smtClean="0"/>
              <a:t>E) Presentation and modelling</a:t>
            </a:r>
            <a:r>
              <a:rPr lang="en-GB" sz="2000" dirty="0" smtClean="0"/>
              <a:t>-Drafting the written profile, presenting the profile orally and modelling by shadowing the lawyer</a:t>
            </a:r>
            <a:r>
              <a:rPr lang="en-GB" sz="2000" dirty="0"/>
              <a:t>	</a:t>
            </a:r>
            <a:r>
              <a:rPr lang="en-GB" sz="1600" dirty="0"/>
              <a:t>		</a:t>
            </a:r>
            <a:endParaRPr lang="en-GB" sz="1600" dirty="0" smtClean="0"/>
          </a:p>
        </p:txBody>
      </p:sp>
    </p:spTree>
    <p:extLst>
      <p:ext uri="{BB962C8B-B14F-4D97-AF65-F5344CB8AC3E}">
        <p14:creationId xmlns:p14="http://schemas.microsoft.com/office/powerpoint/2010/main" val="30219419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3. Concrete Cycle…</a:t>
            </a:r>
            <a:endParaRPr lang="en-GB" b="1" dirty="0"/>
          </a:p>
        </p:txBody>
      </p:sp>
      <p:sp>
        <p:nvSpPr>
          <p:cNvPr id="3" name="Content Placeholder 2"/>
          <p:cNvSpPr>
            <a:spLocks noGrp="1"/>
          </p:cNvSpPr>
          <p:nvPr>
            <p:ph idx="1"/>
          </p:nvPr>
        </p:nvSpPr>
        <p:spPr/>
        <p:txBody>
          <a:bodyPr>
            <a:normAutofit/>
          </a:bodyPr>
          <a:lstStyle/>
          <a:p>
            <a:r>
              <a:rPr lang="en-GB" dirty="0" smtClean="0"/>
              <a:t>Nominations</a:t>
            </a:r>
          </a:p>
          <a:p>
            <a:r>
              <a:rPr lang="en-GB" dirty="0" smtClean="0"/>
              <a:t>Shortlisting</a:t>
            </a:r>
          </a:p>
          <a:p>
            <a:r>
              <a:rPr lang="en-GB" dirty="0" smtClean="0"/>
              <a:t>Invitations</a:t>
            </a:r>
          </a:p>
          <a:p>
            <a:r>
              <a:rPr lang="en-GB" dirty="0" smtClean="0"/>
              <a:t>Profiles</a:t>
            </a:r>
          </a:p>
          <a:p>
            <a:r>
              <a:rPr lang="en-GB" dirty="0" smtClean="0"/>
              <a:t>Mock eventing</a:t>
            </a:r>
          </a:p>
          <a:p>
            <a:r>
              <a:rPr lang="en-GB" dirty="0" smtClean="0"/>
              <a:t>Shadowing</a:t>
            </a:r>
          </a:p>
          <a:p>
            <a:r>
              <a:rPr lang="en-GB" dirty="0" smtClean="0"/>
              <a:t>The awards, the Q &amp; A and the Website </a:t>
            </a:r>
          </a:p>
          <a:p>
            <a:endParaRPr lang="en-GB" dirty="0"/>
          </a:p>
        </p:txBody>
      </p:sp>
    </p:spTree>
    <p:extLst>
      <p:ext uri="{BB962C8B-B14F-4D97-AF65-F5344CB8AC3E}">
        <p14:creationId xmlns:p14="http://schemas.microsoft.com/office/powerpoint/2010/main" val="12826144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8496944" cy="5793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19169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4. For More details on IBL</a:t>
            </a:r>
            <a:endParaRPr lang="en-GB" b="1" dirty="0"/>
          </a:p>
        </p:txBody>
      </p:sp>
      <p:sp>
        <p:nvSpPr>
          <p:cNvPr id="3" name="Content Placeholder 2"/>
          <p:cNvSpPr>
            <a:spLocks noGrp="1"/>
          </p:cNvSpPr>
          <p:nvPr>
            <p:ph idx="1"/>
          </p:nvPr>
        </p:nvSpPr>
        <p:spPr/>
        <p:txBody>
          <a:bodyPr>
            <a:normAutofit fontScale="85000" lnSpcReduction="10000"/>
          </a:bodyPr>
          <a:lstStyle/>
          <a:p>
            <a:r>
              <a:rPr lang="en-GB" dirty="0" smtClean="0"/>
              <a:t>Visit the LSBU Website </a:t>
            </a:r>
          </a:p>
          <a:p>
            <a:pPr marL="0" indent="0">
              <a:buNone/>
            </a:pPr>
            <a:r>
              <a:rPr lang="en-GB" dirty="0" smtClean="0"/>
              <a:t>-School of Law and Social Sciences</a:t>
            </a:r>
          </a:p>
          <a:p>
            <a:pPr marL="0" indent="0">
              <a:buNone/>
            </a:pPr>
            <a:r>
              <a:rPr lang="en-GB" dirty="0" smtClean="0"/>
              <a:t>-Law Division</a:t>
            </a:r>
          </a:p>
          <a:p>
            <a:pPr marL="0" indent="0">
              <a:buNone/>
            </a:pPr>
            <a:r>
              <a:rPr lang="en-GB" dirty="0" smtClean="0"/>
              <a:t>-Inspired by Law</a:t>
            </a:r>
          </a:p>
          <a:p>
            <a:endParaRPr lang="en-GB" dirty="0"/>
          </a:p>
          <a:p>
            <a:r>
              <a:rPr lang="en-GB" dirty="0" smtClean="0"/>
              <a:t>Attend on Friday 16</a:t>
            </a:r>
            <a:r>
              <a:rPr lang="en-GB" baseline="30000" dirty="0" smtClean="0"/>
              <a:t>th</a:t>
            </a:r>
            <a:r>
              <a:rPr lang="en-GB" dirty="0" smtClean="0"/>
              <a:t> September 2016-Sheffield </a:t>
            </a:r>
            <a:r>
              <a:rPr lang="en-GB" dirty="0"/>
              <a:t>University </a:t>
            </a:r>
            <a:r>
              <a:rPr lang="en-GB" dirty="0" smtClean="0"/>
              <a:t>conference </a:t>
            </a:r>
            <a:r>
              <a:rPr lang="en-GB" dirty="0"/>
              <a:t>on </a:t>
            </a:r>
            <a:endParaRPr lang="en-GB" dirty="0" smtClean="0"/>
          </a:p>
          <a:p>
            <a:r>
              <a:rPr lang="en-GB" dirty="0" smtClean="0"/>
              <a:t>‘</a:t>
            </a:r>
            <a:r>
              <a:rPr lang="en-GB" dirty="0"/>
              <a:t>How do we research and teach equality and diversity in legal education</a:t>
            </a:r>
            <a:r>
              <a:rPr lang="en-GB" dirty="0" smtClean="0"/>
              <a:t>?’ </a:t>
            </a:r>
          </a:p>
          <a:p>
            <a:r>
              <a:rPr lang="en-GB" dirty="0" smtClean="0"/>
              <a:t>Myself and a team will be presenting the IBL story</a:t>
            </a:r>
            <a:endParaRPr lang="en-GB" dirty="0"/>
          </a:p>
        </p:txBody>
      </p:sp>
    </p:spTree>
    <p:extLst>
      <p:ext uri="{BB962C8B-B14F-4D97-AF65-F5344CB8AC3E}">
        <p14:creationId xmlns:p14="http://schemas.microsoft.com/office/powerpoint/2010/main" val="22293689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normAutofit/>
          </a:bodyPr>
          <a:lstStyle/>
          <a:p>
            <a:r>
              <a:rPr lang="en-GB" b="1" u="sng" dirty="0">
                <a:solidFill>
                  <a:srgbClr val="FF0000"/>
                </a:solidFill>
              </a:rPr>
              <a:t>Theme One: </a:t>
            </a:r>
            <a:r>
              <a:rPr lang="en-GB" b="1" u="sng" dirty="0" smtClean="0">
                <a:solidFill>
                  <a:srgbClr val="FF0000"/>
                </a:solidFill>
              </a:rPr>
              <a:t>Who are we?</a:t>
            </a:r>
            <a:endParaRPr lang="en-GB" u="sng" dirty="0"/>
          </a:p>
        </p:txBody>
      </p:sp>
      <p:pic>
        <p:nvPicPr>
          <p:cNvPr id="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27784" y="1601369"/>
            <a:ext cx="3600399" cy="4523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28898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Conclusion-Aspiring to Inspire: </a:t>
            </a:r>
            <a:br>
              <a:rPr lang="en-GB" b="1" dirty="0" smtClean="0"/>
            </a:br>
            <a:r>
              <a:rPr lang="en-GB" b="1" dirty="0" smtClean="0"/>
              <a:t>Student Engagement and Advocacy Teaching</a:t>
            </a:r>
            <a:endParaRPr lang="en-GB" b="1" dirty="0"/>
          </a:p>
        </p:txBody>
      </p:sp>
      <p:sp>
        <p:nvSpPr>
          <p:cNvPr id="3" name="Content Placeholder 2"/>
          <p:cNvSpPr>
            <a:spLocks noGrp="1"/>
          </p:cNvSpPr>
          <p:nvPr>
            <p:ph idx="1"/>
          </p:nvPr>
        </p:nvSpPr>
        <p:spPr/>
        <p:txBody>
          <a:bodyPr>
            <a:normAutofit fontScale="62500" lnSpcReduction="20000"/>
          </a:bodyPr>
          <a:lstStyle/>
          <a:p>
            <a:endParaRPr lang="en-GB" sz="2800" b="1" u="sng" dirty="0" smtClean="0"/>
          </a:p>
          <a:p>
            <a:endParaRPr lang="en-GB" sz="2800" b="1" u="sng" dirty="0" smtClean="0"/>
          </a:p>
          <a:p>
            <a:pPr marL="0" indent="0">
              <a:buNone/>
            </a:pPr>
            <a:r>
              <a:rPr lang="en-GB" sz="2800" b="1" u="sng" dirty="0" smtClean="0"/>
              <a:t>Theme One: Who are we? </a:t>
            </a:r>
          </a:p>
          <a:p>
            <a:pPr marL="0" indent="0">
              <a:buNone/>
            </a:pPr>
            <a:r>
              <a:rPr lang="en-GB" sz="2800" dirty="0" smtClean="0"/>
              <a:t>We have barriers to learning such as engagement, confidence, the lack of role models and the demand for more and more feedback.  </a:t>
            </a:r>
          </a:p>
          <a:p>
            <a:endParaRPr lang="en-GB" sz="2800" dirty="0"/>
          </a:p>
          <a:p>
            <a:pPr marL="0" indent="0">
              <a:buNone/>
            </a:pPr>
            <a:r>
              <a:rPr lang="en-GB" sz="2800" b="1" u="sng" dirty="0" smtClean="0"/>
              <a:t>Theme Two: What do we do?</a:t>
            </a:r>
          </a:p>
          <a:p>
            <a:pPr marL="0" indent="0">
              <a:buNone/>
            </a:pPr>
            <a:r>
              <a:rPr lang="en-GB" sz="2800" dirty="0" smtClean="0"/>
              <a:t>We have made a concrete push towards learning by doing, setting expectations, embedding ethics, fostering well grounded confidence and reflection and fostering practical skills and academic learning.</a:t>
            </a:r>
          </a:p>
          <a:p>
            <a:endParaRPr lang="en-GB" sz="2800" dirty="0" smtClean="0"/>
          </a:p>
          <a:p>
            <a:pPr marL="0" indent="0">
              <a:buNone/>
            </a:pPr>
            <a:r>
              <a:rPr lang="en-GB" sz="2800" b="1" u="sng" dirty="0"/>
              <a:t>Theme Three: Why are we aspiring to inspire</a:t>
            </a:r>
            <a:r>
              <a:rPr lang="en-GB" sz="2800" b="1" u="sng" dirty="0" smtClean="0"/>
              <a:t>?</a:t>
            </a:r>
          </a:p>
          <a:p>
            <a:pPr marL="0" indent="0">
              <a:buNone/>
            </a:pPr>
            <a:r>
              <a:rPr lang="en-GB" sz="2800" dirty="0" smtClean="0"/>
              <a:t>We </a:t>
            </a:r>
            <a:r>
              <a:rPr lang="en-GB" sz="2800" dirty="0"/>
              <a:t>aspire to foster a community of practice and facilitate the learning </a:t>
            </a:r>
            <a:r>
              <a:rPr lang="en-GB" sz="2800" dirty="0" smtClean="0"/>
              <a:t>journey.</a:t>
            </a:r>
          </a:p>
          <a:p>
            <a:pPr marL="0" indent="0">
              <a:buNone/>
            </a:pPr>
            <a:r>
              <a:rPr lang="en-GB" sz="2800" dirty="0" smtClean="0"/>
              <a:t>We aspire to </a:t>
            </a:r>
            <a:r>
              <a:rPr lang="en-GB" sz="2800" dirty="0"/>
              <a:t>create and foster the student </a:t>
            </a:r>
            <a:r>
              <a:rPr lang="en-GB" sz="2800" dirty="0" smtClean="0"/>
              <a:t>to build their </a:t>
            </a:r>
            <a:r>
              <a:rPr lang="en-GB" sz="2800" dirty="0"/>
              <a:t>stepping stones through their education and </a:t>
            </a:r>
            <a:r>
              <a:rPr lang="en-GB" sz="2800" dirty="0" smtClean="0"/>
              <a:t>beyond.</a:t>
            </a:r>
          </a:p>
          <a:p>
            <a:pPr marL="0" indent="0">
              <a:buNone/>
            </a:pPr>
            <a:endParaRPr lang="en-GB" sz="2800" dirty="0" smtClean="0"/>
          </a:p>
          <a:p>
            <a:pPr marL="0" indent="0">
              <a:buNone/>
            </a:pPr>
            <a:r>
              <a:rPr lang="en-GB" sz="2800" dirty="0" smtClean="0"/>
              <a:t>We aspire to inspire our students to be lawyers for the social good.</a:t>
            </a:r>
            <a:endParaRPr lang="en-GB" sz="2800" dirty="0"/>
          </a:p>
        </p:txBody>
      </p:sp>
    </p:spTree>
    <p:extLst>
      <p:ext uri="{BB962C8B-B14F-4D97-AF65-F5344CB8AC3E}">
        <p14:creationId xmlns:p14="http://schemas.microsoft.com/office/powerpoint/2010/main" val="25572289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620688"/>
            <a:ext cx="7772400" cy="1470025"/>
          </a:xfrm>
        </p:spPr>
        <p:txBody>
          <a:bodyPr>
            <a:normAutofit/>
          </a:bodyPr>
          <a:lstStyle/>
          <a:p>
            <a:r>
              <a:rPr lang="en-GB" b="1" dirty="0" smtClean="0"/>
              <a:t>Any Questions?</a:t>
            </a:r>
            <a:endParaRPr lang="en-US" b="1" dirty="0"/>
          </a:p>
        </p:txBody>
      </p:sp>
      <p:sp>
        <p:nvSpPr>
          <p:cNvPr id="3" name="Subtitle 2"/>
          <p:cNvSpPr>
            <a:spLocks noGrp="1"/>
          </p:cNvSpPr>
          <p:nvPr>
            <p:ph type="subTitle" idx="1"/>
          </p:nvPr>
        </p:nvSpPr>
        <p:spPr/>
        <p:txBody>
          <a:bodyPr>
            <a:normAutofit/>
          </a:bodyPr>
          <a:lstStyle/>
          <a:p>
            <a:r>
              <a:rPr lang="en-US" dirty="0" smtClean="0">
                <a:latin typeface="+mj-lt"/>
              </a:rPr>
              <a:t>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 y="2420888"/>
            <a:ext cx="8437563" cy="403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24495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b="1" dirty="0" smtClean="0"/>
              <a:t>Contact </a:t>
            </a:r>
            <a:br>
              <a:rPr lang="en-GB" sz="2800" b="1" dirty="0" smtClean="0"/>
            </a:br>
            <a:r>
              <a:rPr lang="en-GB" sz="2800" b="1" dirty="0" smtClean="0"/>
              <a:t>Alan Birbeck, London South Bank University</a:t>
            </a:r>
            <a:br>
              <a:rPr lang="en-GB" sz="2800" b="1" dirty="0" smtClean="0"/>
            </a:br>
            <a:r>
              <a:rPr lang="en-GB" sz="2800" b="1" dirty="0" smtClean="0"/>
              <a:t>birbeca2@lsbu.ac.uk</a:t>
            </a:r>
            <a:endParaRPr lang="en-GB" sz="2800" b="1" dirty="0"/>
          </a:p>
        </p:txBody>
      </p:sp>
      <p:pic>
        <p:nvPicPr>
          <p:cNvPr id="4" name="Content Placeholder 3" descr="E:\TEACHING 160527 21 50\ADMIN\Profile\058_BW_Dyers_11_04_13__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63346" y="1600200"/>
            <a:ext cx="3017308"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9091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a:t>
            </a:r>
            <a:r>
              <a:rPr lang="en-GB" b="1" dirty="0" smtClean="0"/>
              <a:t>. LSBU University Context</a:t>
            </a:r>
            <a:endParaRPr lang="en-GB" b="1" dirty="0"/>
          </a:p>
        </p:txBody>
      </p:sp>
      <p:sp>
        <p:nvSpPr>
          <p:cNvPr id="3" name="Content Placeholder 2"/>
          <p:cNvSpPr>
            <a:spLocks noGrp="1"/>
          </p:cNvSpPr>
          <p:nvPr>
            <p:ph idx="1"/>
          </p:nvPr>
        </p:nvSpPr>
        <p:spPr/>
        <p:txBody>
          <a:bodyPr>
            <a:normAutofit fontScale="85000" lnSpcReduction="20000"/>
          </a:bodyPr>
          <a:lstStyle/>
          <a:p>
            <a:pPr>
              <a:buFontTx/>
              <a:buChar char="-"/>
            </a:pPr>
            <a:r>
              <a:rPr lang="en-GB" dirty="0" smtClean="0"/>
              <a:t>London South Bank University</a:t>
            </a:r>
          </a:p>
          <a:p>
            <a:pPr marL="0" indent="0">
              <a:buNone/>
            </a:pPr>
            <a:endParaRPr lang="en-GB" dirty="0" smtClean="0"/>
          </a:p>
          <a:p>
            <a:pPr>
              <a:buFontTx/>
              <a:buChar char="-"/>
            </a:pPr>
            <a:r>
              <a:rPr lang="en-GB" dirty="0" smtClean="0"/>
              <a:t>Modern post 1992 University</a:t>
            </a:r>
          </a:p>
          <a:p>
            <a:pPr>
              <a:buFontTx/>
              <a:buChar char="-"/>
            </a:pPr>
            <a:endParaRPr lang="en-GB" dirty="0" smtClean="0"/>
          </a:p>
          <a:p>
            <a:pPr>
              <a:buFontTx/>
              <a:buChar char="-"/>
            </a:pPr>
            <a:r>
              <a:rPr lang="en-GB" dirty="0" smtClean="0"/>
              <a:t>Committed to providing quality contextual legal education </a:t>
            </a:r>
          </a:p>
          <a:p>
            <a:pPr>
              <a:buFontTx/>
              <a:buChar char="-"/>
            </a:pPr>
            <a:endParaRPr lang="en-GB" dirty="0"/>
          </a:p>
          <a:p>
            <a:pPr>
              <a:buFontTx/>
              <a:buChar char="-"/>
            </a:pPr>
            <a:r>
              <a:rPr lang="en-GB" dirty="0" smtClean="0"/>
              <a:t>Committed to a vision of a community law school</a:t>
            </a:r>
          </a:p>
          <a:p>
            <a:pPr>
              <a:buFontTx/>
              <a:buChar char="-"/>
            </a:pPr>
            <a:endParaRPr lang="en-GB" dirty="0"/>
          </a:p>
          <a:p>
            <a:pPr>
              <a:buFontTx/>
              <a:buChar char="-"/>
            </a:pPr>
            <a:r>
              <a:rPr lang="en-GB" dirty="0" smtClean="0"/>
              <a:t>Committed to the promotion of social justice, human rights and the rule of law</a:t>
            </a:r>
          </a:p>
          <a:p>
            <a:pPr marL="0" indent="0">
              <a:buNone/>
            </a:pPr>
            <a:endParaRPr lang="en-GB" dirty="0"/>
          </a:p>
        </p:txBody>
      </p:sp>
    </p:spTree>
    <p:extLst>
      <p:ext uri="{BB962C8B-B14F-4D97-AF65-F5344CB8AC3E}">
        <p14:creationId xmlns:p14="http://schemas.microsoft.com/office/powerpoint/2010/main" val="25307323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B. LSBU Student Context</a:t>
            </a:r>
            <a:endParaRPr lang="en-GB" b="1" dirty="0"/>
          </a:p>
        </p:txBody>
      </p:sp>
      <p:sp>
        <p:nvSpPr>
          <p:cNvPr id="3" name="Content Placeholder 2"/>
          <p:cNvSpPr>
            <a:spLocks noGrp="1"/>
          </p:cNvSpPr>
          <p:nvPr>
            <p:ph idx="1"/>
          </p:nvPr>
        </p:nvSpPr>
        <p:spPr/>
        <p:txBody>
          <a:bodyPr>
            <a:normAutofit fontScale="55000" lnSpcReduction="20000"/>
          </a:bodyPr>
          <a:lstStyle/>
          <a:p>
            <a:r>
              <a:rPr lang="en-GB" dirty="0" smtClean="0"/>
              <a:t>The </a:t>
            </a:r>
            <a:r>
              <a:rPr lang="en-GB" dirty="0"/>
              <a:t>Law Division is </a:t>
            </a:r>
            <a:r>
              <a:rPr lang="en-GB" dirty="0" smtClean="0"/>
              <a:t>explicit </a:t>
            </a:r>
            <a:r>
              <a:rPr lang="en-GB" dirty="0"/>
              <a:t>about widening </a:t>
            </a:r>
            <a:r>
              <a:rPr lang="en-GB" dirty="0" smtClean="0"/>
              <a:t>participation and promoting </a:t>
            </a:r>
            <a:r>
              <a:rPr lang="en-GB" dirty="0"/>
              <a:t>access to </a:t>
            </a:r>
            <a:r>
              <a:rPr lang="en-GB" dirty="0" smtClean="0"/>
              <a:t>education.</a:t>
            </a:r>
          </a:p>
          <a:p>
            <a:pPr marL="0" indent="0">
              <a:buNone/>
            </a:pPr>
            <a:endParaRPr lang="en-GB" dirty="0" smtClean="0"/>
          </a:p>
          <a:p>
            <a: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3200" kern="1200" baseline="0" dirty="0" smtClean="0">
                <a:solidFill>
                  <a:schemeClr val="tx1"/>
                </a:solidFill>
                <a:effectLst/>
                <a:latin typeface="+mn-lt"/>
                <a:ea typeface="+mn-ea"/>
                <a:cs typeface="+mn-cs"/>
              </a:rPr>
              <a:t>Student demographics</a:t>
            </a:r>
          </a:p>
          <a:p>
            <a:pPr marL="0" marR="0" indent="0" algn="l" defTabSz="914400" rtl="0" eaLnBrk="1" fontAlgn="auto" latinLnBrk="0" hangingPunct="1">
              <a:lnSpc>
                <a:spcPct val="100000"/>
              </a:lnSpc>
              <a:spcBef>
                <a:spcPct val="20000"/>
              </a:spcBef>
              <a:spcAft>
                <a:spcPts val="0"/>
              </a:spcAft>
              <a:buClrTx/>
              <a:buSzTx/>
              <a:buNone/>
              <a:tabLst/>
              <a:defRPr/>
            </a:pPr>
            <a:r>
              <a:rPr lang="en-GB" sz="3200" kern="1200" baseline="0" dirty="0" smtClean="0">
                <a:solidFill>
                  <a:schemeClr val="tx1"/>
                </a:solidFill>
                <a:effectLst/>
                <a:latin typeface="+mn-lt"/>
                <a:ea typeface="+mn-ea"/>
                <a:cs typeface="+mn-cs"/>
              </a:rPr>
              <a:t>-77% students from within the GLA</a:t>
            </a:r>
          </a:p>
          <a:p>
            <a:pPr marL="0" indent="0">
              <a:buNone/>
              <a:defRPr/>
            </a:pPr>
            <a:r>
              <a:rPr lang="en-GB" dirty="0"/>
              <a:t>-69% do not </a:t>
            </a:r>
            <a:r>
              <a:rPr lang="en-GB" dirty="0" smtClean="0"/>
              <a:t>self define </a:t>
            </a:r>
            <a:r>
              <a:rPr lang="en-GB" dirty="0"/>
              <a:t>as white (52% self define as Black African, Black Caribbean or Asian)</a:t>
            </a:r>
          </a:p>
          <a:p>
            <a:pPr marL="0" indent="0">
              <a:buNone/>
              <a:defRPr/>
            </a:pPr>
            <a:r>
              <a:rPr lang="en-GB" dirty="0"/>
              <a:t>-67% completing their first degree</a:t>
            </a:r>
          </a:p>
          <a:p>
            <a:pPr marL="0" marR="0" indent="0" algn="l" defTabSz="914400" rtl="0" eaLnBrk="1" fontAlgn="auto" latinLnBrk="0" hangingPunct="1">
              <a:lnSpc>
                <a:spcPct val="100000"/>
              </a:lnSpc>
              <a:spcBef>
                <a:spcPct val="20000"/>
              </a:spcBef>
              <a:spcAft>
                <a:spcPts val="0"/>
              </a:spcAft>
              <a:buClrTx/>
              <a:buSzTx/>
              <a:buNone/>
              <a:tabLst/>
              <a:defRPr/>
            </a:pPr>
            <a:r>
              <a:rPr lang="en-GB" sz="3200" kern="1200" baseline="0" dirty="0" smtClean="0">
                <a:solidFill>
                  <a:schemeClr val="tx1"/>
                </a:solidFill>
                <a:effectLst/>
                <a:latin typeface="+mn-lt"/>
                <a:ea typeface="+mn-ea"/>
                <a:cs typeface="+mn-cs"/>
              </a:rPr>
              <a:t>-50% over the age of 25</a:t>
            </a:r>
          </a:p>
          <a:p>
            <a:pPr marL="0" marR="0" indent="0" algn="l" defTabSz="914400" rtl="0" eaLnBrk="1" fontAlgn="auto" latinLnBrk="0" hangingPunct="1">
              <a:lnSpc>
                <a:spcPct val="100000"/>
              </a:lnSpc>
              <a:spcBef>
                <a:spcPct val="20000"/>
              </a:spcBef>
              <a:spcAft>
                <a:spcPts val="0"/>
              </a:spcAft>
              <a:buClrTx/>
              <a:buSzTx/>
              <a:buNone/>
              <a:tabLst/>
              <a:defRPr/>
            </a:pPr>
            <a:r>
              <a:rPr lang="en-GB" sz="3200" kern="1200" baseline="0" dirty="0" smtClean="0">
                <a:solidFill>
                  <a:schemeClr val="tx1"/>
                </a:solidFill>
                <a:effectLst/>
                <a:latin typeface="+mn-lt"/>
                <a:ea typeface="+mn-ea"/>
                <a:cs typeface="+mn-cs"/>
              </a:rPr>
              <a:t>-10% notify they have a disability </a:t>
            </a:r>
          </a:p>
          <a:p>
            <a:pPr marL="0" indent="0">
              <a:buNone/>
              <a:defRPr/>
            </a:pPr>
            <a:r>
              <a:rPr lang="en-GB" sz="2000" dirty="0" smtClean="0"/>
              <a:t>(Latest Law and Social Science Data 2014-2015)</a:t>
            </a:r>
          </a:p>
          <a:p>
            <a:pPr marL="0" marR="0" indent="0" algn="l" defTabSz="914400" rtl="0" eaLnBrk="1" fontAlgn="auto" latinLnBrk="0" hangingPunct="1">
              <a:lnSpc>
                <a:spcPct val="100000"/>
              </a:lnSpc>
              <a:spcBef>
                <a:spcPct val="20000"/>
              </a:spcBef>
              <a:spcAft>
                <a:spcPts val="0"/>
              </a:spcAft>
              <a:buClrTx/>
              <a:buSzTx/>
              <a:buNone/>
              <a:tabLst/>
              <a:defRPr/>
            </a:pPr>
            <a:endParaRPr lang="en-GB" dirty="0"/>
          </a:p>
          <a:p>
            <a:r>
              <a:rPr lang="en-GB" dirty="0" smtClean="0"/>
              <a:t>LLB students data revealed </a:t>
            </a:r>
          </a:p>
          <a:p>
            <a:pPr marL="0" indent="0">
              <a:buNone/>
            </a:pPr>
            <a:r>
              <a:rPr lang="en-GB" dirty="0"/>
              <a:t>-</a:t>
            </a:r>
            <a:r>
              <a:rPr lang="en-GB" dirty="0" smtClean="0"/>
              <a:t>52</a:t>
            </a:r>
            <a:r>
              <a:rPr lang="en-GB" dirty="0"/>
              <a:t>% </a:t>
            </a:r>
            <a:r>
              <a:rPr lang="en-GB" dirty="0" smtClean="0"/>
              <a:t>of students were employed  </a:t>
            </a:r>
          </a:p>
          <a:p>
            <a:pPr marL="0" indent="0">
              <a:buNone/>
            </a:pPr>
            <a:r>
              <a:rPr lang="en-GB" dirty="0" smtClean="0"/>
              <a:t>-Of </a:t>
            </a:r>
            <a:r>
              <a:rPr lang="en-GB" dirty="0"/>
              <a:t>whom 80% were working 9 hours+ per </a:t>
            </a:r>
            <a:r>
              <a:rPr lang="en-GB" dirty="0" smtClean="0"/>
              <a:t>week</a:t>
            </a:r>
          </a:p>
          <a:p>
            <a:pPr marL="0" indent="0">
              <a:buNone/>
            </a:pPr>
            <a:r>
              <a:rPr lang="en-GB" sz="2000" dirty="0" smtClean="0"/>
              <a:t>(An </a:t>
            </a:r>
            <a:r>
              <a:rPr lang="en-GB" sz="2000" dirty="0"/>
              <a:t>Unpublished 2008 </a:t>
            </a:r>
            <a:r>
              <a:rPr lang="en-GB" sz="2000" dirty="0" smtClean="0"/>
              <a:t>Departmental survey)</a:t>
            </a:r>
            <a:endParaRPr lang="en-GB" sz="2000" dirty="0"/>
          </a:p>
        </p:txBody>
      </p:sp>
    </p:spTree>
    <p:extLst>
      <p:ext uri="{BB962C8B-B14F-4D97-AF65-F5344CB8AC3E}">
        <p14:creationId xmlns:p14="http://schemas.microsoft.com/office/powerpoint/2010/main" val="30652748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C. </a:t>
            </a:r>
            <a:r>
              <a:rPr lang="en-GB" b="1" dirty="0"/>
              <a:t>LSBU </a:t>
            </a:r>
            <a:r>
              <a:rPr lang="en-GB" b="1" dirty="0" smtClean="0"/>
              <a:t>Student Barriers</a:t>
            </a:r>
            <a:endParaRPr lang="en-GB" b="1" dirty="0"/>
          </a:p>
        </p:txBody>
      </p:sp>
      <p:sp>
        <p:nvSpPr>
          <p:cNvPr id="3" name="Content Placeholder 2"/>
          <p:cNvSpPr>
            <a:spLocks noGrp="1"/>
          </p:cNvSpPr>
          <p:nvPr>
            <p:ph idx="1"/>
          </p:nvPr>
        </p:nvSpPr>
        <p:spPr/>
        <p:txBody>
          <a:bodyPr>
            <a:normAutofit fontScale="85000" lnSpcReduction="10000"/>
          </a:bodyPr>
          <a:lstStyle/>
          <a:p>
            <a:pPr>
              <a:buFontTx/>
              <a:buChar char="-"/>
            </a:pPr>
            <a:r>
              <a:rPr lang="en-GB" dirty="0" smtClean="0"/>
              <a:t>Fixed barriers </a:t>
            </a:r>
            <a:r>
              <a:rPr lang="en-GB" i="1" dirty="0" smtClean="0"/>
              <a:t>not</a:t>
            </a:r>
            <a:r>
              <a:rPr lang="en-GB" dirty="0" smtClean="0"/>
              <a:t> </a:t>
            </a:r>
            <a:r>
              <a:rPr lang="en-GB" i="1" dirty="0" smtClean="0"/>
              <a:t>easily</a:t>
            </a:r>
            <a:r>
              <a:rPr lang="en-GB" dirty="0" smtClean="0"/>
              <a:t> controlled:</a:t>
            </a:r>
          </a:p>
          <a:p>
            <a:pPr marL="0" indent="0">
              <a:buNone/>
            </a:pPr>
            <a:r>
              <a:rPr lang="en-GB" dirty="0"/>
              <a:t> </a:t>
            </a:r>
            <a:r>
              <a:rPr lang="en-GB" dirty="0" smtClean="0"/>
              <a:t>  family commitments, housing, and employment</a:t>
            </a:r>
            <a:br>
              <a:rPr lang="en-GB" dirty="0" smtClean="0"/>
            </a:br>
            <a:endParaRPr lang="en-GB" dirty="0"/>
          </a:p>
          <a:p>
            <a:pPr>
              <a:buFontTx/>
              <a:buChar char="-"/>
            </a:pPr>
            <a:r>
              <a:rPr lang="en-GB" dirty="0" smtClean="0"/>
              <a:t>Barriers </a:t>
            </a:r>
            <a:r>
              <a:rPr lang="en-GB" i="1" dirty="0" smtClean="0"/>
              <a:t>within</a:t>
            </a:r>
            <a:r>
              <a:rPr lang="en-GB" dirty="0" smtClean="0"/>
              <a:t> our control:</a:t>
            </a:r>
          </a:p>
          <a:p>
            <a:pPr marL="0" indent="0">
              <a:buNone/>
            </a:pPr>
            <a:r>
              <a:rPr lang="en-GB" dirty="0" smtClean="0"/>
              <a:t>1.Mutual expectation barriers</a:t>
            </a:r>
          </a:p>
          <a:p>
            <a:pPr marL="0" indent="0">
              <a:buNone/>
            </a:pPr>
            <a:r>
              <a:rPr lang="en-GB" dirty="0" smtClean="0"/>
              <a:t>2.Lack </a:t>
            </a:r>
            <a:r>
              <a:rPr lang="en-GB" dirty="0"/>
              <a:t>of role models</a:t>
            </a:r>
          </a:p>
          <a:p>
            <a:pPr marL="0" indent="0">
              <a:buNone/>
            </a:pPr>
            <a:r>
              <a:rPr lang="en-GB" dirty="0" smtClean="0"/>
              <a:t>3.‘Social </a:t>
            </a:r>
            <a:r>
              <a:rPr lang="en-GB" dirty="0"/>
              <a:t>identity incompatibility</a:t>
            </a:r>
            <a:r>
              <a:rPr lang="en-GB" dirty="0" smtClean="0"/>
              <a:t>’*</a:t>
            </a:r>
            <a:r>
              <a:rPr lang="en-GB" dirty="0"/>
              <a:t>	</a:t>
            </a:r>
            <a:endParaRPr lang="en-GB" dirty="0" smtClean="0"/>
          </a:p>
          <a:p>
            <a:pPr marL="0" indent="0">
              <a:buNone/>
            </a:pPr>
            <a:r>
              <a:rPr lang="en-GB" dirty="0" smtClean="0"/>
              <a:t>4.‘Skills and confidence barriers’*</a:t>
            </a:r>
          </a:p>
          <a:p>
            <a:pPr marL="0" indent="0">
              <a:buNone/>
            </a:pPr>
            <a:r>
              <a:rPr lang="en-GB" dirty="0" smtClean="0"/>
              <a:t>5. Students want more and more feedback</a:t>
            </a:r>
            <a:r>
              <a:rPr lang="en-GB" dirty="0"/>
              <a:t>	</a:t>
            </a:r>
            <a:endParaRPr lang="en-GB" dirty="0" smtClean="0"/>
          </a:p>
          <a:p>
            <a:pPr marL="0" indent="0">
              <a:buNone/>
            </a:pPr>
            <a:r>
              <a:rPr lang="en-GB" sz="1200" dirty="0" smtClean="0"/>
              <a:t/>
            </a:r>
            <a:br>
              <a:rPr lang="en-GB" sz="1200" dirty="0" smtClean="0"/>
            </a:br>
            <a:r>
              <a:rPr lang="en-GB" sz="1200" dirty="0" smtClean="0"/>
              <a:t>(*Murtagh, S &amp; Ridley, A et al 2015 Journal of Higher and Further Education)</a:t>
            </a:r>
            <a:endParaRPr lang="en-GB" sz="1200" dirty="0"/>
          </a:p>
          <a:p>
            <a:endParaRPr lang="en-GB" dirty="0"/>
          </a:p>
        </p:txBody>
      </p:sp>
    </p:spTree>
    <p:extLst>
      <p:ext uri="{BB962C8B-B14F-4D97-AF65-F5344CB8AC3E}">
        <p14:creationId xmlns:p14="http://schemas.microsoft.com/office/powerpoint/2010/main" val="20475906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D. Practical </a:t>
            </a:r>
            <a:r>
              <a:rPr lang="en-GB" b="1" dirty="0"/>
              <a:t>and experiential </a:t>
            </a:r>
            <a:r>
              <a:rPr lang="en-GB" b="1" dirty="0" smtClean="0"/>
              <a:t>learning</a:t>
            </a:r>
            <a:endParaRPr lang="en-GB" b="1" dirty="0"/>
          </a:p>
        </p:txBody>
      </p:sp>
      <p:sp>
        <p:nvSpPr>
          <p:cNvPr id="3" name="Content Placeholder 2"/>
          <p:cNvSpPr>
            <a:spLocks noGrp="1"/>
          </p:cNvSpPr>
          <p:nvPr>
            <p:ph idx="1"/>
          </p:nvPr>
        </p:nvSpPr>
        <p:spPr/>
        <p:txBody>
          <a:bodyPr>
            <a:noAutofit/>
          </a:bodyPr>
          <a:lstStyle/>
          <a:p>
            <a:r>
              <a:rPr lang="en-GB" sz="2000" dirty="0" smtClean="0"/>
              <a:t>Practitioners are highly critical of legal education for practice </a:t>
            </a:r>
            <a:br>
              <a:rPr lang="en-GB" sz="2000" dirty="0" smtClean="0"/>
            </a:br>
            <a:r>
              <a:rPr lang="en-GB" sz="1100" dirty="0" smtClean="0"/>
              <a:t>(Amongst others Koo, 2007, Harvard Law School Survey, Quoted in Ashford et al; The Legal Academics Handbook 2016: 90)</a:t>
            </a:r>
          </a:p>
          <a:p>
            <a:endParaRPr lang="en-GB" sz="2000" dirty="0" smtClean="0"/>
          </a:p>
          <a:p>
            <a:r>
              <a:rPr lang="en-GB" sz="2000" dirty="0" smtClean="0"/>
              <a:t>In our LLM Advocacy we have developed (albeit unconsciously from the pedagogy) an Experiential </a:t>
            </a:r>
            <a:r>
              <a:rPr lang="en-GB" sz="2000" dirty="0"/>
              <a:t>Learning </a:t>
            </a:r>
            <a:r>
              <a:rPr lang="en-GB" sz="2000" dirty="0" smtClean="0"/>
              <a:t>Process i.e. Learning </a:t>
            </a:r>
            <a:r>
              <a:rPr lang="en-GB" sz="2000" dirty="0"/>
              <a:t>through </a:t>
            </a:r>
            <a:r>
              <a:rPr lang="en-GB" sz="2000" dirty="0" smtClean="0"/>
              <a:t>doing </a:t>
            </a:r>
            <a:r>
              <a:rPr lang="en-GB" sz="1100" dirty="0"/>
              <a:t>(Deriving from the work of D. A. Kolb 1939-)</a:t>
            </a:r>
            <a:r>
              <a:rPr lang="en-GB" sz="2000" dirty="0"/>
              <a:t>  </a:t>
            </a:r>
            <a:endParaRPr lang="en-GB" sz="2000" dirty="0" smtClean="0"/>
          </a:p>
          <a:p>
            <a:pPr marL="0" indent="0">
              <a:buNone/>
            </a:pPr>
            <a:endParaRPr lang="en-GB" sz="2000" dirty="0" smtClean="0"/>
          </a:p>
          <a:p>
            <a:r>
              <a:rPr lang="en-GB" sz="2000" dirty="0" smtClean="0"/>
              <a:t>Cycle for the LLM</a:t>
            </a:r>
          </a:p>
          <a:p>
            <a:pPr marL="0" indent="0">
              <a:buNone/>
            </a:pPr>
            <a:r>
              <a:rPr lang="en-GB" sz="2000" dirty="0" smtClean="0"/>
              <a:t>-Novice 		Seminar 1 	    Presentation</a:t>
            </a:r>
            <a:endParaRPr lang="en-GB" sz="2000" dirty="0"/>
          </a:p>
          <a:p>
            <a:pPr marL="0" indent="0">
              <a:buNone/>
            </a:pPr>
            <a:r>
              <a:rPr lang="en-GB" sz="2000" dirty="0"/>
              <a:t>-</a:t>
            </a:r>
            <a:r>
              <a:rPr lang="en-GB" sz="2000" dirty="0" smtClean="0"/>
              <a:t>Advanced </a:t>
            </a:r>
            <a:r>
              <a:rPr lang="en-GB" sz="2000" dirty="0"/>
              <a:t>beginner </a:t>
            </a:r>
            <a:r>
              <a:rPr lang="en-GB" sz="2000" dirty="0" smtClean="0"/>
              <a:t>	Seminar 2 	    Presentation</a:t>
            </a:r>
            <a:endParaRPr lang="en-GB" sz="2000" dirty="0"/>
          </a:p>
          <a:p>
            <a:pPr marL="0" indent="0">
              <a:buNone/>
            </a:pPr>
            <a:r>
              <a:rPr lang="en-GB" sz="2000" dirty="0" smtClean="0"/>
              <a:t>-Competent 		Seminar 4 	    Bail Application</a:t>
            </a:r>
          </a:p>
          <a:p>
            <a:pPr marL="0" indent="0">
              <a:buNone/>
            </a:pPr>
            <a:r>
              <a:rPr lang="en-GB" sz="2000" dirty="0" smtClean="0"/>
              <a:t>-Proficient 		Seminar 7	    Closing </a:t>
            </a:r>
            <a:r>
              <a:rPr lang="en-GB" sz="2000" dirty="0"/>
              <a:t>speech</a:t>
            </a:r>
          </a:p>
          <a:p>
            <a:pPr marL="0" indent="0">
              <a:buNone/>
            </a:pPr>
            <a:r>
              <a:rPr lang="en-GB" sz="2000" dirty="0"/>
              <a:t>-</a:t>
            </a:r>
            <a:r>
              <a:rPr lang="en-GB" sz="2000" dirty="0" smtClean="0"/>
              <a:t>Expert 			Assessment 2  	    Closing speech</a:t>
            </a:r>
            <a:endParaRPr lang="en-GB" sz="2000" dirty="0"/>
          </a:p>
        </p:txBody>
      </p:sp>
    </p:spTree>
    <p:extLst>
      <p:ext uri="{BB962C8B-B14F-4D97-AF65-F5344CB8AC3E}">
        <p14:creationId xmlns:p14="http://schemas.microsoft.com/office/powerpoint/2010/main" val="36274533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t>D. </a:t>
            </a:r>
            <a:r>
              <a:rPr lang="en-GB" sz="3600" b="1" dirty="0" err="1" smtClean="0"/>
              <a:t>Kolbs</a:t>
            </a:r>
            <a:r>
              <a:rPr lang="en-GB" sz="3600" b="1" dirty="0" smtClean="0"/>
              <a:t> experiential learning cycle</a:t>
            </a:r>
            <a:endParaRPr lang="en-GB" sz="3600" b="1" dirty="0"/>
          </a:p>
        </p:txBody>
      </p:sp>
      <p:sp>
        <p:nvSpPr>
          <p:cNvPr id="3" name="Content Placeholder 2"/>
          <p:cNvSpPr>
            <a:spLocks noGrp="1"/>
          </p:cNvSpPr>
          <p:nvPr>
            <p:ph idx="1"/>
          </p:nvPr>
        </p:nvSpPr>
        <p:spPr/>
        <p:txBody>
          <a:bodyPr>
            <a:normAutofit fontScale="62500" lnSpcReduction="20000"/>
          </a:bodyPr>
          <a:lstStyle/>
          <a:p>
            <a:pPr marL="514350" indent="-514350">
              <a:buAutoNum type="arabicPeriod"/>
            </a:pPr>
            <a:r>
              <a:rPr lang="en-GB" b="1" dirty="0" smtClean="0"/>
              <a:t>Concrete </a:t>
            </a:r>
            <a:r>
              <a:rPr lang="en-GB" b="1" dirty="0"/>
              <a:t>experience</a:t>
            </a:r>
            <a:r>
              <a:rPr lang="en-GB" dirty="0"/>
              <a:t>		</a:t>
            </a:r>
          </a:p>
          <a:p>
            <a:pPr marL="0" indent="0">
              <a:buNone/>
            </a:pPr>
            <a:r>
              <a:rPr lang="en-GB" dirty="0" smtClean="0"/>
              <a:t>Encouraging students to gain concrete experience presenting advocacy</a:t>
            </a:r>
          </a:p>
          <a:p>
            <a:pPr marL="0" indent="0">
              <a:buNone/>
            </a:pPr>
            <a:endParaRPr lang="en-GB" dirty="0"/>
          </a:p>
          <a:p>
            <a:pPr marL="0" indent="0">
              <a:buNone/>
            </a:pPr>
            <a:r>
              <a:rPr lang="en-GB" b="1" dirty="0"/>
              <a:t>2. </a:t>
            </a:r>
            <a:r>
              <a:rPr lang="en-GB" b="1" dirty="0" smtClean="0"/>
              <a:t>  Reflective </a:t>
            </a:r>
            <a:r>
              <a:rPr lang="en-GB" b="1" dirty="0"/>
              <a:t>observation</a:t>
            </a:r>
            <a:r>
              <a:rPr lang="en-GB" dirty="0"/>
              <a:t>	</a:t>
            </a:r>
            <a:r>
              <a:rPr lang="en-GB" dirty="0" smtClean="0"/>
              <a:t>	</a:t>
            </a:r>
          </a:p>
          <a:p>
            <a:pPr marL="0" indent="0">
              <a:buNone/>
            </a:pPr>
            <a:r>
              <a:rPr lang="en-GB" dirty="0" smtClean="0"/>
              <a:t>Encouraging students to reflect on their own skills through individual feedback</a:t>
            </a:r>
          </a:p>
          <a:p>
            <a:pPr marL="0" indent="0">
              <a:buNone/>
            </a:pPr>
            <a:endParaRPr lang="en-GB" dirty="0"/>
          </a:p>
          <a:p>
            <a:pPr marL="0" indent="0">
              <a:buNone/>
            </a:pPr>
            <a:r>
              <a:rPr lang="en-GB" b="1" dirty="0"/>
              <a:t>3. </a:t>
            </a:r>
            <a:r>
              <a:rPr lang="en-GB" b="1" dirty="0" smtClean="0"/>
              <a:t>  Abstract </a:t>
            </a:r>
            <a:r>
              <a:rPr lang="en-GB" b="1" dirty="0"/>
              <a:t>conceptualisation</a:t>
            </a:r>
            <a:r>
              <a:rPr lang="en-GB" dirty="0"/>
              <a:t>	</a:t>
            </a:r>
            <a:r>
              <a:rPr lang="en-GB" dirty="0" smtClean="0"/>
              <a:t/>
            </a:r>
            <a:br>
              <a:rPr lang="en-GB" dirty="0" smtClean="0"/>
            </a:br>
            <a:r>
              <a:rPr lang="en-GB" dirty="0" smtClean="0"/>
              <a:t>Encouraging students to review generic feedback and examples of good practice and common errors</a:t>
            </a:r>
          </a:p>
          <a:p>
            <a:pPr marL="0" indent="0">
              <a:buNone/>
            </a:pPr>
            <a:endParaRPr lang="en-GB" dirty="0"/>
          </a:p>
          <a:p>
            <a:pPr marL="0" indent="0">
              <a:buNone/>
            </a:pPr>
            <a:r>
              <a:rPr lang="en-GB" b="1" dirty="0"/>
              <a:t>4. </a:t>
            </a:r>
            <a:r>
              <a:rPr lang="en-GB" b="1" dirty="0" smtClean="0"/>
              <a:t>  Active </a:t>
            </a:r>
            <a:r>
              <a:rPr lang="en-GB" b="1" dirty="0"/>
              <a:t>experimentation</a:t>
            </a:r>
            <a:r>
              <a:rPr lang="en-GB" dirty="0"/>
              <a:t>	</a:t>
            </a:r>
            <a:endParaRPr lang="en-GB" dirty="0" smtClean="0"/>
          </a:p>
          <a:p>
            <a:pPr marL="0" indent="0">
              <a:buNone/>
            </a:pPr>
            <a:r>
              <a:rPr lang="en-GB" dirty="0" smtClean="0"/>
              <a:t>Doing it again and again</a:t>
            </a:r>
          </a:p>
          <a:p>
            <a:pPr marL="0" indent="0">
              <a:buNone/>
            </a:pPr>
            <a:endParaRPr lang="en-GB" sz="1600" dirty="0" smtClean="0"/>
          </a:p>
          <a:p>
            <a:pPr marL="0" indent="0">
              <a:buNone/>
            </a:pPr>
            <a:r>
              <a:rPr lang="en-GB" sz="1600" dirty="0" smtClean="0"/>
              <a:t>(Model deriving </a:t>
            </a:r>
            <a:r>
              <a:rPr lang="en-GB" sz="1600" dirty="0"/>
              <a:t>from the work of D. A. Kolb 1939-)</a:t>
            </a:r>
          </a:p>
        </p:txBody>
      </p:sp>
    </p:spTree>
    <p:extLst>
      <p:ext uri="{BB962C8B-B14F-4D97-AF65-F5344CB8AC3E}">
        <p14:creationId xmlns:p14="http://schemas.microsoft.com/office/powerpoint/2010/main" val="341100122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Aspiring to Inspire: &amp;#x0D;&amp;#x0A;Student Engagement and Advocacy Teaching.&amp;#x0D;&amp;#x0A;Alan Birbeck, LSBU-Law Division&amp;quot;&quot;/&gt;&lt;property id=&quot;20307&quot; value=&quot;256&quot;/&gt;&lt;/object&gt;&lt;object type=&quot;3&quot; unique_id=&quot;10005&quot;&gt;&lt;property id=&quot;20148&quot; value=&quot;5&quot;/&gt;&lt;property id=&quot;20300&quot; value=&quot;Slide 2 - &amp;quot;Introduction and Roadmap&amp;quot;&quot;/&gt;&lt;property id=&quot;20307&quot; value=&quot;257&quot;/&gt;&lt;/object&gt;&lt;object type=&quot;3&quot; unique_id=&quot;10782&quot;&gt;&lt;property id=&quot;20148&quot; value=&quot;5&quot;/&gt;&lt;property id=&quot;20300&quot; value=&quot;Slide 29 - &amp;quot;Theme Three: &amp;#x0D;&amp;#x0A;Why are we aspiring to inspire? &amp;quot;&quot;/&gt;&lt;property id=&quot;20307&quot; value=&quot;282&quot;/&gt;&lt;/object&gt;&lt;object type=&quot;3&quot; unique_id=&quot;11472&quot;&gt;&lt;property id=&quot;20148&quot; value=&quot;5&quot;/&gt;&lt;property id=&quot;20300&quot; value=&quot;Slide 35 - &amp;quot;1. What is Inspired by Law? &amp;quot;&quot;/&gt;&lt;property id=&quot;20307&quot; value=&quot;310&quot;/&gt;&lt;/object&gt;&lt;object type=&quot;3&quot; unique_id=&quot;11473&quot;&gt;&lt;property id=&quot;20148&quot; value=&quot;5&quot;/&gt;&lt;property id=&quot;20300&quot; value=&quot;Slide 36 - &amp;quot;2. What are the aims? &amp;#x0D;&amp;#x0A;Student reflection…&amp;quot;&quot;/&gt;&lt;property id=&quot;20307&quot; value=&quot;308&quot;/&gt;&lt;/object&gt;&lt;object type=&quot;3&quot; unique_id=&quot;14042&quot;&gt;&lt;property id=&quot;20148&quot; value=&quot;5&quot;/&gt;&lt;property id=&quot;20300&quot; value=&quot;Slide 17 - &amp;quot;&amp;#x0D;&amp;#x0A;&amp;#x0D;&amp;#x0A;&amp;#x0D;&amp;#x0A;E.&amp;amp;#x09;How do we attempt to foster confidence?&amp;amp;#x09;&amp;amp;#x09;&amp;#x0D;&amp;#x0A;&amp;#x0D;&amp;#x0A;&amp;quot;&quot;/&gt;&lt;property id=&quot;20307&quot; value=&quot;372&quot;/&gt;&lt;/object&gt;&lt;object type=&quot;3&quot; unique_id=&quot;16756&quot;&gt;&lt;property id=&quot;20148&quot; value=&quot;5&quot;/&gt;&lt;property id=&quot;20300&quot; value=&quot;Slide 20 - &amp;quot;Ground Rules&amp;quot;&quot;/&gt;&lt;property id=&quot;20307&quot; value=&quot;415&quot;/&gt;&lt;/object&gt;&lt;object type=&quot;3&quot; unique_id=&quot;16757&quot;&gt;&lt;property id=&quot;20148&quot; value=&quot;5&quot;/&gt;&lt;property id=&quot;20300&quot; value=&quot;Slide 21 - &amp;quot;The Brief&amp;quot;&quot;/&gt;&lt;property id=&quot;20307&quot; value=&quot;416&quot;/&gt;&lt;/object&gt;&lt;object type=&quot;3&quot; unique_id=&quot;16758&quot;&gt;&lt;property id=&quot;20148&quot; value=&quot;5&quot;/&gt;&lt;property id=&quot;20300&quot; value=&quot;Slide 22 - &amp;quot;The Standard Form&amp;quot;&quot;/&gt;&lt;property id=&quot;20307&quot; value=&quot;417&quot;/&gt;&lt;/object&gt;&lt;object type=&quot;3&quot; unique_id=&quot;16759&quot;&gt;&lt;property id=&quot;20148&quot; value=&quot;5&quot;/&gt;&lt;property id=&quot;20300&quot; value=&quot;Slide 23 - &amp;quot;The Student in action&amp;quot;&quot;/&gt;&lt;property id=&quot;20307&quot; value=&quot;418&quot;/&gt;&lt;/object&gt;&lt;object type=&quot;3&quot; unique_id=&quot;16760&quot;&gt;&lt;property id=&quot;20148&quot; value=&quot;5&quot;/&gt;&lt;property id=&quot;20300&quot; value=&quot;Slide 24 - &amp;quot;The Individual Feedback&amp;quot;&quot;/&gt;&lt;property id=&quot;20307&quot; value=&quot;419&quot;/&gt;&lt;/object&gt;&lt;object type=&quot;3&quot; unique_id=&quot;16761&quot;&gt;&lt;property id=&quot;20148&quot; value=&quot;5&quot;/&gt;&lt;property id=&quot;20300&quot; value=&quot;Slide 25 - &amp;quot;The Student Video&amp;quot;&quot;/&gt;&lt;property id=&quot;20307&quot; value=&quot;420&quot;/&gt;&lt;/object&gt;&lt;object type=&quot;3&quot; unique_id=&quot;16762&quot;&gt;&lt;property id=&quot;20148&quot; value=&quot;5&quot;/&gt;&lt;property id=&quot;20300&quot; value=&quot;Slide 26 - &amp;quot;The Generic Feedback&amp;quot;&quot;/&gt;&lt;property id=&quot;20307&quot; value=&quot;421&quot;/&gt;&lt;/object&gt;&lt;object type=&quot;3&quot; unique_id=&quot;16763&quot;&gt;&lt;property id=&quot;20148&quot; value=&quot;5&quot;/&gt;&lt;property id=&quot;20300&quot; value=&quot;Slide 27 - &amp;quot;The demonstration Video&amp;quot;&quot;/&gt;&lt;property id=&quot;20307&quot; value=&quot;422&quot;/&gt;&lt;/object&gt;&lt;object type=&quot;3&quot; unique_id=&quot;16764&quot;&gt;&lt;property id=&quot;20148&quot; value=&quot;5&quot;/&gt;&lt;property id=&quot;20300&quot; value=&quot;Slide 28 - &amp;quot;The reflective log&amp;quot;&quot;/&gt;&lt;property id=&quot;20307&quot; value=&quot;423&quot;/&gt;&lt;/object&gt;&lt;object type=&quot;3&quot; unique_id=&quot;16771&quot;&gt;&lt;property id=&quot;20148&quot; value=&quot;5&quot;/&gt;&lt;property id=&quot;20300&quot; value=&quot;Slide 38&quot;/&gt;&lt;property id=&quot;20307&quot; value=&quot;409&quot;/&gt;&lt;/object&gt;&lt;object type=&quot;3&quot; unique_id=&quot;17676&quot;&gt;&lt;property id=&quot;20148&quot; value=&quot;5&quot;/&gt;&lt;property id=&quot;20300&quot; value=&quot;Slide 4 - &amp;quot;Theme One: Who are we?&amp;quot;&quot;/&gt;&lt;property id=&quot;20307&quot; value=&quot;449&quot;/&gt;&lt;/object&gt;&lt;object type=&quot;3&quot; unique_id=&quot;17677&quot;&gt;&lt;property id=&quot;20148&quot; value=&quot;5&quot;/&gt;&lt;property id=&quot;20300&quot; value=&quot;Slide 5 - &amp;quot;A. LSBU University Context&amp;quot;&quot;/&gt;&lt;property id=&quot;20307&quot; value=&quot;438&quot;/&gt;&lt;/object&gt;&lt;object type=&quot;3&quot; unique_id=&quot;17678&quot;&gt;&lt;property id=&quot;20148&quot; value=&quot;5&quot;/&gt;&lt;property id=&quot;20300&quot; value=&quot;Slide 6 - &amp;quot;B. LSBU Student Context&amp;quot;&quot;/&gt;&lt;property id=&quot;20307&quot; value=&quot;439&quot;/&gt;&lt;/object&gt;&lt;object type=&quot;3&quot; unique_id=&quot;17680&quot;&gt;&lt;property id=&quot;20148&quot; value=&quot;5&quot;/&gt;&lt;property id=&quot;20300&quot; value=&quot;Slide 8 - &amp;quot;D. Practical and experiential learning&amp;quot;&quot;/&gt;&lt;property id=&quot;20307&quot; value=&quot;442&quot;/&gt;&lt;/object&gt;&lt;object type=&quot;3&quot; unique_id=&quot;17681&quot;&gt;&lt;property id=&quot;20148&quot; value=&quot;5&quot;/&gt;&lt;property id=&quot;20300&quot; value=&quot;Slide 9 - &amp;quot;D. Kolbs experiential learning cycle&amp;quot;&quot;/&gt;&lt;property id=&quot;20307&quot; value=&quot;443&quot;/&gt;&lt;/object&gt;&lt;object type=&quot;3&quot; unique_id=&quot;17682&quot;&gt;&lt;property id=&quot;20148&quot; value=&quot;5&quot;/&gt;&lt;property id=&quot;20300&quot; value=&quot;Slide 10 - &amp;quot;E. Creating a community of Practice- ‘Think Like a Lawyer’&amp;quot;&quot;/&gt;&lt;property id=&quot;20307&quot; value=&quot;444&quot;/&gt;&lt;/object&gt;&lt;object type=&quot;3&quot; unique_id=&quot;17685&quot;&gt;&lt;property id=&quot;20148&quot; value=&quot;5&quot;/&gt;&lt;property id=&quot;20300&quot; value=&quot;Slide 11 - &amp;quot;Theme Two: What do we do? &amp;quot;&quot;/&gt;&lt;property id=&quot;20307&quot; value=&quot;450&quot;/&gt;&lt;/object&gt;&lt;object type=&quot;3&quot; unique_id=&quot;17686&quot;&gt;&lt;property id=&quot;20148&quot; value=&quot;5&quot;/&gt;&lt;property id=&quot;20300&quot; value=&quot;Slide 15 - &amp;quot;C. Embedding ground rules and  fostering trust&amp;quot;&quot;/&gt;&lt;property id=&quot;20307&quot; value=&quot;440&quot;/&gt;&lt;/object&gt;&lt;object type=&quot;3&quot; unique_id=&quot;17687&quot;&gt;&lt;property id=&quot;20148&quot; value=&quot;5&quot;/&gt;&lt;property id=&quot;20300&quot; value=&quot;Slide 16 - &amp;quot;D. Tools across the degree&amp;quot;&quot;/&gt;&lt;property id=&quot;20307&quot; value=&quot;441&quot;/&gt;&lt;/object&gt;&lt;object type=&quot;3&quot; unique_id=&quot;17689&quot;&gt;&lt;property id=&quot;20148&quot; value=&quot;5&quot;/&gt;&lt;property id=&quot;20300&quot; value=&quot;Slide 19 - &amp;quot;G. Concrete Cycle&amp;quot;&quot;/&gt;&lt;property id=&quot;20307&quot; value=&quot;453&quot;/&gt;&lt;/object&gt;&lt;object type=&quot;3&quot; unique_id=&quot;17691&quot;&gt;&lt;property id=&quot;20148&quot; value=&quot;5&quot;/&gt;&lt;property id=&quot;20300&quot; value=&quot;Slide 30 - &amp;quot;&amp;#x0D;&amp;#x0A;A. Why are we aspiring to inspire? &amp;#x0D;&amp;#x0A;&amp;quot;&quot;/&gt;&lt;property id=&quot;20307&quot; value=&quot;452&quot;/&gt;&lt;/object&gt;&lt;object type=&quot;3&quot; unique_id=&quot;17693&quot;&gt;&lt;property id=&quot;20148&quot; value=&quot;5&quot;/&gt;&lt;property id=&quot;20300&quot; value=&quot;Slide 34 - &amp;quot;D. Role Models-Inspired by Law:&amp;#x0D;&amp;#x0A;A gallery of and for inspiring lawyers&amp;quot;&quot;/&gt;&lt;property id=&quot;20307&quot; value=&quot;458&quot;/&gt;&lt;/object&gt;&lt;object type=&quot;3&quot; unique_id=&quot;17694&quot;&gt;&lt;property id=&quot;20148&quot; value=&quot;5&quot;/&gt;&lt;property id=&quot;20300&quot; value=&quot;Slide 37 - &amp;quot;3. Concrete Cycle…&amp;quot;&quot;/&gt;&lt;property id=&quot;20307&quot; value=&quot;459&quot;/&gt;&lt;/object&gt;&lt;object type=&quot;3&quot; unique_id=&quot;17695&quot;&gt;&lt;property id=&quot;20148&quot; value=&quot;5&quot;/&gt;&lt;property id=&quot;20300&quot; value=&quot;Slide 40 - &amp;quot;Conclusion-Aspiring to Inspire: &amp;#x0D;&amp;#x0A;Student Engagement and Advocacy Teaching&amp;quot;&quot;/&gt;&lt;property id=&quot;20307&quot; value=&quot;456&quot;/&gt;&lt;/object&gt;&lt;object type=&quot;3&quot; unique_id=&quot;17697&quot;&gt;&lt;property id=&quot;20148&quot; value=&quot;5&quot;/&gt;&lt;property id=&quot;20300&quot; value=&quot;Slide 41 - &amp;quot;Any Questions?&amp;quot;&quot;/&gt;&lt;property id=&quot;20307&quot; value=&quot;435&quot;/&gt;&lt;/object&gt;&lt;object type=&quot;3&quot; unique_id=&quot;17698&quot;&gt;&lt;property id=&quot;20148&quot; value=&quot;5&quot;/&gt;&lt;property id=&quot;20300&quot; value=&quot;Slide 42 - &amp;quot;Contact &amp;#x0D;&amp;#x0A;Alan Birbeck, London South Bank University&amp;#x0D;&amp;#x0A;birbeca2@lsbu.ac.uk&amp;quot;&quot;/&gt;&lt;property id=&quot;20307&quot; value=&quot;436&quot;/&gt;&lt;/object&gt;&lt;object type=&quot;3&quot; unique_id=&quot;17823&quot;&gt;&lt;property id=&quot;20148&quot; value=&quot;5&quot;/&gt;&lt;property id=&quot;20300&quot; value=&quot;Slide 3&quot;/&gt;&lt;property id=&quot;20307&quot; value=&quot;465&quot;/&gt;&lt;/object&gt;&lt;object type=&quot;3&quot; unique_id=&quot;17825&quot;&gt;&lt;property id=&quot;20148&quot; value=&quot;5&quot;/&gt;&lt;property id=&quot;20300&quot; value=&quot;Slide 7 - &amp;quot;C. LSBU Student Barriers&amp;quot;&quot;/&gt;&lt;property id=&quot;20307&quot; value=&quot;464&quot;/&gt;&lt;/object&gt;&lt;object type=&quot;3&quot; unique_id=&quot;17826&quot;&gt;&lt;property id=&quot;20148&quot; value=&quot;5&quot;/&gt;&lt;property id=&quot;20300&quot; value=&quot;Slide 12 - &amp;quot;A. Embedding Ethics&amp;quot;&quot;/&gt;&lt;property id=&quot;20307&quot; value=&quot;466&quot;/&gt;&lt;/object&gt;&lt;object type=&quot;3&quot; unique_id=&quot;17827&quot;&gt;&lt;property id=&quot;20148&quot; value=&quot;5&quot;/&gt;&lt;property id=&quot;20300&quot; value=&quot;Slide 13 - &amp;quot;A. Embedding Ethics&amp;quot;&quot;/&gt;&lt;property id=&quot;20307&quot; value=&quot;467&quot;/&gt;&lt;/object&gt;&lt;object type=&quot;3&quot; unique_id=&quot;17828&quot;&gt;&lt;property id=&quot;20148&quot; value=&quot;5&quot;/&gt;&lt;property id=&quot;20300&quot; value=&quot;Slide 14 - &amp;quot;&amp;#x0D;&amp;#x0A;B. Embedding storytelling &amp;#x0D;&amp;#x0A;&amp;quot;&quot;/&gt;&lt;property id=&quot;20307&quot; value=&quot;468&quot;/&gt;&lt;/object&gt;&lt;object type=&quot;3&quot; unique_id=&quot;17829&quot;&gt;&lt;property id=&quot;20148&quot; value=&quot;5&quot;/&gt;&lt;property id=&quot;20300&quot; value=&quot;Slide 18 - &amp;quot;F. Feedback Loop&amp;quot;&quot;/&gt;&lt;property id=&quot;20307&quot; value=&quot;469&quot;/&gt;&lt;/object&gt;&lt;object type=&quot;3&quot; unique_id=&quot;17830&quot;&gt;&lt;property id=&quot;20148&quot; value=&quot;5&quot;/&gt;&lt;property id=&quot;20300&quot; value=&quot;Slide 31 - &amp;quot;B. Does it work?&amp;quot;&quot;/&gt;&lt;property id=&quot;20307&quot; value=&quot;473&quot;/&gt;&lt;/object&gt;&lt;object type=&quot;3&quot; unique_id=&quot;17831&quot;&gt;&lt;property id=&quot;20148&quot; value=&quot;5&quot;/&gt;&lt;property id=&quot;20300&quot; value=&quot;Slide 32 - &amp;quot;C. Students Feedback&amp;quot;&quot;/&gt;&lt;property id=&quot;20307&quot; value=&quot;470&quot;/&gt;&lt;/object&gt;&lt;object type=&quot;3&quot; unique_id=&quot;17832&quot;&gt;&lt;property id=&quot;20148&quot; value=&quot;5&quot;/&gt;&lt;property id=&quot;20300&quot; value=&quot;Slide 33 - &amp;quot;C. Students Feedback&amp;quot;&quot;/&gt;&lt;property id=&quot;20307&quot; value=&quot;471&quot;/&gt;&lt;/object&gt;&lt;object type=&quot;3&quot; unique_id=&quot;17833&quot;&gt;&lt;property id=&quot;20148&quot; value=&quot;5&quot;/&gt;&lt;property id=&quot;20300&quot; value=&quot;Slide 39 - &amp;quot;4. For More details on IBL&amp;quot;&quot;/&gt;&lt;property id=&quot;20307&quot; value=&quot;474&quot;/&gt;&lt;/object&gt;&lt;/object&gt;&lt;/object&gt;&lt;/database&gt;"/>
  <p:tag name="SECTOMILLISECCONVERTED" val="1"/>
</p:tagLst>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821</TotalTime>
  <Words>1183</Words>
  <Application>Microsoft Office PowerPoint</Application>
  <PresentationFormat>On-screen Show (4:3)</PresentationFormat>
  <Paragraphs>234</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Blank</vt:lpstr>
      <vt:lpstr>Aspiring to Inspire:  Student Engagement and Advocacy Teaching. Alan Birbeck, LSBU-Law Division</vt:lpstr>
      <vt:lpstr>Introduction and Roadmap</vt:lpstr>
      <vt:lpstr>PowerPoint Presentation</vt:lpstr>
      <vt:lpstr>Theme One: Who are we?</vt:lpstr>
      <vt:lpstr>A. LSBU University Context</vt:lpstr>
      <vt:lpstr>B. LSBU Student Context</vt:lpstr>
      <vt:lpstr>C. LSBU Student Barriers</vt:lpstr>
      <vt:lpstr>D. Practical and experiential learning</vt:lpstr>
      <vt:lpstr>D. Kolbs experiential learning cycle</vt:lpstr>
      <vt:lpstr>E. Creating a community of Practice- ‘Think Like a Lawyer’</vt:lpstr>
      <vt:lpstr>Theme Two: What do we do? </vt:lpstr>
      <vt:lpstr>A. Embedding Ethics</vt:lpstr>
      <vt:lpstr>A. Embedding Ethics</vt:lpstr>
      <vt:lpstr> B. Embedding storytelling  </vt:lpstr>
      <vt:lpstr>C. Embedding ground rules and  fostering trust</vt:lpstr>
      <vt:lpstr>D. Tools across the degree</vt:lpstr>
      <vt:lpstr>   E. How do we attempt to foster confidence?    </vt:lpstr>
      <vt:lpstr>F. Feedback Loop</vt:lpstr>
      <vt:lpstr>G. Concrete Cycle</vt:lpstr>
      <vt:lpstr>Ground Rules</vt:lpstr>
      <vt:lpstr>The Brief</vt:lpstr>
      <vt:lpstr>The Standard Form</vt:lpstr>
      <vt:lpstr>The Student in action</vt:lpstr>
      <vt:lpstr>The Individual Feedback</vt:lpstr>
      <vt:lpstr>The Student Video</vt:lpstr>
      <vt:lpstr>The Generic Feedback</vt:lpstr>
      <vt:lpstr>The demonstration Video</vt:lpstr>
      <vt:lpstr>The reflective log</vt:lpstr>
      <vt:lpstr>Theme Three:  Why are we aspiring to inspire? </vt:lpstr>
      <vt:lpstr> A. Why are we aspiring to inspire?  </vt:lpstr>
      <vt:lpstr>B. Does it work?</vt:lpstr>
      <vt:lpstr>C. Students Feedback</vt:lpstr>
      <vt:lpstr>C. Students Feedback</vt:lpstr>
      <vt:lpstr>D. Role Models-Inspired by Law: A gallery of and for inspiring lawyers</vt:lpstr>
      <vt:lpstr>1. What is Inspired by Law? </vt:lpstr>
      <vt:lpstr>2. What are the aims?  Student reflection…</vt:lpstr>
      <vt:lpstr>3. Concrete Cycle…</vt:lpstr>
      <vt:lpstr>PowerPoint Presentation</vt:lpstr>
      <vt:lpstr>4. For More details on IBL</vt:lpstr>
      <vt:lpstr>Conclusion-Aspiring to Inspire:  Student Engagement and Advocacy Teaching</vt:lpstr>
      <vt:lpstr>Any Questions?</vt:lpstr>
      <vt:lpstr>Contact  Alan Birbeck, London South Bank University birbeca2@lsbu.ac.uk</vt:lpstr>
    </vt:vector>
  </TitlesOfParts>
  <Company>London Southbank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Higher Education Academy Senior Fellowship Application Alan Birbeck law division</dc:title>
  <dc:creator>Birbeck, Alan</dc:creator>
  <cp:lastModifiedBy>Birbeck, Alan</cp:lastModifiedBy>
  <cp:revision>111</cp:revision>
  <cp:lastPrinted>2016-06-23T22:33:15Z</cp:lastPrinted>
  <dcterms:created xsi:type="dcterms:W3CDTF">2016-05-24T18:11:03Z</dcterms:created>
  <dcterms:modified xsi:type="dcterms:W3CDTF">2016-06-27T16:00:45Z</dcterms:modified>
</cp:coreProperties>
</file>