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57" r:id="rId3"/>
    <p:sldId id="258" r:id="rId4"/>
    <p:sldId id="261" r:id="rId5"/>
    <p:sldId id="260" r:id="rId6"/>
    <p:sldId id="262" r:id="rId7"/>
    <p:sldId id="263" r:id="rId8"/>
    <p:sldId id="272" r:id="rId9"/>
    <p:sldId id="264" r:id="rId10"/>
    <p:sldId id="265" r:id="rId11"/>
    <p:sldId id="266" r:id="rId12"/>
    <p:sldId id="267" r:id="rId13"/>
    <p:sldId id="274" r:id="rId14"/>
    <p:sldId id="275" r:id="rId15"/>
    <p:sldId id="270" r:id="rId16"/>
    <p:sldId id="276" r:id="rId17"/>
    <p:sldId id="277" r:id="rId18"/>
    <p:sldId id="278" r:id="rId19"/>
    <p:sldId id="279" r:id="rId20"/>
    <p:sldId id="280" r:id="rId21"/>
    <p:sldId id="284" r:id="rId22"/>
    <p:sldId id="281" r:id="rId23"/>
    <p:sldId id="282" r:id="rId24"/>
    <p:sldId id="283" r:id="rId25"/>
    <p:sldId id="28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69" autoAdjust="0"/>
  </p:normalViewPr>
  <p:slideViewPr>
    <p:cSldViewPr snapToGrid="0">
      <p:cViewPr varScale="1">
        <p:scale>
          <a:sx n="54" d="100"/>
          <a:sy n="54" d="100"/>
        </p:scale>
        <p:origin x="11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B68F8-75F1-4420-A1FB-75855012901B}" type="doc">
      <dgm:prSet loTypeId="urn:microsoft.com/office/officeart/2005/8/layout/lProcess3" loCatId="process" qsTypeId="urn:microsoft.com/office/officeart/2005/8/quickstyle/simple5" qsCatId="simple" csTypeId="urn:microsoft.com/office/officeart/2005/8/colors/colorful1" csCatId="colorful" phldr="1"/>
      <dgm:spPr/>
      <dgm:t>
        <a:bodyPr/>
        <a:lstStyle/>
        <a:p>
          <a:endParaRPr lang="en-GB"/>
        </a:p>
      </dgm:t>
    </dgm:pt>
    <dgm:pt modelId="{21D9C185-7605-43B2-AC3C-14087E32EEAA}">
      <dgm:prSet phldrT="[Text]"/>
      <dgm:spPr/>
      <dgm:t>
        <a:bodyPr/>
        <a:lstStyle/>
        <a:p>
          <a:r>
            <a:rPr lang="en-GB" dirty="0"/>
            <a:t>Gross total tumour resection or tissue biopsy for histological examination</a:t>
          </a:r>
        </a:p>
      </dgm:t>
    </dgm:pt>
    <dgm:pt modelId="{0E5E728C-768B-4CF8-872E-24E3AA0AD482}" type="parTrans" cxnId="{DABF4B3D-2D7B-4762-B095-FC6C23D95375}">
      <dgm:prSet/>
      <dgm:spPr/>
      <dgm:t>
        <a:bodyPr/>
        <a:lstStyle/>
        <a:p>
          <a:endParaRPr lang="en-GB"/>
        </a:p>
      </dgm:t>
    </dgm:pt>
    <dgm:pt modelId="{71C58F3E-6654-4932-B9C1-8923BAF17354}" type="sibTrans" cxnId="{DABF4B3D-2D7B-4762-B095-FC6C23D95375}">
      <dgm:prSet/>
      <dgm:spPr/>
      <dgm:t>
        <a:bodyPr/>
        <a:lstStyle/>
        <a:p>
          <a:endParaRPr lang="en-GB"/>
        </a:p>
      </dgm:t>
    </dgm:pt>
    <dgm:pt modelId="{22DF76A3-BBBD-415C-8B66-478E85948911}">
      <dgm:prSet phldrT="[Text]"/>
      <dgm:spPr/>
      <dgm:t>
        <a:bodyPr/>
        <a:lstStyle/>
        <a:p>
          <a:r>
            <a:rPr lang="en-GB" dirty="0"/>
            <a:t>Histologically confirmed high-grade glioma per WHO classification</a:t>
          </a:r>
        </a:p>
      </dgm:t>
    </dgm:pt>
    <dgm:pt modelId="{DAFF024B-4FAA-4938-851C-CD5707F4439F}" type="parTrans" cxnId="{304EDA4F-7727-4F77-9CED-0F3E2A990D37}">
      <dgm:prSet/>
      <dgm:spPr/>
      <dgm:t>
        <a:bodyPr/>
        <a:lstStyle/>
        <a:p>
          <a:endParaRPr lang="en-GB"/>
        </a:p>
      </dgm:t>
    </dgm:pt>
    <dgm:pt modelId="{E700B577-E74B-4EDA-834E-CB198B16F0CD}" type="sibTrans" cxnId="{304EDA4F-7727-4F77-9CED-0F3E2A990D37}">
      <dgm:prSet/>
      <dgm:spPr/>
      <dgm:t>
        <a:bodyPr/>
        <a:lstStyle/>
        <a:p>
          <a:endParaRPr lang="en-GB"/>
        </a:p>
      </dgm:t>
    </dgm:pt>
    <dgm:pt modelId="{BD660A83-A9F8-4415-9FFF-331FD75B3705}">
      <dgm:prSet phldrT="[Text]"/>
      <dgm:spPr/>
      <dgm:t>
        <a:bodyPr/>
        <a:lstStyle/>
        <a:p>
          <a:r>
            <a:rPr lang="en-GB" dirty="0"/>
            <a:t>Baseline measurement was obtained between 2015 to 2020</a:t>
          </a:r>
        </a:p>
      </dgm:t>
    </dgm:pt>
    <dgm:pt modelId="{13A8F394-10FB-4D19-A546-12A1803F132C}" type="parTrans" cxnId="{D605D20D-2720-4B4F-A5A8-68B4A165CFEE}">
      <dgm:prSet/>
      <dgm:spPr/>
      <dgm:t>
        <a:bodyPr/>
        <a:lstStyle/>
        <a:p>
          <a:endParaRPr lang="en-GB"/>
        </a:p>
      </dgm:t>
    </dgm:pt>
    <dgm:pt modelId="{5495CA2F-9817-4A79-B991-6864D3AC25B6}" type="sibTrans" cxnId="{D605D20D-2720-4B4F-A5A8-68B4A165CFEE}">
      <dgm:prSet/>
      <dgm:spPr/>
      <dgm:t>
        <a:bodyPr/>
        <a:lstStyle/>
        <a:p>
          <a:endParaRPr lang="en-GB"/>
        </a:p>
      </dgm:t>
    </dgm:pt>
    <dgm:pt modelId="{2C828903-F0BC-4841-B59B-04AFEDAF6BF6}">
      <dgm:prSet phldrT="[Text]"/>
      <dgm:spPr/>
      <dgm:t>
        <a:bodyPr/>
        <a:lstStyle/>
        <a:p>
          <a:r>
            <a:rPr lang="en-GB" dirty="0"/>
            <a:t>Chemoradiation protocol in accordance with NICE guidelines and when clinically necessary adjuvant chemotherapy treatments</a:t>
          </a:r>
        </a:p>
      </dgm:t>
    </dgm:pt>
    <dgm:pt modelId="{467C405C-E6E0-4AA6-93C0-D602CD5ED8EF}" type="parTrans" cxnId="{4AB584C7-3CD7-475C-8F5A-D23D26C3CE59}">
      <dgm:prSet/>
      <dgm:spPr/>
      <dgm:t>
        <a:bodyPr/>
        <a:lstStyle/>
        <a:p>
          <a:endParaRPr lang="en-GB"/>
        </a:p>
      </dgm:t>
    </dgm:pt>
    <dgm:pt modelId="{C5F26175-DE13-419A-8BE8-315BC274D532}" type="sibTrans" cxnId="{4AB584C7-3CD7-475C-8F5A-D23D26C3CE59}">
      <dgm:prSet/>
      <dgm:spPr/>
      <dgm:t>
        <a:bodyPr/>
        <a:lstStyle/>
        <a:p>
          <a:endParaRPr lang="en-GB"/>
        </a:p>
      </dgm:t>
    </dgm:pt>
    <dgm:pt modelId="{69B64BB0-8670-45F8-B374-D75A8BD337F3}">
      <dgm:prSet phldrT="[Text]"/>
      <dgm:spPr/>
      <dgm:t>
        <a:bodyPr/>
        <a:lstStyle/>
        <a:p>
          <a:r>
            <a:rPr lang="en-GB" dirty="0"/>
            <a:t>Subsequent development of progressively contrast enhanced enlarging region, identified in two or more consecutive MRIs </a:t>
          </a:r>
        </a:p>
      </dgm:t>
    </dgm:pt>
    <dgm:pt modelId="{55EC5CBB-DA0A-414D-AB36-9664806E1A9C}" type="parTrans" cxnId="{42F71A3D-4A32-4559-967B-727D8AF3D27C}">
      <dgm:prSet/>
      <dgm:spPr/>
      <dgm:t>
        <a:bodyPr/>
        <a:lstStyle/>
        <a:p>
          <a:endParaRPr lang="en-GB"/>
        </a:p>
      </dgm:t>
    </dgm:pt>
    <dgm:pt modelId="{17F31504-B217-42FD-9B4B-B22D98CBF561}" type="sibTrans" cxnId="{42F71A3D-4A32-4559-967B-727D8AF3D27C}">
      <dgm:prSet/>
      <dgm:spPr/>
      <dgm:t>
        <a:bodyPr/>
        <a:lstStyle/>
        <a:p>
          <a:endParaRPr lang="en-GB"/>
        </a:p>
      </dgm:t>
    </dgm:pt>
    <dgm:pt modelId="{61895A15-CD26-4A3E-BB94-DD1A016F5F16}">
      <dgm:prSet phldrT="[Text]"/>
      <dgm:spPr/>
      <dgm:t>
        <a:bodyPr/>
        <a:lstStyle/>
        <a:p>
          <a:r>
            <a:rPr lang="en-GB" dirty="0"/>
            <a:t>At least 2 consecutive DDCE-MRI scans</a:t>
          </a:r>
        </a:p>
      </dgm:t>
    </dgm:pt>
    <dgm:pt modelId="{6B092862-9DD2-44C5-875C-0AA8254A6BE1}" type="parTrans" cxnId="{876036F4-F173-46F4-A175-6A02390CC5BC}">
      <dgm:prSet/>
      <dgm:spPr/>
      <dgm:t>
        <a:bodyPr/>
        <a:lstStyle/>
        <a:p>
          <a:endParaRPr lang="en-GB"/>
        </a:p>
      </dgm:t>
    </dgm:pt>
    <dgm:pt modelId="{F6A2F9D8-0543-4F9F-8169-FB84FC7E6902}" type="sibTrans" cxnId="{876036F4-F173-46F4-A175-6A02390CC5BC}">
      <dgm:prSet/>
      <dgm:spPr/>
      <dgm:t>
        <a:bodyPr/>
        <a:lstStyle/>
        <a:p>
          <a:endParaRPr lang="en-GB"/>
        </a:p>
      </dgm:t>
    </dgm:pt>
    <dgm:pt modelId="{09085A24-97A3-4C4F-B852-048FE1EDC245}" type="pres">
      <dgm:prSet presAssocID="{BA8B68F8-75F1-4420-A1FB-75855012901B}" presName="Name0" presStyleCnt="0">
        <dgm:presLayoutVars>
          <dgm:chPref val="3"/>
          <dgm:dir/>
          <dgm:animLvl val="lvl"/>
          <dgm:resizeHandles/>
        </dgm:presLayoutVars>
      </dgm:prSet>
      <dgm:spPr/>
    </dgm:pt>
    <dgm:pt modelId="{CD5E37F9-2167-4F36-B73F-95C419B8F671}" type="pres">
      <dgm:prSet presAssocID="{21D9C185-7605-43B2-AC3C-14087E32EEAA}" presName="horFlow" presStyleCnt="0"/>
      <dgm:spPr/>
    </dgm:pt>
    <dgm:pt modelId="{5660F5EB-7F29-44E9-BD06-68F600E79776}" type="pres">
      <dgm:prSet presAssocID="{21D9C185-7605-43B2-AC3C-14087E32EEAA}" presName="bigChev" presStyleLbl="node1" presStyleIdx="0" presStyleCnt="2"/>
      <dgm:spPr/>
    </dgm:pt>
    <dgm:pt modelId="{22095C2C-29A1-474E-B252-41E8652C4C02}" type="pres">
      <dgm:prSet presAssocID="{DAFF024B-4FAA-4938-851C-CD5707F4439F}" presName="parTrans" presStyleCnt="0"/>
      <dgm:spPr/>
    </dgm:pt>
    <dgm:pt modelId="{2EEA53F2-4B56-4E3B-BA46-296DED91D801}" type="pres">
      <dgm:prSet presAssocID="{22DF76A3-BBBD-415C-8B66-478E85948911}" presName="node" presStyleLbl="alignAccFollowNode1" presStyleIdx="0" presStyleCnt="4" custScaleX="109557" custScaleY="118867">
        <dgm:presLayoutVars>
          <dgm:bulletEnabled val="1"/>
        </dgm:presLayoutVars>
      </dgm:prSet>
      <dgm:spPr/>
    </dgm:pt>
    <dgm:pt modelId="{22149516-239E-4E00-B5E2-FBCED2DC3356}" type="pres">
      <dgm:prSet presAssocID="{E700B577-E74B-4EDA-834E-CB198B16F0CD}" presName="sibTrans" presStyleCnt="0"/>
      <dgm:spPr/>
    </dgm:pt>
    <dgm:pt modelId="{7BBFF161-6519-4F50-9ABC-C350902A320A}" type="pres">
      <dgm:prSet presAssocID="{BD660A83-A9F8-4415-9FFF-331FD75B3705}" presName="node" presStyleLbl="alignAccFollowNode1" presStyleIdx="1" presStyleCnt="4" custScaleX="115157" custScaleY="116698">
        <dgm:presLayoutVars>
          <dgm:bulletEnabled val="1"/>
        </dgm:presLayoutVars>
      </dgm:prSet>
      <dgm:spPr/>
    </dgm:pt>
    <dgm:pt modelId="{18478A03-22CF-49D8-880B-24E6761CAB62}" type="pres">
      <dgm:prSet presAssocID="{21D9C185-7605-43B2-AC3C-14087E32EEAA}" presName="vSp" presStyleCnt="0"/>
      <dgm:spPr/>
    </dgm:pt>
    <dgm:pt modelId="{A02CF4D7-A072-489A-B449-3DC6202D58BC}" type="pres">
      <dgm:prSet presAssocID="{2C828903-F0BC-4841-B59B-04AFEDAF6BF6}" presName="horFlow" presStyleCnt="0"/>
      <dgm:spPr/>
    </dgm:pt>
    <dgm:pt modelId="{287C92A0-E20B-4731-B16E-5E87A6624C36}" type="pres">
      <dgm:prSet presAssocID="{2C828903-F0BC-4841-B59B-04AFEDAF6BF6}" presName="bigChev" presStyleLbl="node1" presStyleIdx="1" presStyleCnt="2"/>
      <dgm:spPr/>
    </dgm:pt>
    <dgm:pt modelId="{59C5D002-2A2C-4CDC-B163-F5F89463376F}" type="pres">
      <dgm:prSet presAssocID="{55EC5CBB-DA0A-414D-AB36-9664806E1A9C}" presName="parTrans" presStyleCnt="0"/>
      <dgm:spPr/>
    </dgm:pt>
    <dgm:pt modelId="{2159077D-B43B-4820-A6EB-0FFDDC051596}" type="pres">
      <dgm:prSet presAssocID="{69B64BB0-8670-45F8-B374-D75A8BD337F3}" presName="node" presStyleLbl="alignAccFollowNode1" presStyleIdx="2" presStyleCnt="4" custScaleX="108476" custScaleY="124148">
        <dgm:presLayoutVars>
          <dgm:bulletEnabled val="1"/>
        </dgm:presLayoutVars>
      </dgm:prSet>
      <dgm:spPr/>
    </dgm:pt>
    <dgm:pt modelId="{CEB8C3ED-39B3-4FF5-A954-1BEC71BD2332}" type="pres">
      <dgm:prSet presAssocID="{17F31504-B217-42FD-9B4B-B22D98CBF561}" presName="sibTrans" presStyleCnt="0"/>
      <dgm:spPr/>
    </dgm:pt>
    <dgm:pt modelId="{81CD8E29-63A4-4569-9698-A32669F5B678}" type="pres">
      <dgm:prSet presAssocID="{61895A15-CD26-4A3E-BB94-DD1A016F5F16}" presName="node" presStyleLbl="alignAccFollowNode1" presStyleIdx="3" presStyleCnt="4" custScaleX="109912" custScaleY="126818">
        <dgm:presLayoutVars>
          <dgm:bulletEnabled val="1"/>
        </dgm:presLayoutVars>
      </dgm:prSet>
      <dgm:spPr/>
    </dgm:pt>
  </dgm:ptLst>
  <dgm:cxnLst>
    <dgm:cxn modelId="{7D9AD306-69AA-4AA9-A444-093545CB9439}" type="presOf" srcId="{2C828903-F0BC-4841-B59B-04AFEDAF6BF6}" destId="{287C92A0-E20B-4731-B16E-5E87A6624C36}" srcOrd="0" destOrd="0" presId="urn:microsoft.com/office/officeart/2005/8/layout/lProcess3"/>
    <dgm:cxn modelId="{D605D20D-2720-4B4F-A5A8-68B4A165CFEE}" srcId="{21D9C185-7605-43B2-AC3C-14087E32EEAA}" destId="{BD660A83-A9F8-4415-9FFF-331FD75B3705}" srcOrd="1" destOrd="0" parTransId="{13A8F394-10FB-4D19-A546-12A1803F132C}" sibTransId="{5495CA2F-9817-4A79-B991-6864D3AC25B6}"/>
    <dgm:cxn modelId="{42F71A3D-4A32-4559-967B-727D8AF3D27C}" srcId="{2C828903-F0BC-4841-B59B-04AFEDAF6BF6}" destId="{69B64BB0-8670-45F8-B374-D75A8BD337F3}" srcOrd="0" destOrd="0" parTransId="{55EC5CBB-DA0A-414D-AB36-9664806E1A9C}" sibTransId="{17F31504-B217-42FD-9B4B-B22D98CBF561}"/>
    <dgm:cxn modelId="{DABF4B3D-2D7B-4762-B095-FC6C23D95375}" srcId="{BA8B68F8-75F1-4420-A1FB-75855012901B}" destId="{21D9C185-7605-43B2-AC3C-14087E32EEAA}" srcOrd="0" destOrd="0" parTransId="{0E5E728C-768B-4CF8-872E-24E3AA0AD482}" sibTransId="{71C58F3E-6654-4932-B9C1-8923BAF17354}"/>
    <dgm:cxn modelId="{F575704B-6DFF-4A0A-A994-85AACD6A9312}" type="presOf" srcId="{61895A15-CD26-4A3E-BB94-DD1A016F5F16}" destId="{81CD8E29-63A4-4569-9698-A32669F5B678}" srcOrd="0" destOrd="0" presId="urn:microsoft.com/office/officeart/2005/8/layout/lProcess3"/>
    <dgm:cxn modelId="{304EDA4F-7727-4F77-9CED-0F3E2A990D37}" srcId="{21D9C185-7605-43B2-AC3C-14087E32EEAA}" destId="{22DF76A3-BBBD-415C-8B66-478E85948911}" srcOrd="0" destOrd="0" parTransId="{DAFF024B-4FAA-4938-851C-CD5707F4439F}" sibTransId="{E700B577-E74B-4EDA-834E-CB198B16F0CD}"/>
    <dgm:cxn modelId="{EDD8D98E-3CE0-4D8B-BC3E-A3359B4346AD}" type="presOf" srcId="{BD660A83-A9F8-4415-9FFF-331FD75B3705}" destId="{7BBFF161-6519-4F50-9ABC-C350902A320A}" srcOrd="0" destOrd="0" presId="urn:microsoft.com/office/officeart/2005/8/layout/lProcess3"/>
    <dgm:cxn modelId="{4DF274A1-6E02-43B9-B6BC-62C2B7DA6B34}" type="presOf" srcId="{21D9C185-7605-43B2-AC3C-14087E32EEAA}" destId="{5660F5EB-7F29-44E9-BD06-68F600E79776}" srcOrd="0" destOrd="0" presId="urn:microsoft.com/office/officeart/2005/8/layout/lProcess3"/>
    <dgm:cxn modelId="{A10A43A8-307C-4BCC-B343-ED48744C6202}" type="presOf" srcId="{22DF76A3-BBBD-415C-8B66-478E85948911}" destId="{2EEA53F2-4B56-4E3B-BA46-296DED91D801}" srcOrd="0" destOrd="0" presId="urn:microsoft.com/office/officeart/2005/8/layout/lProcess3"/>
    <dgm:cxn modelId="{BB15E3B6-2C20-421B-B938-B48F8BC12CED}" type="presOf" srcId="{69B64BB0-8670-45F8-B374-D75A8BD337F3}" destId="{2159077D-B43B-4820-A6EB-0FFDDC051596}" srcOrd="0" destOrd="0" presId="urn:microsoft.com/office/officeart/2005/8/layout/lProcess3"/>
    <dgm:cxn modelId="{4AB584C7-3CD7-475C-8F5A-D23D26C3CE59}" srcId="{BA8B68F8-75F1-4420-A1FB-75855012901B}" destId="{2C828903-F0BC-4841-B59B-04AFEDAF6BF6}" srcOrd="1" destOrd="0" parTransId="{467C405C-E6E0-4AA6-93C0-D602CD5ED8EF}" sibTransId="{C5F26175-DE13-419A-8BE8-315BC274D532}"/>
    <dgm:cxn modelId="{571076D5-5035-43E9-A26D-8054DB2494C6}" type="presOf" srcId="{BA8B68F8-75F1-4420-A1FB-75855012901B}" destId="{09085A24-97A3-4C4F-B852-048FE1EDC245}" srcOrd="0" destOrd="0" presId="urn:microsoft.com/office/officeart/2005/8/layout/lProcess3"/>
    <dgm:cxn modelId="{876036F4-F173-46F4-A175-6A02390CC5BC}" srcId="{2C828903-F0BC-4841-B59B-04AFEDAF6BF6}" destId="{61895A15-CD26-4A3E-BB94-DD1A016F5F16}" srcOrd="1" destOrd="0" parTransId="{6B092862-9DD2-44C5-875C-0AA8254A6BE1}" sibTransId="{F6A2F9D8-0543-4F9F-8169-FB84FC7E6902}"/>
    <dgm:cxn modelId="{AD6BC55B-BD6F-4E6A-8701-5872316FCB8F}" type="presParOf" srcId="{09085A24-97A3-4C4F-B852-048FE1EDC245}" destId="{CD5E37F9-2167-4F36-B73F-95C419B8F671}" srcOrd="0" destOrd="0" presId="urn:microsoft.com/office/officeart/2005/8/layout/lProcess3"/>
    <dgm:cxn modelId="{C4BBFDAA-A0CB-45E0-8390-8C9BDBAE268F}" type="presParOf" srcId="{CD5E37F9-2167-4F36-B73F-95C419B8F671}" destId="{5660F5EB-7F29-44E9-BD06-68F600E79776}" srcOrd="0" destOrd="0" presId="urn:microsoft.com/office/officeart/2005/8/layout/lProcess3"/>
    <dgm:cxn modelId="{C581A7AE-EAAD-4596-8907-54B92EB633E6}" type="presParOf" srcId="{CD5E37F9-2167-4F36-B73F-95C419B8F671}" destId="{22095C2C-29A1-474E-B252-41E8652C4C02}" srcOrd="1" destOrd="0" presId="urn:microsoft.com/office/officeart/2005/8/layout/lProcess3"/>
    <dgm:cxn modelId="{E4B66476-C756-4279-B116-4077E94AED0E}" type="presParOf" srcId="{CD5E37F9-2167-4F36-B73F-95C419B8F671}" destId="{2EEA53F2-4B56-4E3B-BA46-296DED91D801}" srcOrd="2" destOrd="0" presId="urn:microsoft.com/office/officeart/2005/8/layout/lProcess3"/>
    <dgm:cxn modelId="{321A50F9-7B0C-4145-8EE0-5FF9EEECE8D0}" type="presParOf" srcId="{CD5E37F9-2167-4F36-B73F-95C419B8F671}" destId="{22149516-239E-4E00-B5E2-FBCED2DC3356}" srcOrd="3" destOrd="0" presId="urn:microsoft.com/office/officeart/2005/8/layout/lProcess3"/>
    <dgm:cxn modelId="{8CA81B01-492E-4CC3-B618-C2EAB8E4FFEE}" type="presParOf" srcId="{CD5E37F9-2167-4F36-B73F-95C419B8F671}" destId="{7BBFF161-6519-4F50-9ABC-C350902A320A}" srcOrd="4" destOrd="0" presId="urn:microsoft.com/office/officeart/2005/8/layout/lProcess3"/>
    <dgm:cxn modelId="{F6965C5B-FA2C-4330-9C68-DF9E62DD9783}" type="presParOf" srcId="{09085A24-97A3-4C4F-B852-048FE1EDC245}" destId="{18478A03-22CF-49D8-880B-24E6761CAB62}" srcOrd="1" destOrd="0" presId="urn:microsoft.com/office/officeart/2005/8/layout/lProcess3"/>
    <dgm:cxn modelId="{E4F963C9-73E2-45B1-AE13-305747C8ED05}" type="presParOf" srcId="{09085A24-97A3-4C4F-B852-048FE1EDC245}" destId="{A02CF4D7-A072-489A-B449-3DC6202D58BC}" srcOrd="2" destOrd="0" presId="urn:microsoft.com/office/officeart/2005/8/layout/lProcess3"/>
    <dgm:cxn modelId="{4A4B4DAB-9C12-4384-844F-6E6122AF5760}" type="presParOf" srcId="{A02CF4D7-A072-489A-B449-3DC6202D58BC}" destId="{287C92A0-E20B-4731-B16E-5E87A6624C36}" srcOrd="0" destOrd="0" presId="urn:microsoft.com/office/officeart/2005/8/layout/lProcess3"/>
    <dgm:cxn modelId="{D3AA7577-4300-4BF4-B28E-4FE87F212F23}" type="presParOf" srcId="{A02CF4D7-A072-489A-B449-3DC6202D58BC}" destId="{59C5D002-2A2C-4CDC-B163-F5F89463376F}" srcOrd="1" destOrd="0" presId="urn:microsoft.com/office/officeart/2005/8/layout/lProcess3"/>
    <dgm:cxn modelId="{71E57A31-5046-4322-9A1E-AA92F71FADEB}" type="presParOf" srcId="{A02CF4D7-A072-489A-B449-3DC6202D58BC}" destId="{2159077D-B43B-4820-A6EB-0FFDDC051596}" srcOrd="2" destOrd="0" presId="urn:microsoft.com/office/officeart/2005/8/layout/lProcess3"/>
    <dgm:cxn modelId="{C527D1C8-DFDC-46E6-B636-E1A699DFC507}" type="presParOf" srcId="{A02CF4D7-A072-489A-B449-3DC6202D58BC}" destId="{CEB8C3ED-39B3-4FF5-A954-1BEC71BD2332}" srcOrd="3" destOrd="0" presId="urn:microsoft.com/office/officeart/2005/8/layout/lProcess3"/>
    <dgm:cxn modelId="{058E749B-17A3-47A6-BDCA-279E3BEFD225}" type="presParOf" srcId="{A02CF4D7-A072-489A-B449-3DC6202D58BC}" destId="{81CD8E29-63A4-4569-9698-A32669F5B67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42299-D912-4B30-A92C-4AD696DB391D}"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70A46DA0-8B6B-4362-87AE-80DE7ADE9F24}">
      <dgm:prSet phldrT="[Text]"/>
      <dgm:spPr/>
      <dgm:t>
        <a:bodyPr/>
        <a:lstStyle/>
        <a:p>
          <a:pPr>
            <a:buNone/>
          </a:pPr>
          <a:r>
            <a:rPr lang="en-GB" dirty="0" err="1"/>
            <a:t>Vp</a:t>
          </a:r>
          <a:r>
            <a:rPr lang="en-GB" dirty="0"/>
            <a:t> map (volumetric parameter) </a:t>
          </a:r>
        </a:p>
      </dgm:t>
    </dgm:pt>
    <dgm:pt modelId="{C09B2065-1C8C-4C74-9CFE-04F2901FEEF6}" type="parTrans" cxnId="{DCB3A3C1-FFB6-476A-ACE6-80A645CDF805}">
      <dgm:prSet/>
      <dgm:spPr/>
      <dgm:t>
        <a:bodyPr/>
        <a:lstStyle/>
        <a:p>
          <a:endParaRPr lang="en-GB"/>
        </a:p>
      </dgm:t>
    </dgm:pt>
    <dgm:pt modelId="{E738CD7B-B9B8-453F-BF8D-56101A5308F4}" type="sibTrans" cxnId="{DCB3A3C1-FFB6-476A-ACE6-80A645CDF805}">
      <dgm:prSet/>
      <dgm:spPr>
        <a:blipFill rotWithShape="1">
          <a:blip xmlns:r="http://schemas.openxmlformats.org/officeDocument/2006/relationships" r:embed="rId1"/>
          <a:srcRect/>
          <a:stretch>
            <a:fillRect t="-11000" b="-11000"/>
          </a:stretch>
        </a:blipFill>
      </dgm:spPr>
      <dgm:t>
        <a:bodyPr/>
        <a:lstStyle/>
        <a:p>
          <a:endParaRPr lang="en-GB"/>
        </a:p>
      </dgm:t>
    </dgm:pt>
    <dgm:pt modelId="{441FB165-0230-4B87-940B-108E780595F4}">
      <dgm:prSet phldrT="[Text]"/>
      <dgm:spPr/>
      <dgm:t>
        <a:bodyPr/>
        <a:lstStyle/>
        <a:p>
          <a:pPr>
            <a:buNone/>
          </a:pPr>
          <a:r>
            <a:rPr lang="en-GB" dirty="0" err="1"/>
            <a:t>Kep</a:t>
          </a:r>
          <a:r>
            <a:rPr lang="en-GB" dirty="0"/>
            <a:t> map (kinetic parameter)</a:t>
          </a:r>
        </a:p>
      </dgm:t>
    </dgm:pt>
    <dgm:pt modelId="{922A8772-BFDD-4D06-BAE0-8C7EB3D53CA3}" type="parTrans" cxnId="{C2C76458-1977-4156-977A-4A5D9396D899}">
      <dgm:prSet/>
      <dgm:spPr/>
      <dgm:t>
        <a:bodyPr/>
        <a:lstStyle/>
        <a:p>
          <a:endParaRPr lang="en-GB"/>
        </a:p>
      </dgm:t>
    </dgm:pt>
    <dgm:pt modelId="{9AB8C7DD-37FB-4A44-81DF-0F6912C45CC1}" type="sibTrans" cxnId="{C2C76458-1977-4156-977A-4A5D9396D899}">
      <dgm:prSet/>
      <dgm:spPr>
        <a:blipFill rotWithShape="1">
          <a:blip xmlns:r="http://schemas.openxmlformats.org/officeDocument/2006/relationships" r:embed="rId2"/>
          <a:srcRect/>
          <a:stretch>
            <a:fillRect t="-11000" b="-11000"/>
          </a:stretch>
        </a:blipFill>
      </dgm:spPr>
      <dgm:t>
        <a:bodyPr/>
        <a:lstStyle/>
        <a:p>
          <a:endParaRPr lang="en-GB"/>
        </a:p>
      </dgm:t>
    </dgm:pt>
    <dgm:pt modelId="{73755DC1-1D7D-4145-8083-2CF5E91351EC}">
      <dgm:prSet phldrT="[Text]"/>
      <dgm:spPr/>
      <dgm:t>
        <a:bodyPr/>
        <a:lstStyle/>
        <a:p>
          <a:pPr>
            <a:buNone/>
          </a:pPr>
          <a:r>
            <a:rPr lang="en-GB" dirty="0"/>
            <a:t>BF map (blood flow) </a:t>
          </a:r>
        </a:p>
      </dgm:t>
    </dgm:pt>
    <dgm:pt modelId="{16D37E11-2963-4D17-8EE4-F42D904CD238}" type="parTrans" cxnId="{E1EAF339-C63B-436A-8C8C-B52E6606AECB}">
      <dgm:prSet/>
      <dgm:spPr/>
      <dgm:t>
        <a:bodyPr/>
        <a:lstStyle/>
        <a:p>
          <a:endParaRPr lang="en-GB"/>
        </a:p>
      </dgm:t>
    </dgm:pt>
    <dgm:pt modelId="{7CA2AA9C-01E1-47FA-8CD9-C3F0199A7802}" type="sibTrans" cxnId="{E1EAF339-C63B-436A-8C8C-B52E6606AECB}">
      <dgm:prSet/>
      <dgm:spPr>
        <a:blipFill rotWithShape="1">
          <a:blip xmlns:r="http://schemas.openxmlformats.org/officeDocument/2006/relationships" r:embed="rId3"/>
          <a:srcRect/>
          <a:stretch>
            <a:fillRect t="-11000" b="-11000"/>
          </a:stretch>
        </a:blipFill>
      </dgm:spPr>
      <dgm:t>
        <a:bodyPr/>
        <a:lstStyle/>
        <a:p>
          <a:endParaRPr lang="en-GB"/>
        </a:p>
      </dgm:t>
    </dgm:pt>
    <dgm:pt modelId="{9F6A847D-5380-4B6B-868A-DFA9BBD87916}">
      <dgm:prSet/>
      <dgm:spPr/>
      <dgm:t>
        <a:bodyPr/>
        <a:lstStyle/>
        <a:p>
          <a:pPr>
            <a:buNone/>
          </a:pPr>
          <a:r>
            <a:rPr lang="en-GB" dirty="0" err="1"/>
            <a:t>Ktrans</a:t>
          </a:r>
          <a:r>
            <a:rPr lang="en-GB" dirty="0"/>
            <a:t> map (kinetic parameter)</a:t>
          </a:r>
        </a:p>
      </dgm:t>
    </dgm:pt>
    <dgm:pt modelId="{F6C9B472-1981-45E2-9221-612A81AFCD55}" type="parTrans" cxnId="{35AFEC45-E81A-445F-B32D-BB627C6584EF}">
      <dgm:prSet/>
      <dgm:spPr/>
      <dgm:t>
        <a:bodyPr/>
        <a:lstStyle/>
        <a:p>
          <a:endParaRPr lang="en-GB"/>
        </a:p>
      </dgm:t>
    </dgm:pt>
    <dgm:pt modelId="{103EB7B9-0830-4045-A536-659AC8CF3E38}" type="sibTrans" cxnId="{35AFEC45-E81A-445F-B32D-BB627C6584EF}">
      <dgm:prSet/>
      <dgm:spPr>
        <a:blipFill rotWithShape="1">
          <a:blip xmlns:r="http://schemas.openxmlformats.org/officeDocument/2006/relationships" r:embed="rId4"/>
          <a:srcRect/>
          <a:stretch>
            <a:fillRect t="-11000" b="-11000"/>
          </a:stretch>
        </a:blipFill>
      </dgm:spPr>
      <dgm:t>
        <a:bodyPr/>
        <a:lstStyle/>
        <a:p>
          <a:endParaRPr lang="en-GB"/>
        </a:p>
      </dgm:t>
    </dgm:pt>
    <dgm:pt modelId="{21D81ABF-3A54-42CA-99CC-D4059C5A86E9}">
      <dgm:prSet/>
      <dgm:spPr/>
      <dgm:t>
        <a:bodyPr/>
        <a:lstStyle/>
        <a:p>
          <a:r>
            <a:rPr lang="en-GB" dirty="0" err="1"/>
            <a:t>Ve</a:t>
          </a:r>
          <a:r>
            <a:rPr lang="en-GB" dirty="0"/>
            <a:t> map (volumetric parameter)</a:t>
          </a:r>
        </a:p>
      </dgm:t>
    </dgm:pt>
    <dgm:pt modelId="{03875FDC-29EC-4151-A55F-B9C5FBAF78D8}" type="parTrans" cxnId="{E78DF8B0-2D69-4A11-804E-F06598BDCF56}">
      <dgm:prSet/>
      <dgm:spPr/>
      <dgm:t>
        <a:bodyPr/>
        <a:lstStyle/>
        <a:p>
          <a:endParaRPr lang="en-GB"/>
        </a:p>
      </dgm:t>
    </dgm:pt>
    <dgm:pt modelId="{2EE9BFCB-8AD6-46B9-836E-3AC384EED47F}" type="sibTrans" cxnId="{E78DF8B0-2D69-4A11-804E-F06598BDCF56}">
      <dgm:prSet/>
      <dgm:spPr>
        <a:blipFill rotWithShape="1">
          <a:blip xmlns:r="http://schemas.openxmlformats.org/officeDocument/2006/relationships" r:embed="rId5"/>
          <a:srcRect/>
          <a:stretch>
            <a:fillRect t="-11000" b="-11000"/>
          </a:stretch>
        </a:blipFill>
      </dgm:spPr>
      <dgm:t>
        <a:bodyPr/>
        <a:lstStyle/>
        <a:p>
          <a:endParaRPr lang="en-GB"/>
        </a:p>
      </dgm:t>
    </dgm:pt>
    <dgm:pt modelId="{A63FBD81-D452-49F4-882C-E25D9B662D8B}">
      <dgm:prSet/>
      <dgm:spPr/>
      <dgm:t>
        <a:bodyPr/>
        <a:lstStyle/>
        <a:p>
          <a:r>
            <a:rPr lang="en-GB" dirty="0"/>
            <a:t>AUC map (permeability map)</a:t>
          </a:r>
        </a:p>
      </dgm:t>
    </dgm:pt>
    <dgm:pt modelId="{4DC5BE51-07C1-4FD6-B1D2-6AD592C444F6}" type="parTrans" cxnId="{D0ADB7B4-392D-4231-8CFA-E7FF779EAD63}">
      <dgm:prSet/>
      <dgm:spPr/>
      <dgm:t>
        <a:bodyPr/>
        <a:lstStyle/>
        <a:p>
          <a:endParaRPr lang="en-GB"/>
        </a:p>
      </dgm:t>
    </dgm:pt>
    <dgm:pt modelId="{E9CF913D-1A1E-4955-A8C0-8D314E119F98}" type="sibTrans" cxnId="{D0ADB7B4-392D-4231-8CFA-E7FF779EAD63}">
      <dgm:prSet/>
      <dgm:spPr>
        <a:blipFill rotWithShape="1">
          <a:blip xmlns:r="http://schemas.openxmlformats.org/officeDocument/2006/relationships" r:embed="rId6"/>
          <a:srcRect/>
          <a:stretch>
            <a:fillRect t="-11000" b="-11000"/>
          </a:stretch>
        </a:blipFill>
      </dgm:spPr>
      <dgm:t>
        <a:bodyPr/>
        <a:lstStyle/>
        <a:p>
          <a:endParaRPr lang="en-GB"/>
        </a:p>
      </dgm:t>
    </dgm:pt>
    <dgm:pt modelId="{A98E14E9-8D98-47D9-BD07-F2906C51650E}" type="pres">
      <dgm:prSet presAssocID="{A2542299-D912-4B30-A92C-4AD696DB391D}" presName="Name0" presStyleCnt="0">
        <dgm:presLayoutVars>
          <dgm:chMax val="21"/>
          <dgm:chPref val="21"/>
        </dgm:presLayoutVars>
      </dgm:prSet>
      <dgm:spPr/>
    </dgm:pt>
    <dgm:pt modelId="{739CD09D-9365-4642-96B9-C4640A589EDF}" type="pres">
      <dgm:prSet presAssocID="{70A46DA0-8B6B-4362-87AE-80DE7ADE9F24}" presName="text1" presStyleCnt="0"/>
      <dgm:spPr/>
    </dgm:pt>
    <dgm:pt modelId="{3E097879-9476-4278-9717-808FC75A283E}" type="pres">
      <dgm:prSet presAssocID="{70A46DA0-8B6B-4362-87AE-80DE7ADE9F24}" presName="textRepeatNode" presStyleLbl="alignNode1" presStyleIdx="0" presStyleCnt="6" custLinFactX="100000" custLinFactY="-38878" custLinFactNeighborX="118434" custLinFactNeighborY="-100000">
        <dgm:presLayoutVars>
          <dgm:chMax val="0"/>
          <dgm:chPref val="0"/>
          <dgm:bulletEnabled val="1"/>
        </dgm:presLayoutVars>
      </dgm:prSet>
      <dgm:spPr/>
    </dgm:pt>
    <dgm:pt modelId="{B661F90B-79D8-4BE3-8ED0-D2BE73D27943}" type="pres">
      <dgm:prSet presAssocID="{70A46DA0-8B6B-4362-87AE-80DE7ADE9F24}" presName="textaccent1" presStyleCnt="0"/>
      <dgm:spPr/>
    </dgm:pt>
    <dgm:pt modelId="{A2AD06CF-B27B-48B3-95AA-4595D8607813}" type="pres">
      <dgm:prSet presAssocID="{70A46DA0-8B6B-4362-87AE-80DE7ADE9F24}" presName="accentRepeatNode" presStyleLbl="solidAlignAcc1" presStyleIdx="0" presStyleCnt="12" custLinFactX="300000" custLinFactY="84948" custLinFactNeighborX="391574" custLinFactNeighborY="100000"/>
      <dgm:spPr/>
    </dgm:pt>
    <dgm:pt modelId="{ACABA507-8504-45E7-9285-69F28B5B68F3}" type="pres">
      <dgm:prSet presAssocID="{E738CD7B-B9B8-453F-BF8D-56101A5308F4}" presName="image1" presStyleCnt="0"/>
      <dgm:spPr/>
    </dgm:pt>
    <dgm:pt modelId="{5D0186C4-7D45-4298-AE55-2C55A24617C0}" type="pres">
      <dgm:prSet presAssocID="{E738CD7B-B9B8-453F-BF8D-56101A5308F4}" presName="imageRepeatNode" presStyleLbl="alignAcc1" presStyleIdx="0" presStyleCnt="6" custLinFactX="200000" custLinFactNeighborX="213153" custLinFactNeighborY="26482"/>
      <dgm:spPr/>
    </dgm:pt>
    <dgm:pt modelId="{0DE68742-A7F0-4D98-B7DF-E029CDD9A37F}" type="pres">
      <dgm:prSet presAssocID="{E738CD7B-B9B8-453F-BF8D-56101A5308F4}" presName="imageaccent1" presStyleCnt="0"/>
      <dgm:spPr/>
    </dgm:pt>
    <dgm:pt modelId="{8825C99F-BCD0-467C-8B05-46A8BD17399C}" type="pres">
      <dgm:prSet presAssocID="{E738CD7B-B9B8-453F-BF8D-56101A5308F4}" presName="accentRepeatNode" presStyleLbl="solidAlignAcc1" presStyleIdx="1" presStyleCnt="12"/>
      <dgm:spPr/>
    </dgm:pt>
    <dgm:pt modelId="{631A9317-E4BD-41D6-BE48-2563505FED9C}" type="pres">
      <dgm:prSet presAssocID="{21D81ABF-3A54-42CA-99CC-D4059C5A86E9}" presName="text2" presStyleCnt="0"/>
      <dgm:spPr/>
    </dgm:pt>
    <dgm:pt modelId="{50501B1D-8C5F-434D-AABF-0C414FF33AAC}" type="pres">
      <dgm:prSet presAssocID="{21D81ABF-3A54-42CA-99CC-D4059C5A86E9}" presName="textRepeatNode" presStyleLbl="alignNode1" presStyleIdx="1" presStyleCnt="6" custLinFactX="100000" custLinFactNeighborX="136114" custLinFactNeighborY="-83047">
        <dgm:presLayoutVars>
          <dgm:chMax val="0"/>
          <dgm:chPref val="0"/>
          <dgm:bulletEnabled val="1"/>
        </dgm:presLayoutVars>
      </dgm:prSet>
      <dgm:spPr/>
    </dgm:pt>
    <dgm:pt modelId="{91EEEC58-C297-4328-BFD3-C442A7583671}" type="pres">
      <dgm:prSet presAssocID="{21D81ABF-3A54-42CA-99CC-D4059C5A86E9}" presName="textaccent2" presStyleCnt="0"/>
      <dgm:spPr/>
    </dgm:pt>
    <dgm:pt modelId="{EBE3A7EB-A690-4909-A82F-4819ED7CBE5D}" type="pres">
      <dgm:prSet presAssocID="{21D81ABF-3A54-42CA-99CC-D4059C5A86E9}" presName="accentRepeatNode" presStyleLbl="solidAlignAcc1" presStyleIdx="2" presStyleCnt="12"/>
      <dgm:spPr/>
    </dgm:pt>
    <dgm:pt modelId="{6F7935A8-9295-48C3-B131-557149FD09DC}" type="pres">
      <dgm:prSet presAssocID="{2EE9BFCB-8AD6-46B9-836E-3AC384EED47F}" presName="image2" presStyleCnt="0"/>
      <dgm:spPr/>
    </dgm:pt>
    <dgm:pt modelId="{704199A6-2994-440E-8BAB-AEC741AD2068}" type="pres">
      <dgm:prSet presAssocID="{2EE9BFCB-8AD6-46B9-836E-3AC384EED47F}" presName="imageRepeatNode" presStyleLbl="alignAcc1" presStyleIdx="1" presStyleCnt="6" custLinFactNeighborX="-54528" custLinFactNeighborY="-28605"/>
      <dgm:spPr/>
    </dgm:pt>
    <dgm:pt modelId="{C3A9E38B-92B0-41A8-AEDE-A03FD27EBEFB}" type="pres">
      <dgm:prSet presAssocID="{2EE9BFCB-8AD6-46B9-836E-3AC384EED47F}" presName="imageaccent2" presStyleCnt="0"/>
      <dgm:spPr/>
    </dgm:pt>
    <dgm:pt modelId="{4C41426B-8906-4422-9685-1FD43464910B}" type="pres">
      <dgm:prSet presAssocID="{2EE9BFCB-8AD6-46B9-836E-3AC384EED47F}" presName="accentRepeatNode" presStyleLbl="solidAlignAcc1" presStyleIdx="3" presStyleCnt="12" custLinFactX="42294" custLinFactY="-800000" custLinFactNeighborX="100000" custLinFactNeighborY="-825573"/>
      <dgm:spPr/>
    </dgm:pt>
    <dgm:pt modelId="{79921BB3-3BFD-451A-BE47-8B4B754C7B47}" type="pres">
      <dgm:prSet presAssocID="{A63FBD81-D452-49F4-882C-E25D9B662D8B}" presName="text3" presStyleCnt="0"/>
      <dgm:spPr/>
    </dgm:pt>
    <dgm:pt modelId="{5613CF63-EA76-4638-B6BC-A396D75E2E25}" type="pres">
      <dgm:prSet presAssocID="{A63FBD81-D452-49F4-882C-E25D9B662D8B}" presName="textRepeatNode" presStyleLbl="alignNode1" presStyleIdx="2" presStyleCnt="6" custLinFactX="200000" custLinFactNeighborX="223716" custLinFactNeighborY="-27973">
        <dgm:presLayoutVars>
          <dgm:chMax val="0"/>
          <dgm:chPref val="0"/>
          <dgm:bulletEnabled val="1"/>
        </dgm:presLayoutVars>
      </dgm:prSet>
      <dgm:spPr/>
    </dgm:pt>
    <dgm:pt modelId="{9BBE600B-AEB2-4F6B-A08C-B4E185DE11DA}" type="pres">
      <dgm:prSet presAssocID="{A63FBD81-D452-49F4-882C-E25D9B662D8B}" presName="textaccent3" presStyleCnt="0"/>
      <dgm:spPr/>
    </dgm:pt>
    <dgm:pt modelId="{939D2191-E18A-4527-B5CE-B16A5616FF58}" type="pres">
      <dgm:prSet presAssocID="{A63FBD81-D452-49F4-882C-E25D9B662D8B}" presName="accentRepeatNode" presStyleLbl="solidAlignAcc1" presStyleIdx="4" presStyleCnt="12"/>
      <dgm:spPr/>
    </dgm:pt>
    <dgm:pt modelId="{CEBDFF61-07BA-40A6-B03F-482B6AF9CD89}" type="pres">
      <dgm:prSet presAssocID="{E9CF913D-1A1E-4955-A8C0-8D314E119F98}" presName="image3" presStyleCnt="0"/>
      <dgm:spPr/>
    </dgm:pt>
    <dgm:pt modelId="{CC736416-FA6A-4F2F-BE6C-A95FAC084D9A}" type="pres">
      <dgm:prSet presAssocID="{E9CF913D-1A1E-4955-A8C0-8D314E119F98}" presName="imageRepeatNode" presStyleLbl="alignAcc1" presStyleIdx="2" presStyleCnt="6" custLinFactY="32772" custLinFactNeighborX="-77572" custLinFactNeighborY="100000"/>
      <dgm:spPr/>
    </dgm:pt>
    <dgm:pt modelId="{8988FE6F-318D-4E45-9172-B0CCC498F640}" type="pres">
      <dgm:prSet presAssocID="{E9CF913D-1A1E-4955-A8C0-8D314E119F98}" presName="imageaccent3" presStyleCnt="0"/>
      <dgm:spPr/>
    </dgm:pt>
    <dgm:pt modelId="{3DAFBC05-960D-440D-BDC7-14AF4113B6AD}" type="pres">
      <dgm:prSet presAssocID="{E9CF913D-1A1E-4955-A8C0-8D314E119F98}" presName="accentRepeatNode" presStyleLbl="solidAlignAcc1" presStyleIdx="5" presStyleCnt="12" custLinFactY="51214" custLinFactNeighborX="20872" custLinFactNeighborY="100000"/>
      <dgm:spPr/>
    </dgm:pt>
    <dgm:pt modelId="{8537AA6E-ECC9-4C58-941E-04E11925F4D0}" type="pres">
      <dgm:prSet presAssocID="{441FB165-0230-4B87-940B-108E780595F4}" presName="text4" presStyleCnt="0"/>
      <dgm:spPr/>
    </dgm:pt>
    <dgm:pt modelId="{376D1897-CC6D-4813-8128-BE453017439F}" type="pres">
      <dgm:prSet presAssocID="{441FB165-0230-4B87-940B-108E780595F4}" presName="textRepeatNode" presStyleLbl="alignNode1" presStyleIdx="3" presStyleCnt="6" custLinFactNeighborX="-59414" custLinFactNeighborY="-28418">
        <dgm:presLayoutVars>
          <dgm:chMax val="0"/>
          <dgm:chPref val="0"/>
          <dgm:bulletEnabled val="1"/>
        </dgm:presLayoutVars>
      </dgm:prSet>
      <dgm:spPr/>
    </dgm:pt>
    <dgm:pt modelId="{CA02BAF6-1FA6-48CD-86DF-D36D6A752FE6}" type="pres">
      <dgm:prSet presAssocID="{441FB165-0230-4B87-940B-108E780595F4}" presName="textaccent4" presStyleCnt="0"/>
      <dgm:spPr/>
    </dgm:pt>
    <dgm:pt modelId="{1D9D9805-10FA-476D-85C0-2671AA53EE5E}" type="pres">
      <dgm:prSet presAssocID="{441FB165-0230-4B87-940B-108E780595F4}" presName="accentRepeatNode" presStyleLbl="solidAlignAcc1" presStyleIdx="6" presStyleCnt="12" custLinFactX="600000" custLinFactY="-300000" custLinFactNeighborX="635869" custLinFactNeighborY="-322094"/>
      <dgm:spPr/>
    </dgm:pt>
    <dgm:pt modelId="{E0BB1B38-BC17-44E6-AA0E-681DD13DEDF4}" type="pres">
      <dgm:prSet presAssocID="{9AB8C7DD-37FB-4A44-81DF-0F6912C45CC1}" presName="image4" presStyleCnt="0"/>
      <dgm:spPr/>
    </dgm:pt>
    <dgm:pt modelId="{1D65E35F-0E4C-4568-8D9A-72E77616FCE1}" type="pres">
      <dgm:prSet presAssocID="{9AB8C7DD-37FB-4A44-81DF-0F6912C45CC1}" presName="imageRepeatNode" presStyleLbl="alignAcc1" presStyleIdx="3" presStyleCnt="6" custLinFactNeighborX="-35854" custLinFactNeighborY="25742"/>
      <dgm:spPr/>
    </dgm:pt>
    <dgm:pt modelId="{942D76EB-DB72-46E0-A42F-7836404584B8}" type="pres">
      <dgm:prSet presAssocID="{9AB8C7DD-37FB-4A44-81DF-0F6912C45CC1}" presName="imageaccent4" presStyleCnt="0"/>
      <dgm:spPr/>
    </dgm:pt>
    <dgm:pt modelId="{27DF9775-F69A-448B-9C2E-3D25A6E3CDA7}" type="pres">
      <dgm:prSet presAssocID="{9AB8C7DD-37FB-4A44-81DF-0F6912C45CC1}" presName="accentRepeatNode" presStyleLbl="solidAlignAcc1" presStyleIdx="7" presStyleCnt="12" custLinFactX="993933" custLinFactY="500000" custLinFactNeighborX="1000000" custLinFactNeighborY="524334"/>
      <dgm:spPr/>
    </dgm:pt>
    <dgm:pt modelId="{335F13BD-54D6-4819-8BB9-A3713ADFA382}" type="pres">
      <dgm:prSet presAssocID="{73755DC1-1D7D-4145-8083-2CF5E91351EC}" presName="text5" presStyleCnt="0"/>
      <dgm:spPr/>
    </dgm:pt>
    <dgm:pt modelId="{4F08F3F0-98D2-42F1-8BA7-098A6DBECFB7}" type="pres">
      <dgm:prSet presAssocID="{73755DC1-1D7D-4145-8083-2CF5E91351EC}" presName="textRepeatNode" presStyleLbl="alignNode1" presStyleIdx="4" presStyleCnt="6" custLinFactX="-151866" custLinFactNeighborX="-200000" custLinFactNeighborY="25691">
        <dgm:presLayoutVars>
          <dgm:chMax val="0"/>
          <dgm:chPref val="0"/>
          <dgm:bulletEnabled val="1"/>
        </dgm:presLayoutVars>
      </dgm:prSet>
      <dgm:spPr/>
    </dgm:pt>
    <dgm:pt modelId="{B42A7382-4DE8-4332-97D6-B8C9297106E2}" type="pres">
      <dgm:prSet presAssocID="{73755DC1-1D7D-4145-8083-2CF5E91351EC}" presName="textaccent5" presStyleCnt="0"/>
      <dgm:spPr/>
    </dgm:pt>
    <dgm:pt modelId="{EF9CD14B-3438-4422-9CF3-995A228EEB04}" type="pres">
      <dgm:prSet presAssocID="{73755DC1-1D7D-4145-8083-2CF5E91351EC}" presName="accentRepeatNode" presStyleLbl="solidAlignAcc1" presStyleIdx="8" presStyleCnt="12" custLinFactX="-1500000" custLinFactY="-100000" custLinFactNeighborX="-1548049" custLinFactNeighborY="-144677"/>
      <dgm:spPr/>
    </dgm:pt>
    <dgm:pt modelId="{982C939C-3918-467E-8637-C86404135A5A}" type="pres">
      <dgm:prSet presAssocID="{7CA2AA9C-01E1-47FA-8CD9-C3F0199A7802}" presName="image5" presStyleCnt="0"/>
      <dgm:spPr/>
    </dgm:pt>
    <dgm:pt modelId="{13FAE1BE-6AD0-436D-8875-72B11C1645A0}" type="pres">
      <dgm:prSet presAssocID="{7CA2AA9C-01E1-47FA-8CD9-C3F0199A7802}" presName="imageRepeatNode" presStyleLbl="alignAcc1" presStyleIdx="4" presStyleCnt="6" custLinFactX="-200000" custLinFactNeighborX="-239148" custLinFactNeighborY="76120"/>
      <dgm:spPr/>
    </dgm:pt>
    <dgm:pt modelId="{F19247D0-0E2E-498A-92DE-C550823223BE}" type="pres">
      <dgm:prSet presAssocID="{7CA2AA9C-01E1-47FA-8CD9-C3F0199A7802}" presName="imageaccent5" presStyleCnt="0"/>
      <dgm:spPr/>
    </dgm:pt>
    <dgm:pt modelId="{7F1F0CB9-A332-433A-BBA4-B64E4710A83B}" type="pres">
      <dgm:prSet presAssocID="{7CA2AA9C-01E1-47FA-8CD9-C3F0199A7802}" presName="accentRepeatNode" presStyleLbl="solidAlignAcc1" presStyleIdx="9" presStyleCnt="12" custLinFactX="-1600000" custLinFactY="-152582" custLinFactNeighborX="-1621046" custLinFactNeighborY="-200000"/>
      <dgm:spPr/>
    </dgm:pt>
    <dgm:pt modelId="{2808FA0E-9E81-401E-B43A-3D6BCE6FDC14}" type="pres">
      <dgm:prSet presAssocID="{9F6A847D-5380-4B6B-868A-DFA9BBD87916}" presName="text6" presStyleCnt="0"/>
      <dgm:spPr/>
    </dgm:pt>
    <dgm:pt modelId="{FB7AA116-AAAD-4E05-884F-F385E4C4EA3A}" type="pres">
      <dgm:prSet presAssocID="{9F6A847D-5380-4B6B-868A-DFA9BBD87916}" presName="textRepeatNode" presStyleLbl="alignNode1" presStyleIdx="5" presStyleCnt="6" custLinFactX="-134905" custLinFactY="-40374" custLinFactNeighborX="-200000" custLinFactNeighborY="-100000">
        <dgm:presLayoutVars>
          <dgm:chMax val="0"/>
          <dgm:chPref val="0"/>
          <dgm:bulletEnabled val="1"/>
        </dgm:presLayoutVars>
      </dgm:prSet>
      <dgm:spPr/>
    </dgm:pt>
    <dgm:pt modelId="{E98050BF-0AAA-45FE-8296-18DAF85D9C8E}" type="pres">
      <dgm:prSet presAssocID="{9F6A847D-5380-4B6B-868A-DFA9BBD87916}" presName="textaccent6" presStyleCnt="0"/>
      <dgm:spPr/>
    </dgm:pt>
    <dgm:pt modelId="{FB4A76CD-D4C1-4044-B773-CD9E12496875}" type="pres">
      <dgm:prSet presAssocID="{9F6A847D-5380-4B6B-868A-DFA9BBD87916}" presName="accentRepeatNode" presStyleLbl="solidAlignAcc1" presStyleIdx="10" presStyleCnt="12" custAng="3892939" custLinFactX="132906" custLinFactY="-946291" custLinFactNeighborX="200000" custLinFactNeighborY="-1000000"/>
      <dgm:spPr/>
    </dgm:pt>
    <dgm:pt modelId="{589F4CF3-630F-4317-A5A9-22849C244831}" type="pres">
      <dgm:prSet presAssocID="{103EB7B9-0830-4045-A536-659AC8CF3E38}" presName="image6" presStyleCnt="0"/>
      <dgm:spPr/>
    </dgm:pt>
    <dgm:pt modelId="{D78A096B-2E2F-4FCF-8FE7-23DAFD8EF750}" type="pres">
      <dgm:prSet presAssocID="{103EB7B9-0830-4045-A536-659AC8CF3E38}" presName="imageRepeatNode" presStyleLbl="alignAcc1" presStyleIdx="5" presStyleCnt="6" custLinFactX="71053" custLinFactNeighborX="100000" custLinFactNeighborY="-84625"/>
      <dgm:spPr/>
    </dgm:pt>
    <dgm:pt modelId="{EDAEA583-EB42-495D-A770-E5993603ED71}" type="pres">
      <dgm:prSet presAssocID="{103EB7B9-0830-4045-A536-659AC8CF3E38}" presName="imageaccent6" presStyleCnt="0"/>
      <dgm:spPr/>
    </dgm:pt>
    <dgm:pt modelId="{C379F805-68DB-43D9-8C0A-8834370AD848}" type="pres">
      <dgm:prSet presAssocID="{103EB7B9-0830-4045-A536-659AC8CF3E38}" presName="accentRepeatNode" presStyleLbl="solidAlignAcc1" presStyleIdx="11" presStyleCnt="12" custLinFactX="-184208" custLinFactY="-100000" custLinFactNeighborX="-200000" custLinFactNeighborY="-189485"/>
      <dgm:spPr/>
    </dgm:pt>
  </dgm:ptLst>
  <dgm:cxnLst>
    <dgm:cxn modelId="{D1454809-3B08-4AFD-9B7B-6756EF41BA21}" type="presOf" srcId="{9AB8C7DD-37FB-4A44-81DF-0F6912C45CC1}" destId="{1D65E35F-0E4C-4568-8D9A-72E77616FCE1}" srcOrd="0" destOrd="0" presId="urn:microsoft.com/office/officeart/2008/layout/HexagonCluster"/>
    <dgm:cxn modelId="{55F6860C-B325-4BA2-9C7F-BA36F09EE2E3}" type="presOf" srcId="{21D81ABF-3A54-42CA-99CC-D4059C5A86E9}" destId="{50501B1D-8C5F-434D-AABF-0C414FF33AAC}" srcOrd="0" destOrd="0" presId="urn:microsoft.com/office/officeart/2008/layout/HexagonCluster"/>
    <dgm:cxn modelId="{79406122-1576-4533-A015-DDB0AB40C360}" type="presOf" srcId="{9F6A847D-5380-4B6B-868A-DFA9BBD87916}" destId="{FB7AA116-AAAD-4E05-884F-F385E4C4EA3A}" srcOrd="0" destOrd="0" presId="urn:microsoft.com/office/officeart/2008/layout/HexagonCluster"/>
    <dgm:cxn modelId="{E1EAF339-C63B-436A-8C8C-B52E6606AECB}" srcId="{A2542299-D912-4B30-A92C-4AD696DB391D}" destId="{73755DC1-1D7D-4145-8083-2CF5E91351EC}" srcOrd="4" destOrd="0" parTransId="{16D37E11-2963-4D17-8EE4-F42D904CD238}" sibTransId="{7CA2AA9C-01E1-47FA-8CD9-C3F0199A7802}"/>
    <dgm:cxn modelId="{2E2CBE5D-74B2-4FB1-AD07-1D2ABBB14402}" type="presOf" srcId="{2EE9BFCB-8AD6-46B9-836E-3AC384EED47F}" destId="{704199A6-2994-440E-8BAB-AEC741AD2068}" srcOrd="0" destOrd="0" presId="urn:microsoft.com/office/officeart/2008/layout/HexagonCluster"/>
    <dgm:cxn modelId="{35AFEC45-E81A-445F-B32D-BB627C6584EF}" srcId="{A2542299-D912-4B30-A92C-4AD696DB391D}" destId="{9F6A847D-5380-4B6B-868A-DFA9BBD87916}" srcOrd="5" destOrd="0" parTransId="{F6C9B472-1981-45E2-9221-612A81AFCD55}" sibTransId="{103EB7B9-0830-4045-A536-659AC8CF3E38}"/>
    <dgm:cxn modelId="{C33EFC6D-555C-429F-BD3F-1416835CB52C}" type="presOf" srcId="{A63FBD81-D452-49F4-882C-E25D9B662D8B}" destId="{5613CF63-EA76-4638-B6BC-A396D75E2E25}" srcOrd="0" destOrd="0" presId="urn:microsoft.com/office/officeart/2008/layout/HexagonCluster"/>
    <dgm:cxn modelId="{4E7C9D51-03E8-40EB-93CE-01FEF1A0D921}" type="presOf" srcId="{73755DC1-1D7D-4145-8083-2CF5E91351EC}" destId="{4F08F3F0-98D2-42F1-8BA7-098A6DBECFB7}" srcOrd="0" destOrd="0" presId="urn:microsoft.com/office/officeart/2008/layout/HexagonCluster"/>
    <dgm:cxn modelId="{C2C76458-1977-4156-977A-4A5D9396D899}" srcId="{A2542299-D912-4B30-A92C-4AD696DB391D}" destId="{441FB165-0230-4B87-940B-108E780595F4}" srcOrd="3" destOrd="0" parTransId="{922A8772-BFDD-4D06-BAE0-8C7EB3D53CA3}" sibTransId="{9AB8C7DD-37FB-4A44-81DF-0F6912C45CC1}"/>
    <dgm:cxn modelId="{DFB5A187-BEE8-41E2-808B-060C4978CECA}" type="presOf" srcId="{441FB165-0230-4B87-940B-108E780595F4}" destId="{376D1897-CC6D-4813-8128-BE453017439F}" srcOrd="0" destOrd="0" presId="urn:microsoft.com/office/officeart/2008/layout/HexagonCluster"/>
    <dgm:cxn modelId="{BC017689-B807-48BE-9AF6-99A007B733E6}" type="presOf" srcId="{E738CD7B-B9B8-453F-BF8D-56101A5308F4}" destId="{5D0186C4-7D45-4298-AE55-2C55A24617C0}" srcOrd="0" destOrd="0" presId="urn:microsoft.com/office/officeart/2008/layout/HexagonCluster"/>
    <dgm:cxn modelId="{CC0FE194-7BBA-4316-9050-735E9972AD71}" type="presOf" srcId="{7CA2AA9C-01E1-47FA-8CD9-C3F0199A7802}" destId="{13FAE1BE-6AD0-436D-8875-72B11C1645A0}" srcOrd="0" destOrd="0" presId="urn:microsoft.com/office/officeart/2008/layout/HexagonCluster"/>
    <dgm:cxn modelId="{E78DF8B0-2D69-4A11-804E-F06598BDCF56}" srcId="{A2542299-D912-4B30-A92C-4AD696DB391D}" destId="{21D81ABF-3A54-42CA-99CC-D4059C5A86E9}" srcOrd="1" destOrd="0" parTransId="{03875FDC-29EC-4151-A55F-B9C5FBAF78D8}" sibTransId="{2EE9BFCB-8AD6-46B9-836E-3AC384EED47F}"/>
    <dgm:cxn modelId="{D0ADB7B4-392D-4231-8CFA-E7FF779EAD63}" srcId="{A2542299-D912-4B30-A92C-4AD696DB391D}" destId="{A63FBD81-D452-49F4-882C-E25D9B662D8B}" srcOrd="2" destOrd="0" parTransId="{4DC5BE51-07C1-4FD6-B1D2-6AD592C444F6}" sibTransId="{E9CF913D-1A1E-4955-A8C0-8D314E119F98}"/>
    <dgm:cxn modelId="{DCB3A3C1-FFB6-476A-ACE6-80A645CDF805}" srcId="{A2542299-D912-4B30-A92C-4AD696DB391D}" destId="{70A46DA0-8B6B-4362-87AE-80DE7ADE9F24}" srcOrd="0" destOrd="0" parTransId="{C09B2065-1C8C-4C74-9CFE-04F2901FEEF6}" sibTransId="{E738CD7B-B9B8-453F-BF8D-56101A5308F4}"/>
    <dgm:cxn modelId="{697D23D8-409E-4F26-B076-4EFDD7063489}" type="presOf" srcId="{103EB7B9-0830-4045-A536-659AC8CF3E38}" destId="{D78A096B-2E2F-4FCF-8FE7-23DAFD8EF750}" srcOrd="0" destOrd="0" presId="urn:microsoft.com/office/officeart/2008/layout/HexagonCluster"/>
    <dgm:cxn modelId="{D8BFFFE7-3B84-43D8-97BC-828A44AE9351}" type="presOf" srcId="{A2542299-D912-4B30-A92C-4AD696DB391D}" destId="{A98E14E9-8D98-47D9-BD07-F2906C51650E}" srcOrd="0" destOrd="0" presId="urn:microsoft.com/office/officeart/2008/layout/HexagonCluster"/>
    <dgm:cxn modelId="{AD423EEA-C894-4BB7-B910-694232B06F39}" type="presOf" srcId="{E9CF913D-1A1E-4955-A8C0-8D314E119F98}" destId="{CC736416-FA6A-4F2F-BE6C-A95FAC084D9A}" srcOrd="0" destOrd="0" presId="urn:microsoft.com/office/officeart/2008/layout/HexagonCluster"/>
    <dgm:cxn modelId="{D7D934F6-6D3C-477B-9061-970F7469B2B2}" type="presOf" srcId="{70A46DA0-8B6B-4362-87AE-80DE7ADE9F24}" destId="{3E097879-9476-4278-9717-808FC75A283E}" srcOrd="0" destOrd="0" presId="urn:microsoft.com/office/officeart/2008/layout/HexagonCluster"/>
    <dgm:cxn modelId="{A31477CA-10A9-4BF2-B855-690C33BEB26D}" type="presParOf" srcId="{A98E14E9-8D98-47D9-BD07-F2906C51650E}" destId="{739CD09D-9365-4642-96B9-C4640A589EDF}" srcOrd="0" destOrd="0" presId="urn:microsoft.com/office/officeart/2008/layout/HexagonCluster"/>
    <dgm:cxn modelId="{201AE24E-CD69-4682-B390-F54A6914A7D7}" type="presParOf" srcId="{739CD09D-9365-4642-96B9-C4640A589EDF}" destId="{3E097879-9476-4278-9717-808FC75A283E}" srcOrd="0" destOrd="0" presId="urn:microsoft.com/office/officeart/2008/layout/HexagonCluster"/>
    <dgm:cxn modelId="{B158732F-AA23-4718-8FFA-5C446CC30CDF}" type="presParOf" srcId="{A98E14E9-8D98-47D9-BD07-F2906C51650E}" destId="{B661F90B-79D8-4BE3-8ED0-D2BE73D27943}" srcOrd="1" destOrd="0" presId="urn:microsoft.com/office/officeart/2008/layout/HexagonCluster"/>
    <dgm:cxn modelId="{543768FB-117F-49A0-B6EA-F843C3763936}" type="presParOf" srcId="{B661F90B-79D8-4BE3-8ED0-D2BE73D27943}" destId="{A2AD06CF-B27B-48B3-95AA-4595D8607813}" srcOrd="0" destOrd="0" presId="urn:microsoft.com/office/officeart/2008/layout/HexagonCluster"/>
    <dgm:cxn modelId="{EF9C9552-7B4E-477D-90E4-757A600271E4}" type="presParOf" srcId="{A98E14E9-8D98-47D9-BD07-F2906C51650E}" destId="{ACABA507-8504-45E7-9285-69F28B5B68F3}" srcOrd="2" destOrd="0" presId="urn:microsoft.com/office/officeart/2008/layout/HexagonCluster"/>
    <dgm:cxn modelId="{E2C4B9F2-BC8B-48EA-A1A3-2D827623F09D}" type="presParOf" srcId="{ACABA507-8504-45E7-9285-69F28B5B68F3}" destId="{5D0186C4-7D45-4298-AE55-2C55A24617C0}" srcOrd="0" destOrd="0" presId="urn:microsoft.com/office/officeart/2008/layout/HexagonCluster"/>
    <dgm:cxn modelId="{E6EBA380-60FD-4A8A-A494-99188E4BDB0B}" type="presParOf" srcId="{A98E14E9-8D98-47D9-BD07-F2906C51650E}" destId="{0DE68742-A7F0-4D98-B7DF-E029CDD9A37F}" srcOrd="3" destOrd="0" presId="urn:microsoft.com/office/officeart/2008/layout/HexagonCluster"/>
    <dgm:cxn modelId="{89292A83-697D-410C-9C22-FF7D1F12FF95}" type="presParOf" srcId="{0DE68742-A7F0-4D98-B7DF-E029CDD9A37F}" destId="{8825C99F-BCD0-467C-8B05-46A8BD17399C}" srcOrd="0" destOrd="0" presId="urn:microsoft.com/office/officeart/2008/layout/HexagonCluster"/>
    <dgm:cxn modelId="{99B454A0-612B-4F29-BAC9-243B830196CB}" type="presParOf" srcId="{A98E14E9-8D98-47D9-BD07-F2906C51650E}" destId="{631A9317-E4BD-41D6-BE48-2563505FED9C}" srcOrd="4" destOrd="0" presId="urn:microsoft.com/office/officeart/2008/layout/HexagonCluster"/>
    <dgm:cxn modelId="{7476F8BE-1ECC-433C-B6FA-71EA7BD47759}" type="presParOf" srcId="{631A9317-E4BD-41D6-BE48-2563505FED9C}" destId="{50501B1D-8C5F-434D-AABF-0C414FF33AAC}" srcOrd="0" destOrd="0" presId="urn:microsoft.com/office/officeart/2008/layout/HexagonCluster"/>
    <dgm:cxn modelId="{0CDE8545-4DDB-43E6-AC67-6E6E83BE693C}" type="presParOf" srcId="{A98E14E9-8D98-47D9-BD07-F2906C51650E}" destId="{91EEEC58-C297-4328-BFD3-C442A7583671}" srcOrd="5" destOrd="0" presId="urn:microsoft.com/office/officeart/2008/layout/HexagonCluster"/>
    <dgm:cxn modelId="{6945B889-7F7F-4116-8903-306186499B3F}" type="presParOf" srcId="{91EEEC58-C297-4328-BFD3-C442A7583671}" destId="{EBE3A7EB-A690-4909-A82F-4819ED7CBE5D}" srcOrd="0" destOrd="0" presId="urn:microsoft.com/office/officeart/2008/layout/HexagonCluster"/>
    <dgm:cxn modelId="{0BFD277A-6DEE-4EA7-98B7-C37E090F9F2C}" type="presParOf" srcId="{A98E14E9-8D98-47D9-BD07-F2906C51650E}" destId="{6F7935A8-9295-48C3-B131-557149FD09DC}" srcOrd="6" destOrd="0" presId="urn:microsoft.com/office/officeart/2008/layout/HexagonCluster"/>
    <dgm:cxn modelId="{D4CA9B29-B6D7-455A-9A95-E316B140EAE5}" type="presParOf" srcId="{6F7935A8-9295-48C3-B131-557149FD09DC}" destId="{704199A6-2994-440E-8BAB-AEC741AD2068}" srcOrd="0" destOrd="0" presId="urn:microsoft.com/office/officeart/2008/layout/HexagonCluster"/>
    <dgm:cxn modelId="{6E81C4E5-62ED-4A52-9D4A-F781CCC2AD49}" type="presParOf" srcId="{A98E14E9-8D98-47D9-BD07-F2906C51650E}" destId="{C3A9E38B-92B0-41A8-AEDE-A03FD27EBEFB}" srcOrd="7" destOrd="0" presId="urn:microsoft.com/office/officeart/2008/layout/HexagonCluster"/>
    <dgm:cxn modelId="{63316560-6623-4A8B-8B76-3D4CCFCFACF8}" type="presParOf" srcId="{C3A9E38B-92B0-41A8-AEDE-A03FD27EBEFB}" destId="{4C41426B-8906-4422-9685-1FD43464910B}" srcOrd="0" destOrd="0" presId="urn:microsoft.com/office/officeart/2008/layout/HexagonCluster"/>
    <dgm:cxn modelId="{79D1C5DB-E60B-4D4E-B115-FDC2D2CABF16}" type="presParOf" srcId="{A98E14E9-8D98-47D9-BD07-F2906C51650E}" destId="{79921BB3-3BFD-451A-BE47-8B4B754C7B47}" srcOrd="8" destOrd="0" presId="urn:microsoft.com/office/officeart/2008/layout/HexagonCluster"/>
    <dgm:cxn modelId="{EE47A23D-B1F0-42A5-AFBD-FCC476522421}" type="presParOf" srcId="{79921BB3-3BFD-451A-BE47-8B4B754C7B47}" destId="{5613CF63-EA76-4638-B6BC-A396D75E2E25}" srcOrd="0" destOrd="0" presId="urn:microsoft.com/office/officeart/2008/layout/HexagonCluster"/>
    <dgm:cxn modelId="{83324BFE-F295-4636-8484-28B9C9737D54}" type="presParOf" srcId="{A98E14E9-8D98-47D9-BD07-F2906C51650E}" destId="{9BBE600B-AEB2-4F6B-A08C-B4E185DE11DA}" srcOrd="9" destOrd="0" presId="urn:microsoft.com/office/officeart/2008/layout/HexagonCluster"/>
    <dgm:cxn modelId="{65B39C5E-6F4C-414F-B832-4194394E7874}" type="presParOf" srcId="{9BBE600B-AEB2-4F6B-A08C-B4E185DE11DA}" destId="{939D2191-E18A-4527-B5CE-B16A5616FF58}" srcOrd="0" destOrd="0" presId="urn:microsoft.com/office/officeart/2008/layout/HexagonCluster"/>
    <dgm:cxn modelId="{6825C7B8-17E3-4968-9651-8B64C8E53009}" type="presParOf" srcId="{A98E14E9-8D98-47D9-BD07-F2906C51650E}" destId="{CEBDFF61-07BA-40A6-B03F-482B6AF9CD89}" srcOrd="10" destOrd="0" presId="urn:microsoft.com/office/officeart/2008/layout/HexagonCluster"/>
    <dgm:cxn modelId="{C3D0D627-1B66-4F3F-9B8A-0C7E4331EFF3}" type="presParOf" srcId="{CEBDFF61-07BA-40A6-B03F-482B6AF9CD89}" destId="{CC736416-FA6A-4F2F-BE6C-A95FAC084D9A}" srcOrd="0" destOrd="0" presId="urn:microsoft.com/office/officeart/2008/layout/HexagonCluster"/>
    <dgm:cxn modelId="{0892EDF2-1F57-4C22-A683-6F5774FC5183}" type="presParOf" srcId="{A98E14E9-8D98-47D9-BD07-F2906C51650E}" destId="{8988FE6F-318D-4E45-9172-B0CCC498F640}" srcOrd="11" destOrd="0" presId="urn:microsoft.com/office/officeart/2008/layout/HexagonCluster"/>
    <dgm:cxn modelId="{5459E2B9-E0ED-4DF9-AB26-84615A8BE18E}" type="presParOf" srcId="{8988FE6F-318D-4E45-9172-B0CCC498F640}" destId="{3DAFBC05-960D-440D-BDC7-14AF4113B6AD}" srcOrd="0" destOrd="0" presId="urn:microsoft.com/office/officeart/2008/layout/HexagonCluster"/>
    <dgm:cxn modelId="{BCAF11B6-37AB-4CA5-9802-601D835F510E}" type="presParOf" srcId="{A98E14E9-8D98-47D9-BD07-F2906C51650E}" destId="{8537AA6E-ECC9-4C58-941E-04E11925F4D0}" srcOrd="12" destOrd="0" presId="urn:microsoft.com/office/officeart/2008/layout/HexagonCluster"/>
    <dgm:cxn modelId="{DB5740A2-6965-48C2-8B25-B721CC7AF7E7}" type="presParOf" srcId="{8537AA6E-ECC9-4C58-941E-04E11925F4D0}" destId="{376D1897-CC6D-4813-8128-BE453017439F}" srcOrd="0" destOrd="0" presId="urn:microsoft.com/office/officeart/2008/layout/HexagonCluster"/>
    <dgm:cxn modelId="{DDD1FFD7-D167-4797-ABEC-5DF78BA61755}" type="presParOf" srcId="{A98E14E9-8D98-47D9-BD07-F2906C51650E}" destId="{CA02BAF6-1FA6-48CD-86DF-D36D6A752FE6}" srcOrd="13" destOrd="0" presId="urn:microsoft.com/office/officeart/2008/layout/HexagonCluster"/>
    <dgm:cxn modelId="{4D74FB26-E5D4-448E-8A14-5F938C6949FB}" type="presParOf" srcId="{CA02BAF6-1FA6-48CD-86DF-D36D6A752FE6}" destId="{1D9D9805-10FA-476D-85C0-2671AA53EE5E}" srcOrd="0" destOrd="0" presId="urn:microsoft.com/office/officeart/2008/layout/HexagonCluster"/>
    <dgm:cxn modelId="{FDCCA881-A4DF-4607-80A3-9D5362D580B7}" type="presParOf" srcId="{A98E14E9-8D98-47D9-BD07-F2906C51650E}" destId="{E0BB1B38-BC17-44E6-AA0E-681DD13DEDF4}" srcOrd="14" destOrd="0" presId="urn:microsoft.com/office/officeart/2008/layout/HexagonCluster"/>
    <dgm:cxn modelId="{02370834-A62D-4CAF-8648-A088CA39AE66}" type="presParOf" srcId="{E0BB1B38-BC17-44E6-AA0E-681DD13DEDF4}" destId="{1D65E35F-0E4C-4568-8D9A-72E77616FCE1}" srcOrd="0" destOrd="0" presId="urn:microsoft.com/office/officeart/2008/layout/HexagonCluster"/>
    <dgm:cxn modelId="{C01ACF92-FD00-4076-8DAB-506AB89A7101}" type="presParOf" srcId="{A98E14E9-8D98-47D9-BD07-F2906C51650E}" destId="{942D76EB-DB72-46E0-A42F-7836404584B8}" srcOrd="15" destOrd="0" presId="urn:microsoft.com/office/officeart/2008/layout/HexagonCluster"/>
    <dgm:cxn modelId="{7A826ED1-0600-43A5-866D-9CD899BB0DAE}" type="presParOf" srcId="{942D76EB-DB72-46E0-A42F-7836404584B8}" destId="{27DF9775-F69A-448B-9C2E-3D25A6E3CDA7}" srcOrd="0" destOrd="0" presId="urn:microsoft.com/office/officeart/2008/layout/HexagonCluster"/>
    <dgm:cxn modelId="{88F3F1D6-C1FA-47A4-B21A-46D7D4666A95}" type="presParOf" srcId="{A98E14E9-8D98-47D9-BD07-F2906C51650E}" destId="{335F13BD-54D6-4819-8BB9-A3713ADFA382}" srcOrd="16" destOrd="0" presId="urn:microsoft.com/office/officeart/2008/layout/HexagonCluster"/>
    <dgm:cxn modelId="{E7A30A0D-99FE-407D-B77E-E5F3DC0F7CBE}" type="presParOf" srcId="{335F13BD-54D6-4819-8BB9-A3713ADFA382}" destId="{4F08F3F0-98D2-42F1-8BA7-098A6DBECFB7}" srcOrd="0" destOrd="0" presId="urn:microsoft.com/office/officeart/2008/layout/HexagonCluster"/>
    <dgm:cxn modelId="{6FED9291-E610-4187-8560-65C05F8A8AD3}" type="presParOf" srcId="{A98E14E9-8D98-47D9-BD07-F2906C51650E}" destId="{B42A7382-4DE8-4332-97D6-B8C9297106E2}" srcOrd="17" destOrd="0" presId="urn:microsoft.com/office/officeart/2008/layout/HexagonCluster"/>
    <dgm:cxn modelId="{31CFF01C-D3F5-4FE6-A7F6-9F480774FC32}" type="presParOf" srcId="{B42A7382-4DE8-4332-97D6-B8C9297106E2}" destId="{EF9CD14B-3438-4422-9CF3-995A228EEB04}" srcOrd="0" destOrd="0" presId="urn:microsoft.com/office/officeart/2008/layout/HexagonCluster"/>
    <dgm:cxn modelId="{E1DA60B7-4342-4436-84CF-28113C59C1C7}" type="presParOf" srcId="{A98E14E9-8D98-47D9-BD07-F2906C51650E}" destId="{982C939C-3918-467E-8637-C86404135A5A}" srcOrd="18" destOrd="0" presId="urn:microsoft.com/office/officeart/2008/layout/HexagonCluster"/>
    <dgm:cxn modelId="{18EF8CC5-32D4-45ED-AA75-92169BDD9414}" type="presParOf" srcId="{982C939C-3918-467E-8637-C86404135A5A}" destId="{13FAE1BE-6AD0-436D-8875-72B11C1645A0}" srcOrd="0" destOrd="0" presId="urn:microsoft.com/office/officeart/2008/layout/HexagonCluster"/>
    <dgm:cxn modelId="{C2F2B19A-398A-4DF9-A8A5-8E185644DF10}" type="presParOf" srcId="{A98E14E9-8D98-47D9-BD07-F2906C51650E}" destId="{F19247D0-0E2E-498A-92DE-C550823223BE}" srcOrd="19" destOrd="0" presId="urn:microsoft.com/office/officeart/2008/layout/HexagonCluster"/>
    <dgm:cxn modelId="{E769E98D-F193-451F-B90B-D1AD6ABF440E}" type="presParOf" srcId="{F19247D0-0E2E-498A-92DE-C550823223BE}" destId="{7F1F0CB9-A332-433A-BBA4-B64E4710A83B}" srcOrd="0" destOrd="0" presId="urn:microsoft.com/office/officeart/2008/layout/HexagonCluster"/>
    <dgm:cxn modelId="{4590649F-1319-430C-B330-30073A3A3DF2}" type="presParOf" srcId="{A98E14E9-8D98-47D9-BD07-F2906C51650E}" destId="{2808FA0E-9E81-401E-B43A-3D6BCE6FDC14}" srcOrd="20" destOrd="0" presId="urn:microsoft.com/office/officeart/2008/layout/HexagonCluster"/>
    <dgm:cxn modelId="{D937FFD4-BF55-4F24-9027-EB5A470DEE62}" type="presParOf" srcId="{2808FA0E-9E81-401E-B43A-3D6BCE6FDC14}" destId="{FB7AA116-AAAD-4E05-884F-F385E4C4EA3A}" srcOrd="0" destOrd="0" presId="urn:microsoft.com/office/officeart/2008/layout/HexagonCluster"/>
    <dgm:cxn modelId="{A7BF609A-E4E5-442C-B82D-F1E5ABD811C0}" type="presParOf" srcId="{A98E14E9-8D98-47D9-BD07-F2906C51650E}" destId="{E98050BF-0AAA-45FE-8296-18DAF85D9C8E}" srcOrd="21" destOrd="0" presId="urn:microsoft.com/office/officeart/2008/layout/HexagonCluster"/>
    <dgm:cxn modelId="{67199730-2C74-419C-9168-A8118D227469}" type="presParOf" srcId="{E98050BF-0AAA-45FE-8296-18DAF85D9C8E}" destId="{FB4A76CD-D4C1-4044-B773-CD9E12496875}" srcOrd="0" destOrd="0" presId="urn:microsoft.com/office/officeart/2008/layout/HexagonCluster"/>
    <dgm:cxn modelId="{FC159B87-3778-4887-9FAE-4E93FA36107F}" type="presParOf" srcId="{A98E14E9-8D98-47D9-BD07-F2906C51650E}" destId="{589F4CF3-630F-4317-A5A9-22849C244831}" srcOrd="22" destOrd="0" presId="urn:microsoft.com/office/officeart/2008/layout/HexagonCluster"/>
    <dgm:cxn modelId="{641D6087-1DD1-490F-87B7-4666C67C6997}" type="presParOf" srcId="{589F4CF3-630F-4317-A5A9-22849C244831}" destId="{D78A096B-2E2F-4FCF-8FE7-23DAFD8EF750}" srcOrd="0" destOrd="0" presId="urn:microsoft.com/office/officeart/2008/layout/HexagonCluster"/>
    <dgm:cxn modelId="{EF16D06E-4E91-49A1-BC8F-77C728A3C22D}" type="presParOf" srcId="{A98E14E9-8D98-47D9-BD07-F2906C51650E}" destId="{EDAEA583-EB42-495D-A770-E5993603ED71}" srcOrd="23" destOrd="0" presId="urn:microsoft.com/office/officeart/2008/layout/HexagonCluster"/>
    <dgm:cxn modelId="{ECDC0475-614D-4079-B563-2F968CA00583}" type="presParOf" srcId="{EDAEA583-EB42-495D-A770-E5993603ED71}" destId="{C379F805-68DB-43D9-8C0A-8834370AD84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0F5EB-7F29-44E9-BD06-68F600E79776}">
      <dsp:nvSpPr>
        <dsp:cNvPr id="0" name=""/>
        <dsp:cNvSpPr/>
      </dsp:nvSpPr>
      <dsp:spPr>
        <a:xfrm>
          <a:off x="6430" y="329318"/>
          <a:ext cx="3835747" cy="1534298"/>
        </a:xfrm>
        <a:prstGeom prst="chevr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GB" sz="1700" kern="1200" dirty="0"/>
            <a:t>Gross total tumour resection or tissue biopsy for histological examination</a:t>
          </a:r>
        </a:p>
      </dsp:txBody>
      <dsp:txXfrm>
        <a:off x="773579" y="329318"/>
        <a:ext cx="2301449" cy="1534298"/>
      </dsp:txXfrm>
    </dsp:sp>
    <dsp:sp modelId="{2EEA53F2-4B56-4E3B-BA46-296DED91D801}">
      <dsp:nvSpPr>
        <dsp:cNvPr id="0" name=""/>
        <dsp:cNvSpPr/>
      </dsp:nvSpPr>
      <dsp:spPr>
        <a:xfrm>
          <a:off x="3343530" y="339601"/>
          <a:ext cx="3487933" cy="151373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Histologically confirmed high-grade glioma per WHO classification</a:t>
          </a:r>
        </a:p>
      </dsp:txBody>
      <dsp:txXfrm>
        <a:off x="4100397" y="339601"/>
        <a:ext cx="1974200" cy="1513733"/>
      </dsp:txXfrm>
    </dsp:sp>
    <dsp:sp modelId="{7BBFF161-6519-4F50-9ABC-C350902A320A}">
      <dsp:nvSpPr>
        <dsp:cNvPr id="0" name=""/>
        <dsp:cNvSpPr/>
      </dsp:nvSpPr>
      <dsp:spPr>
        <a:xfrm>
          <a:off x="6385750" y="353412"/>
          <a:ext cx="3666219" cy="1486111"/>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Baseline measurement was obtained between 2015 to 2020</a:t>
          </a:r>
        </a:p>
      </dsp:txBody>
      <dsp:txXfrm>
        <a:off x="7128806" y="353412"/>
        <a:ext cx="2180108" cy="1486111"/>
      </dsp:txXfrm>
    </dsp:sp>
    <dsp:sp modelId="{287C92A0-E20B-4731-B16E-5E87A6624C36}">
      <dsp:nvSpPr>
        <dsp:cNvPr id="0" name=""/>
        <dsp:cNvSpPr/>
      </dsp:nvSpPr>
      <dsp:spPr>
        <a:xfrm>
          <a:off x="6430" y="2118763"/>
          <a:ext cx="3835747" cy="1534298"/>
        </a:xfrm>
        <a:prstGeom prst="chevron">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GB" sz="1700" kern="1200" dirty="0"/>
            <a:t>Chemoradiation protocol in accordance with NICE guidelines and when clinically necessary adjuvant chemotherapy treatments</a:t>
          </a:r>
        </a:p>
      </dsp:txBody>
      <dsp:txXfrm>
        <a:off x="773579" y="2118763"/>
        <a:ext cx="2301449" cy="1534298"/>
      </dsp:txXfrm>
    </dsp:sp>
    <dsp:sp modelId="{2159077D-B43B-4820-A6EB-0FFDDC051596}">
      <dsp:nvSpPr>
        <dsp:cNvPr id="0" name=""/>
        <dsp:cNvSpPr/>
      </dsp:nvSpPr>
      <dsp:spPr>
        <a:xfrm>
          <a:off x="3343530" y="2095420"/>
          <a:ext cx="3453518" cy="1580985"/>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Subsequent development of progressively contrast enhanced enlarging region, identified in two or more consecutive MRIs </a:t>
          </a:r>
        </a:p>
      </dsp:txBody>
      <dsp:txXfrm>
        <a:off x="4134023" y="2095420"/>
        <a:ext cx="1872533" cy="1580985"/>
      </dsp:txXfrm>
    </dsp:sp>
    <dsp:sp modelId="{81CD8E29-63A4-4569-9698-A32669F5B678}">
      <dsp:nvSpPr>
        <dsp:cNvPr id="0" name=""/>
        <dsp:cNvSpPr/>
      </dsp:nvSpPr>
      <dsp:spPr>
        <a:xfrm>
          <a:off x="6351334" y="2078419"/>
          <a:ext cx="3499235" cy="1614986"/>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At least 2 consecutive DDCE-MRI scans</a:t>
          </a:r>
        </a:p>
      </dsp:txBody>
      <dsp:txXfrm>
        <a:off x="7158827" y="2078419"/>
        <a:ext cx="1884249" cy="1614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97879-9476-4278-9717-808FC75A283E}">
      <dsp:nvSpPr>
        <dsp:cNvPr id="0" name=""/>
        <dsp:cNvSpPr/>
      </dsp:nvSpPr>
      <dsp:spPr>
        <a:xfrm>
          <a:off x="5695485" y="340557"/>
          <a:ext cx="1455313" cy="1249655"/>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Vp</a:t>
          </a:r>
          <a:r>
            <a:rPr lang="en-GB" sz="1400" kern="1200" dirty="0"/>
            <a:t> map (volumetric parameter) </a:t>
          </a:r>
        </a:p>
      </dsp:txBody>
      <dsp:txXfrm>
        <a:off x="5920899" y="534117"/>
        <a:ext cx="1004485" cy="862535"/>
      </dsp:txXfrm>
    </dsp:sp>
    <dsp:sp modelId="{A2AD06CF-B27B-48B3-95AA-4595D8607813}">
      <dsp:nvSpPr>
        <dsp:cNvPr id="0" name=""/>
        <dsp:cNvSpPr/>
      </dsp:nvSpPr>
      <dsp:spPr>
        <a:xfrm>
          <a:off x="3725331" y="2905755"/>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186C4-7D45-4298-AE55-2C55A24617C0}">
      <dsp:nvSpPr>
        <dsp:cNvPr id="0" name=""/>
        <dsp:cNvSpPr/>
      </dsp:nvSpPr>
      <dsp:spPr>
        <a:xfrm>
          <a:off x="7276885" y="1716176"/>
          <a:ext cx="1455313" cy="1249655"/>
        </a:xfrm>
        <a:prstGeom prst="hexagon">
          <a:avLst>
            <a:gd name="adj" fmla="val 25000"/>
            <a:gd name="vf" fmla="val 115470"/>
          </a:avLst>
        </a:prstGeom>
        <a:blipFill rotWithShape="1">
          <a:blip xmlns:r="http://schemas.openxmlformats.org/officeDocument/2006/relationships" r:embed="rId1"/>
          <a:srcRect/>
          <a:stretch>
            <a:fillRect t="-11000" b="-1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5C99F-BCD0-467C-8B05-46A8BD17399C}">
      <dsp:nvSpPr>
        <dsp:cNvPr id="0" name=""/>
        <dsp:cNvSpPr/>
      </dsp:nvSpPr>
      <dsp:spPr>
        <a:xfrm>
          <a:off x="2261173" y="2469136"/>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01B1D-8C5F-434D-AABF-0C414FF33AAC}">
      <dsp:nvSpPr>
        <dsp:cNvPr id="0" name=""/>
        <dsp:cNvSpPr/>
      </dsp:nvSpPr>
      <dsp:spPr>
        <a:xfrm>
          <a:off x="7205156" y="343820"/>
          <a:ext cx="1455313" cy="1249655"/>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Ve</a:t>
          </a:r>
          <a:r>
            <a:rPr lang="en-GB" sz="1400" kern="1200" dirty="0"/>
            <a:t> map (volumetric parameter)</a:t>
          </a:r>
        </a:p>
      </dsp:txBody>
      <dsp:txXfrm>
        <a:off x="7430570" y="537380"/>
        <a:ext cx="1004485" cy="862535"/>
      </dsp:txXfrm>
    </dsp:sp>
    <dsp:sp modelId="{EBE3A7EB-A690-4909-A82F-4819ED7CBE5D}">
      <dsp:nvSpPr>
        <dsp:cNvPr id="0" name=""/>
        <dsp:cNvSpPr/>
      </dsp:nvSpPr>
      <dsp:spPr>
        <a:xfrm>
          <a:off x="4770547" y="2462296"/>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199A6-2994-440E-8BAB-AEC741AD2068}">
      <dsp:nvSpPr>
        <dsp:cNvPr id="0" name=""/>
        <dsp:cNvSpPr/>
      </dsp:nvSpPr>
      <dsp:spPr>
        <a:xfrm>
          <a:off x="4227005" y="1716175"/>
          <a:ext cx="1455313" cy="1249655"/>
        </a:xfrm>
        <a:prstGeom prst="hexagon">
          <a:avLst>
            <a:gd name="adj" fmla="val 25000"/>
            <a:gd name="vf" fmla="val 115470"/>
          </a:avLst>
        </a:prstGeom>
        <a:blipFill rotWithShape="1">
          <a:blip xmlns:r="http://schemas.openxmlformats.org/officeDocument/2006/relationships" r:embed="rId2"/>
          <a:srcRect/>
          <a:stretch>
            <a:fillRect t="-11000" b="-1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1426B-8906-4422-9685-1FD43464910B}">
      <dsp:nvSpPr>
        <dsp:cNvPr id="0" name=""/>
        <dsp:cNvSpPr/>
      </dsp:nvSpPr>
      <dsp:spPr>
        <a:xfrm>
          <a:off x="5297613" y="249011"/>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13CF63-EA76-4638-B6BC-A396D75E2E25}">
      <dsp:nvSpPr>
        <dsp:cNvPr id="0" name=""/>
        <dsp:cNvSpPr/>
      </dsp:nvSpPr>
      <dsp:spPr>
        <a:xfrm>
          <a:off x="8682981" y="345268"/>
          <a:ext cx="1455313" cy="1249655"/>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AUC map (permeability map)</a:t>
          </a:r>
        </a:p>
      </dsp:txBody>
      <dsp:txXfrm>
        <a:off x="8908395" y="538828"/>
        <a:ext cx="1004485" cy="862535"/>
      </dsp:txXfrm>
    </dsp:sp>
    <dsp:sp modelId="{939D2191-E18A-4527-B5CE-B16A5616FF58}">
      <dsp:nvSpPr>
        <dsp:cNvPr id="0" name=""/>
        <dsp:cNvSpPr/>
      </dsp:nvSpPr>
      <dsp:spPr>
        <a:xfrm>
          <a:off x="3513545" y="718572"/>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36416-FA6A-4F2F-BE6C-A95FAC084D9A}">
      <dsp:nvSpPr>
        <dsp:cNvPr id="0" name=""/>
        <dsp:cNvSpPr/>
      </dsp:nvSpPr>
      <dsp:spPr>
        <a:xfrm>
          <a:off x="2640042" y="1659192"/>
          <a:ext cx="1455313" cy="1249655"/>
        </a:xfrm>
        <a:prstGeom prst="hexagon">
          <a:avLst>
            <a:gd name="adj" fmla="val 25000"/>
            <a:gd name="vf" fmla="val 115470"/>
          </a:avLst>
        </a:prstGeom>
        <a:blipFill rotWithShape="1">
          <a:blip xmlns:r="http://schemas.openxmlformats.org/officeDocument/2006/relationships" r:embed="rId3"/>
          <a:srcRect/>
          <a:stretch>
            <a:fillRect t="-11000" b="-1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AFBC05-960D-440D-BDC7-14AF4113B6AD}">
      <dsp:nvSpPr>
        <dsp:cNvPr id="0" name=""/>
        <dsp:cNvSpPr/>
      </dsp:nvSpPr>
      <dsp:spPr>
        <a:xfrm>
          <a:off x="3845287" y="775067"/>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D1897-CC6D-4813-8128-BE453017439F}">
      <dsp:nvSpPr>
        <dsp:cNvPr id="0" name=""/>
        <dsp:cNvSpPr/>
      </dsp:nvSpPr>
      <dsp:spPr>
        <a:xfrm>
          <a:off x="4155898" y="336890"/>
          <a:ext cx="1455313" cy="1249655"/>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Kep</a:t>
          </a:r>
          <a:r>
            <a:rPr lang="en-GB" sz="1400" kern="1200" dirty="0"/>
            <a:t> map (kinetic parameter)</a:t>
          </a:r>
        </a:p>
      </dsp:txBody>
      <dsp:txXfrm>
        <a:off x="4381312" y="530450"/>
        <a:ext cx="1004485" cy="862535"/>
      </dsp:txXfrm>
    </dsp:sp>
    <dsp:sp modelId="{1D9D9805-10FA-476D-85C0-2671AA53EE5E}">
      <dsp:nvSpPr>
        <dsp:cNvPr id="0" name=""/>
        <dsp:cNvSpPr/>
      </dsp:nvSpPr>
      <dsp:spPr>
        <a:xfrm>
          <a:off x="8377897" y="334573"/>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5E35F-0E4C-4568-8D9A-72E77616FCE1}">
      <dsp:nvSpPr>
        <dsp:cNvPr id="0" name=""/>
        <dsp:cNvSpPr/>
      </dsp:nvSpPr>
      <dsp:spPr>
        <a:xfrm>
          <a:off x="5751142" y="1716182"/>
          <a:ext cx="1455313" cy="1249655"/>
        </a:xfrm>
        <a:prstGeom prst="hexagon">
          <a:avLst>
            <a:gd name="adj" fmla="val 25000"/>
            <a:gd name="vf" fmla="val 115470"/>
          </a:avLst>
        </a:prstGeom>
        <a:blipFill rotWithShape="1">
          <a:blip xmlns:r="http://schemas.openxmlformats.org/officeDocument/2006/relationships" r:embed="rId4"/>
          <a:srcRect/>
          <a:stretch>
            <a:fillRect t="-11000" b="-1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F9775-F69A-448B-9C2E-3D25A6E3CDA7}">
      <dsp:nvSpPr>
        <dsp:cNvPr id="0" name=""/>
        <dsp:cNvSpPr/>
      </dsp:nvSpPr>
      <dsp:spPr>
        <a:xfrm>
          <a:off x="9941811" y="2917167"/>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8F3F0-98D2-42F1-8BA7-098A6DBECFB7}">
      <dsp:nvSpPr>
        <dsp:cNvPr id="0" name=""/>
        <dsp:cNvSpPr/>
      </dsp:nvSpPr>
      <dsp:spPr>
        <a:xfrm>
          <a:off x="1152177" y="334326"/>
          <a:ext cx="1455313" cy="1249655"/>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BF map (blood flow) </a:t>
          </a:r>
        </a:p>
      </dsp:txBody>
      <dsp:txXfrm>
        <a:off x="1377591" y="527886"/>
        <a:ext cx="1004485" cy="862535"/>
      </dsp:txXfrm>
    </dsp:sp>
    <dsp:sp modelId="{EF9CD14B-3438-4422-9CF3-995A228EEB04}">
      <dsp:nvSpPr>
        <dsp:cNvPr id="0" name=""/>
        <dsp:cNvSpPr/>
      </dsp:nvSpPr>
      <dsp:spPr>
        <a:xfrm>
          <a:off x="2357853" y="214998"/>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AE1BE-6AD0-436D-8875-72B11C1645A0}">
      <dsp:nvSpPr>
        <dsp:cNvPr id="0" name=""/>
        <dsp:cNvSpPr/>
      </dsp:nvSpPr>
      <dsp:spPr>
        <a:xfrm>
          <a:off x="1134322" y="1661763"/>
          <a:ext cx="1455313" cy="1249655"/>
        </a:xfrm>
        <a:prstGeom prst="hexagon">
          <a:avLst>
            <a:gd name="adj" fmla="val 25000"/>
            <a:gd name="vf" fmla="val 115470"/>
          </a:avLst>
        </a:prstGeom>
        <a:blipFill rotWithShape="1">
          <a:blip xmlns:r="http://schemas.openxmlformats.org/officeDocument/2006/relationships" r:embed="rId5"/>
          <a:srcRect/>
          <a:stretch>
            <a:fillRect t="-11000" b="-1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1F0CB9-A332-433A-BBA4-B64E4710A83B}">
      <dsp:nvSpPr>
        <dsp:cNvPr id="0" name=""/>
        <dsp:cNvSpPr/>
      </dsp:nvSpPr>
      <dsp:spPr>
        <a:xfrm>
          <a:off x="2347364" y="221929"/>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AA116-AAAD-4E05-884F-F385E4C4EA3A}">
      <dsp:nvSpPr>
        <dsp:cNvPr id="0" name=""/>
        <dsp:cNvSpPr/>
      </dsp:nvSpPr>
      <dsp:spPr>
        <a:xfrm>
          <a:off x="2651385" y="335541"/>
          <a:ext cx="1455313" cy="1249655"/>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Ktrans</a:t>
          </a:r>
          <a:r>
            <a:rPr lang="en-GB" sz="1400" kern="1200" dirty="0"/>
            <a:t> map (kinetic parameter)</a:t>
          </a:r>
        </a:p>
      </dsp:txBody>
      <dsp:txXfrm>
        <a:off x="2876799" y="529101"/>
        <a:ext cx="1004485" cy="862535"/>
      </dsp:txXfrm>
    </dsp:sp>
    <dsp:sp modelId="{FB4A76CD-D4C1-4044-B773-CD9E12496875}">
      <dsp:nvSpPr>
        <dsp:cNvPr id="0" name=""/>
        <dsp:cNvSpPr/>
      </dsp:nvSpPr>
      <dsp:spPr>
        <a:xfrm rot="3892939">
          <a:off x="8379040" y="333738"/>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A096B-2E2F-4FCF-8FE7-23DAFD8EF750}">
      <dsp:nvSpPr>
        <dsp:cNvPr id="0" name=""/>
        <dsp:cNvSpPr/>
      </dsp:nvSpPr>
      <dsp:spPr>
        <a:xfrm>
          <a:off x="8762287" y="1716183"/>
          <a:ext cx="1455313" cy="1249655"/>
        </a:xfrm>
        <a:prstGeom prst="hexagon">
          <a:avLst>
            <a:gd name="adj" fmla="val 25000"/>
            <a:gd name="vf" fmla="val 115470"/>
          </a:avLst>
        </a:prstGeom>
        <a:blipFill rotWithShape="1">
          <a:blip xmlns:r="http://schemas.openxmlformats.org/officeDocument/2006/relationships" r:embed="rId6"/>
          <a:srcRect/>
          <a:stretch>
            <a:fillRect t="-11000" b="-1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9F805-68DB-43D9-8C0A-8834370AD848}">
      <dsp:nvSpPr>
        <dsp:cNvPr id="0" name=""/>
        <dsp:cNvSpPr/>
      </dsp:nvSpPr>
      <dsp:spPr>
        <a:xfrm>
          <a:off x="6891587" y="2898136"/>
          <a:ext cx="169760" cy="146450"/>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342CE-5D4B-4960-97AD-B5838640D289}"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D2A67-DB43-4168-9C3E-23291BA1E8E9}" type="slidenum">
              <a:rPr lang="en-GB" smtClean="0"/>
              <a:t>‹#›</a:t>
            </a:fld>
            <a:endParaRPr lang="en-GB"/>
          </a:p>
        </p:txBody>
      </p:sp>
    </p:spTree>
    <p:extLst>
      <p:ext uri="{BB962C8B-B14F-4D97-AF65-F5344CB8AC3E}">
        <p14:creationId xmlns:p14="http://schemas.microsoft.com/office/powerpoint/2010/main" val="353183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Neuroimaging has proven to be a crucial modality during the assessment and management of gliomas by providing critical information for decisions regarding prognostication and management </a:t>
            </a:r>
          </a:p>
        </p:txBody>
      </p:sp>
      <p:sp>
        <p:nvSpPr>
          <p:cNvPr id="4" name="Slide Number Placeholder 3"/>
          <p:cNvSpPr>
            <a:spLocks noGrp="1"/>
          </p:cNvSpPr>
          <p:nvPr>
            <p:ph type="sldNum" sz="quarter" idx="5"/>
          </p:nvPr>
        </p:nvSpPr>
        <p:spPr/>
        <p:txBody>
          <a:bodyPr/>
          <a:lstStyle/>
          <a:p>
            <a:fld id="{98BD2A67-DB43-4168-9C3E-23291BA1E8E9}" type="slidenum">
              <a:rPr lang="en-GB" smtClean="0"/>
              <a:t>3</a:t>
            </a:fld>
            <a:endParaRPr lang="en-GB"/>
          </a:p>
        </p:txBody>
      </p:sp>
    </p:spTree>
    <p:extLst>
      <p:ext uri="{BB962C8B-B14F-4D97-AF65-F5344CB8AC3E}">
        <p14:creationId xmlns:p14="http://schemas.microsoft.com/office/powerpoint/2010/main" val="182061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BD2A67-DB43-4168-9C3E-23291BA1E8E9}" type="slidenum">
              <a:rPr lang="en-GB" smtClean="0"/>
              <a:t>20</a:t>
            </a:fld>
            <a:endParaRPr lang="en-GB"/>
          </a:p>
        </p:txBody>
      </p:sp>
    </p:spTree>
    <p:extLst>
      <p:ext uri="{BB962C8B-B14F-4D97-AF65-F5344CB8AC3E}">
        <p14:creationId xmlns:p14="http://schemas.microsoft.com/office/powerpoint/2010/main" val="84509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DCE-MRI has been established as a method to quantitatively evaluate tumour biology, concentrating mostly on the microcirculation and the enhancement patterns in the surrounding tissue. The assessment of these neurovascular parameters could provide markers or indicators which could contribute to the grading of aggressive brain tumours </a:t>
            </a:r>
          </a:p>
        </p:txBody>
      </p:sp>
      <p:sp>
        <p:nvSpPr>
          <p:cNvPr id="4" name="Slide Number Placeholder 3"/>
          <p:cNvSpPr>
            <a:spLocks noGrp="1"/>
          </p:cNvSpPr>
          <p:nvPr>
            <p:ph type="sldNum" sz="quarter" idx="5"/>
          </p:nvPr>
        </p:nvSpPr>
        <p:spPr/>
        <p:txBody>
          <a:bodyPr/>
          <a:lstStyle/>
          <a:p>
            <a:fld id="{98BD2A67-DB43-4168-9C3E-23291BA1E8E9}" type="slidenum">
              <a:rPr lang="en-GB" smtClean="0"/>
              <a:t>5</a:t>
            </a:fld>
            <a:endParaRPr lang="en-GB"/>
          </a:p>
        </p:txBody>
      </p:sp>
    </p:spTree>
    <p:extLst>
      <p:ext uri="{BB962C8B-B14F-4D97-AF65-F5344CB8AC3E}">
        <p14:creationId xmlns:p14="http://schemas.microsoft.com/office/powerpoint/2010/main" val="314923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Baseline DCE-MR images were obtained from all patients. Additionally, follow-up DCE-MRI scans were obtained at the three-month, six-month, nine-month, and twelve-month follow-ups.</a:t>
            </a:r>
          </a:p>
          <a:p>
            <a:r>
              <a:rPr lang="en-GB" dirty="0"/>
              <a:t>This table shows the percentage of patients that underwent each of the follow-up scans at each of the timepoints. Patients who did not complete their second follow up at the three month timepoint, completed it at the 6 month timepoint. </a:t>
            </a:r>
          </a:p>
        </p:txBody>
      </p:sp>
      <p:sp>
        <p:nvSpPr>
          <p:cNvPr id="4" name="Slide Number Placeholder 3"/>
          <p:cNvSpPr>
            <a:spLocks noGrp="1"/>
          </p:cNvSpPr>
          <p:nvPr>
            <p:ph type="sldNum" sz="quarter" idx="5"/>
          </p:nvPr>
        </p:nvSpPr>
        <p:spPr/>
        <p:txBody>
          <a:bodyPr/>
          <a:lstStyle/>
          <a:p>
            <a:fld id="{98BD2A67-DB43-4168-9C3E-23291BA1E8E9}" type="slidenum">
              <a:rPr lang="en-GB" smtClean="0"/>
              <a:t>8</a:t>
            </a:fld>
            <a:endParaRPr lang="en-GB"/>
          </a:p>
        </p:txBody>
      </p:sp>
    </p:spTree>
    <p:extLst>
      <p:ext uri="{BB962C8B-B14F-4D97-AF65-F5344CB8AC3E}">
        <p14:creationId xmlns:p14="http://schemas.microsoft.com/office/powerpoint/2010/main" val="156003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Six parametric perfusion maps were generated per scan: </a:t>
            </a:r>
          </a:p>
          <a:p>
            <a:pPr marL="228600" indent="-228600">
              <a:buAutoNum type="arabicParenBoth"/>
            </a:pPr>
            <a:r>
              <a:rPr lang="en-GB" dirty="0"/>
              <a:t>the blood flow (BF) map, which establishes the volume of blood passing through a fixed amount of tissue per unit of given time (</a:t>
            </a:r>
            <a:r>
              <a:rPr lang="en-GB" dirty="0" err="1"/>
              <a:t>Bonekamp</a:t>
            </a:r>
            <a:r>
              <a:rPr lang="en-GB" dirty="0"/>
              <a:t>, </a:t>
            </a:r>
            <a:r>
              <a:rPr lang="en-GB" dirty="0" err="1"/>
              <a:t>Degaonkar</a:t>
            </a:r>
            <a:r>
              <a:rPr lang="en-GB" dirty="0"/>
              <a:t> and Barker, 2011), </a:t>
            </a:r>
          </a:p>
          <a:p>
            <a:pPr marL="228600" indent="-228600">
              <a:buAutoNum type="arabicParenBoth"/>
            </a:pPr>
            <a:r>
              <a:rPr lang="en-GB" dirty="0"/>
              <a:t>the </a:t>
            </a:r>
            <a:r>
              <a:rPr lang="en-GB" dirty="0" err="1"/>
              <a:t>Ktrans</a:t>
            </a:r>
            <a:r>
              <a:rPr lang="en-GB" dirty="0"/>
              <a:t> map (a kinetic parameter), which is the volume transfer rate and determines blood flow of the tissue and vessel permeability, </a:t>
            </a:r>
          </a:p>
          <a:p>
            <a:pPr marL="228600" indent="-228600">
              <a:buAutoNum type="arabicParenBoth"/>
            </a:pPr>
            <a:r>
              <a:rPr lang="en-GB" dirty="0"/>
              <a:t>the </a:t>
            </a:r>
            <a:r>
              <a:rPr lang="en-GB" dirty="0" err="1"/>
              <a:t>Ve</a:t>
            </a:r>
            <a:r>
              <a:rPr lang="en-GB" dirty="0"/>
              <a:t> map, which is the volume of the extravascular, extracellular space and is a marker of cell density,</a:t>
            </a:r>
          </a:p>
          <a:p>
            <a:pPr marL="228600" indent="-228600">
              <a:buAutoNum type="arabicParenBoth"/>
            </a:pPr>
            <a:r>
              <a:rPr lang="en-GB" dirty="0"/>
              <a:t>the </a:t>
            </a:r>
            <a:r>
              <a:rPr lang="en-GB" dirty="0" err="1"/>
              <a:t>Kep</a:t>
            </a:r>
            <a:r>
              <a:rPr lang="en-GB" dirty="0"/>
              <a:t> map (a kinetic parameter), which is the transfer rate constant extracellular extravascular space to the plasma, </a:t>
            </a:r>
          </a:p>
          <a:p>
            <a:pPr marL="228600" indent="-228600">
              <a:buAutoNum type="arabicParenBoth"/>
            </a:pPr>
            <a:r>
              <a:rPr lang="en-GB" dirty="0"/>
              <a:t>the </a:t>
            </a:r>
            <a:r>
              <a:rPr lang="en-GB" dirty="0" err="1"/>
              <a:t>Vp</a:t>
            </a:r>
            <a:r>
              <a:rPr lang="en-GB" dirty="0"/>
              <a:t> map, which is the fractional volume of the plasma space, and reflects the distribution of contrast agent within a tissue voxel (</a:t>
            </a:r>
            <a:r>
              <a:rPr lang="en-GB" dirty="0" err="1"/>
              <a:t>Chikui</a:t>
            </a:r>
            <a:r>
              <a:rPr lang="en-GB" dirty="0"/>
              <a:t> et al., 2012; </a:t>
            </a:r>
            <a:r>
              <a:rPr lang="en-GB" dirty="0" err="1"/>
              <a:t>Bazyar</a:t>
            </a:r>
            <a:r>
              <a:rPr lang="en-GB" dirty="0"/>
              <a:t> et al., 2016; Jansen, 2016), </a:t>
            </a:r>
          </a:p>
          <a:p>
            <a:pPr marL="228600" indent="-228600">
              <a:buAutoNum type="arabicParenBoth"/>
            </a:pPr>
            <a:r>
              <a:rPr lang="en-GB" dirty="0"/>
              <a:t>the AUC map, which is not dependent on model selection or AIF, reflects permeability and perfusion, which are both associated with prognosis </a:t>
            </a:r>
          </a:p>
        </p:txBody>
      </p:sp>
      <p:sp>
        <p:nvSpPr>
          <p:cNvPr id="4" name="Slide Number Placeholder 3"/>
          <p:cNvSpPr>
            <a:spLocks noGrp="1"/>
          </p:cNvSpPr>
          <p:nvPr>
            <p:ph type="sldNum" sz="quarter" idx="5"/>
          </p:nvPr>
        </p:nvSpPr>
        <p:spPr/>
        <p:txBody>
          <a:bodyPr/>
          <a:lstStyle/>
          <a:p>
            <a:fld id="{98BD2A67-DB43-4168-9C3E-23291BA1E8E9}" type="slidenum">
              <a:rPr lang="en-GB" smtClean="0"/>
              <a:t>9</a:t>
            </a:fld>
            <a:endParaRPr lang="en-GB"/>
          </a:p>
        </p:txBody>
      </p:sp>
    </p:spTree>
    <p:extLst>
      <p:ext uri="{BB962C8B-B14F-4D97-AF65-F5344CB8AC3E}">
        <p14:creationId xmlns:p14="http://schemas.microsoft.com/office/powerpoint/2010/main" val="323403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Eight models were generated, as detailed in Table 2. Models 1 to 4 only considered baseline DCE-MRI maps, whist models 5 to 8 included DCE-MRI maps at both baseline and 3-months. Models 1, 2, 5 and 6 differentiated stable/regression from pseudo-progression, whilst models 3, 4, 7 and 8 differentiated true progression from pseudo-progression. Models 1, 3, 5, and 7 assessed the survival at 6 months, whilst models 2, 4, 6, and 8 assessed the survival at 12 months.</a:t>
            </a:r>
          </a:p>
        </p:txBody>
      </p:sp>
      <p:sp>
        <p:nvSpPr>
          <p:cNvPr id="4" name="Slide Number Placeholder 3"/>
          <p:cNvSpPr>
            <a:spLocks noGrp="1"/>
          </p:cNvSpPr>
          <p:nvPr>
            <p:ph type="sldNum" sz="quarter" idx="5"/>
          </p:nvPr>
        </p:nvSpPr>
        <p:spPr/>
        <p:txBody>
          <a:bodyPr/>
          <a:lstStyle/>
          <a:p>
            <a:fld id="{98BD2A67-DB43-4168-9C3E-23291BA1E8E9}" type="slidenum">
              <a:rPr lang="en-GB" smtClean="0"/>
              <a:t>12</a:t>
            </a:fld>
            <a:endParaRPr lang="en-GB"/>
          </a:p>
        </p:txBody>
      </p:sp>
    </p:spTree>
    <p:extLst>
      <p:ext uri="{BB962C8B-B14F-4D97-AF65-F5344CB8AC3E}">
        <p14:creationId xmlns:p14="http://schemas.microsoft.com/office/powerpoint/2010/main" val="78484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models were statistically significant</a:t>
            </a:r>
          </a:p>
          <a:p>
            <a:r>
              <a:rPr lang="en-GB" dirty="0"/>
              <a:t>Models 1 through 4 assessed disease progression based on the initial baseline scan</a:t>
            </a:r>
          </a:p>
        </p:txBody>
      </p:sp>
      <p:sp>
        <p:nvSpPr>
          <p:cNvPr id="4" name="Slide Number Placeholder 3"/>
          <p:cNvSpPr>
            <a:spLocks noGrp="1"/>
          </p:cNvSpPr>
          <p:nvPr>
            <p:ph type="sldNum" sz="quarter" idx="5"/>
          </p:nvPr>
        </p:nvSpPr>
        <p:spPr/>
        <p:txBody>
          <a:bodyPr/>
          <a:lstStyle/>
          <a:p>
            <a:fld id="{98BD2A67-DB43-4168-9C3E-23291BA1E8E9}" type="slidenum">
              <a:rPr lang="en-GB" smtClean="0"/>
              <a:t>13</a:t>
            </a:fld>
            <a:endParaRPr lang="en-GB"/>
          </a:p>
        </p:txBody>
      </p:sp>
    </p:spTree>
    <p:extLst>
      <p:ext uri="{BB962C8B-B14F-4D97-AF65-F5344CB8AC3E}">
        <p14:creationId xmlns:p14="http://schemas.microsoft.com/office/powerpoint/2010/main" val="212412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models 5 through 8 assessed progression based on the baseline and the 3-month DCE-MRI scan. </a:t>
            </a:r>
          </a:p>
          <a:p>
            <a:r>
              <a:rPr lang="en-GB" dirty="0"/>
              <a:t>What one might determine when comparing these 8 graphs is that the last 4 are more detailed and this is because they have the added benefit of the information provided by 3 month follow up scan. </a:t>
            </a:r>
          </a:p>
        </p:txBody>
      </p:sp>
      <p:sp>
        <p:nvSpPr>
          <p:cNvPr id="4" name="Slide Number Placeholder 3"/>
          <p:cNvSpPr>
            <a:spLocks noGrp="1"/>
          </p:cNvSpPr>
          <p:nvPr>
            <p:ph type="sldNum" sz="quarter" idx="5"/>
          </p:nvPr>
        </p:nvSpPr>
        <p:spPr/>
        <p:txBody>
          <a:bodyPr/>
          <a:lstStyle/>
          <a:p>
            <a:fld id="{98BD2A67-DB43-4168-9C3E-23291BA1E8E9}" type="slidenum">
              <a:rPr lang="en-GB" smtClean="0"/>
              <a:t>14</a:t>
            </a:fld>
            <a:endParaRPr lang="en-GB"/>
          </a:p>
        </p:txBody>
      </p:sp>
    </p:spTree>
    <p:extLst>
      <p:ext uri="{BB962C8B-B14F-4D97-AF65-F5344CB8AC3E}">
        <p14:creationId xmlns:p14="http://schemas.microsoft.com/office/powerpoint/2010/main" val="151757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comparison of Model 1 and Model 5 suggests the use of the baseline and 3-month DCE-MRI assessments combined provides a more accurate measurement of progression (higher sensitivity and specificity in Model 5, Table 14). Although both models evaluated identical patients during the same timeframe, the time to progression for patients with high perfusion values was 1.1-month later in Model 5 when compared to Model 1. The findings of Model 6 are similar to the findings of Model 2, which did not incorporate the perfusion maps of the 3-month measurement during the survival analysis, thus suggesting that the differentiation of stable disease and disease change or progression at 12 months is not dependant on a second assessment with DCE-MRI.</a:t>
            </a:r>
          </a:p>
          <a:p>
            <a:r>
              <a:rPr lang="en-GB" dirty="0"/>
              <a:t>Model 7 also had higher sensitivity and specificity than Model 3.</a:t>
            </a:r>
          </a:p>
          <a:p>
            <a:endParaRPr lang="en-GB" dirty="0"/>
          </a:p>
          <a:p>
            <a:r>
              <a:rPr lang="en-GB" dirty="0"/>
              <a:t>However, interestingly, Model 8, when compared to Model 4, produced a lower sensitivity, but a higher specificity. This indicates that the incorporation of the 3-month follow-up for the prediction of true progression (differentiating form pseudo-progression) was beneficial at 6 months, but it was not beneficial at 12 months. However the higher specificity would indicate that the incorporation of the 3 month scan is of importance as it assists with the differentiation of pseudo progression. </a:t>
            </a:r>
          </a:p>
          <a:p>
            <a:r>
              <a:rPr lang="en-GB" dirty="0"/>
              <a:t>It is important to note that as the number of patients repeating the DCE scan at 12 months was much lower, so it may be that this impacted the results. </a:t>
            </a:r>
          </a:p>
          <a:p>
            <a:endParaRPr lang="en-GB" dirty="0"/>
          </a:p>
          <a:p>
            <a:r>
              <a:rPr lang="en-GB" dirty="0"/>
              <a:t>Thereby, supporting our two hypotheses. </a:t>
            </a:r>
          </a:p>
        </p:txBody>
      </p:sp>
      <p:sp>
        <p:nvSpPr>
          <p:cNvPr id="4" name="Slide Number Placeholder 3"/>
          <p:cNvSpPr>
            <a:spLocks noGrp="1"/>
          </p:cNvSpPr>
          <p:nvPr>
            <p:ph type="sldNum" sz="quarter" idx="5"/>
          </p:nvPr>
        </p:nvSpPr>
        <p:spPr/>
        <p:txBody>
          <a:bodyPr/>
          <a:lstStyle/>
          <a:p>
            <a:fld id="{98BD2A67-DB43-4168-9C3E-23291BA1E8E9}" type="slidenum">
              <a:rPr lang="en-GB" smtClean="0"/>
              <a:t>15</a:t>
            </a:fld>
            <a:endParaRPr lang="en-GB"/>
          </a:p>
        </p:txBody>
      </p:sp>
    </p:spTree>
    <p:extLst>
      <p:ext uri="{BB962C8B-B14F-4D97-AF65-F5344CB8AC3E}">
        <p14:creationId xmlns:p14="http://schemas.microsoft.com/office/powerpoint/2010/main" val="202446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these interesting and optimistic results, some difficulties arise during the clinical application of DCE-MRI, as there are variations across institutions that cannot be accounted for in the realm of theoretical research. Some of these disparities can be seen relating to (</a:t>
            </a:r>
            <a:r>
              <a:rPr lang="en-GB" dirty="0" err="1"/>
              <a:t>i</a:t>
            </a:r>
            <a:r>
              <a:rPr lang="en-GB" dirty="0"/>
              <a:t>) MR scanners, such as field strength and pulse sequences, (ii) imaging acquisition protocols, such as acquisition parameters, temporal and spatial resolution, (iii) contrast administration, such as dose, preload, dynamic bolus, rate and timing, (iv) method of post-processing, such model selection, AIF, leakage correction, voxel-wise analysis.</a:t>
            </a:r>
          </a:p>
        </p:txBody>
      </p:sp>
      <p:sp>
        <p:nvSpPr>
          <p:cNvPr id="4" name="Slide Number Placeholder 3"/>
          <p:cNvSpPr>
            <a:spLocks noGrp="1"/>
          </p:cNvSpPr>
          <p:nvPr>
            <p:ph type="sldNum" sz="quarter" idx="5"/>
          </p:nvPr>
        </p:nvSpPr>
        <p:spPr/>
        <p:txBody>
          <a:bodyPr/>
          <a:lstStyle/>
          <a:p>
            <a:fld id="{98BD2A67-DB43-4168-9C3E-23291BA1E8E9}" type="slidenum">
              <a:rPr lang="en-GB" smtClean="0"/>
              <a:t>18</a:t>
            </a:fld>
            <a:endParaRPr lang="en-GB"/>
          </a:p>
        </p:txBody>
      </p:sp>
    </p:spTree>
    <p:extLst>
      <p:ext uri="{BB962C8B-B14F-4D97-AF65-F5344CB8AC3E}">
        <p14:creationId xmlns:p14="http://schemas.microsoft.com/office/powerpoint/2010/main" val="13986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96901-1EDA-47BF-B5BC-C7CEF575503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7080E4-9561-4648-B62D-E439116F1B5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40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96901-1EDA-47BF-B5BC-C7CEF575503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113754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96901-1EDA-47BF-B5BC-C7CEF575503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81623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96901-1EDA-47BF-B5BC-C7CEF575503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30205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96901-1EDA-47BF-B5BC-C7CEF575503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080E4-9561-4648-B62D-E439116F1B5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57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6901-1EDA-47BF-B5BC-C7CEF5755034}" type="datetimeFigureOut">
              <a:rPr lang="en-GB" smtClean="0"/>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289963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F96901-1EDA-47BF-B5BC-C7CEF5755034}" type="datetimeFigureOut">
              <a:rPr lang="en-GB" smtClean="0"/>
              <a:t>03/11/2022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110426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F96901-1EDA-47BF-B5BC-C7CEF5755034}" type="datetimeFigureOut">
              <a:rPr lang="en-GB" smtClean="0"/>
              <a:t>03/11/2022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62210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F96901-1EDA-47BF-B5BC-C7CEF5755034}" type="datetimeFigureOut">
              <a:rPr lang="en-GB" smtClean="0"/>
              <a:t>03/11/2022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217079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F96901-1EDA-47BF-B5BC-C7CEF5755034}" type="datetimeFigureOut">
              <a:rPr lang="en-GB" smtClean="0"/>
              <a:t>03/11/2022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7080E4-9561-4648-B62D-E439116F1B5D}" type="slidenum">
              <a:rPr lang="en-GB" smtClean="0"/>
              <a:t>‹#›</a:t>
            </a:fld>
            <a:endParaRPr lang="en-GB"/>
          </a:p>
        </p:txBody>
      </p:sp>
    </p:spTree>
    <p:extLst>
      <p:ext uri="{BB962C8B-B14F-4D97-AF65-F5344CB8AC3E}">
        <p14:creationId xmlns:p14="http://schemas.microsoft.com/office/powerpoint/2010/main" val="360558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96901-1EDA-47BF-B5BC-C7CEF5755034}" type="datetimeFigureOut">
              <a:rPr lang="en-GB" smtClean="0"/>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080E4-9561-4648-B62D-E439116F1B5D}" type="slidenum">
              <a:rPr lang="en-GB" smtClean="0"/>
              <a:t>‹#›</a:t>
            </a:fld>
            <a:endParaRPr lang="en-GB"/>
          </a:p>
        </p:txBody>
      </p:sp>
    </p:spTree>
    <p:extLst>
      <p:ext uri="{BB962C8B-B14F-4D97-AF65-F5344CB8AC3E}">
        <p14:creationId xmlns:p14="http://schemas.microsoft.com/office/powerpoint/2010/main" val="52406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F96901-1EDA-47BF-B5BC-C7CEF5755034}" type="datetimeFigureOut">
              <a:rPr lang="en-GB" smtClean="0"/>
              <a:t>03/11/2022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7080E4-9561-4648-B62D-E439116F1B5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AB38C92-2E08-7610-AB72-836CEF0059A5}"/>
              </a:ext>
            </a:extLst>
          </p:cNvPr>
          <p:cNvSpPr/>
          <p:nvPr userDrawn="1"/>
        </p:nvSpPr>
        <p:spPr>
          <a:xfrm>
            <a:off x="9526555" y="0"/>
            <a:ext cx="2665445" cy="1194318"/>
          </a:xfrm>
          <a:prstGeom prst="rect">
            <a:avLst/>
          </a:prstGeom>
          <a:blipFill dpi="0" rotWithShape="1">
            <a:blip r:embed="rId13">
              <a:alphaModFix amt="6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76231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indawi.com/journals/jeph/2018/217020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17F8F0ED-1919-4700-BC4E-DA7129783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Rectangle 127">
            <a:extLst>
              <a:ext uri="{FF2B5EF4-FFF2-40B4-BE49-F238E27FC236}">
                <a16:creationId xmlns:a16="http://schemas.microsoft.com/office/drawing/2014/main" id="{8FA924AF-6FB9-45D1-88E6-4DD5ECC66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0" name="Straight Connector 129">
            <a:extLst>
              <a:ext uri="{FF2B5EF4-FFF2-40B4-BE49-F238E27FC236}">
                <a16:creationId xmlns:a16="http://schemas.microsoft.com/office/drawing/2014/main" id="{6BE8B7C3-F34F-4AF7-B941-6C980F4BDF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2" name="Rectangle 131">
            <a:extLst>
              <a:ext uri="{FF2B5EF4-FFF2-40B4-BE49-F238E27FC236}">
                <a16:creationId xmlns:a16="http://schemas.microsoft.com/office/drawing/2014/main" id="{AD35C26D-04F3-493B-AA64-489C1AB2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159D48D-53BB-4801-8C97-EC08DF447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B340CE-AAF2-1495-2C2B-9E32A52AE585}"/>
              </a:ext>
            </a:extLst>
          </p:cNvPr>
          <p:cNvSpPr>
            <a:spLocks noGrp="1"/>
          </p:cNvSpPr>
          <p:nvPr>
            <p:ph type="ctrTitle"/>
          </p:nvPr>
        </p:nvSpPr>
        <p:spPr>
          <a:xfrm>
            <a:off x="251928" y="516835"/>
            <a:ext cx="6823290" cy="2654831"/>
          </a:xfrm>
        </p:spPr>
        <p:txBody>
          <a:bodyPr vert="horz" lIns="91440" tIns="45720" rIns="91440" bIns="45720" rtlCol="0" anchor="b">
            <a:normAutofit/>
          </a:bodyPr>
          <a:lstStyle/>
          <a:p>
            <a:pPr algn="ctr"/>
            <a:r>
              <a:rPr lang="en-US" sz="4000" b="1" dirty="0">
                <a:solidFill>
                  <a:srgbClr val="FFFFFF"/>
                </a:solidFill>
                <a:effectLst>
                  <a:outerShdw blurRad="38100" dist="38100" dir="2700000" algn="tl">
                    <a:srgbClr val="000000">
                      <a:alpha val="43137"/>
                    </a:srgbClr>
                  </a:outerShdw>
                </a:effectLst>
              </a:rPr>
              <a:t>The role of Dynamic contrast-enhanced MRI perfusion imaging in post treatment surveillance of </a:t>
            </a:r>
            <a:br>
              <a:rPr lang="en-US" sz="4000" b="1" dirty="0">
                <a:solidFill>
                  <a:srgbClr val="FFFFFF"/>
                </a:solidFill>
                <a:effectLst>
                  <a:outerShdw blurRad="38100" dist="38100" dir="2700000" algn="tl">
                    <a:srgbClr val="000000">
                      <a:alpha val="43137"/>
                    </a:srgbClr>
                  </a:outerShdw>
                </a:effectLst>
              </a:rPr>
            </a:br>
            <a:r>
              <a:rPr lang="en-US" sz="4000" b="1" dirty="0">
                <a:solidFill>
                  <a:srgbClr val="FFFFFF"/>
                </a:solidFill>
                <a:effectLst>
                  <a:outerShdw blurRad="38100" dist="38100" dir="2700000" algn="tl">
                    <a:srgbClr val="000000">
                      <a:alpha val="43137"/>
                    </a:srgbClr>
                  </a:outerShdw>
                </a:effectLst>
              </a:rPr>
              <a:t>patients with high grade gliomas</a:t>
            </a:r>
          </a:p>
        </p:txBody>
      </p:sp>
      <p:sp>
        <p:nvSpPr>
          <p:cNvPr id="3" name="Subtitle 2">
            <a:extLst>
              <a:ext uri="{FF2B5EF4-FFF2-40B4-BE49-F238E27FC236}">
                <a16:creationId xmlns:a16="http://schemas.microsoft.com/office/drawing/2014/main" id="{3B055A1F-1BA6-7E4B-D8FD-9F63B77BB19B}"/>
              </a:ext>
            </a:extLst>
          </p:cNvPr>
          <p:cNvSpPr>
            <a:spLocks noGrp="1"/>
          </p:cNvSpPr>
          <p:nvPr>
            <p:ph type="subTitle" idx="1"/>
          </p:nvPr>
        </p:nvSpPr>
        <p:spPr>
          <a:xfrm>
            <a:off x="251928" y="3649965"/>
            <a:ext cx="6823290" cy="2852842"/>
          </a:xfrm>
        </p:spPr>
        <p:txBody>
          <a:bodyPr vert="horz" lIns="0" tIns="45720" rIns="0" bIns="45720" rtlCol="0">
            <a:normAutofit/>
          </a:bodyPr>
          <a:lstStyle/>
          <a:p>
            <a:r>
              <a:rPr lang="en-US" sz="2000" b="1" dirty="0">
                <a:solidFill>
                  <a:srgbClr val="FFFFFF"/>
                </a:solidFill>
                <a:latin typeface="+mn-lt"/>
              </a:rPr>
              <a:t>Pigott Laura Elin</a:t>
            </a:r>
            <a:r>
              <a:rPr lang="en-US" sz="2000" baseline="30000" dirty="0">
                <a:ln w="0"/>
                <a:solidFill>
                  <a:srgbClr val="FFFFFF"/>
                </a:solidFill>
                <a:effectLst>
                  <a:outerShdw blurRad="38100" dist="19050" dir="2700000" algn="tl" rotWithShape="0">
                    <a:prstClr val="black">
                      <a:alpha val="40000"/>
                    </a:prstClr>
                  </a:outerShdw>
                </a:effectLst>
                <a:latin typeface="+mn-lt"/>
              </a:rPr>
              <a:t>1,2,4</a:t>
            </a:r>
            <a:r>
              <a:rPr lang="en-US" sz="2000" dirty="0">
                <a:solidFill>
                  <a:srgbClr val="FFFFFF"/>
                </a:solidFill>
                <a:latin typeface="+mn-lt"/>
              </a:rPr>
              <a:t>; Mancini L.</a:t>
            </a:r>
            <a:r>
              <a:rPr lang="en-US" sz="2000" baseline="30000" dirty="0">
                <a:ln w="0"/>
                <a:solidFill>
                  <a:srgbClr val="FFFFFF"/>
                </a:solidFill>
                <a:effectLst>
                  <a:outerShdw blurRad="38100" dist="19050" dir="2700000" algn="tl" rotWithShape="0">
                    <a:prstClr val="black">
                      <a:alpha val="40000"/>
                    </a:prstClr>
                  </a:outerShdw>
                </a:effectLst>
                <a:latin typeface="+mn-lt"/>
              </a:rPr>
              <a:t> 1,2,3</a:t>
            </a:r>
            <a:r>
              <a:rPr lang="en-US" sz="2000" dirty="0">
                <a:solidFill>
                  <a:srgbClr val="FFFFFF"/>
                </a:solidFill>
                <a:latin typeface="+mn-lt"/>
              </a:rPr>
              <a:t>; </a:t>
            </a:r>
            <a:r>
              <a:rPr lang="en-US" sz="2000" dirty="0" err="1">
                <a:solidFill>
                  <a:srgbClr val="FFFFFF"/>
                </a:solidFill>
                <a:latin typeface="+mn-lt"/>
              </a:rPr>
              <a:t>Bisdas</a:t>
            </a:r>
            <a:r>
              <a:rPr lang="en-US" sz="2000" dirty="0">
                <a:solidFill>
                  <a:srgbClr val="FFFFFF"/>
                </a:solidFill>
                <a:latin typeface="+mn-lt"/>
              </a:rPr>
              <a:t> S.</a:t>
            </a:r>
            <a:r>
              <a:rPr lang="en-US" sz="2000" baseline="30000" dirty="0">
                <a:ln w="0"/>
                <a:solidFill>
                  <a:srgbClr val="FFFFFF"/>
                </a:solidFill>
                <a:effectLst>
                  <a:outerShdw blurRad="38100" dist="19050" dir="2700000" algn="tl" rotWithShape="0">
                    <a:prstClr val="black">
                      <a:alpha val="40000"/>
                    </a:prstClr>
                  </a:outerShdw>
                </a:effectLst>
                <a:latin typeface="+mn-lt"/>
              </a:rPr>
              <a:t> 1,2</a:t>
            </a:r>
          </a:p>
          <a:p>
            <a:endParaRPr lang="en-US" sz="1050" baseline="30000" dirty="0">
              <a:ln w="0"/>
              <a:solidFill>
                <a:srgbClr val="FFFFFF"/>
              </a:solidFill>
              <a:effectLst>
                <a:outerShdw blurRad="38100" dist="19050" dir="2700000" algn="tl" rotWithShape="0">
                  <a:prstClr val="black">
                    <a:alpha val="40000"/>
                  </a:prstClr>
                </a:outerShdw>
              </a:effectLst>
              <a:latin typeface="+mn-lt"/>
            </a:endParaRPr>
          </a:p>
          <a:p>
            <a:r>
              <a:rPr lang="en-US" sz="1100" dirty="0">
                <a:solidFill>
                  <a:srgbClr val="FFFFFF"/>
                </a:solidFill>
                <a:latin typeface="+mn-lt"/>
              </a:rPr>
              <a:t>1: Faculty of Brain Science, Queen Square Institute of Neurology, University College London, London, </a:t>
            </a:r>
            <a:r>
              <a:rPr lang="en-US" sz="1100" dirty="0" err="1">
                <a:solidFill>
                  <a:srgbClr val="FFFFFF"/>
                </a:solidFill>
                <a:latin typeface="+mn-lt"/>
              </a:rPr>
              <a:t>Uk</a:t>
            </a:r>
            <a:endParaRPr lang="en-US" sz="1100" dirty="0">
              <a:solidFill>
                <a:srgbClr val="FFFFFF"/>
              </a:solidFill>
              <a:latin typeface="+mn-lt"/>
            </a:endParaRPr>
          </a:p>
          <a:p>
            <a:r>
              <a:rPr lang="en-US" sz="1100" dirty="0">
                <a:solidFill>
                  <a:srgbClr val="FFFFFF"/>
                </a:solidFill>
                <a:latin typeface="+mn-lt"/>
              </a:rPr>
              <a:t>2: </a:t>
            </a:r>
            <a:r>
              <a:rPr lang="en-US" sz="1100" dirty="0" err="1">
                <a:solidFill>
                  <a:srgbClr val="FFFFFF"/>
                </a:solidFill>
                <a:latin typeface="+mn-lt"/>
              </a:rPr>
              <a:t>Lysholm</a:t>
            </a:r>
            <a:r>
              <a:rPr lang="en-US" sz="1100" dirty="0">
                <a:solidFill>
                  <a:srgbClr val="FFFFFF"/>
                </a:solidFill>
                <a:latin typeface="+mn-lt"/>
              </a:rPr>
              <a:t> Department of Neuroradiology, The national Hospital for Neurology &amp; Neurosurgery University College London, London, UK</a:t>
            </a:r>
          </a:p>
          <a:p>
            <a:r>
              <a:rPr lang="en-US" sz="1100" dirty="0">
                <a:solidFill>
                  <a:srgbClr val="FFFFFF"/>
                </a:solidFill>
                <a:latin typeface="+mn-lt"/>
              </a:rPr>
              <a:t>3: Department of Brain Repair and rehabilitation, UCL Queen Square Institute of Neurology, London, UK</a:t>
            </a:r>
          </a:p>
          <a:p>
            <a:r>
              <a:rPr lang="en-US" sz="1100" dirty="0">
                <a:solidFill>
                  <a:srgbClr val="FFFFFF"/>
                </a:solidFill>
                <a:latin typeface="+mn-lt"/>
              </a:rPr>
              <a:t>4: Institute of Health and Social Care, London South Bank University, London, UK</a:t>
            </a:r>
          </a:p>
        </p:txBody>
      </p:sp>
      <p:sp>
        <p:nvSpPr>
          <p:cNvPr id="136" name="Rectangle 135">
            <a:extLst>
              <a:ext uri="{FF2B5EF4-FFF2-40B4-BE49-F238E27FC236}">
                <a16:creationId xmlns:a16="http://schemas.microsoft.com/office/drawing/2014/main" id="{1969FBEB-B982-49E2-92D1-734B6F7A9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3D4875C9-3305-2475-85C2-2C72D25D279A}"/>
              </a:ext>
            </a:extLst>
          </p:cNvPr>
          <p:cNvPicPr>
            <a:picLocks noChangeAspect="1"/>
          </p:cNvPicPr>
          <p:nvPr/>
        </p:nvPicPr>
        <p:blipFill>
          <a:blip r:embed="rId2"/>
          <a:stretch>
            <a:fillRect/>
          </a:stretch>
        </p:blipFill>
        <p:spPr>
          <a:xfrm>
            <a:off x="8084579" y="567435"/>
            <a:ext cx="3609294" cy="1582813"/>
          </a:xfrm>
          <a:prstGeom prst="rect">
            <a:avLst/>
          </a:prstGeom>
        </p:spPr>
      </p:pic>
      <p:sp>
        <p:nvSpPr>
          <p:cNvPr id="138" name="Rectangle 137">
            <a:extLst>
              <a:ext uri="{FF2B5EF4-FFF2-40B4-BE49-F238E27FC236}">
                <a16:creationId xmlns:a16="http://schemas.microsoft.com/office/drawing/2014/main" id="{0E59FA4E-9E80-4AA0-B323-4711DA37E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F35E12-639A-FCCF-96A9-6B1A225CBC6F}"/>
              </a:ext>
            </a:extLst>
          </p:cNvPr>
          <p:cNvPicPr>
            <a:picLocks noChangeAspect="1"/>
          </p:cNvPicPr>
          <p:nvPr/>
        </p:nvPicPr>
        <p:blipFill>
          <a:blip r:embed="rId3"/>
          <a:stretch>
            <a:fillRect/>
          </a:stretch>
        </p:blipFill>
        <p:spPr>
          <a:xfrm>
            <a:off x="8084579" y="3059045"/>
            <a:ext cx="3609294" cy="739905"/>
          </a:xfrm>
          <a:prstGeom prst="rect">
            <a:avLst/>
          </a:prstGeom>
        </p:spPr>
      </p:pic>
      <p:sp>
        <p:nvSpPr>
          <p:cNvPr id="140" name="Rectangle 139">
            <a:extLst>
              <a:ext uri="{FF2B5EF4-FFF2-40B4-BE49-F238E27FC236}">
                <a16:creationId xmlns:a16="http://schemas.microsoft.com/office/drawing/2014/main" id="{843D9602-3254-40BA-B292-5BB9CA5B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17C415-3CE0-968B-D99B-00D614D1AFFE}"/>
              </a:ext>
            </a:extLst>
          </p:cNvPr>
          <p:cNvPicPr>
            <a:picLocks noChangeAspect="1"/>
          </p:cNvPicPr>
          <p:nvPr/>
        </p:nvPicPr>
        <p:blipFill>
          <a:blip r:embed="rId4"/>
          <a:stretch>
            <a:fillRect/>
          </a:stretch>
        </p:blipFill>
        <p:spPr>
          <a:xfrm>
            <a:off x="9015014" y="4624943"/>
            <a:ext cx="1748424" cy="1748424"/>
          </a:xfrm>
          <a:prstGeom prst="rect">
            <a:avLst/>
          </a:prstGeom>
        </p:spPr>
      </p:pic>
    </p:spTree>
    <p:extLst>
      <p:ext uri="{BB962C8B-B14F-4D97-AF65-F5344CB8AC3E}">
        <p14:creationId xmlns:p14="http://schemas.microsoft.com/office/powerpoint/2010/main" val="358623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36748E2-1414-45C6-81ED-B2E62DD73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94501-9AF1-15F5-EDB9-4BCA255ED294}"/>
              </a:ext>
            </a:extLst>
          </p:cNvPr>
          <p:cNvSpPr>
            <a:spLocks noGrp="1"/>
          </p:cNvSpPr>
          <p:nvPr>
            <p:ph type="title"/>
          </p:nvPr>
        </p:nvSpPr>
        <p:spPr>
          <a:xfrm>
            <a:off x="6411685" y="634946"/>
            <a:ext cx="5127171" cy="1450757"/>
          </a:xfrm>
        </p:spPr>
        <p:txBody>
          <a:bodyPr>
            <a:normAutofit/>
          </a:bodyPr>
          <a:lstStyle/>
          <a:p>
            <a:r>
              <a:rPr lang="en-GB"/>
              <a:t>Methods – Disease State</a:t>
            </a:r>
          </a:p>
        </p:txBody>
      </p:sp>
      <p:pic>
        <p:nvPicPr>
          <p:cNvPr id="7" name="Content Placeholder 6">
            <a:extLst>
              <a:ext uri="{FF2B5EF4-FFF2-40B4-BE49-F238E27FC236}">
                <a16:creationId xmlns:a16="http://schemas.microsoft.com/office/drawing/2014/main" id="{88C2CCE7-C903-44E9-D6BB-649EA0A399B5}"/>
              </a:ext>
            </a:extLst>
          </p:cNvPr>
          <p:cNvPicPr>
            <a:picLocks noChangeAspect="1"/>
          </p:cNvPicPr>
          <p:nvPr/>
        </p:nvPicPr>
        <p:blipFill rotWithShape="1">
          <a:blip r:embed="rId2"/>
          <a:srcRect l="28231" r="12040" b="-1"/>
          <a:stretch/>
        </p:blipFill>
        <p:spPr>
          <a:xfrm>
            <a:off x="643192" y="964321"/>
            <a:ext cx="5451627" cy="4609317"/>
          </a:xfrm>
          <a:prstGeom prst="rect">
            <a:avLst/>
          </a:prstGeom>
        </p:spPr>
      </p:pic>
      <p:cxnSp>
        <p:nvCxnSpPr>
          <p:cNvPr id="36" name="Straight Connector 35">
            <a:extLst>
              <a:ext uri="{FF2B5EF4-FFF2-40B4-BE49-F238E27FC236}">
                <a16:creationId xmlns:a16="http://schemas.microsoft.com/office/drawing/2014/main" id="{2D7E4852-2A91-42C1-8C75-34DF3751E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A2E317D4-EBF4-CB4B-F89F-5395408F790F}"/>
              </a:ext>
            </a:extLst>
          </p:cNvPr>
          <p:cNvSpPr>
            <a:spLocks noGrp="1"/>
          </p:cNvSpPr>
          <p:nvPr>
            <p:ph idx="1"/>
          </p:nvPr>
        </p:nvSpPr>
        <p:spPr>
          <a:xfrm>
            <a:off x="6411684" y="2198913"/>
            <a:ext cx="5127172" cy="3935557"/>
          </a:xfrm>
        </p:spPr>
        <p:txBody>
          <a:bodyPr>
            <a:normAutofit fontScale="77500" lnSpcReduction="20000"/>
          </a:bodyPr>
          <a:lstStyle/>
          <a:p>
            <a:pPr>
              <a:buFont typeface="Courier New" panose="02070309020205020404" pitchFamily="49" charset="0"/>
              <a:buChar char="o"/>
            </a:pPr>
            <a:r>
              <a:rPr lang="en-US" dirty="0"/>
              <a:t>Evaluation of percent change for timepoints: </a:t>
            </a:r>
          </a:p>
          <a:p>
            <a:pPr>
              <a:buFontTx/>
              <a:buChar char="-"/>
            </a:pPr>
            <a:r>
              <a:rPr lang="en-US" dirty="0"/>
              <a:t>Baseline </a:t>
            </a:r>
          </a:p>
          <a:p>
            <a:pPr>
              <a:buFontTx/>
              <a:buChar char="-"/>
            </a:pPr>
            <a:r>
              <a:rPr lang="en-US" dirty="0"/>
              <a:t>3 month follow up</a:t>
            </a:r>
          </a:p>
          <a:p>
            <a:pPr>
              <a:buFontTx/>
              <a:buChar char="-"/>
            </a:pPr>
            <a:r>
              <a:rPr lang="en-US" dirty="0"/>
              <a:t>6 month follow up</a:t>
            </a:r>
          </a:p>
          <a:p>
            <a:pPr>
              <a:buFontTx/>
              <a:buChar char="-"/>
            </a:pPr>
            <a:r>
              <a:rPr lang="en-US" dirty="0"/>
              <a:t>9 month follow up</a:t>
            </a:r>
          </a:p>
          <a:p>
            <a:pPr>
              <a:buFontTx/>
              <a:buChar char="-"/>
            </a:pPr>
            <a:r>
              <a:rPr lang="en-US" dirty="0"/>
              <a:t>12 month follow up</a:t>
            </a:r>
          </a:p>
          <a:p>
            <a:pPr marL="0" indent="0" algn="ctr">
              <a:buNone/>
            </a:pPr>
            <a:r>
              <a:rPr lang="en-US" b="1" dirty="0"/>
              <a:t>Equation: 100*(Vt2-Vt1)/Vt1 </a:t>
            </a:r>
          </a:p>
          <a:p>
            <a:pPr marL="0" indent="0">
              <a:buNone/>
            </a:pPr>
            <a:endParaRPr lang="en-US" dirty="0"/>
          </a:p>
          <a:p>
            <a:pPr marL="0" indent="0">
              <a:buNone/>
            </a:pPr>
            <a:r>
              <a:rPr lang="en-US" dirty="0"/>
              <a:t>More than or equal 25% </a:t>
            </a:r>
            <a:r>
              <a:rPr lang="en-US" dirty="0">
                <a:sym typeface="Wingdings" panose="05000000000000000000" pitchFamily="2" charset="2"/>
              </a:rPr>
              <a:t> Progressive disease</a:t>
            </a:r>
          </a:p>
          <a:p>
            <a:pPr marL="0" indent="0">
              <a:buNone/>
            </a:pPr>
            <a:r>
              <a:rPr lang="en-US" dirty="0">
                <a:sym typeface="Wingdings" panose="05000000000000000000" pitchFamily="2" charset="2"/>
              </a:rPr>
              <a:t>0-25%  stable disease</a:t>
            </a:r>
          </a:p>
          <a:p>
            <a:pPr marL="0" indent="0">
              <a:buNone/>
            </a:pPr>
            <a:r>
              <a:rPr lang="en-US" dirty="0"/>
              <a:t>Pseudo-progression </a:t>
            </a:r>
            <a:r>
              <a:rPr lang="en-US" dirty="0">
                <a:sym typeface="Wingdings" panose="05000000000000000000" pitchFamily="2" charset="2"/>
              </a:rPr>
              <a:t> progression at bassline with regression at follow up</a:t>
            </a:r>
            <a:endParaRPr lang="en-US" dirty="0"/>
          </a:p>
        </p:txBody>
      </p:sp>
      <p:sp>
        <p:nvSpPr>
          <p:cNvPr id="38" name="Rectangle 37">
            <a:extLst>
              <a:ext uri="{FF2B5EF4-FFF2-40B4-BE49-F238E27FC236}">
                <a16:creationId xmlns:a16="http://schemas.microsoft.com/office/drawing/2014/main" id="{54308465-3CAC-4219-A8D5-368A1CFC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281532E4-FF18-4707-B987-B543B1B7F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990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20D2-94CF-716F-7D35-A24FF33FF5A3}"/>
              </a:ext>
            </a:extLst>
          </p:cNvPr>
          <p:cNvSpPr>
            <a:spLocks noGrp="1"/>
          </p:cNvSpPr>
          <p:nvPr>
            <p:ph type="title"/>
          </p:nvPr>
        </p:nvSpPr>
        <p:spPr/>
        <p:txBody>
          <a:bodyPr/>
          <a:lstStyle/>
          <a:p>
            <a:r>
              <a:rPr lang="en-GB" dirty="0"/>
              <a:t>Methods – Survival Analysis</a:t>
            </a:r>
          </a:p>
        </p:txBody>
      </p:sp>
      <p:sp>
        <p:nvSpPr>
          <p:cNvPr id="3" name="Content Placeholder 2">
            <a:extLst>
              <a:ext uri="{FF2B5EF4-FFF2-40B4-BE49-F238E27FC236}">
                <a16:creationId xmlns:a16="http://schemas.microsoft.com/office/drawing/2014/main" id="{2D769CD6-B3AC-B0E2-A1DD-264384961C87}"/>
              </a:ext>
            </a:extLst>
          </p:cNvPr>
          <p:cNvSpPr>
            <a:spLocks noGrp="1"/>
          </p:cNvSpPr>
          <p:nvPr>
            <p:ph idx="1"/>
          </p:nvPr>
        </p:nvSpPr>
        <p:spPr/>
        <p:txBody>
          <a:bodyPr/>
          <a:lstStyle/>
          <a:p>
            <a:pPr>
              <a:buFont typeface="Courier New" panose="02070309020205020404" pitchFamily="49" charset="0"/>
              <a:buChar char="o"/>
            </a:pPr>
            <a:r>
              <a:rPr lang="en-GB" dirty="0"/>
              <a:t>Univariate Cox Proportional Hazard Regression to identify significant variables at 6 and 12 months</a:t>
            </a:r>
          </a:p>
          <a:p>
            <a:pPr>
              <a:buFont typeface="Courier New" panose="02070309020205020404" pitchFamily="49" charset="0"/>
              <a:buChar char="o"/>
            </a:pPr>
            <a:r>
              <a:rPr lang="en-GB" dirty="0"/>
              <a:t>Significant predictor variables and the perfusion maps were included in the predictive model. </a:t>
            </a:r>
          </a:p>
          <a:p>
            <a:pPr>
              <a:buFont typeface="Courier New" panose="02070309020205020404" pitchFamily="49" charset="0"/>
              <a:buChar char="o"/>
            </a:pPr>
            <a:r>
              <a:rPr lang="en-GB" dirty="0"/>
              <a:t>Threshold was established with the cut point (with nearest to (0,1) method)</a:t>
            </a:r>
          </a:p>
          <a:p>
            <a:pPr>
              <a:buFont typeface="Courier New" panose="02070309020205020404" pitchFamily="49" charset="0"/>
              <a:buChar char="o"/>
            </a:pPr>
            <a:r>
              <a:rPr lang="en-GB" dirty="0"/>
              <a:t>Threshold produced two groups: </a:t>
            </a:r>
          </a:p>
          <a:p>
            <a:pPr marL="457200" indent="-457200">
              <a:buAutoNum type="arabicPeriod"/>
            </a:pPr>
            <a:r>
              <a:rPr lang="en-GB" dirty="0"/>
              <a:t>Patients with high perfusion values</a:t>
            </a:r>
          </a:p>
          <a:p>
            <a:pPr marL="457200" indent="-457200">
              <a:buAutoNum type="arabicPeriod"/>
            </a:pPr>
            <a:r>
              <a:rPr lang="en-GB" dirty="0"/>
              <a:t>Patients with low perfusion values.</a:t>
            </a:r>
          </a:p>
          <a:p>
            <a:pPr>
              <a:buFont typeface="Courier New" panose="02070309020205020404" pitchFamily="49" charset="0"/>
              <a:buChar char="o"/>
            </a:pPr>
            <a:r>
              <a:rPr lang="en-GB" dirty="0"/>
              <a:t>Median survival time was established and graphed with a Kaplan Meier Survival Analysis. </a:t>
            </a:r>
          </a:p>
        </p:txBody>
      </p:sp>
    </p:spTree>
    <p:extLst>
      <p:ext uri="{BB962C8B-B14F-4D97-AF65-F5344CB8AC3E}">
        <p14:creationId xmlns:p14="http://schemas.microsoft.com/office/powerpoint/2010/main" val="261947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5CC566-4FBE-AB16-8212-61B8BAA7023F}"/>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Survival Models</a:t>
            </a:r>
          </a:p>
        </p:txBody>
      </p:sp>
      <p:sp>
        <p:nvSpPr>
          <p:cNvPr id="13" name="Rectangle 12">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7DB74621-26E5-AFA9-1B1D-CA9A9E188A9D}"/>
              </a:ext>
            </a:extLst>
          </p:cNvPr>
          <p:cNvGraphicFramePr>
            <a:graphicFrameLocks noGrp="1"/>
          </p:cNvGraphicFramePr>
          <p:nvPr>
            <p:ph idx="1"/>
            <p:extLst>
              <p:ext uri="{D42A27DB-BD31-4B8C-83A1-F6EECF244321}">
                <p14:modId xmlns:p14="http://schemas.microsoft.com/office/powerpoint/2010/main" val="129089337"/>
              </p:ext>
            </p:extLst>
          </p:nvPr>
        </p:nvGraphicFramePr>
        <p:xfrm>
          <a:off x="4358936" y="763479"/>
          <a:ext cx="7439487" cy="5526191"/>
        </p:xfrm>
        <a:graphic>
          <a:graphicData uri="http://schemas.openxmlformats.org/drawingml/2006/table">
            <a:tbl>
              <a:tblPr firstRow="1" firstCol="1" bandRow="1">
                <a:tableStyleId>{5C22544A-7EE6-4342-B048-85BDC9FD1C3A}</a:tableStyleId>
              </a:tblPr>
              <a:tblGrid>
                <a:gridCol w="656947">
                  <a:extLst>
                    <a:ext uri="{9D8B030D-6E8A-4147-A177-3AD203B41FA5}">
                      <a16:colId xmlns:a16="http://schemas.microsoft.com/office/drawing/2014/main" val="1540160804"/>
                    </a:ext>
                  </a:extLst>
                </a:gridCol>
                <a:gridCol w="1482571">
                  <a:extLst>
                    <a:ext uri="{9D8B030D-6E8A-4147-A177-3AD203B41FA5}">
                      <a16:colId xmlns:a16="http://schemas.microsoft.com/office/drawing/2014/main" val="2125661719"/>
                    </a:ext>
                  </a:extLst>
                </a:gridCol>
                <a:gridCol w="790113">
                  <a:extLst>
                    <a:ext uri="{9D8B030D-6E8A-4147-A177-3AD203B41FA5}">
                      <a16:colId xmlns:a16="http://schemas.microsoft.com/office/drawing/2014/main" val="237227739"/>
                    </a:ext>
                  </a:extLst>
                </a:gridCol>
                <a:gridCol w="1054774">
                  <a:extLst>
                    <a:ext uri="{9D8B030D-6E8A-4147-A177-3AD203B41FA5}">
                      <a16:colId xmlns:a16="http://schemas.microsoft.com/office/drawing/2014/main" val="2990020372"/>
                    </a:ext>
                  </a:extLst>
                </a:gridCol>
                <a:gridCol w="3455082">
                  <a:extLst>
                    <a:ext uri="{9D8B030D-6E8A-4147-A177-3AD203B41FA5}">
                      <a16:colId xmlns:a16="http://schemas.microsoft.com/office/drawing/2014/main" val="1776271072"/>
                    </a:ext>
                  </a:extLst>
                </a:gridCol>
              </a:tblGrid>
              <a:tr h="390988">
                <a:tc>
                  <a:txBody>
                    <a:bodyPr/>
                    <a:lstStyle/>
                    <a:p>
                      <a:r>
                        <a:rPr lang="en-GB" sz="1200">
                          <a:effectLst/>
                        </a:rPr>
                        <a:t>Model</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Disease status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dirty="0">
                          <a:effectLst/>
                        </a:rPr>
                        <a:t>Time point</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Maps included in the model</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 equation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2599158086"/>
                  </a:ext>
                </a:extLst>
              </a:tr>
              <a:tr h="565536">
                <a:tc>
                  <a:txBody>
                    <a:bodyPr/>
                    <a:lstStyle/>
                    <a:p>
                      <a:r>
                        <a:rPr lang="en-GB" sz="1200">
                          <a:effectLst/>
                        </a:rPr>
                        <a:t>Model 1</a:t>
                      </a:r>
                    </a:p>
                    <a:p>
                      <a:r>
                        <a:rPr lang="en-GB" sz="1200">
                          <a:effectLst/>
                        </a:rPr>
                        <a:t>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dirty="0">
                          <a:effectLst/>
                        </a:rPr>
                        <a:t>6 months</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Baseline: Ve, Vp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model_1 = .07711* age_baseline+ .0090714 * Baseline_VeMap + .5687629 * Baseline_VpMap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786876632"/>
                  </a:ext>
                </a:extLst>
              </a:tr>
              <a:tr h="390988">
                <a:tc>
                  <a:txBody>
                    <a:bodyPr/>
                    <a:lstStyle/>
                    <a:p>
                      <a:r>
                        <a:rPr lang="en-GB" sz="1200">
                          <a:effectLst/>
                        </a:rPr>
                        <a:t>Model 2</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12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Baseline: Ve, Vp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model_2 = .0837632 * age_baseline + .0036835 * B_VeMap + .7076702 * B_VpMap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1276820260"/>
                  </a:ext>
                </a:extLst>
              </a:tr>
              <a:tr h="740083">
                <a:tc>
                  <a:txBody>
                    <a:bodyPr/>
                    <a:lstStyle/>
                    <a:p>
                      <a:r>
                        <a:rPr lang="en-GB" sz="1200">
                          <a:effectLst/>
                        </a:rPr>
                        <a:t>Model 3</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pPr>
                        <a:lnSpc>
                          <a:spcPct val="150000"/>
                        </a:lnSpc>
                      </a:pPr>
                      <a:r>
                        <a:rPr lang="en-GB" sz="1000">
                          <a:effectLst/>
                        </a:rPr>
                        <a:t>Baseline: BF, Ktrans, Ve, Vp</a:t>
                      </a:r>
                    </a:p>
                    <a:p>
                      <a:r>
                        <a:rPr lang="en-GB" sz="1000">
                          <a:effectLst/>
                        </a:rPr>
                        <a:t>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model_3 = .0771591 * age_baseline - .0129942 * B_Bfmap + 1.2373 * BP_K21map + .0040047 * B_VeMap + .1464732 * B_VpMap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4191795083"/>
                  </a:ext>
                </a:extLst>
              </a:tr>
              <a:tr h="565536">
                <a:tc>
                  <a:txBody>
                    <a:bodyPr/>
                    <a:lstStyle/>
                    <a:p>
                      <a:r>
                        <a:rPr lang="en-GB" sz="1200">
                          <a:effectLst/>
                        </a:rPr>
                        <a:t>Model 4</a:t>
                      </a:r>
                    </a:p>
                    <a:p>
                      <a:r>
                        <a:rPr lang="en-GB" sz="1200">
                          <a:effectLst/>
                        </a:rPr>
                        <a:t>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12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Baseline: Vp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model_4 = .0421877 * age_baseline + .4490081 * B_VpMap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1225526975"/>
                  </a:ext>
                </a:extLst>
              </a:tr>
              <a:tr h="1001905">
                <a:tc>
                  <a:txBody>
                    <a:bodyPr/>
                    <a:lstStyle/>
                    <a:p>
                      <a:r>
                        <a:rPr lang="en-GB" sz="1200">
                          <a:effectLst/>
                        </a:rPr>
                        <a:t>Model 5</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pPr>
                        <a:lnSpc>
                          <a:spcPct val="150000"/>
                        </a:lnSpc>
                      </a:pPr>
                      <a:r>
                        <a:rPr lang="en-GB" sz="1000">
                          <a:effectLst/>
                        </a:rPr>
                        <a:t>Baseline: Ve, Vp</a:t>
                      </a:r>
                    </a:p>
                    <a:p>
                      <a:pPr>
                        <a:lnSpc>
                          <a:spcPct val="150000"/>
                        </a:lnSpc>
                      </a:pPr>
                      <a:r>
                        <a:rPr lang="en-GB" sz="1000">
                          <a:effectLst/>
                        </a:rPr>
                        <a:t>3-months: BF, Kep, Vp</a:t>
                      </a:r>
                    </a:p>
                    <a:p>
                      <a:r>
                        <a:rPr lang="en-GB" sz="1000">
                          <a:effectLst/>
                        </a:rPr>
                        <a:t>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model_5 = .100202 * age_baseline + .0198866 * B_VeMap + .4017944 * B_VpMap + .0004573 * m3_Bfmap + .3613811 * m3_K21map + 3.02e-07 * m3_VpMap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2147658759"/>
                  </a:ext>
                </a:extLst>
              </a:tr>
              <a:tr h="565536">
                <a:tc>
                  <a:txBody>
                    <a:bodyPr/>
                    <a:lstStyle/>
                    <a:p>
                      <a:r>
                        <a:rPr lang="en-GB" sz="1200">
                          <a:effectLst/>
                        </a:rPr>
                        <a:t>Model 6</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12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pPr>
                        <a:lnSpc>
                          <a:spcPct val="150000"/>
                        </a:lnSpc>
                      </a:pPr>
                      <a:r>
                        <a:rPr lang="en-GB" sz="1000">
                          <a:effectLst/>
                        </a:rPr>
                        <a:t>Baseline: Ve, Vp</a:t>
                      </a:r>
                    </a:p>
                    <a:p>
                      <a:r>
                        <a:rPr lang="en-GB" sz="1000">
                          <a:effectLst/>
                        </a:rPr>
                        <a:t>3-months: Kep, Vp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model_6 = .1209808 * age_baseline + .0049757 * B_VeMap + .6778823 * B_VpMap + .3699599 * m3_K21map + .1394876 * m3_VpMap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761978426"/>
                  </a:ext>
                </a:extLst>
              </a:tr>
              <a:tr h="740083">
                <a:tc>
                  <a:txBody>
                    <a:bodyPr/>
                    <a:lstStyle/>
                    <a:p>
                      <a:r>
                        <a:rPr lang="en-GB" sz="1200">
                          <a:effectLst/>
                        </a:rPr>
                        <a:t>Model 7</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Baseline: BF, Kep, Ve</a:t>
                      </a:r>
                    </a:p>
                    <a:p>
                      <a:r>
                        <a:rPr lang="en-GB" sz="1000">
                          <a:effectLst/>
                        </a:rPr>
                        <a:t>3-months: Vp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model_7 = .0670389 * age_baseline - .0132765 * B_Bfmap + .699975 * BP_K21map + .0048207 * B_VeMap + .1705033 * B_VpMap - .0509623 * m3_VpMap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290761302"/>
                  </a:ext>
                </a:extLst>
              </a:tr>
              <a:tr h="565536">
                <a:tc>
                  <a:txBody>
                    <a:bodyPr/>
                    <a:lstStyle/>
                    <a:p>
                      <a:r>
                        <a:rPr lang="en-GB" sz="1200">
                          <a:effectLst/>
                        </a:rPr>
                        <a:t>Model 8</a:t>
                      </a:r>
                    </a:p>
                    <a:p>
                      <a:r>
                        <a:rPr lang="en-GB" sz="1200">
                          <a:effectLst/>
                        </a:rPr>
                        <a:t>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dirty="0">
                          <a:effectLst/>
                        </a:rPr>
                        <a:t>True progression vs pseudo progression</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200" dirty="0">
                          <a:effectLst/>
                        </a:rPr>
                        <a:t>12 months</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a:effectLst/>
                        </a:rPr>
                        <a:t>Baseline: Vp</a:t>
                      </a:r>
                    </a:p>
                    <a:p>
                      <a:r>
                        <a:rPr lang="en-GB" sz="1000">
                          <a:effectLst/>
                        </a:rPr>
                        <a:t>3-months: Kep, Vp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tc>
                  <a:txBody>
                    <a:bodyPr/>
                    <a:lstStyle/>
                    <a:p>
                      <a:r>
                        <a:rPr lang="en-GB" sz="1000" dirty="0">
                          <a:effectLst/>
                        </a:rPr>
                        <a:t>model_8 = 1.069261 * </a:t>
                      </a:r>
                      <a:r>
                        <a:rPr lang="en-GB" sz="1000" dirty="0" err="1">
                          <a:effectLst/>
                        </a:rPr>
                        <a:t>age_baseline</a:t>
                      </a:r>
                      <a:r>
                        <a:rPr lang="en-GB" sz="1000" dirty="0">
                          <a:effectLst/>
                        </a:rPr>
                        <a:t> + 1.363248 * </a:t>
                      </a:r>
                      <a:r>
                        <a:rPr lang="en-GB" sz="1000" dirty="0" err="1">
                          <a:effectLst/>
                        </a:rPr>
                        <a:t>B_VpMap</a:t>
                      </a:r>
                      <a:r>
                        <a:rPr lang="en-GB" sz="1000" dirty="0">
                          <a:effectLst/>
                        </a:rPr>
                        <a:t> + 1.3278 * m3_K21map + 1 * m3_VpMap</a:t>
                      </a:r>
                      <a:endParaRPr lang="en-GB"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5220" marR="35220" marT="0" marB="0"/>
                </a:tc>
                <a:extLst>
                  <a:ext uri="{0D108BD9-81ED-4DB2-BD59-A6C34878D82A}">
                    <a16:rowId xmlns:a16="http://schemas.microsoft.com/office/drawing/2014/main" val="2799497352"/>
                  </a:ext>
                </a:extLst>
              </a:tr>
            </a:tbl>
          </a:graphicData>
        </a:graphic>
      </p:graphicFrame>
    </p:spTree>
    <p:extLst>
      <p:ext uri="{BB962C8B-B14F-4D97-AF65-F5344CB8AC3E}">
        <p14:creationId xmlns:p14="http://schemas.microsoft.com/office/powerpoint/2010/main" val="179759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2194-CC45-CF20-8BCE-9E1C83ED0E62}"/>
              </a:ext>
            </a:extLst>
          </p:cNvPr>
          <p:cNvSpPr>
            <a:spLocks noGrp="1"/>
          </p:cNvSpPr>
          <p:nvPr>
            <p:ph type="title"/>
          </p:nvPr>
        </p:nvSpPr>
        <p:spPr>
          <a:xfrm>
            <a:off x="1218536" y="575353"/>
            <a:ext cx="10058400" cy="1038763"/>
          </a:xfrm>
        </p:spPr>
        <p:txBody>
          <a:bodyPr>
            <a:normAutofit/>
          </a:bodyPr>
          <a:lstStyle/>
          <a:p>
            <a:r>
              <a:rPr lang="en-GB" dirty="0"/>
              <a:t>Results - Kaplan Meier Graph</a:t>
            </a:r>
          </a:p>
        </p:txBody>
      </p:sp>
      <p:pic>
        <p:nvPicPr>
          <p:cNvPr id="4" name="Picture 3">
            <a:extLst>
              <a:ext uri="{FF2B5EF4-FFF2-40B4-BE49-F238E27FC236}">
                <a16:creationId xmlns:a16="http://schemas.microsoft.com/office/drawing/2014/main" id="{F840EA2D-21DD-FC91-A2AA-D770300014F8}"/>
              </a:ext>
            </a:extLst>
          </p:cNvPr>
          <p:cNvPicPr>
            <a:picLocks noChangeAspect="1"/>
          </p:cNvPicPr>
          <p:nvPr/>
        </p:nvPicPr>
        <p:blipFill>
          <a:blip r:embed="rId3"/>
          <a:stretch>
            <a:fillRect/>
          </a:stretch>
        </p:blipFill>
        <p:spPr>
          <a:xfrm>
            <a:off x="765027" y="2396326"/>
            <a:ext cx="2698836" cy="1963102"/>
          </a:xfrm>
          <a:prstGeom prst="rect">
            <a:avLst/>
          </a:prstGeom>
        </p:spPr>
      </p:pic>
      <p:sp>
        <p:nvSpPr>
          <p:cNvPr id="6" name="TextBox 5">
            <a:extLst>
              <a:ext uri="{FF2B5EF4-FFF2-40B4-BE49-F238E27FC236}">
                <a16:creationId xmlns:a16="http://schemas.microsoft.com/office/drawing/2014/main" id="{5D057F96-0B90-3770-F086-FB955E2D22E7}"/>
              </a:ext>
            </a:extLst>
          </p:cNvPr>
          <p:cNvSpPr txBox="1"/>
          <p:nvPr/>
        </p:nvSpPr>
        <p:spPr>
          <a:xfrm>
            <a:off x="766498" y="4391992"/>
            <a:ext cx="2558266" cy="769441"/>
          </a:xfrm>
          <a:prstGeom prst="rect">
            <a:avLst/>
          </a:prstGeom>
          <a:noFill/>
        </p:spPr>
        <p:txBody>
          <a:bodyPr wrap="square">
            <a:spAutoFit/>
          </a:bodyPr>
          <a:lstStyle/>
          <a:p>
            <a:r>
              <a:rPr lang="en-GB" sz="1600" b="1" dirty="0"/>
              <a:t>Model 1</a:t>
            </a:r>
          </a:p>
          <a:p>
            <a:r>
              <a:rPr lang="en-GB" sz="1400" dirty="0"/>
              <a:t>0=progression, 1=stable disease</a:t>
            </a:r>
          </a:p>
          <a:p>
            <a:r>
              <a:rPr lang="en-GB" sz="1400" dirty="0"/>
              <a:t>Timeframe : 0-6 months</a:t>
            </a:r>
          </a:p>
        </p:txBody>
      </p:sp>
      <p:pic>
        <p:nvPicPr>
          <p:cNvPr id="7" name="Picture 6">
            <a:extLst>
              <a:ext uri="{FF2B5EF4-FFF2-40B4-BE49-F238E27FC236}">
                <a16:creationId xmlns:a16="http://schemas.microsoft.com/office/drawing/2014/main" id="{98119B52-3D11-D268-FDD7-61997129F888}"/>
              </a:ext>
            </a:extLst>
          </p:cNvPr>
          <p:cNvPicPr>
            <a:picLocks noChangeAspect="1"/>
          </p:cNvPicPr>
          <p:nvPr/>
        </p:nvPicPr>
        <p:blipFill>
          <a:blip r:embed="rId4"/>
          <a:stretch>
            <a:fillRect/>
          </a:stretch>
        </p:blipFill>
        <p:spPr>
          <a:xfrm>
            <a:off x="3504063" y="2380081"/>
            <a:ext cx="2703473" cy="1963102"/>
          </a:xfrm>
          <a:prstGeom prst="rect">
            <a:avLst/>
          </a:prstGeom>
        </p:spPr>
      </p:pic>
      <p:sp>
        <p:nvSpPr>
          <p:cNvPr id="9" name="TextBox 8">
            <a:extLst>
              <a:ext uri="{FF2B5EF4-FFF2-40B4-BE49-F238E27FC236}">
                <a16:creationId xmlns:a16="http://schemas.microsoft.com/office/drawing/2014/main" id="{BF7F5DE1-6B3E-3265-8BA7-5C8543E42B85}"/>
              </a:ext>
            </a:extLst>
          </p:cNvPr>
          <p:cNvSpPr txBox="1"/>
          <p:nvPr/>
        </p:nvSpPr>
        <p:spPr>
          <a:xfrm>
            <a:off x="3515093" y="4391992"/>
            <a:ext cx="2562662" cy="769441"/>
          </a:xfrm>
          <a:prstGeom prst="rect">
            <a:avLst/>
          </a:prstGeom>
          <a:noFill/>
        </p:spPr>
        <p:txBody>
          <a:bodyPr wrap="square">
            <a:spAutoFit/>
          </a:bodyPr>
          <a:lstStyle/>
          <a:p>
            <a:r>
              <a:rPr lang="en-GB" sz="1600" b="1" dirty="0"/>
              <a:t>Model 2</a:t>
            </a:r>
            <a:endParaRPr lang="en-GB" sz="1400" dirty="0"/>
          </a:p>
          <a:p>
            <a:r>
              <a:rPr lang="en-GB" sz="1400" dirty="0"/>
              <a:t>0=progression, 1=stable disease</a:t>
            </a:r>
          </a:p>
          <a:p>
            <a:r>
              <a:rPr lang="en-GB" sz="1400" dirty="0"/>
              <a:t>Timeframe : 0-12 months</a:t>
            </a:r>
          </a:p>
        </p:txBody>
      </p:sp>
      <p:pic>
        <p:nvPicPr>
          <p:cNvPr id="10" name="Picture 9">
            <a:extLst>
              <a:ext uri="{FF2B5EF4-FFF2-40B4-BE49-F238E27FC236}">
                <a16:creationId xmlns:a16="http://schemas.microsoft.com/office/drawing/2014/main" id="{E2344ADE-3C26-2E17-0771-7BCE662AE236}"/>
              </a:ext>
            </a:extLst>
          </p:cNvPr>
          <p:cNvPicPr>
            <a:picLocks noChangeAspect="1"/>
          </p:cNvPicPr>
          <p:nvPr/>
        </p:nvPicPr>
        <p:blipFill>
          <a:blip r:embed="rId5"/>
          <a:stretch>
            <a:fillRect/>
          </a:stretch>
        </p:blipFill>
        <p:spPr>
          <a:xfrm>
            <a:off x="6247736" y="2396325"/>
            <a:ext cx="2703473" cy="1963102"/>
          </a:xfrm>
          <a:prstGeom prst="rect">
            <a:avLst/>
          </a:prstGeom>
        </p:spPr>
      </p:pic>
      <p:sp>
        <p:nvSpPr>
          <p:cNvPr id="12" name="TextBox 11">
            <a:extLst>
              <a:ext uri="{FF2B5EF4-FFF2-40B4-BE49-F238E27FC236}">
                <a16:creationId xmlns:a16="http://schemas.microsoft.com/office/drawing/2014/main" id="{CC638810-4B34-866E-115E-D92D8D5A9B12}"/>
              </a:ext>
            </a:extLst>
          </p:cNvPr>
          <p:cNvSpPr txBox="1"/>
          <p:nvPr/>
        </p:nvSpPr>
        <p:spPr>
          <a:xfrm>
            <a:off x="6207536" y="4391992"/>
            <a:ext cx="2616576" cy="984885"/>
          </a:xfrm>
          <a:prstGeom prst="rect">
            <a:avLst/>
          </a:prstGeom>
          <a:noFill/>
        </p:spPr>
        <p:txBody>
          <a:bodyPr wrap="square">
            <a:spAutoFit/>
          </a:bodyPr>
          <a:lstStyle/>
          <a:p>
            <a:r>
              <a:rPr lang="en-GB" sz="1600" b="1" dirty="0"/>
              <a:t>Model 3</a:t>
            </a:r>
          </a:p>
          <a:p>
            <a:r>
              <a:rPr lang="en-GB" sz="1400" dirty="0"/>
              <a:t>0=true progression, 1=pseudo-progression</a:t>
            </a:r>
          </a:p>
          <a:p>
            <a:r>
              <a:rPr lang="en-GB" sz="1400" dirty="0"/>
              <a:t>Timeframe: 0-6 moths </a:t>
            </a:r>
          </a:p>
        </p:txBody>
      </p:sp>
      <p:sp>
        <p:nvSpPr>
          <p:cNvPr id="13" name="TextBox 12">
            <a:extLst>
              <a:ext uri="{FF2B5EF4-FFF2-40B4-BE49-F238E27FC236}">
                <a16:creationId xmlns:a16="http://schemas.microsoft.com/office/drawing/2014/main" id="{7F20DB1E-6E7D-3F14-54E5-26D6106D76D9}"/>
              </a:ext>
            </a:extLst>
          </p:cNvPr>
          <p:cNvSpPr txBox="1"/>
          <p:nvPr/>
        </p:nvSpPr>
        <p:spPr>
          <a:xfrm>
            <a:off x="9057811" y="4343183"/>
            <a:ext cx="2616576" cy="984885"/>
          </a:xfrm>
          <a:prstGeom prst="rect">
            <a:avLst/>
          </a:prstGeom>
          <a:noFill/>
        </p:spPr>
        <p:txBody>
          <a:bodyPr wrap="square">
            <a:spAutoFit/>
          </a:bodyPr>
          <a:lstStyle/>
          <a:p>
            <a:r>
              <a:rPr lang="en-GB" sz="1600" b="1" dirty="0"/>
              <a:t>Model 4</a:t>
            </a:r>
          </a:p>
          <a:p>
            <a:r>
              <a:rPr lang="en-GB" sz="1400" dirty="0"/>
              <a:t>0=true progression, 1=pseudo-progression</a:t>
            </a:r>
          </a:p>
          <a:p>
            <a:r>
              <a:rPr lang="en-GB" sz="1400" dirty="0"/>
              <a:t>Timeframe: 0-12 moths </a:t>
            </a:r>
          </a:p>
        </p:txBody>
      </p:sp>
      <p:pic>
        <p:nvPicPr>
          <p:cNvPr id="14" name="Picture 13">
            <a:extLst>
              <a:ext uri="{FF2B5EF4-FFF2-40B4-BE49-F238E27FC236}">
                <a16:creationId xmlns:a16="http://schemas.microsoft.com/office/drawing/2014/main" id="{8B886B1F-0A95-0F62-9E76-4208C59CADA3}"/>
              </a:ext>
            </a:extLst>
          </p:cNvPr>
          <p:cNvPicPr>
            <a:picLocks noChangeAspect="1"/>
          </p:cNvPicPr>
          <p:nvPr/>
        </p:nvPicPr>
        <p:blipFill>
          <a:blip r:embed="rId6"/>
          <a:stretch>
            <a:fillRect/>
          </a:stretch>
        </p:blipFill>
        <p:spPr>
          <a:xfrm>
            <a:off x="9025548" y="2396325"/>
            <a:ext cx="2681102" cy="1946858"/>
          </a:xfrm>
          <a:prstGeom prst="rect">
            <a:avLst/>
          </a:prstGeom>
        </p:spPr>
      </p:pic>
    </p:spTree>
    <p:extLst>
      <p:ext uri="{BB962C8B-B14F-4D97-AF65-F5344CB8AC3E}">
        <p14:creationId xmlns:p14="http://schemas.microsoft.com/office/powerpoint/2010/main" val="409478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582D-61DD-5E85-8A67-CFF89071D105}"/>
              </a:ext>
            </a:extLst>
          </p:cNvPr>
          <p:cNvSpPr>
            <a:spLocks noGrp="1"/>
          </p:cNvSpPr>
          <p:nvPr>
            <p:ph type="title"/>
          </p:nvPr>
        </p:nvSpPr>
        <p:spPr/>
        <p:txBody>
          <a:bodyPr/>
          <a:lstStyle/>
          <a:p>
            <a:r>
              <a:rPr lang="en-GB" dirty="0"/>
              <a:t>Results - Kaplan Meier Graph</a:t>
            </a:r>
          </a:p>
        </p:txBody>
      </p:sp>
      <p:pic>
        <p:nvPicPr>
          <p:cNvPr id="4" name="Picture 3">
            <a:extLst>
              <a:ext uri="{FF2B5EF4-FFF2-40B4-BE49-F238E27FC236}">
                <a16:creationId xmlns:a16="http://schemas.microsoft.com/office/drawing/2014/main" id="{6ABE118F-65F4-D3A6-8A41-596458AA52D5}"/>
              </a:ext>
            </a:extLst>
          </p:cNvPr>
          <p:cNvPicPr>
            <a:picLocks noChangeAspect="1"/>
          </p:cNvPicPr>
          <p:nvPr/>
        </p:nvPicPr>
        <p:blipFill>
          <a:blip r:embed="rId3"/>
          <a:stretch>
            <a:fillRect/>
          </a:stretch>
        </p:blipFill>
        <p:spPr>
          <a:xfrm>
            <a:off x="817725" y="2060329"/>
            <a:ext cx="5449411" cy="2885360"/>
          </a:xfrm>
          <a:prstGeom prst="rect">
            <a:avLst/>
          </a:prstGeom>
        </p:spPr>
      </p:pic>
      <p:pic>
        <p:nvPicPr>
          <p:cNvPr id="5" name="Picture 4">
            <a:extLst>
              <a:ext uri="{FF2B5EF4-FFF2-40B4-BE49-F238E27FC236}">
                <a16:creationId xmlns:a16="http://schemas.microsoft.com/office/drawing/2014/main" id="{5A73C563-AF91-5B52-EEAD-0C967320A1C5}"/>
              </a:ext>
            </a:extLst>
          </p:cNvPr>
          <p:cNvPicPr>
            <a:picLocks noChangeAspect="1"/>
          </p:cNvPicPr>
          <p:nvPr/>
        </p:nvPicPr>
        <p:blipFill>
          <a:blip r:embed="rId4"/>
          <a:stretch>
            <a:fillRect/>
          </a:stretch>
        </p:blipFill>
        <p:spPr>
          <a:xfrm>
            <a:off x="6375238" y="2091579"/>
            <a:ext cx="2616576" cy="1900003"/>
          </a:xfrm>
          <a:prstGeom prst="rect">
            <a:avLst/>
          </a:prstGeom>
        </p:spPr>
      </p:pic>
      <p:sp>
        <p:nvSpPr>
          <p:cNvPr id="6" name="TextBox 5">
            <a:extLst>
              <a:ext uri="{FF2B5EF4-FFF2-40B4-BE49-F238E27FC236}">
                <a16:creationId xmlns:a16="http://schemas.microsoft.com/office/drawing/2014/main" id="{540A9A22-F29A-9C3F-0637-833A0EE1433C}"/>
              </a:ext>
            </a:extLst>
          </p:cNvPr>
          <p:cNvSpPr txBox="1"/>
          <p:nvPr/>
        </p:nvSpPr>
        <p:spPr>
          <a:xfrm>
            <a:off x="6375238" y="3991582"/>
            <a:ext cx="2616576" cy="1046440"/>
          </a:xfrm>
          <a:prstGeom prst="rect">
            <a:avLst/>
          </a:prstGeom>
          <a:noFill/>
        </p:spPr>
        <p:txBody>
          <a:bodyPr wrap="square">
            <a:spAutoFit/>
          </a:bodyPr>
          <a:lstStyle/>
          <a:p>
            <a:r>
              <a:rPr lang="en-GB" sz="1400" b="1" dirty="0"/>
              <a:t>Model 3</a:t>
            </a:r>
          </a:p>
          <a:p>
            <a:r>
              <a:rPr lang="en-GB" sz="1200" dirty="0"/>
              <a:t>0=true progression, 1=pseudo-progression</a:t>
            </a:r>
          </a:p>
          <a:p>
            <a:r>
              <a:rPr lang="en-GB" sz="1200" dirty="0"/>
              <a:t>Timeframe: 0-6 moths </a:t>
            </a:r>
          </a:p>
          <a:p>
            <a:r>
              <a:rPr lang="en-GB" sz="1200" dirty="0"/>
              <a:t>Utilising baseline + 3 month scans</a:t>
            </a:r>
          </a:p>
        </p:txBody>
      </p:sp>
      <p:pic>
        <p:nvPicPr>
          <p:cNvPr id="7" name="Picture 6">
            <a:extLst>
              <a:ext uri="{FF2B5EF4-FFF2-40B4-BE49-F238E27FC236}">
                <a16:creationId xmlns:a16="http://schemas.microsoft.com/office/drawing/2014/main" id="{960F1977-E2EB-8B54-5A9D-64468F11429F}"/>
              </a:ext>
            </a:extLst>
          </p:cNvPr>
          <p:cNvPicPr>
            <a:picLocks noChangeAspect="1"/>
          </p:cNvPicPr>
          <p:nvPr/>
        </p:nvPicPr>
        <p:blipFill>
          <a:blip r:embed="rId5"/>
          <a:stretch>
            <a:fillRect/>
          </a:stretch>
        </p:blipFill>
        <p:spPr>
          <a:xfrm>
            <a:off x="9099916" y="2060328"/>
            <a:ext cx="2659612" cy="1931253"/>
          </a:xfrm>
          <a:prstGeom prst="rect">
            <a:avLst/>
          </a:prstGeom>
        </p:spPr>
      </p:pic>
      <p:sp>
        <p:nvSpPr>
          <p:cNvPr id="9" name="TextBox 8">
            <a:extLst>
              <a:ext uri="{FF2B5EF4-FFF2-40B4-BE49-F238E27FC236}">
                <a16:creationId xmlns:a16="http://schemas.microsoft.com/office/drawing/2014/main" id="{F534F942-44C6-EBC7-D4B4-1EFFA80B9A20}"/>
              </a:ext>
            </a:extLst>
          </p:cNvPr>
          <p:cNvSpPr txBox="1"/>
          <p:nvPr/>
        </p:nvSpPr>
        <p:spPr>
          <a:xfrm>
            <a:off x="9099916" y="3991582"/>
            <a:ext cx="2616576" cy="1046440"/>
          </a:xfrm>
          <a:prstGeom prst="rect">
            <a:avLst/>
          </a:prstGeom>
          <a:noFill/>
        </p:spPr>
        <p:txBody>
          <a:bodyPr wrap="square">
            <a:spAutoFit/>
          </a:bodyPr>
          <a:lstStyle/>
          <a:p>
            <a:r>
              <a:rPr lang="en-GB" sz="1400" b="1" dirty="0"/>
              <a:t>Model 4</a:t>
            </a:r>
          </a:p>
          <a:p>
            <a:r>
              <a:rPr lang="en-GB" sz="1200" dirty="0"/>
              <a:t>0=true progression, 1=pseudo-progression</a:t>
            </a:r>
          </a:p>
          <a:p>
            <a:r>
              <a:rPr lang="en-GB" sz="1200" dirty="0"/>
              <a:t>Timeframe: 0-12 moths </a:t>
            </a:r>
          </a:p>
          <a:p>
            <a:r>
              <a:rPr lang="en-GB" sz="1200" dirty="0"/>
              <a:t>Utilising baseline and 3 month scans</a:t>
            </a:r>
          </a:p>
        </p:txBody>
      </p:sp>
    </p:spTree>
    <p:extLst>
      <p:ext uri="{BB962C8B-B14F-4D97-AF65-F5344CB8AC3E}">
        <p14:creationId xmlns:p14="http://schemas.microsoft.com/office/powerpoint/2010/main" val="363989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7A23741-C8CC-49EF-950D-A0B72BACD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E823DD-C233-455F-9FF9-40C20F5D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DE0A75-684F-69CD-AFB9-04AC029FCDB4}"/>
              </a:ext>
            </a:extLst>
          </p:cNvPr>
          <p:cNvSpPr>
            <a:spLocks noGrp="1"/>
          </p:cNvSpPr>
          <p:nvPr>
            <p:ph type="title"/>
          </p:nvPr>
        </p:nvSpPr>
        <p:spPr>
          <a:xfrm>
            <a:off x="397829" y="516836"/>
            <a:ext cx="3375181" cy="1542784"/>
          </a:xfrm>
        </p:spPr>
        <p:txBody>
          <a:bodyPr>
            <a:normAutofit/>
          </a:bodyPr>
          <a:lstStyle/>
          <a:p>
            <a:r>
              <a:rPr lang="en-GB" sz="3600" dirty="0">
                <a:solidFill>
                  <a:srgbClr val="FFFFFF"/>
                </a:solidFill>
              </a:rPr>
              <a:t>Results – Survival Models</a:t>
            </a:r>
          </a:p>
        </p:txBody>
      </p:sp>
      <p:sp>
        <p:nvSpPr>
          <p:cNvPr id="11" name="Content Placeholder 10">
            <a:extLst>
              <a:ext uri="{FF2B5EF4-FFF2-40B4-BE49-F238E27FC236}">
                <a16:creationId xmlns:a16="http://schemas.microsoft.com/office/drawing/2014/main" id="{F9C63848-DB00-6429-CB51-42A44A734E33}"/>
              </a:ext>
            </a:extLst>
          </p:cNvPr>
          <p:cNvSpPr>
            <a:spLocks noGrp="1"/>
          </p:cNvSpPr>
          <p:nvPr>
            <p:ph idx="1"/>
          </p:nvPr>
        </p:nvSpPr>
        <p:spPr>
          <a:xfrm>
            <a:off x="492371" y="2653800"/>
            <a:ext cx="3084844" cy="3335519"/>
          </a:xfrm>
        </p:spPr>
        <p:txBody>
          <a:bodyPr>
            <a:normAutofit/>
          </a:bodyPr>
          <a:lstStyle/>
          <a:p>
            <a:pPr marL="0" indent="0">
              <a:buNone/>
            </a:pPr>
            <a:r>
              <a:rPr lang="en-GB" sz="1600" dirty="0">
                <a:solidFill>
                  <a:srgbClr val="FFFFFF"/>
                </a:solidFill>
              </a:rPr>
              <a:t>Comparison of models utilising</a:t>
            </a:r>
          </a:p>
          <a:p>
            <a:pPr marL="342900" indent="-342900">
              <a:buAutoNum type="arabicPeriod"/>
            </a:pPr>
            <a:r>
              <a:rPr lang="en-GB" sz="1600" dirty="0">
                <a:solidFill>
                  <a:schemeClr val="bg1"/>
                </a:solidFill>
              </a:rPr>
              <a:t>Only baseline scan to predict 6- and 12-month outcome </a:t>
            </a:r>
            <a:r>
              <a:rPr lang="en-GB" sz="1600" dirty="0">
                <a:solidFill>
                  <a:schemeClr val="accent6">
                    <a:lumMod val="60000"/>
                    <a:lumOff val="40000"/>
                  </a:schemeClr>
                </a:solidFill>
              </a:rPr>
              <a:t>(Pink)</a:t>
            </a:r>
          </a:p>
          <a:p>
            <a:pPr marL="342900" indent="-342900">
              <a:buAutoNum type="arabicPeriod"/>
            </a:pPr>
            <a:r>
              <a:rPr lang="en-GB" sz="1600" dirty="0">
                <a:solidFill>
                  <a:schemeClr val="bg1"/>
                </a:solidFill>
              </a:rPr>
              <a:t>Baseline and 3 month follow up scan to predict 6- and 12-month outcome </a:t>
            </a:r>
            <a:r>
              <a:rPr lang="en-GB" sz="1600" dirty="0">
                <a:solidFill>
                  <a:schemeClr val="accent5">
                    <a:lumMod val="40000"/>
                    <a:lumOff val="60000"/>
                  </a:schemeClr>
                </a:solidFill>
              </a:rPr>
              <a:t>(Yellow)</a:t>
            </a:r>
            <a:br>
              <a:rPr lang="en-GB" sz="1600" dirty="0">
                <a:solidFill>
                  <a:srgbClr val="FFFFFF"/>
                </a:solidFill>
              </a:rPr>
            </a:br>
            <a:endParaRPr lang="en-US" sz="1500" dirty="0">
              <a:solidFill>
                <a:srgbClr val="FFFFFF"/>
              </a:solidFill>
            </a:endParaRPr>
          </a:p>
        </p:txBody>
      </p:sp>
      <p:sp>
        <p:nvSpPr>
          <p:cNvPr id="18" name="Rectangle 17">
            <a:extLst>
              <a:ext uri="{FF2B5EF4-FFF2-40B4-BE49-F238E27FC236}">
                <a16:creationId xmlns:a16="http://schemas.microsoft.com/office/drawing/2014/main" id="{83CF00AF-6C1D-4FC6-89F3-121ED766A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Content Placeholder 5">
            <a:extLst>
              <a:ext uri="{FF2B5EF4-FFF2-40B4-BE49-F238E27FC236}">
                <a16:creationId xmlns:a16="http://schemas.microsoft.com/office/drawing/2014/main" id="{192D65B8-F31F-87EA-7244-40E37F698A9B}"/>
              </a:ext>
            </a:extLst>
          </p:cNvPr>
          <p:cNvGraphicFramePr>
            <a:graphicFrameLocks/>
          </p:cNvGraphicFramePr>
          <p:nvPr>
            <p:extLst>
              <p:ext uri="{D42A27DB-BD31-4B8C-83A1-F6EECF244321}">
                <p14:modId xmlns:p14="http://schemas.microsoft.com/office/powerpoint/2010/main" val="1276102589"/>
              </p:ext>
            </p:extLst>
          </p:nvPr>
        </p:nvGraphicFramePr>
        <p:xfrm>
          <a:off x="4566935" y="612559"/>
          <a:ext cx="7227236" cy="5782566"/>
        </p:xfrm>
        <a:graphic>
          <a:graphicData uri="http://schemas.openxmlformats.org/drawingml/2006/table">
            <a:tbl>
              <a:tblPr firstRow="1" firstCol="1" bandRow="1">
                <a:tableStyleId>{93296810-A885-4BE3-A3E7-6D5BEEA58F35}</a:tableStyleId>
              </a:tblPr>
              <a:tblGrid>
                <a:gridCol w="673060">
                  <a:extLst>
                    <a:ext uri="{9D8B030D-6E8A-4147-A177-3AD203B41FA5}">
                      <a16:colId xmlns:a16="http://schemas.microsoft.com/office/drawing/2014/main" val="312661038"/>
                    </a:ext>
                  </a:extLst>
                </a:gridCol>
                <a:gridCol w="1220637">
                  <a:extLst>
                    <a:ext uri="{9D8B030D-6E8A-4147-A177-3AD203B41FA5}">
                      <a16:colId xmlns:a16="http://schemas.microsoft.com/office/drawing/2014/main" val="852664789"/>
                    </a:ext>
                  </a:extLst>
                </a:gridCol>
                <a:gridCol w="608537">
                  <a:extLst>
                    <a:ext uri="{9D8B030D-6E8A-4147-A177-3AD203B41FA5}">
                      <a16:colId xmlns:a16="http://schemas.microsoft.com/office/drawing/2014/main" val="3695541765"/>
                    </a:ext>
                  </a:extLst>
                </a:gridCol>
                <a:gridCol w="769638">
                  <a:extLst>
                    <a:ext uri="{9D8B030D-6E8A-4147-A177-3AD203B41FA5}">
                      <a16:colId xmlns:a16="http://schemas.microsoft.com/office/drawing/2014/main" val="3449387495"/>
                    </a:ext>
                  </a:extLst>
                </a:gridCol>
                <a:gridCol w="653644">
                  <a:extLst>
                    <a:ext uri="{9D8B030D-6E8A-4147-A177-3AD203B41FA5}">
                      <a16:colId xmlns:a16="http://schemas.microsoft.com/office/drawing/2014/main" val="780006344"/>
                    </a:ext>
                  </a:extLst>
                </a:gridCol>
                <a:gridCol w="1675025">
                  <a:extLst>
                    <a:ext uri="{9D8B030D-6E8A-4147-A177-3AD203B41FA5}">
                      <a16:colId xmlns:a16="http://schemas.microsoft.com/office/drawing/2014/main" val="3751980249"/>
                    </a:ext>
                  </a:extLst>
                </a:gridCol>
                <a:gridCol w="1626695">
                  <a:extLst>
                    <a:ext uri="{9D8B030D-6E8A-4147-A177-3AD203B41FA5}">
                      <a16:colId xmlns:a16="http://schemas.microsoft.com/office/drawing/2014/main" val="285148830"/>
                    </a:ext>
                  </a:extLst>
                </a:gridCol>
              </a:tblGrid>
              <a:tr h="744735">
                <a:tc>
                  <a:txBody>
                    <a:bodyPr/>
                    <a:lstStyle/>
                    <a:p>
                      <a:pPr algn="l"/>
                      <a:r>
                        <a:rPr lang="en-GB" sz="1200">
                          <a:effectLst/>
                        </a:rPr>
                        <a:t>Model</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tc>
                  <a:txBody>
                    <a:bodyPr/>
                    <a:lstStyle/>
                    <a:p>
                      <a:pPr algn="l"/>
                      <a:r>
                        <a:rPr lang="en-GB" sz="1200">
                          <a:effectLst/>
                        </a:rPr>
                        <a:t>Disease status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tc>
                  <a:txBody>
                    <a:bodyPr/>
                    <a:lstStyle/>
                    <a:p>
                      <a:pPr algn="l"/>
                      <a:r>
                        <a:rPr lang="en-GB" sz="1200">
                          <a:effectLst/>
                        </a:rPr>
                        <a:t>Time point</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tc>
                  <a:txBody>
                    <a:bodyPr/>
                    <a:lstStyle/>
                    <a:p>
                      <a:pPr algn="l"/>
                      <a:r>
                        <a:rPr lang="en-GB" sz="1200">
                          <a:effectLst/>
                        </a:rPr>
                        <a:t>Threshold</a:t>
                      </a:r>
                    </a:p>
                    <a:p>
                      <a:pPr algn="l"/>
                      <a:r>
                        <a:rPr lang="en-GB" sz="1200">
                          <a:effectLst/>
                        </a:rPr>
                        <a:t>Sensitivity</a:t>
                      </a:r>
                    </a:p>
                    <a:p>
                      <a:pPr algn="l"/>
                      <a:r>
                        <a:rPr lang="en-GB" sz="1200">
                          <a:effectLst/>
                        </a:rPr>
                        <a:t>Specificity</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tc>
                  <a:txBody>
                    <a:bodyPr/>
                    <a:lstStyle/>
                    <a:p>
                      <a:pPr algn="l"/>
                      <a:r>
                        <a:rPr lang="en-GB" sz="1200">
                          <a:effectLst/>
                        </a:rPr>
                        <a:t>p-value</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tc>
                  <a:txBody>
                    <a:bodyPr/>
                    <a:lstStyle/>
                    <a:p>
                      <a:pPr algn="l"/>
                      <a:r>
                        <a:rPr lang="en-GB" sz="1200" dirty="0">
                          <a:effectLst/>
                        </a:rPr>
                        <a:t>Median survival time, high perfusion (months)</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tc>
                  <a:txBody>
                    <a:bodyPr/>
                    <a:lstStyle/>
                    <a:p>
                      <a:pPr algn="l"/>
                      <a:r>
                        <a:rPr lang="en-GB" sz="1200" dirty="0">
                          <a:effectLst/>
                        </a:rPr>
                        <a:t>Median survival time, low perfusion (months)</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bg2">
                        <a:lumMod val="25000"/>
                      </a:schemeClr>
                    </a:solidFill>
                  </a:tcPr>
                </a:tc>
                <a:extLst>
                  <a:ext uri="{0D108BD9-81ED-4DB2-BD59-A6C34878D82A}">
                    <a16:rowId xmlns:a16="http://schemas.microsoft.com/office/drawing/2014/main" val="2051171005"/>
                  </a:ext>
                </a:extLst>
              </a:tr>
              <a:tr h="558551">
                <a:tc>
                  <a:txBody>
                    <a:bodyPr/>
                    <a:lstStyle/>
                    <a:p>
                      <a:pPr algn="l"/>
                      <a:r>
                        <a:rPr lang="en-GB" sz="1200" dirty="0">
                          <a:effectLst/>
                        </a:rPr>
                        <a:t>Model 1</a:t>
                      </a:r>
                    </a:p>
                    <a:p>
                      <a:pPr algn="l"/>
                      <a:r>
                        <a:rPr lang="en-GB" sz="1100" dirty="0">
                          <a:effectLst/>
                        </a:rPr>
                        <a:t> </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tc>
                <a:tc>
                  <a:txBody>
                    <a:bodyPr/>
                    <a:lstStyle/>
                    <a:p>
                      <a:pPr algn="l"/>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5.79</a:t>
                      </a:r>
                    </a:p>
                    <a:p>
                      <a:pPr algn="l"/>
                      <a:r>
                        <a:rPr lang="en-GB" sz="1200">
                          <a:effectLst/>
                        </a:rPr>
                        <a:t>81%</a:t>
                      </a:r>
                    </a:p>
                    <a:p>
                      <a:pPr algn="l"/>
                      <a:r>
                        <a:rPr lang="en-GB" sz="1200">
                          <a:effectLst/>
                        </a:rPr>
                        <a:t>68%</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&lt;0.0001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3.7</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dirty="0">
                          <a:effectLst/>
                        </a:rPr>
                        <a:t>6.2</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extLst>
                  <a:ext uri="{0D108BD9-81ED-4DB2-BD59-A6C34878D82A}">
                    <a16:rowId xmlns:a16="http://schemas.microsoft.com/office/drawing/2014/main" val="299470392"/>
                  </a:ext>
                </a:extLst>
              </a:tr>
              <a:tr h="558551">
                <a:tc>
                  <a:txBody>
                    <a:bodyPr/>
                    <a:lstStyle/>
                    <a:p>
                      <a:pPr algn="l"/>
                      <a:r>
                        <a:rPr lang="en-GB" sz="1200">
                          <a:effectLst/>
                        </a:rPr>
                        <a:t>Model 2</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tc>
                <a:tc>
                  <a:txBody>
                    <a:bodyPr/>
                    <a:lstStyle/>
                    <a:p>
                      <a:pPr algn="l"/>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12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6.24</a:t>
                      </a:r>
                    </a:p>
                    <a:p>
                      <a:pPr algn="l"/>
                      <a:r>
                        <a:rPr lang="en-GB" sz="1200">
                          <a:effectLst/>
                        </a:rPr>
                        <a:t>74%</a:t>
                      </a:r>
                    </a:p>
                    <a:p>
                      <a:pPr algn="l"/>
                      <a:r>
                        <a:rPr lang="en-GB" sz="1200">
                          <a:effectLst/>
                        </a:rPr>
                        <a:t>72%</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&lt;0.0013</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3.1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10.5</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extLst>
                  <a:ext uri="{0D108BD9-81ED-4DB2-BD59-A6C34878D82A}">
                    <a16:rowId xmlns:a16="http://schemas.microsoft.com/office/drawing/2014/main" val="4026715660"/>
                  </a:ext>
                </a:extLst>
              </a:tr>
              <a:tr h="721565">
                <a:tc>
                  <a:txBody>
                    <a:bodyPr/>
                    <a:lstStyle/>
                    <a:p>
                      <a:pPr algn="l"/>
                      <a:r>
                        <a:rPr lang="en-GB" sz="1200">
                          <a:effectLst/>
                        </a:rPr>
                        <a:t>Model 3</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tc>
                <a:tc>
                  <a:txBody>
                    <a:bodyPr/>
                    <a:lstStyle/>
                    <a:p>
                      <a:pPr algn="l"/>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4.32</a:t>
                      </a:r>
                    </a:p>
                    <a:p>
                      <a:pPr algn="l"/>
                      <a:r>
                        <a:rPr lang="en-GB" sz="1200">
                          <a:effectLst/>
                        </a:rPr>
                        <a:t>77%</a:t>
                      </a:r>
                    </a:p>
                    <a:p>
                      <a:pPr algn="l"/>
                      <a:r>
                        <a:rPr lang="en-GB" sz="1200">
                          <a:effectLst/>
                        </a:rPr>
                        <a:t>65%</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&lt;0.0027</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4.1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6</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extLst>
                  <a:ext uri="{0D108BD9-81ED-4DB2-BD59-A6C34878D82A}">
                    <a16:rowId xmlns:a16="http://schemas.microsoft.com/office/drawing/2014/main" val="2753616306"/>
                  </a:ext>
                </a:extLst>
              </a:tr>
              <a:tr h="558551">
                <a:tc>
                  <a:txBody>
                    <a:bodyPr/>
                    <a:lstStyle/>
                    <a:p>
                      <a:pPr algn="l"/>
                      <a:r>
                        <a:rPr lang="en-GB" sz="1200">
                          <a:effectLst/>
                        </a:rPr>
                        <a:t>Model 4</a:t>
                      </a:r>
                    </a:p>
                    <a:p>
                      <a:pPr algn="l"/>
                      <a:r>
                        <a:rPr lang="en-GB" sz="1100">
                          <a:effectLst/>
                        </a:rPr>
                        <a:t>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tc>
                <a:tc>
                  <a:txBody>
                    <a:bodyPr/>
                    <a:lstStyle/>
                    <a:p>
                      <a:pPr algn="l"/>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12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dirty="0">
                          <a:effectLst/>
                        </a:rPr>
                        <a:t>3.07</a:t>
                      </a:r>
                    </a:p>
                    <a:p>
                      <a:pPr algn="l"/>
                      <a:r>
                        <a:rPr lang="en-GB" sz="1200" dirty="0">
                          <a:effectLst/>
                        </a:rPr>
                        <a:t>85%</a:t>
                      </a:r>
                    </a:p>
                    <a:p>
                      <a:pPr algn="l"/>
                      <a:r>
                        <a:rPr lang="en-GB" sz="1200" dirty="0">
                          <a:effectLst/>
                        </a:rPr>
                        <a:t>75%</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&lt;0.003</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a:effectLst/>
                        </a:rPr>
                        <a:t>3.9</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tc>
                  <a:txBody>
                    <a:bodyPr/>
                    <a:lstStyle/>
                    <a:p>
                      <a:pPr algn="l"/>
                      <a:r>
                        <a:rPr lang="en-GB" sz="1200" dirty="0">
                          <a:effectLst/>
                        </a:rPr>
                        <a:t>7.8</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6">
                        <a:lumMod val="60000"/>
                        <a:lumOff val="40000"/>
                      </a:schemeClr>
                    </a:solidFill>
                  </a:tcPr>
                </a:tc>
                <a:extLst>
                  <a:ext uri="{0D108BD9-81ED-4DB2-BD59-A6C34878D82A}">
                    <a16:rowId xmlns:a16="http://schemas.microsoft.com/office/drawing/2014/main" val="662423049"/>
                  </a:ext>
                </a:extLst>
              </a:tr>
              <a:tr h="964960">
                <a:tc>
                  <a:txBody>
                    <a:bodyPr/>
                    <a:lstStyle/>
                    <a:p>
                      <a:pPr algn="l"/>
                      <a:r>
                        <a:rPr lang="en-GB" sz="1200">
                          <a:effectLst/>
                        </a:rPr>
                        <a:t>Model 5</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3">
                        <a:lumMod val="75000"/>
                      </a:schemeClr>
                    </a:solidFill>
                  </a:tcPr>
                </a:tc>
                <a:tc>
                  <a:txBody>
                    <a:bodyPr/>
                    <a:lstStyle/>
                    <a:p>
                      <a:pPr algn="l"/>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8.2</a:t>
                      </a:r>
                    </a:p>
                    <a:p>
                      <a:pPr algn="l"/>
                      <a:r>
                        <a:rPr lang="en-GB" sz="1200">
                          <a:effectLst/>
                        </a:rPr>
                        <a:t>91%</a:t>
                      </a:r>
                    </a:p>
                    <a:p>
                      <a:pPr algn="l"/>
                      <a:r>
                        <a:rPr lang="en-GB" sz="1200">
                          <a:effectLst/>
                        </a:rPr>
                        <a:t>78%</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&lt;0.0071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4.7</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6</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extLst>
                  <a:ext uri="{0D108BD9-81ED-4DB2-BD59-A6C34878D82A}">
                    <a16:rowId xmlns:a16="http://schemas.microsoft.com/office/drawing/2014/main" val="1652301234"/>
                  </a:ext>
                </a:extLst>
              </a:tr>
              <a:tr h="558551">
                <a:tc>
                  <a:txBody>
                    <a:bodyPr/>
                    <a:lstStyle/>
                    <a:p>
                      <a:pPr algn="l"/>
                      <a:r>
                        <a:rPr lang="en-GB" sz="1200">
                          <a:effectLst/>
                        </a:rPr>
                        <a:t>Model 6</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3">
                        <a:lumMod val="75000"/>
                      </a:schemeClr>
                    </a:solidFill>
                  </a:tcPr>
                </a:tc>
                <a:tc>
                  <a:txBody>
                    <a:bodyPr/>
                    <a:lstStyle/>
                    <a:p>
                      <a:pPr algn="l"/>
                      <a:r>
                        <a:rPr lang="en-GB" sz="1200">
                          <a:effectLst/>
                        </a:rPr>
                        <a:t>Stable/regression vs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12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9.48</a:t>
                      </a:r>
                    </a:p>
                    <a:p>
                      <a:pPr algn="l"/>
                      <a:r>
                        <a:rPr lang="en-GB" sz="1200">
                          <a:effectLst/>
                        </a:rPr>
                        <a:t>82%</a:t>
                      </a:r>
                    </a:p>
                    <a:p>
                      <a:pPr algn="l"/>
                      <a:r>
                        <a:rPr lang="en-GB" sz="1200">
                          <a:effectLst/>
                        </a:rPr>
                        <a:t>81%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&lt;0.0001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3.7</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&gt;12</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extLst>
                  <a:ext uri="{0D108BD9-81ED-4DB2-BD59-A6C34878D82A}">
                    <a16:rowId xmlns:a16="http://schemas.microsoft.com/office/drawing/2014/main" val="215476428"/>
                  </a:ext>
                </a:extLst>
              </a:tr>
              <a:tr h="558551">
                <a:tc>
                  <a:txBody>
                    <a:bodyPr/>
                    <a:lstStyle/>
                    <a:p>
                      <a:pPr algn="l"/>
                      <a:r>
                        <a:rPr lang="en-GB" sz="1200">
                          <a:effectLst/>
                        </a:rPr>
                        <a:t>Model 7</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3">
                        <a:lumMod val="75000"/>
                      </a:schemeClr>
                    </a:solidFill>
                  </a:tcPr>
                </a:tc>
                <a:tc>
                  <a:txBody>
                    <a:bodyPr/>
                    <a:lstStyle/>
                    <a:p>
                      <a:pPr algn="l"/>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6 months</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4.02</a:t>
                      </a:r>
                    </a:p>
                    <a:p>
                      <a:pPr algn="l"/>
                      <a:r>
                        <a:rPr lang="en-GB" sz="1200">
                          <a:effectLst/>
                        </a:rPr>
                        <a:t>80%</a:t>
                      </a:r>
                    </a:p>
                    <a:p>
                      <a:pPr algn="l"/>
                      <a:r>
                        <a:rPr lang="en-GB" sz="1200">
                          <a:effectLst/>
                        </a:rPr>
                        <a:t>76%</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&lt;0.0001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3.3</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6.4</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extLst>
                  <a:ext uri="{0D108BD9-81ED-4DB2-BD59-A6C34878D82A}">
                    <a16:rowId xmlns:a16="http://schemas.microsoft.com/office/drawing/2014/main" val="3602155147"/>
                  </a:ext>
                </a:extLst>
              </a:tr>
              <a:tr h="558551">
                <a:tc>
                  <a:txBody>
                    <a:bodyPr/>
                    <a:lstStyle/>
                    <a:p>
                      <a:pPr algn="l"/>
                      <a:r>
                        <a:rPr lang="en-GB" sz="1200" dirty="0">
                          <a:effectLst/>
                        </a:rPr>
                        <a:t>Model 8</a:t>
                      </a:r>
                    </a:p>
                    <a:p>
                      <a:pPr algn="l"/>
                      <a:r>
                        <a:rPr lang="en-GB" sz="1200" dirty="0">
                          <a:effectLst/>
                        </a:rPr>
                        <a:t> </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3">
                        <a:lumMod val="75000"/>
                      </a:schemeClr>
                    </a:solidFill>
                  </a:tcPr>
                </a:tc>
                <a:tc>
                  <a:txBody>
                    <a:bodyPr/>
                    <a:lstStyle/>
                    <a:p>
                      <a:pPr algn="l"/>
                      <a:r>
                        <a:rPr lang="en-GB" sz="1200">
                          <a:effectLst/>
                        </a:rPr>
                        <a:t>True progression vs pseudo progression</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dirty="0">
                          <a:effectLst/>
                        </a:rPr>
                        <a:t>12 months</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66.51</a:t>
                      </a:r>
                    </a:p>
                    <a:p>
                      <a:pPr algn="l"/>
                      <a:r>
                        <a:rPr lang="en-GB" sz="1200">
                          <a:effectLst/>
                        </a:rPr>
                        <a:t>50%</a:t>
                      </a:r>
                    </a:p>
                    <a:p>
                      <a:pPr algn="l"/>
                      <a:r>
                        <a:rPr lang="en-GB" sz="1200">
                          <a:effectLst/>
                        </a:rPr>
                        <a:t>81%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&lt;0.0001</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a:effectLst/>
                        </a:rPr>
                        <a:t>3.4</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tc>
                  <a:txBody>
                    <a:bodyPr/>
                    <a:lstStyle/>
                    <a:p>
                      <a:pPr algn="l"/>
                      <a:r>
                        <a:rPr lang="en-GB" sz="1200" dirty="0">
                          <a:effectLst/>
                        </a:rPr>
                        <a:t>7.8</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576" marR="34576" marT="0" marB="0">
                    <a:solidFill>
                      <a:schemeClr val="accent5">
                        <a:lumMod val="40000"/>
                        <a:lumOff val="60000"/>
                      </a:schemeClr>
                    </a:solidFill>
                  </a:tcPr>
                </a:tc>
                <a:extLst>
                  <a:ext uri="{0D108BD9-81ED-4DB2-BD59-A6C34878D82A}">
                    <a16:rowId xmlns:a16="http://schemas.microsoft.com/office/drawing/2014/main" val="3352129333"/>
                  </a:ext>
                </a:extLst>
              </a:tr>
            </a:tbl>
          </a:graphicData>
        </a:graphic>
      </p:graphicFrame>
      <p:sp>
        <p:nvSpPr>
          <p:cNvPr id="7" name="Oval 6">
            <a:extLst>
              <a:ext uri="{FF2B5EF4-FFF2-40B4-BE49-F238E27FC236}">
                <a16:creationId xmlns:a16="http://schemas.microsoft.com/office/drawing/2014/main" id="{9E77EE67-BF4E-0BC4-028F-A27A426ED7AA}"/>
              </a:ext>
            </a:extLst>
          </p:cNvPr>
          <p:cNvSpPr/>
          <p:nvPr/>
        </p:nvSpPr>
        <p:spPr>
          <a:xfrm>
            <a:off x="6996701" y="5968982"/>
            <a:ext cx="513708" cy="2702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8" name="Oval 7">
            <a:extLst>
              <a:ext uri="{FF2B5EF4-FFF2-40B4-BE49-F238E27FC236}">
                <a16:creationId xmlns:a16="http://schemas.microsoft.com/office/drawing/2014/main" id="{ABD93C43-F687-7DBD-FBC9-878CA3FA6BFF}"/>
              </a:ext>
            </a:extLst>
          </p:cNvPr>
          <p:cNvSpPr/>
          <p:nvPr/>
        </p:nvSpPr>
        <p:spPr>
          <a:xfrm>
            <a:off x="6996701" y="3368720"/>
            <a:ext cx="513708" cy="2702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Tree>
    <p:extLst>
      <p:ext uri="{BB962C8B-B14F-4D97-AF65-F5344CB8AC3E}">
        <p14:creationId xmlns:p14="http://schemas.microsoft.com/office/powerpoint/2010/main" val="12003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DDDA-E908-2BBD-23BF-F07F64B69FA5}"/>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0670A35C-0CF7-7CAF-58A1-EF836C9D98BC}"/>
              </a:ext>
            </a:extLst>
          </p:cNvPr>
          <p:cNvSpPr>
            <a:spLocks noGrp="1"/>
          </p:cNvSpPr>
          <p:nvPr>
            <p:ph idx="1"/>
          </p:nvPr>
        </p:nvSpPr>
        <p:spPr/>
        <p:txBody>
          <a:bodyPr/>
          <a:lstStyle/>
          <a:p>
            <a:pPr marL="0" indent="0">
              <a:buNone/>
            </a:pPr>
            <a:r>
              <a:rPr lang="en-GB" b="1" i="1" dirty="0"/>
              <a:t>What causes pseudo-progression? </a:t>
            </a:r>
          </a:p>
          <a:p>
            <a:pPr>
              <a:buFont typeface="Courier New" panose="02070309020205020404" pitchFamily="49" charset="0"/>
              <a:buChar char="o"/>
            </a:pPr>
            <a:r>
              <a:rPr lang="en-GB" dirty="0"/>
              <a:t>Some cancer treatment, example Immunotherapy</a:t>
            </a:r>
          </a:p>
          <a:p>
            <a:pPr>
              <a:buFont typeface="Courier New" panose="02070309020205020404" pitchFamily="49" charset="0"/>
              <a:buChar char="o"/>
            </a:pPr>
            <a:r>
              <a:rPr lang="en-GB" dirty="0"/>
              <a:t>21% patients underwent immunotherapy </a:t>
            </a:r>
          </a:p>
          <a:p>
            <a:pPr marL="0" indent="0">
              <a:buNone/>
            </a:pPr>
            <a:endParaRPr lang="en-GB" dirty="0"/>
          </a:p>
          <a:p>
            <a:pPr marL="0" indent="0">
              <a:buNone/>
            </a:pPr>
            <a:r>
              <a:rPr lang="en-GB" b="1" i="1" dirty="0"/>
              <a:t>Other confounding factors? </a:t>
            </a:r>
            <a:endParaRPr lang="en-GB" dirty="0"/>
          </a:p>
          <a:p>
            <a:pPr>
              <a:buFont typeface="Courier New" panose="02070309020205020404" pitchFamily="49" charset="0"/>
              <a:buChar char="o"/>
            </a:pPr>
            <a:r>
              <a:rPr lang="en-GB" dirty="0"/>
              <a:t>Histologic/genetic components of tumour</a:t>
            </a:r>
          </a:p>
        </p:txBody>
      </p:sp>
      <p:graphicFrame>
        <p:nvGraphicFramePr>
          <p:cNvPr id="7" name="Table 6">
            <a:extLst>
              <a:ext uri="{FF2B5EF4-FFF2-40B4-BE49-F238E27FC236}">
                <a16:creationId xmlns:a16="http://schemas.microsoft.com/office/drawing/2014/main" id="{1075E718-08AD-5656-FC95-243B77E44345}"/>
              </a:ext>
            </a:extLst>
          </p:cNvPr>
          <p:cNvGraphicFramePr>
            <a:graphicFrameLocks noGrp="1"/>
          </p:cNvGraphicFramePr>
          <p:nvPr>
            <p:extLst>
              <p:ext uri="{D42A27DB-BD31-4B8C-83A1-F6EECF244321}">
                <p14:modId xmlns:p14="http://schemas.microsoft.com/office/powerpoint/2010/main" val="1680871117"/>
              </p:ext>
            </p:extLst>
          </p:nvPr>
        </p:nvGraphicFramePr>
        <p:xfrm>
          <a:off x="7640974" y="3857414"/>
          <a:ext cx="4001317" cy="1511247"/>
        </p:xfrm>
        <a:graphic>
          <a:graphicData uri="http://schemas.openxmlformats.org/drawingml/2006/table">
            <a:tbl>
              <a:tblPr firstRow="1" firstCol="1" bandRow="1">
                <a:tableStyleId>{5C22544A-7EE6-4342-B048-85BDC9FD1C3A}</a:tableStyleId>
              </a:tblPr>
              <a:tblGrid>
                <a:gridCol w="1423882">
                  <a:extLst>
                    <a:ext uri="{9D8B030D-6E8A-4147-A177-3AD203B41FA5}">
                      <a16:colId xmlns:a16="http://schemas.microsoft.com/office/drawing/2014/main" val="78919615"/>
                    </a:ext>
                  </a:extLst>
                </a:gridCol>
                <a:gridCol w="1153553">
                  <a:extLst>
                    <a:ext uri="{9D8B030D-6E8A-4147-A177-3AD203B41FA5}">
                      <a16:colId xmlns:a16="http://schemas.microsoft.com/office/drawing/2014/main" val="2200807529"/>
                    </a:ext>
                  </a:extLst>
                </a:gridCol>
                <a:gridCol w="1423882">
                  <a:extLst>
                    <a:ext uri="{9D8B030D-6E8A-4147-A177-3AD203B41FA5}">
                      <a16:colId xmlns:a16="http://schemas.microsoft.com/office/drawing/2014/main" val="2361695287"/>
                    </a:ext>
                  </a:extLst>
                </a:gridCol>
              </a:tblGrid>
              <a:tr h="284518">
                <a:tc>
                  <a:txBody>
                    <a:bodyPr/>
                    <a:lstStyle/>
                    <a:p>
                      <a:pPr>
                        <a:lnSpc>
                          <a:spcPct val="150000"/>
                        </a:lnSpc>
                      </a:pPr>
                      <a:r>
                        <a:rPr lang="en-GB" sz="1700">
                          <a:effectLst/>
                        </a:rPr>
                        <a:t> </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tc>
                  <a:txBody>
                    <a:bodyPr/>
                    <a:lstStyle/>
                    <a:p>
                      <a:pPr>
                        <a:lnSpc>
                          <a:spcPct val="150000"/>
                        </a:lnSpc>
                      </a:pPr>
                      <a:r>
                        <a:rPr lang="en-GB" sz="1700">
                          <a:effectLst/>
                        </a:rPr>
                        <a:t>IDH mutation</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tc>
                  <a:txBody>
                    <a:bodyPr/>
                    <a:lstStyle/>
                    <a:p>
                      <a:pPr>
                        <a:lnSpc>
                          <a:spcPct val="150000"/>
                        </a:lnSpc>
                      </a:pPr>
                      <a:r>
                        <a:rPr lang="en-GB" sz="1700">
                          <a:effectLst/>
                        </a:rPr>
                        <a:t>MGMT methylation</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extLst>
                  <a:ext uri="{0D108BD9-81ED-4DB2-BD59-A6C34878D82A}">
                    <a16:rowId xmlns:a16="http://schemas.microsoft.com/office/drawing/2014/main" val="1201986492"/>
                  </a:ext>
                </a:extLst>
              </a:tr>
              <a:tr h="387768">
                <a:tc>
                  <a:txBody>
                    <a:bodyPr/>
                    <a:lstStyle/>
                    <a:p>
                      <a:pPr>
                        <a:lnSpc>
                          <a:spcPct val="150000"/>
                        </a:lnSpc>
                      </a:pPr>
                      <a:r>
                        <a:rPr lang="en-GB" sz="1700">
                          <a:effectLst/>
                        </a:rPr>
                        <a:t>Frequency </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tc>
                  <a:txBody>
                    <a:bodyPr/>
                    <a:lstStyle/>
                    <a:p>
                      <a:pPr>
                        <a:lnSpc>
                          <a:spcPct val="150000"/>
                        </a:lnSpc>
                      </a:pPr>
                      <a:r>
                        <a:rPr lang="en-GB" sz="1700">
                          <a:effectLst/>
                        </a:rPr>
                        <a:t>17</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tc>
                  <a:txBody>
                    <a:bodyPr/>
                    <a:lstStyle/>
                    <a:p>
                      <a:pPr>
                        <a:lnSpc>
                          <a:spcPct val="150000"/>
                        </a:lnSpc>
                      </a:pPr>
                      <a:r>
                        <a:rPr lang="en-GB" sz="1700">
                          <a:effectLst/>
                        </a:rPr>
                        <a:t>20</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extLst>
                  <a:ext uri="{0D108BD9-81ED-4DB2-BD59-A6C34878D82A}">
                    <a16:rowId xmlns:a16="http://schemas.microsoft.com/office/drawing/2014/main" val="898411179"/>
                  </a:ext>
                </a:extLst>
              </a:tr>
              <a:tr h="387768">
                <a:tc>
                  <a:txBody>
                    <a:bodyPr/>
                    <a:lstStyle/>
                    <a:p>
                      <a:pPr>
                        <a:lnSpc>
                          <a:spcPct val="150000"/>
                        </a:lnSpc>
                      </a:pPr>
                      <a:r>
                        <a:rPr lang="en-GB" sz="1700">
                          <a:effectLst/>
                        </a:rPr>
                        <a:t>Percentage</a:t>
                      </a:r>
                      <a:endParaRPr lang="en-GB"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tc>
                  <a:txBody>
                    <a:bodyPr/>
                    <a:lstStyle/>
                    <a:p>
                      <a:pPr>
                        <a:lnSpc>
                          <a:spcPct val="150000"/>
                        </a:lnSpc>
                      </a:pPr>
                      <a:r>
                        <a:rPr lang="en-GB" sz="1700" dirty="0">
                          <a:effectLst/>
                        </a:rPr>
                        <a:t>36.96%</a:t>
                      </a:r>
                      <a:endParaRPr lang="en-GB"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tc>
                  <a:txBody>
                    <a:bodyPr/>
                    <a:lstStyle/>
                    <a:p>
                      <a:pPr>
                        <a:lnSpc>
                          <a:spcPct val="150000"/>
                        </a:lnSpc>
                      </a:pPr>
                      <a:r>
                        <a:rPr lang="en-GB" sz="1700" dirty="0">
                          <a:effectLst/>
                        </a:rPr>
                        <a:t>62.50%</a:t>
                      </a:r>
                      <a:endParaRPr lang="en-GB"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5723" marR="95723" marT="0" marB="0"/>
                </a:tc>
                <a:extLst>
                  <a:ext uri="{0D108BD9-81ED-4DB2-BD59-A6C34878D82A}">
                    <a16:rowId xmlns:a16="http://schemas.microsoft.com/office/drawing/2014/main" val="1578853563"/>
                  </a:ext>
                </a:extLst>
              </a:tr>
            </a:tbl>
          </a:graphicData>
        </a:graphic>
      </p:graphicFrame>
      <p:sp>
        <p:nvSpPr>
          <p:cNvPr id="9" name="TextBox 8">
            <a:extLst>
              <a:ext uri="{FF2B5EF4-FFF2-40B4-BE49-F238E27FC236}">
                <a16:creationId xmlns:a16="http://schemas.microsoft.com/office/drawing/2014/main" id="{2B050608-3EE9-7BB1-1BE8-E5DD4FBDBE69}"/>
              </a:ext>
            </a:extLst>
          </p:cNvPr>
          <p:cNvSpPr txBox="1"/>
          <p:nvPr/>
        </p:nvSpPr>
        <p:spPr>
          <a:xfrm>
            <a:off x="9353764" y="5977468"/>
            <a:ext cx="2838236" cy="261610"/>
          </a:xfrm>
          <a:prstGeom prst="rect">
            <a:avLst/>
          </a:prstGeom>
          <a:noFill/>
        </p:spPr>
        <p:txBody>
          <a:bodyPr wrap="square">
            <a:spAutoFit/>
          </a:bodyPr>
          <a:lstStyle/>
          <a:p>
            <a:r>
              <a:rPr lang="en-GB" sz="1050" dirty="0"/>
              <a:t>(Abbasi et al 2017; </a:t>
            </a:r>
            <a:r>
              <a:rPr lang="en-GB" sz="1050" dirty="0" err="1"/>
              <a:t>Ribas</a:t>
            </a:r>
            <a:r>
              <a:rPr lang="en-GB" sz="1050" dirty="0"/>
              <a:t> and </a:t>
            </a:r>
            <a:r>
              <a:rPr lang="en-GB" sz="1050" dirty="0" err="1"/>
              <a:t>Wolchok</a:t>
            </a:r>
            <a:r>
              <a:rPr lang="en-GB" sz="1050" dirty="0"/>
              <a:t>, 2018). </a:t>
            </a:r>
          </a:p>
        </p:txBody>
      </p:sp>
    </p:spTree>
    <p:extLst>
      <p:ext uri="{BB962C8B-B14F-4D97-AF65-F5344CB8AC3E}">
        <p14:creationId xmlns:p14="http://schemas.microsoft.com/office/powerpoint/2010/main" val="97348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8694-BBCA-2E51-1E49-6113173C95BB}"/>
              </a:ext>
            </a:extLst>
          </p:cNvPr>
          <p:cNvSpPr>
            <a:spLocks noGrp="1"/>
          </p:cNvSpPr>
          <p:nvPr>
            <p:ph type="title"/>
          </p:nvPr>
        </p:nvSpPr>
        <p:spPr/>
        <p:txBody>
          <a:bodyPr/>
          <a:lstStyle/>
          <a:p>
            <a:r>
              <a:rPr lang="en-GB" dirty="0"/>
              <a:t>Clinical Application</a:t>
            </a:r>
          </a:p>
        </p:txBody>
      </p:sp>
      <p:sp>
        <p:nvSpPr>
          <p:cNvPr id="3" name="Content Placeholder 2">
            <a:extLst>
              <a:ext uri="{FF2B5EF4-FFF2-40B4-BE49-F238E27FC236}">
                <a16:creationId xmlns:a16="http://schemas.microsoft.com/office/drawing/2014/main" id="{BBFF3EF3-DED0-728E-4FCB-3C8D53E8111E}"/>
              </a:ext>
            </a:extLst>
          </p:cNvPr>
          <p:cNvSpPr>
            <a:spLocks noGrp="1"/>
          </p:cNvSpPr>
          <p:nvPr>
            <p:ph idx="1"/>
          </p:nvPr>
        </p:nvSpPr>
        <p:spPr/>
        <p:txBody>
          <a:bodyPr>
            <a:normAutofit/>
          </a:bodyPr>
          <a:lstStyle/>
          <a:p>
            <a:pPr>
              <a:buFont typeface="Courier New" panose="02070309020205020404" pitchFamily="49" charset="0"/>
              <a:buChar char="o"/>
            </a:pPr>
            <a:r>
              <a:rPr lang="en-GB" dirty="0"/>
              <a:t>Currently the Response Assessment in Neuro-Oncology (RANO) criteria only call for the use of conventional MRI</a:t>
            </a:r>
          </a:p>
          <a:p>
            <a:pPr>
              <a:buFont typeface="Courier New" panose="02070309020205020404" pitchFamily="49" charset="0"/>
              <a:buChar char="o"/>
            </a:pPr>
            <a:r>
              <a:rPr lang="en-GB" dirty="0"/>
              <a:t> NICE guidelines currently consider advanced neuroimaging such as DSC</a:t>
            </a:r>
          </a:p>
          <a:p>
            <a:pPr marL="0" indent="0">
              <a:buNone/>
            </a:pPr>
            <a:r>
              <a:rPr lang="en-GB" sz="1800" dirty="0"/>
              <a:t>	- Literature indicates DCE may be more effective than DCE-MRI</a:t>
            </a:r>
          </a:p>
          <a:p>
            <a:pPr>
              <a:buFont typeface="Courier New" panose="02070309020205020404" pitchFamily="49" charset="0"/>
              <a:buChar char="o"/>
            </a:pPr>
            <a:r>
              <a:rPr lang="en-GB" dirty="0"/>
              <a:t> This study and literature indicates DCE-MRI is superior to conventional MRI when differentiating between pseudo-progression and true progression</a:t>
            </a:r>
          </a:p>
          <a:p>
            <a:pPr>
              <a:buFont typeface="Courier New" panose="02070309020205020404" pitchFamily="49" charset="0"/>
              <a:buChar char="o"/>
            </a:pPr>
            <a:r>
              <a:rPr lang="en-GB" dirty="0"/>
              <a:t>Pseudo-progression differentiation could be crucial:</a:t>
            </a:r>
          </a:p>
          <a:p>
            <a:pPr marL="457200" indent="-457200">
              <a:buAutoNum type="arabicPeriod"/>
            </a:pPr>
            <a:r>
              <a:rPr lang="en-GB" dirty="0"/>
              <a:t>Treatment and management strategies</a:t>
            </a:r>
          </a:p>
          <a:p>
            <a:pPr marL="457200" indent="-457200">
              <a:buAutoNum type="arabicPeriod"/>
            </a:pPr>
            <a:r>
              <a:rPr lang="en-GB" dirty="0"/>
              <a:t>Future research/drug trials</a:t>
            </a:r>
          </a:p>
        </p:txBody>
      </p:sp>
      <p:sp>
        <p:nvSpPr>
          <p:cNvPr id="4" name="TextBox 3">
            <a:extLst>
              <a:ext uri="{FF2B5EF4-FFF2-40B4-BE49-F238E27FC236}">
                <a16:creationId xmlns:a16="http://schemas.microsoft.com/office/drawing/2014/main" id="{045523C3-1E19-3331-3E24-768757958413}"/>
              </a:ext>
            </a:extLst>
          </p:cNvPr>
          <p:cNvSpPr txBox="1"/>
          <p:nvPr/>
        </p:nvSpPr>
        <p:spPr>
          <a:xfrm>
            <a:off x="6248401" y="5698298"/>
            <a:ext cx="6097712" cy="707886"/>
          </a:xfrm>
          <a:prstGeom prst="rect">
            <a:avLst/>
          </a:prstGeom>
          <a:noFill/>
        </p:spPr>
        <p:txBody>
          <a:bodyPr wrap="square">
            <a:spAutoFit/>
          </a:bodyPr>
          <a:lstStyle/>
          <a:p>
            <a:r>
              <a:rPr lang="da-DK" sz="1000" dirty="0"/>
              <a:t>(Bisdas et al., 2011; Narang et al., 2011; Larsen et al., 2012; Choi et al., 2013; Suh et al., 2013; Hamilton et al., 2014; Shin et al., 2014; Alcaide-Leon et al., 2015; Arevalo-Perez et al., 2015; Yun et al., 2015; Thomas et al., 2015; Abbasi et al., 2017; Zhang et al., 2017; Rowe et al., 2018; van Dijken et al., 2019; Zakhari et al., 2019; Filice, Ortenzia and Crisi, 2021).</a:t>
            </a:r>
            <a:endParaRPr lang="en-GB" sz="1000" dirty="0"/>
          </a:p>
        </p:txBody>
      </p:sp>
    </p:spTree>
    <p:extLst>
      <p:ext uri="{BB962C8B-B14F-4D97-AF65-F5344CB8AC3E}">
        <p14:creationId xmlns:p14="http://schemas.microsoft.com/office/powerpoint/2010/main" val="143590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C307-ADDD-3729-DFA3-AF22BAF79B9F}"/>
              </a:ext>
            </a:extLst>
          </p:cNvPr>
          <p:cNvSpPr>
            <a:spLocks noGrp="1"/>
          </p:cNvSpPr>
          <p:nvPr>
            <p:ph type="title"/>
          </p:nvPr>
        </p:nvSpPr>
        <p:spPr/>
        <p:txBody>
          <a:bodyPr/>
          <a:lstStyle/>
          <a:p>
            <a:r>
              <a:rPr lang="en-GB" dirty="0"/>
              <a:t>Limitations</a:t>
            </a:r>
          </a:p>
        </p:txBody>
      </p:sp>
      <p:sp>
        <p:nvSpPr>
          <p:cNvPr id="3" name="Content Placeholder 2">
            <a:extLst>
              <a:ext uri="{FF2B5EF4-FFF2-40B4-BE49-F238E27FC236}">
                <a16:creationId xmlns:a16="http://schemas.microsoft.com/office/drawing/2014/main" id="{EE92CDFB-FE69-CDB6-964C-F124B92BB944}"/>
              </a:ext>
            </a:extLst>
          </p:cNvPr>
          <p:cNvSpPr>
            <a:spLocks noGrp="1"/>
          </p:cNvSpPr>
          <p:nvPr>
            <p:ph idx="1"/>
          </p:nvPr>
        </p:nvSpPr>
        <p:spPr/>
        <p:txBody>
          <a:bodyPr/>
          <a:lstStyle/>
          <a:p>
            <a:pPr>
              <a:buFont typeface="Courier New" panose="02070309020205020404" pitchFamily="49" charset="0"/>
              <a:buChar char="o"/>
            </a:pPr>
            <a:r>
              <a:rPr lang="en-GB" dirty="0"/>
              <a:t> Disparities relating to (</a:t>
            </a:r>
            <a:r>
              <a:rPr lang="en-GB" dirty="0" err="1"/>
              <a:t>i</a:t>
            </a:r>
            <a:r>
              <a:rPr lang="en-GB" dirty="0"/>
              <a:t>) MR scanners (ii) imaging acquisition protocols (iii) contrast administration (iv) method of post-processing</a:t>
            </a:r>
          </a:p>
          <a:p>
            <a:pPr>
              <a:buFont typeface="Courier New" panose="02070309020205020404" pitchFamily="49" charset="0"/>
              <a:buChar char="o"/>
            </a:pPr>
            <a:r>
              <a:rPr lang="en-GB" dirty="0"/>
              <a:t> Lack if standardisation when post-processing and quantifying the images </a:t>
            </a:r>
          </a:p>
          <a:p>
            <a:pPr>
              <a:buFont typeface="Courier New" panose="02070309020205020404" pitchFamily="49" charset="0"/>
              <a:buChar char="o"/>
            </a:pPr>
            <a:r>
              <a:rPr lang="en-GB" dirty="0"/>
              <a:t> No optimal method of ROI selection</a:t>
            </a:r>
          </a:p>
          <a:p>
            <a:pPr>
              <a:buFont typeface="Courier New" panose="02070309020205020404" pitchFamily="49" charset="0"/>
              <a:buChar char="o"/>
            </a:pPr>
            <a:r>
              <a:rPr lang="en-GB" dirty="0"/>
              <a:t> Single-arm design and sample size</a:t>
            </a:r>
          </a:p>
          <a:p>
            <a:pPr>
              <a:buFont typeface="Courier New" panose="02070309020205020404" pitchFamily="49" charset="0"/>
              <a:buChar char="o"/>
            </a:pPr>
            <a:endParaRPr lang="en-GB" dirty="0"/>
          </a:p>
          <a:p>
            <a:pPr>
              <a:buFont typeface="Courier New" panose="02070309020205020404" pitchFamily="49" charset="0"/>
              <a:buChar char="o"/>
            </a:pPr>
            <a:endParaRPr lang="en-GB" dirty="0"/>
          </a:p>
        </p:txBody>
      </p:sp>
      <p:sp>
        <p:nvSpPr>
          <p:cNvPr id="5" name="TextBox 4">
            <a:extLst>
              <a:ext uri="{FF2B5EF4-FFF2-40B4-BE49-F238E27FC236}">
                <a16:creationId xmlns:a16="http://schemas.microsoft.com/office/drawing/2014/main" id="{E327E122-9DB5-5A0E-643F-07471D09FF21}"/>
              </a:ext>
            </a:extLst>
          </p:cNvPr>
          <p:cNvSpPr txBox="1"/>
          <p:nvPr/>
        </p:nvSpPr>
        <p:spPr>
          <a:xfrm>
            <a:off x="10846941" y="6102848"/>
            <a:ext cx="1572460" cy="253916"/>
          </a:xfrm>
          <a:prstGeom prst="rect">
            <a:avLst/>
          </a:prstGeom>
          <a:noFill/>
        </p:spPr>
        <p:txBody>
          <a:bodyPr wrap="square">
            <a:spAutoFit/>
          </a:bodyPr>
          <a:lstStyle/>
          <a:p>
            <a:r>
              <a:rPr lang="en-GB" sz="1050" dirty="0"/>
              <a:t>(Zhang et al., 2017). </a:t>
            </a:r>
          </a:p>
        </p:txBody>
      </p:sp>
    </p:spTree>
    <p:extLst>
      <p:ext uri="{BB962C8B-B14F-4D97-AF65-F5344CB8AC3E}">
        <p14:creationId xmlns:p14="http://schemas.microsoft.com/office/powerpoint/2010/main" val="168136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E303-A74C-3867-320A-8CAC4932BD3F}"/>
              </a:ext>
            </a:extLst>
          </p:cNvPr>
          <p:cNvSpPr>
            <a:spLocks noGrp="1"/>
          </p:cNvSpPr>
          <p:nvPr>
            <p:ph type="title"/>
          </p:nvPr>
        </p:nvSpPr>
        <p:spPr/>
        <p:txBody>
          <a:bodyPr/>
          <a:lstStyle/>
          <a:p>
            <a:r>
              <a:rPr lang="en-GB" dirty="0"/>
              <a:t>Future Direction </a:t>
            </a:r>
          </a:p>
        </p:txBody>
      </p:sp>
      <p:sp>
        <p:nvSpPr>
          <p:cNvPr id="3" name="Content Placeholder 2">
            <a:extLst>
              <a:ext uri="{FF2B5EF4-FFF2-40B4-BE49-F238E27FC236}">
                <a16:creationId xmlns:a16="http://schemas.microsoft.com/office/drawing/2014/main" id="{53B45BE4-C25B-73C2-AC33-235F08B24973}"/>
              </a:ext>
            </a:extLst>
          </p:cNvPr>
          <p:cNvSpPr>
            <a:spLocks noGrp="1"/>
          </p:cNvSpPr>
          <p:nvPr>
            <p:ph idx="1"/>
          </p:nvPr>
        </p:nvSpPr>
        <p:spPr/>
        <p:txBody>
          <a:bodyPr/>
          <a:lstStyle/>
          <a:p>
            <a:pPr>
              <a:buFont typeface="Courier New" panose="02070309020205020404" pitchFamily="49" charset="0"/>
              <a:buChar char="o"/>
            </a:pPr>
            <a:r>
              <a:rPr lang="en-GB" dirty="0"/>
              <a:t>  This study was at it’s time of research the first of its kind. </a:t>
            </a:r>
          </a:p>
          <a:p>
            <a:pPr>
              <a:buFont typeface="Courier New" panose="02070309020205020404" pitchFamily="49" charset="0"/>
              <a:buChar char="o"/>
            </a:pPr>
            <a:r>
              <a:rPr lang="en-GB" dirty="0"/>
              <a:t> Determine correlation between immunotherapy and pseudo-progression</a:t>
            </a:r>
          </a:p>
          <a:p>
            <a:pPr>
              <a:buFont typeface="Courier New" panose="02070309020205020404" pitchFamily="49" charset="0"/>
              <a:buChar char="o"/>
            </a:pPr>
            <a:r>
              <a:rPr lang="en-GB" dirty="0"/>
              <a:t> Standardised of post-processing of images</a:t>
            </a:r>
          </a:p>
          <a:p>
            <a:pPr marL="0" indent="0">
              <a:buNone/>
            </a:pPr>
            <a:endParaRPr lang="en-GB" dirty="0"/>
          </a:p>
          <a:p>
            <a:pPr marL="0" indent="0">
              <a:buNone/>
            </a:pPr>
            <a:r>
              <a:rPr lang="en-GB" sz="2400" b="1" dirty="0"/>
              <a:t>What could be interesting!</a:t>
            </a:r>
          </a:p>
          <a:p>
            <a:pPr>
              <a:buFont typeface="Courier New" panose="02070309020205020404" pitchFamily="49" charset="0"/>
              <a:buChar char="o"/>
            </a:pPr>
            <a:r>
              <a:rPr lang="en-GB" dirty="0"/>
              <a:t> The use of DCE-MRI to determine imaging biomarkers in pseudo-progression</a:t>
            </a:r>
          </a:p>
          <a:p>
            <a:pPr>
              <a:buFont typeface="Courier New" panose="02070309020205020404" pitchFamily="49" charset="0"/>
              <a:buChar char="o"/>
            </a:pPr>
            <a:r>
              <a:rPr lang="en-GB" dirty="0"/>
              <a:t> Utilising Artificial Intelligence to enhance survival analysis and potential predictive models.  </a:t>
            </a:r>
          </a:p>
        </p:txBody>
      </p:sp>
    </p:spTree>
    <p:extLst>
      <p:ext uri="{BB962C8B-B14F-4D97-AF65-F5344CB8AC3E}">
        <p14:creationId xmlns:p14="http://schemas.microsoft.com/office/powerpoint/2010/main" val="85645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0F16-0C02-0661-D807-5E7DA1A37BE5}"/>
              </a:ext>
            </a:extLst>
          </p:cNvPr>
          <p:cNvSpPr>
            <a:spLocks noGrp="1"/>
          </p:cNvSpPr>
          <p:nvPr>
            <p:ph type="title"/>
          </p:nvPr>
        </p:nvSpPr>
        <p:spPr/>
        <p:txBody>
          <a:bodyPr/>
          <a:lstStyle/>
          <a:p>
            <a:r>
              <a:rPr lang="en-GB" dirty="0">
                <a:solidFill>
                  <a:schemeClr val="tx1"/>
                </a:solidFill>
              </a:rPr>
              <a:t>What are High Grade Gliomas?</a:t>
            </a:r>
          </a:p>
        </p:txBody>
      </p:sp>
      <p:sp>
        <p:nvSpPr>
          <p:cNvPr id="3" name="Content Placeholder 2">
            <a:extLst>
              <a:ext uri="{FF2B5EF4-FFF2-40B4-BE49-F238E27FC236}">
                <a16:creationId xmlns:a16="http://schemas.microsoft.com/office/drawing/2014/main" id="{F5CBD042-56EB-F734-435B-C02694F5E985}"/>
              </a:ext>
            </a:extLst>
          </p:cNvPr>
          <p:cNvSpPr>
            <a:spLocks noGrp="1"/>
          </p:cNvSpPr>
          <p:nvPr>
            <p:ph idx="1"/>
          </p:nvPr>
        </p:nvSpPr>
        <p:spPr/>
        <p:txBody>
          <a:bodyPr/>
          <a:lstStyle/>
          <a:p>
            <a:pPr>
              <a:buFont typeface="Courier New" panose="02070309020205020404" pitchFamily="49" charset="0"/>
              <a:buChar char="o"/>
            </a:pPr>
            <a:r>
              <a:rPr lang="en-GB" dirty="0"/>
              <a:t>Gliomas are the most common type of malignant brain tumours – 80% of all malignant primary central nervous system tumours</a:t>
            </a:r>
          </a:p>
          <a:p>
            <a:pPr>
              <a:buFont typeface="Courier New" panose="02070309020205020404" pitchFamily="49" charset="0"/>
              <a:buChar char="o"/>
            </a:pPr>
            <a:r>
              <a:rPr lang="en-GB" dirty="0"/>
              <a:t>Glioma Grades: </a:t>
            </a:r>
          </a:p>
          <a:p>
            <a:pPr marL="0" indent="0">
              <a:buNone/>
            </a:pPr>
            <a:r>
              <a:rPr lang="en-GB" dirty="0"/>
              <a:t>Grade 1 and 2 </a:t>
            </a:r>
            <a:r>
              <a:rPr lang="en-GB" dirty="0">
                <a:sym typeface="Wingdings" panose="05000000000000000000" pitchFamily="2" charset="2"/>
              </a:rPr>
              <a:t> Low grade</a:t>
            </a:r>
          </a:p>
          <a:p>
            <a:pPr marL="0" indent="0">
              <a:buNone/>
            </a:pPr>
            <a:r>
              <a:rPr lang="en-GB" dirty="0">
                <a:sym typeface="Wingdings" panose="05000000000000000000" pitchFamily="2" charset="2"/>
              </a:rPr>
              <a:t>Grade 3 and 4  High grade (20% of CNS tumours)</a:t>
            </a:r>
          </a:p>
          <a:p>
            <a:pPr>
              <a:buFont typeface="Courier New" panose="02070309020205020404" pitchFamily="49" charset="0"/>
              <a:buChar char="o"/>
            </a:pPr>
            <a:r>
              <a:rPr lang="en-GB" dirty="0"/>
              <a:t> Survival rates averaging 1 year</a:t>
            </a:r>
          </a:p>
          <a:p>
            <a:pPr>
              <a:buFont typeface="Courier New" panose="02070309020205020404" pitchFamily="49" charset="0"/>
              <a:buChar char="o"/>
            </a:pPr>
            <a:r>
              <a:rPr lang="en-GB" dirty="0"/>
              <a:t> High recurrence rate </a:t>
            </a:r>
            <a:r>
              <a:rPr lang="en-GB" dirty="0">
                <a:sym typeface="Wingdings" panose="05000000000000000000" pitchFamily="2" charset="2"/>
              </a:rPr>
              <a:t> poor prognosis</a:t>
            </a:r>
            <a:endParaRPr lang="en-GB" dirty="0"/>
          </a:p>
        </p:txBody>
      </p:sp>
      <p:sp>
        <p:nvSpPr>
          <p:cNvPr id="6" name="TextBox 5">
            <a:extLst>
              <a:ext uri="{FF2B5EF4-FFF2-40B4-BE49-F238E27FC236}">
                <a16:creationId xmlns:a16="http://schemas.microsoft.com/office/drawing/2014/main" id="{459DE126-D0E3-62EB-892A-AF4FB22FB1D1}"/>
              </a:ext>
            </a:extLst>
          </p:cNvPr>
          <p:cNvSpPr txBox="1"/>
          <p:nvPr/>
        </p:nvSpPr>
        <p:spPr>
          <a:xfrm>
            <a:off x="8316286" y="6095597"/>
            <a:ext cx="3951215" cy="261610"/>
          </a:xfrm>
          <a:prstGeom prst="rect">
            <a:avLst/>
          </a:prstGeom>
          <a:noFill/>
        </p:spPr>
        <p:txBody>
          <a:bodyPr wrap="square">
            <a:spAutoFit/>
          </a:bodyPr>
          <a:lstStyle/>
          <a:p>
            <a:pPr algn="r"/>
            <a:r>
              <a:rPr lang="en-GB" sz="1100" dirty="0">
                <a:solidFill>
                  <a:schemeClr val="accent1"/>
                </a:solidFill>
                <a:effectLst/>
                <a:ea typeface="Times New Roman" panose="02020603050405020304" pitchFamily="18" charset="0"/>
              </a:rPr>
              <a:t>(Philips et al., 2018</a:t>
            </a:r>
            <a:r>
              <a:rPr lang="en-GB" sz="1100" dirty="0">
                <a:solidFill>
                  <a:schemeClr val="accent1"/>
                </a:solidFill>
                <a:ea typeface="Times New Roman" panose="02020603050405020304" pitchFamily="18" charset="0"/>
              </a:rPr>
              <a:t>; </a:t>
            </a:r>
            <a:r>
              <a:rPr lang="en-GB" sz="1100" dirty="0" err="1">
                <a:solidFill>
                  <a:schemeClr val="accent1"/>
                </a:solidFill>
                <a:effectLst/>
                <a:ea typeface="Times New Roman" panose="02020603050405020304" pitchFamily="18" charset="0"/>
              </a:rPr>
              <a:t>Xiong</a:t>
            </a:r>
            <a:r>
              <a:rPr lang="en-GB" sz="1100" dirty="0">
                <a:solidFill>
                  <a:schemeClr val="accent1"/>
                </a:solidFill>
                <a:effectLst/>
                <a:ea typeface="Times New Roman" panose="02020603050405020304" pitchFamily="18" charset="0"/>
              </a:rPr>
              <a:t>, Feng and </a:t>
            </a:r>
            <a:r>
              <a:rPr lang="en-GB" sz="1100" dirty="0" err="1">
                <a:solidFill>
                  <a:schemeClr val="accent1"/>
                </a:solidFill>
                <a:effectLst/>
                <a:ea typeface="Times New Roman" panose="02020603050405020304" pitchFamily="18" charset="0"/>
              </a:rPr>
              <a:t>Xie</a:t>
            </a:r>
            <a:r>
              <a:rPr lang="en-GB" sz="1100" dirty="0">
                <a:solidFill>
                  <a:schemeClr val="accent1"/>
                </a:solidFill>
                <a:effectLst/>
                <a:ea typeface="Times New Roman" panose="02020603050405020304" pitchFamily="18" charset="0"/>
              </a:rPr>
              <a:t>, 2019; Colman, 2020) </a:t>
            </a:r>
            <a:endParaRPr lang="en-GB" sz="1100" dirty="0">
              <a:solidFill>
                <a:schemeClr val="accent1"/>
              </a:solidFill>
            </a:endParaRPr>
          </a:p>
        </p:txBody>
      </p:sp>
    </p:spTree>
    <p:extLst>
      <p:ext uri="{BB962C8B-B14F-4D97-AF65-F5344CB8AC3E}">
        <p14:creationId xmlns:p14="http://schemas.microsoft.com/office/powerpoint/2010/main" val="208616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3078984-06D1-4985-938B-863E4255E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C2374-4DFC-C990-FC16-BE3ADA45BDF0}"/>
              </a:ext>
            </a:extLst>
          </p:cNvPr>
          <p:cNvSpPr>
            <a:spLocks noGrp="1"/>
          </p:cNvSpPr>
          <p:nvPr>
            <p:ph type="title"/>
          </p:nvPr>
        </p:nvSpPr>
        <p:spPr>
          <a:xfrm>
            <a:off x="5122336" y="657385"/>
            <a:ext cx="6515253" cy="3686015"/>
          </a:xfrm>
        </p:spPr>
        <p:txBody>
          <a:bodyPr vert="horz" lIns="91440" tIns="45720" rIns="91440" bIns="45720" rtlCol="0" anchor="b">
            <a:normAutofit/>
          </a:bodyPr>
          <a:lstStyle/>
          <a:p>
            <a:pPr algn="ctr"/>
            <a:r>
              <a:rPr lang="en-US" sz="8000" dirty="0">
                <a:solidFill>
                  <a:schemeClr val="tx1">
                    <a:lumMod val="85000"/>
                    <a:lumOff val="15000"/>
                  </a:schemeClr>
                </a:solidFill>
              </a:rPr>
              <a:t>Thank you </a:t>
            </a:r>
            <a:br>
              <a:rPr lang="en-US" sz="8000" dirty="0">
                <a:solidFill>
                  <a:schemeClr val="tx1">
                    <a:lumMod val="85000"/>
                    <a:lumOff val="15000"/>
                  </a:schemeClr>
                </a:solidFill>
              </a:rPr>
            </a:br>
            <a:br>
              <a:rPr lang="en-US" sz="8000" dirty="0">
                <a:solidFill>
                  <a:schemeClr val="tx1">
                    <a:lumMod val="85000"/>
                    <a:lumOff val="15000"/>
                  </a:schemeClr>
                </a:solidFill>
              </a:rPr>
            </a:br>
            <a:r>
              <a:rPr lang="en-US" sz="8000" dirty="0">
                <a:solidFill>
                  <a:schemeClr val="tx1">
                    <a:lumMod val="85000"/>
                    <a:lumOff val="15000"/>
                  </a:schemeClr>
                </a:solidFill>
              </a:rPr>
              <a:t>Any Questions? </a:t>
            </a:r>
          </a:p>
        </p:txBody>
      </p:sp>
      <p:pic>
        <p:nvPicPr>
          <p:cNvPr id="4" name="Content Placeholder 3">
            <a:extLst>
              <a:ext uri="{FF2B5EF4-FFF2-40B4-BE49-F238E27FC236}">
                <a16:creationId xmlns:a16="http://schemas.microsoft.com/office/drawing/2014/main" id="{C17D7FCE-CEFE-CCFF-BB1A-07EFA7B82F15}"/>
              </a:ext>
            </a:extLst>
          </p:cNvPr>
          <p:cNvPicPr>
            <a:picLocks noGrp="1" noChangeAspect="1"/>
          </p:cNvPicPr>
          <p:nvPr>
            <p:ph idx="1"/>
          </p:nvPr>
        </p:nvPicPr>
        <p:blipFill>
          <a:blip r:embed="rId3"/>
          <a:stretch>
            <a:fillRect/>
          </a:stretch>
        </p:blipFill>
        <p:spPr>
          <a:xfrm>
            <a:off x="1051348" y="620720"/>
            <a:ext cx="3166617" cy="5086933"/>
          </a:xfrm>
          <a:prstGeom prst="rect">
            <a:avLst/>
          </a:prstGeom>
        </p:spPr>
      </p:pic>
      <p:cxnSp>
        <p:nvCxnSpPr>
          <p:cNvPr id="17" name="Straight Connector 16">
            <a:extLst>
              <a:ext uri="{FF2B5EF4-FFF2-40B4-BE49-F238E27FC236}">
                <a16:creationId xmlns:a16="http://schemas.microsoft.com/office/drawing/2014/main" id="{958E8BE4-2700-4BCD-8C10-4A63EF160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D6C457E-2910-4272-862C-141309AE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C412989-C726-40E2-9112-2D6D1963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311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7F94-3720-B225-3860-224FD3B3E83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4B749D18-BC8E-0F0B-6018-EFB82680EB50}"/>
              </a:ext>
            </a:extLst>
          </p:cNvPr>
          <p:cNvSpPr>
            <a:spLocks noGrp="1"/>
          </p:cNvSpPr>
          <p:nvPr>
            <p:ph idx="1"/>
          </p:nvPr>
        </p:nvSpPr>
        <p:spPr>
          <a:xfrm>
            <a:off x="1105499" y="1835460"/>
            <a:ext cx="10058400" cy="4023360"/>
          </a:xfrm>
        </p:spPr>
        <p:txBody>
          <a:bodyPr>
            <a:normAutofit fontScale="92500" lnSpcReduction="20000"/>
          </a:bodyPr>
          <a:lstStyle/>
          <a:p>
            <a:pPr marL="0" indent="0">
              <a:buNone/>
            </a:pPr>
            <a:r>
              <a:rPr lang="en-GB" sz="1900" dirty="0"/>
              <a:t>Abbasi, A.W., </a:t>
            </a:r>
            <a:r>
              <a:rPr lang="en-GB" sz="1900" dirty="0" err="1"/>
              <a:t>Westerlaan</a:t>
            </a:r>
            <a:r>
              <a:rPr lang="en-GB" sz="1900" dirty="0"/>
              <a:t>, H.E., </a:t>
            </a:r>
            <a:r>
              <a:rPr lang="en-GB" sz="1900" dirty="0" err="1"/>
              <a:t>Holtman</a:t>
            </a:r>
            <a:r>
              <a:rPr lang="en-GB" sz="1900" dirty="0"/>
              <a:t>, G.A., Aden, K.M., van </a:t>
            </a:r>
            <a:r>
              <a:rPr lang="en-GB" sz="1900" dirty="0" err="1"/>
              <a:t>Laar</a:t>
            </a:r>
            <a:r>
              <a:rPr lang="en-GB" sz="1900" dirty="0"/>
              <a:t>, P.J. and van der Hoorn, A. (2017). Incidence of Tumour Progression and </a:t>
            </a:r>
            <a:r>
              <a:rPr lang="en-GB" sz="1900" dirty="0" err="1"/>
              <a:t>Pseudoprogression</a:t>
            </a:r>
            <a:r>
              <a:rPr lang="en-GB" sz="1900" dirty="0"/>
              <a:t> in High-Grade Gliomas: a Systematic Review and Meta-Analysis. </a:t>
            </a:r>
            <a:r>
              <a:rPr lang="en-GB" sz="1900" i="1" dirty="0"/>
              <a:t>Clinical Neuroradiology, </a:t>
            </a:r>
            <a:r>
              <a:rPr lang="en-GB" sz="1900" dirty="0"/>
              <a:t>28(3), pp.401–411.</a:t>
            </a:r>
          </a:p>
          <a:p>
            <a:pPr marL="0" indent="0">
              <a:buNone/>
            </a:pPr>
            <a:r>
              <a:rPr lang="en-GB" sz="1900" dirty="0">
                <a:effectLst/>
                <a:ea typeface="Times New Roman" panose="02020603050405020304" pitchFamily="18" charset="0"/>
              </a:rPr>
              <a:t>Alcaide-Leon, P., Pareto, D., Martinez-</a:t>
            </a:r>
            <a:r>
              <a:rPr lang="en-GB" sz="1900" dirty="0" err="1">
                <a:effectLst/>
                <a:ea typeface="Times New Roman" panose="02020603050405020304" pitchFamily="18" charset="0"/>
              </a:rPr>
              <a:t>Saez</a:t>
            </a:r>
            <a:r>
              <a:rPr lang="en-GB" sz="1900" dirty="0">
                <a:effectLst/>
                <a:ea typeface="Times New Roman" panose="02020603050405020304" pitchFamily="18" charset="0"/>
              </a:rPr>
              <a:t>, E., Auger, C., </a:t>
            </a:r>
            <a:r>
              <a:rPr lang="en-GB" sz="1900" dirty="0" err="1">
                <a:effectLst/>
                <a:ea typeface="Times New Roman" panose="02020603050405020304" pitchFamily="18" charset="0"/>
              </a:rPr>
              <a:t>Bharatha</a:t>
            </a:r>
            <a:r>
              <a:rPr lang="en-GB" sz="1900" dirty="0">
                <a:effectLst/>
                <a:ea typeface="Times New Roman" panose="02020603050405020304" pitchFamily="18" charset="0"/>
              </a:rPr>
              <a:t>, A. and </a:t>
            </a:r>
            <a:r>
              <a:rPr lang="en-GB" sz="1900" dirty="0" err="1">
                <a:effectLst/>
                <a:ea typeface="Times New Roman" panose="02020603050405020304" pitchFamily="18" charset="0"/>
              </a:rPr>
              <a:t>Rovira</a:t>
            </a:r>
            <a:r>
              <a:rPr lang="en-GB" sz="1900" dirty="0">
                <a:effectLst/>
                <a:ea typeface="Times New Roman" panose="02020603050405020304" pitchFamily="18" charset="0"/>
              </a:rPr>
              <a:t>, A. (2015). Pixel-by-Pixel Comparison of Volume Transfer Constant and Estimates of Cerebral Blood Volume from Dynamic Contrast-Enhanced and Dynamic Susceptibility Contrast-Enhanced MR Imaging in High-Grade Gliomas. </a:t>
            </a:r>
            <a:r>
              <a:rPr lang="en-GB" sz="1900" i="1" dirty="0">
                <a:effectLst/>
                <a:ea typeface="Times New Roman" panose="02020603050405020304" pitchFamily="18" charset="0"/>
              </a:rPr>
              <a:t>American Journal of Neuroradiology</a:t>
            </a:r>
            <a:r>
              <a:rPr lang="en-GB" sz="1900" dirty="0">
                <a:effectLst/>
                <a:ea typeface="Times New Roman" panose="02020603050405020304" pitchFamily="18" charset="0"/>
              </a:rPr>
              <a:t>, 36(5), pp.871–876.</a:t>
            </a:r>
          </a:p>
          <a:p>
            <a:pPr marL="0" indent="0">
              <a:buNone/>
            </a:pPr>
            <a:r>
              <a:rPr lang="en-GB" sz="1900" dirty="0">
                <a:effectLst/>
                <a:ea typeface="Times New Roman" panose="02020603050405020304" pitchFamily="18" charset="0"/>
              </a:rPr>
              <a:t>Arevalo-Perez, J., Peck, K.K., Young, R.J., </a:t>
            </a:r>
            <a:r>
              <a:rPr lang="en-GB" sz="1900" dirty="0" err="1">
                <a:effectLst/>
                <a:ea typeface="Times New Roman" panose="02020603050405020304" pitchFamily="18" charset="0"/>
              </a:rPr>
              <a:t>Holodny</a:t>
            </a:r>
            <a:r>
              <a:rPr lang="en-GB" sz="1900" dirty="0">
                <a:effectLst/>
                <a:ea typeface="Times New Roman" panose="02020603050405020304" pitchFamily="18" charset="0"/>
              </a:rPr>
              <a:t>, A.I., Karimi, S. and </a:t>
            </a:r>
            <a:r>
              <a:rPr lang="en-GB" sz="1900" dirty="0" err="1">
                <a:effectLst/>
                <a:ea typeface="Times New Roman" panose="02020603050405020304" pitchFamily="18" charset="0"/>
              </a:rPr>
              <a:t>Lyo</a:t>
            </a:r>
            <a:r>
              <a:rPr lang="en-GB" sz="1900" dirty="0">
                <a:effectLst/>
                <a:ea typeface="Times New Roman" panose="02020603050405020304" pitchFamily="18" charset="0"/>
              </a:rPr>
              <a:t>, J.K. (2015). Dynamic Contrast-Enhanced Perfusion MRI and Diffusion-Weighted Imaging in Grading of Gliomas. </a:t>
            </a:r>
            <a:r>
              <a:rPr lang="en-GB" sz="1900" i="1" dirty="0">
                <a:effectLst/>
                <a:ea typeface="Times New Roman" panose="02020603050405020304" pitchFamily="18" charset="0"/>
              </a:rPr>
              <a:t>Journal of Neuroimaging</a:t>
            </a:r>
            <a:r>
              <a:rPr lang="en-GB" sz="1900" dirty="0">
                <a:effectLst/>
                <a:ea typeface="Times New Roman" panose="02020603050405020304" pitchFamily="18" charset="0"/>
              </a:rPr>
              <a:t>, 25(5), pp.792–798.</a:t>
            </a:r>
          </a:p>
          <a:p>
            <a:pPr marL="0" indent="0">
              <a:buNone/>
            </a:pPr>
            <a:r>
              <a:rPr lang="en-GB" sz="1900" dirty="0" err="1">
                <a:effectLst/>
                <a:ea typeface="Times New Roman" panose="02020603050405020304" pitchFamily="18" charset="0"/>
              </a:rPr>
              <a:t>Bazyar</a:t>
            </a:r>
            <a:r>
              <a:rPr lang="en-GB" sz="1900" dirty="0">
                <a:effectLst/>
                <a:ea typeface="Times New Roman" panose="02020603050405020304" pitchFamily="18" charset="0"/>
              </a:rPr>
              <a:t>, S., </a:t>
            </a:r>
            <a:r>
              <a:rPr lang="en-GB" sz="1900" dirty="0" err="1">
                <a:effectLst/>
                <a:ea typeface="Times New Roman" panose="02020603050405020304" pitchFamily="18" charset="0"/>
              </a:rPr>
              <a:t>Ramalho</a:t>
            </a:r>
            <a:r>
              <a:rPr lang="en-GB" sz="1900" dirty="0">
                <a:effectLst/>
                <a:ea typeface="Times New Roman" panose="02020603050405020304" pitchFamily="18" charset="0"/>
              </a:rPr>
              <a:t>, J., </a:t>
            </a:r>
            <a:r>
              <a:rPr lang="en-GB" sz="1900" dirty="0" err="1">
                <a:effectLst/>
                <a:ea typeface="Times New Roman" panose="02020603050405020304" pitchFamily="18" charset="0"/>
              </a:rPr>
              <a:t>Eldeniz</a:t>
            </a:r>
            <a:r>
              <a:rPr lang="en-GB" sz="1900" dirty="0">
                <a:effectLst/>
                <a:ea typeface="Times New Roman" panose="02020603050405020304" pitchFamily="18" charset="0"/>
              </a:rPr>
              <a:t>, C., An, H. and Lee, Y.Z. (2016). Comparison of Cerebral Blood Volume and Plasma Volume in Untreated Intracranial </a:t>
            </a:r>
            <a:r>
              <a:rPr lang="en-GB" sz="1900" dirty="0" err="1">
                <a:effectLst/>
                <a:ea typeface="Times New Roman" panose="02020603050405020304" pitchFamily="18" charset="0"/>
              </a:rPr>
              <a:t>Tumors</a:t>
            </a:r>
            <a:r>
              <a:rPr lang="en-GB" sz="1900" dirty="0">
                <a:effectLst/>
                <a:ea typeface="Times New Roman" panose="02020603050405020304" pitchFamily="18" charset="0"/>
              </a:rPr>
              <a:t>. </a:t>
            </a:r>
            <a:r>
              <a:rPr lang="en-GB" sz="1900" i="1" dirty="0">
                <a:effectLst/>
                <a:ea typeface="Times New Roman" panose="02020603050405020304" pitchFamily="18" charset="0"/>
              </a:rPr>
              <a:t>PLOS ONE</a:t>
            </a:r>
            <a:r>
              <a:rPr lang="en-GB" sz="1900" dirty="0">
                <a:effectLst/>
                <a:ea typeface="Times New Roman" panose="02020603050405020304" pitchFamily="18" charset="0"/>
              </a:rPr>
              <a:t>, 11(9), p.e0161807.</a:t>
            </a:r>
          </a:p>
          <a:p>
            <a:pPr marL="0" indent="0">
              <a:buNone/>
            </a:pPr>
            <a:r>
              <a:rPr lang="en-GB" sz="1900" dirty="0" err="1">
                <a:effectLst/>
                <a:ea typeface="Times New Roman" panose="02020603050405020304" pitchFamily="18" charset="0"/>
              </a:rPr>
              <a:t>Bisdas</a:t>
            </a:r>
            <a:r>
              <a:rPr lang="en-GB" sz="1900" dirty="0">
                <a:effectLst/>
                <a:ea typeface="Times New Roman" panose="02020603050405020304" pitchFamily="18" charset="0"/>
              </a:rPr>
              <a:t>, S., </a:t>
            </a:r>
            <a:r>
              <a:rPr lang="en-GB" sz="1900" dirty="0" err="1">
                <a:effectLst/>
                <a:ea typeface="Times New Roman" panose="02020603050405020304" pitchFamily="18" charset="0"/>
              </a:rPr>
              <a:t>Naegele</a:t>
            </a:r>
            <a:r>
              <a:rPr lang="en-GB" sz="1900" dirty="0">
                <a:effectLst/>
                <a:ea typeface="Times New Roman" panose="02020603050405020304" pitchFamily="18" charset="0"/>
              </a:rPr>
              <a:t>, T., Ritz, R., </a:t>
            </a:r>
            <a:r>
              <a:rPr lang="en-GB" sz="1900" dirty="0" err="1">
                <a:effectLst/>
                <a:ea typeface="Times New Roman" panose="02020603050405020304" pitchFamily="18" charset="0"/>
              </a:rPr>
              <a:t>Dimostheni</a:t>
            </a:r>
            <a:r>
              <a:rPr lang="en-GB" sz="1900" dirty="0">
                <a:effectLst/>
                <a:ea typeface="Times New Roman" panose="02020603050405020304" pitchFamily="18" charset="0"/>
              </a:rPr>
              <a:t>, A., </a:t>
            </a:r>
            <a:r>
              <a:rPr lang="en-GB" sz="1900" dirty="0" err="1">
                <a:effectLst/>
                <a:ea typeface="Times New Roman" panose="02020603050405020304" pitchFamily="18" charset="0"/>
              </a:rPr>
              <a:t>Pfannenberg</a:t>
            </a:r>
            <a:r>
              <a:rPr lang="en-GB" sz="1900" dirty="0">
                <a:effectLst/>
                <a:ea typeface="Times New Roman" panose="02020603050405020304" pitchFamily="18" charset="0"/>
              </a:rPr>
              <a:t>, C., </a:t>
            </a:r>
            <a:r>
              <a:rPr lang="en-GB" sz="1900" dirty="0" err="1">
                <a:effectLst/>
                <a:ea typeface="Times New Roman" panose="02020603050405020304" pitchFamily="18" charset="0"/>
              </a:rPr>
              <a:t>Reimold</a:t>
            </a:r>
            <a:r>
              <a:rPr lang="en-GB" sz="1900" dirty="0">
                <a:effectLst/>
                <a:ea typeface="Times New Roman" panose="02020603050405020304" pitchFamily="18" charset="0"/>
              </a:rPr>
              <a:t>, M., Koh, T.S. and </a:t>
            </a:r>
            <a:r>
              <a:rPr lang="en-GB" sz="1900" dirty="0" err="1">
                <a:effectLst/>
                <a:ea typeface="Times New Roman" panose="02020603050405020304" pitchFamily="18" charset="0"/>
              </a:rPr>
              <a:t>Ernemann</a:t>
            </a:r>
            <a:r>
              <a:rPr lang="en-GB" sz="1900" dirty="0">
                <a:effectLst/>
                <a:ea typeface="Times New Roman" panose="02020603050405020304" pitchFamily="18" charset="0"/>
              </a:rPr>
              <a:t>, U. (2011). Distinguishing Recurrent High-grade Gliomas from Radiation Injury. </a:t>
            </a:r>
            <a:r>
              <a:rPr lang="en-GB" sz="1900" i="1" dirty="0">
                <a:effectLst/>
                <a:ea typeface="Times New Roman" panose="02020603050405020304" pitchFamily="18" charset="0"/>
              </a:rPr>
              <a:t>Academic Radiology</a:t>
            </a:r>
            <a:r>
              <a:rPr lang="en-GB" sz="1900" dirty="0">
                <a:effectLst/>
                <a:ea typeface="Times New Roman" panose="02020603050405020304" pitchFamily="18" charset="0"/>
              </a:rPr>
              <a:t>, 18(5), pp.575–583.</a:t>
            </a:r>
          </a:p>
          <a:p>
            <a:endParaRPr lang="en-GB" dirty="0"/>
          </a:p>
        </p:txBody>
      </p:sp>
    </p:spTree>
    <p:extLst>
      <p:ext uri="{BB962C8B-B14F-4D97-AF65-F5344CB8AC3E}">
        <p14:creationId xmlns:p14="http://schemas.microsoft.com/office/powerpoint/2010/main" val="229411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38D4-3F09-34AD-86B0-8609571ED9B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7908C580-9C20-D406-CED4-40C02D78B133}"/>
              </a:ext>
            </a:extLst>
          </p:cNvPr>
          <p:cNvSpPr>
            <a:spLocks noGrp="1"/>
          </p:cNvSpPr>
          <p:nvPr>
            <p:ph idx="1"/>
          </p:nvPr>
        </p:nvSpPr>
        <p:spPr>
          <a:xfrm>
            <a:off x="1097280" y="1845733"/>
            <a:ext cx="10058400" cy="4359857"/>
          </a:xfrm>
        </p:spPr>
        <p:txBody>
          <a:bodyPr>
            <a:normAutofit fontScale="92500" lnSpcReduction="10000"/>
          </a:bodyPr>
          <a:lstStyle/>
          <a:p>
            <a:pPr marL="0" indent="0">
              <a:buNone/>
            </a:pPr>
            <a:r>
              <a:rPr lang="en-GB" sz="1900" dirty="0" err="1">
                <a:effectLst/>
                <a:ea typeface="Times New Roman" panose="02020603050405020304" pitchFamily="18" charset="0"/>
              </a:rPr>
              <a:t>Bonekamp</a:t>
            </a:r>
            <a:r>
              <a:rPr lang="en-GB" sz="1900" dirty="0">
                <a:effectLst/>
                <a:ea typeface="Times New Roman" panose="02020603050405020304" pitchFamily="18" charset="0"/>
              </a:rPr>
              <a:t>, D., </a:t>
            </a:r>
            <a:r>
              <a:rPr lang="en-GB" sz="1900" dirty="0" err="1">
                <a:effectLst/>
                <a:ea typeface="Times New Roman" panose="02020603050405020304" pitchFamily="18" charset="0"/>
              </a:rPr>
              <a:t>Deike</a:t>
            </a:r>
            <a:r>
              <a:rPr lang="en-GB" sz="1900" dirty="0">
                <a:effectLst/>
                <a:ea typeface="Times New Roman" panose="02020603050405020304" pitchFamily="18" charset="0"/>
              </a:rPr>
              <a:t>, K., </a:t>
            </a:r>
            <a:r>
              <a:rPr lang="en-GB" sz="1900" dirty="0" err="1">
                <a:effectLst/>
                <a:ea typeface="Times New Roman" panose="02020603050405020304" pitchFamily="18" charset="0"/>
              </a:rPr>
              <a:t>Wiestler</a:t>
            </a:r>
            <a:r>
              <a:rPr lang="en-GB" sz="1900" dirty="0">
                <a:effectLst/>
                <a:ea typeface="Times New Roman" panose="02020603050405020304" pitchFamily="18" charset="0"/>
              </a:rPr>
              <a:t>, B., Wick, W., </a:t>
            </a:r>
            <a:r>
              <a:rPr lang="en-GB" sz="1900" dirty="0" err="1">
                <a:effectLst/>
                <a:ea typeface="Times New Roman" panose="02020603050405020304" pitchFamily="18" charset="0"/>
              </a:rPr>
              <a:t>Bendszus</a:t>
            </a:r>
            <a:r>
              <a:rPr lang="en-GB" sz="1900" dirty="0">
                <a:effectLst/>
                <a:ea typeface="Times New Roman" panose="02020603050405020304" pitchFamily="18" charset="0"/>
              </a:rPr>
              <a:t>, M., </a:t>
            </a:r>
            <a:r>
              <a:rPr lang="en-GB" sz="1900" dirty="0" err="1">
                <a:effectLst/>
                <a:ea typeface="Times New Roman" panose="02020603050405020304" pitchFamily="18" charset="0"/>
              </a:rPr>
              <a:t>Radbruch</a:t>
            </a:r>
            <a:r>
              <a:rPr lang="en-GB" sz="1900" dirty="0">
                <a:effectLst/>
                <a:ea typeface="Times New Roman" panose="02020603050405020304" pitchFamily="18" charset="0"/>
              </a:rPr>
              <a:t>, A. and </a:t>
            </a:r>
            <a:r>
              <a:rPr lang="en-GB" sz="1900" dirty="0" err="1">
                <a:effectLst/>
                <a:ea typeface="Times New Roman" panose="02020603050405020304" pitchFamily="18" charset="0"/>
              </a:rPr>
              <a:t>Heiland</a:t>
            </a:r>
            <a:r>
              <a:rPr lang="en-GB" sz="1900" dirty="0">
                <a:effectLst/>
                <a:ea typeface="Times New Roman" panose="02020603050405020304" pitchFamily="18" charset="0"/>
              </a:rPr>
              <a:t>, S. (2014). Association of overall survival in patients with newly diagnosed glioblastoma with contrast-enhanced perfusion MRI: Comparison of </a:t>
            </a:r>
            <a:r>
              <a:rPr lang="en-GB" sz="1900" dirty="0" err="1">
                <a:effectLst/>
                <a:ea typeface="Times New Roman" panose="02020603050405020304" pitchFamily="18" charset="0"/>
              </a:rPr>
              <a:t>intraindividually</a:t>
            </a:r>
            <a:r>
              <a:rPr lang="en-GB" sz="1900" dirty="0">
                <a:effectLst/>
                <a:ea typeface="Times New Roman" panose="02020603050405020304" pitchFamily="18" charset="0"/>
              </a:rPr>
              <a:t> matched T1- and T2*-based bolus techniques. </a:t>
            </a:r>
            <a:r>
              <a:rPr lang="en-GB" sz="1900" i="1" dirty="0">
                <a:effectLst/>
                <a:ea typeface="Times New Roman" panose="02020603050405020304" pitchFamily="18" charset="0"/>
              </a:rPr>
              <a:t>Journal of Magnetic Resonance Imaging</a:t>
            </a:r>
            <a:r>
              <a:rPr lang="en-GB" sz="1900" dirty="0">
                <a:effectLst/>
                <a:ea typeface="Times New Roman" panose="02020603050405020304" pitchFamily="18" charset="0"/>
              </a:rPr>
              <a:t>, 42(1), pp.87–96.</a:t>
            </a:r>
          </a:p>
          <a:p>
            <a:pPr marL="0" indent="0">
              <a:buNone/>
            </a:pPr>
            <a:r>
              <a:rPr lang="en-GB" sz="1900" dirty="0">
                <a:effectLst/>
                <a:ea typeface="Times New Roman" panose="02020603050405020304" pitchFamily="18" charset="0"/>
              </a:rPr>
              <a:t>Brix, G., </a:t>
            </a:r>
            <a:r>
              <a:rPr lang="en-GB" sz="1900" dirty="0" err="1">
                <a:effectLst/>
                <a:ea typeface="Times New Roman" panose="02020603050405020304" pitchFamily="18" charset="0"/>
              </a:rPr>
              <a:t>Semmler</a:t>
            </a:r>
            <a:r>
              <a:rPr lang="en-GB" sz="1900" dirty="0">
                <a:effectLst/>
                <a:ea typeface="Times New Roman" panose="02020603050405020304" pitchFamily="18" charset="0"/>
              </a:rPr>
              <a:t>, W., Port, R., </a:t>
            </a:r>
            <a:r>
              <a:rPr lang="en-GB" sz="1900" dirty="0" err="1">
                <a:effectLst/>
                <a:ea typeface="Times New Roman" panose="02020603050405020304" pitchFamily="18" charset="0"/>
              </a:rPr>
              <a:t>Schad</a:t>
            </a:r>
            <a:r>
              <a:rPr lang="en-GB" sz="1900" dirty="0">
                <a:effectLst/>
                <a:ea typeface="Times New Roman" panose="02020603050405020304" pitchFamily="18" charset="0"/>
              </a:rPr>
              <a:t>, L.R., Layer, G. and Lorenz, W.J. (1991). Pharmacokinetic Parameters in CNS Gd-DTPA Enhanced MR Imaging. </a:t>
            </a:r>
            <a:r>
              <a:rPr lang="en-GB" sz="1900" i="1" dirty="0">
                <a:effectLst/>
                <a:ea typeface="Times New Roman" panose="02020603050405020304" pitchFamily="18" charset="0"/>
              </a:rPr>
              <a:t>Journal of Computer Assisted Tomography</a:t>
            </a:r>
            <a:r>
              <a:rPr lang="en-GB" sz="1900" dirty="0">
                <a:effectLst/>
                <a:ea typeface="Times New Roman" panose="02020603050405020304" pitchFamily="18" charset="0"/>
              </a:rPr>
              <a:t>, 15(4), pp.621–628.</a:t>
            </a:r>
          </a:p>
          <a:p>
            <a:pPr marL="0" indent="0">
              <a:buNone/>
            </a:pPr>
            <a:r>
              <a:rPr lang="en-GB" sz="1900" dirty="0" err="1">
                <a:effectLst/>
                <a:ea typeface="Times New Roman" panose="02020603050405020304" pitchFamily="18" charset="0"/>
              </a:rPr>
              <a:t>Chikui</a:t>
            </a:r>
            <a:r>
              <a:rPr lang="en-GB" sz="1900" dirty="0">
                <a:effectLst/>
                <a:ea typeface="Times New Roman" panose="02020603050405020304" pitchFamily="18" charset="0"/>
              </a:rPr>
              <a:t>, T., </a:t>
            </a:r>
            <a:r>
              <a:rPr lang="en-GB" sz="1900" dirty="0" err="1">
                <a:effectLst/>
                <a:ea typeface="Times New Roman" panose="02020603050405020304" pitchFamily="18" charset="0"/>
              </a:rPr>
              <a:t>Obara</a:t>
            </a:r>
            <a:r>
              <a:rPr lang="en-GB" sz="1900" dirty="0">
                <a:effectLst/>
                <a:ea typeface="Times New Roman" panose="02020603050405020304" pitchFamily="18" charset="0"/>
              </a:rPr>
              <a:t>, M., Simonetti, A.W., </a:t>
            </a:r>
            <a:r>
              <a:rPr lang="en-GB" sz="1900" dirty="0" err="1">
                <a:effectLst/>
                <a:ea typeface="Times New Roman" panose="02020603050405020304" pitchFamily="18" charset="0"/>
              </a:rPr>
              <a:t>Ohga</a:t>
            </a:r>
            <a:r>
              <a:rPr lang="en-GB" sz="1900" dirty="0">
                <a:effectLst/>
                <a:ea typeface="Times New Roman" panose="02020603050405020304" pitchFamily="18" charset="0"/>
              </a:rPr>
              <a:t>, M., Koga, S., Kawano, S., Matsuo, Y., </a:t>
            </a:r>
            <a:r>
              <a:rPr lang="en-GB" sz="1900" dirty="0" err="1">
                <a:effectLst/>
                <a:ea typeface="Times New Roman" panose="02020603050405020304" pitchFamily="18" charset="0"/>
              </a:rPr>
              <a:t>Kamintani</a:t>
            </a:r>
            <a:r>
              <a:rPr lang="en-GB" sz="1900" dirty="0">
                <a:effectLst/>
                <a:ea typeface="Times New Roman" panose="02020603050405020304" pitchFamily="18" charset="0"/>
              </a:rPr>
              <a:t>, T., </a:t>
            </a:r>
            <a:r>
              <a:rPr lang="en-GB" sz="1900" dirty="0" err="1">
                <a:effectLst/>
                <a:ea typeface="Times New Roman" panose="02020603050405020304" pitchFamily="18" charset="0"/>
              </a:rPr>
              <a:t>Shiraishi</a:t>
            </a:r>
            <a:r>
              <a:rPr lang="en-GB" sz="1900" dirty="0">
                <a:effectLst/>
                <a:ea typeface="Times New Roman" panose="02020603050405020304" pitchFamily="18" charset="0"/>
              </a:rPr>
              <a:t>, T., </a:t>
            </a:r>
            <a:r>
              <a:rPr lang="en-GB" sz="1900" dirty="0" err="1">
                <a:effectLst/>
                <a:ea typeface="Times New Roman" panose="02020603050405020304" pitchFamily="18" charset="0"/>
              </a:rPr>
              <a:t>Kitamoto</a:t>
            </a:r>
            <a:r>
              <a:rPr lang="en-GB" sz="1900" dirty="0">
                <a:effectLst/>
                <a:ea typeface="Times New Roman" panose="02020603050405020304" pitchFamily="18" charset="0"/>
              </a:rPr>
              <a:t>, E., Nakamura, K. and </a:t>
            </a:r>
            <a:r>
              <a:rPr lang="en-GB" sz="1900" dirty="0" err="1">
                <a:effectLst/>
                <a:ea typeface="Times New Roman" panose="02020603050405020304" pitchFamily="18" charset="0"/>
              </a:rPr>
              <a:t>Yoshiura</a:t>
            </a:r>
            <a:r>
              <a:rPr lang="en-GB" sz="1900" dirty="0">
                <a:effectLst/>
                <a:ea typeface="Times New Roman" panose="02020603050405020304" pitchFamily="18" charset="0"/>
              </a:rPr>
              <a:t>, K. (2012). The Principal of Dynamic Contrast Enhanced MRI, the Method of Pharmacokinetic Analysis, and Its Application in the Head and Neck Region. </a:t>
            </a:r>
            <a:r>
              <a:rPr lang="en-GB" sz="1900" i="1" dirty="0">
                <a:effectLst/>
                <a:ea typeface="Times New Roman" panose="02020603050405020304" pitchFamily="18" charset="0"/>
              </a:rPr>
              <a:t>International Journal of Dentistry</a:t>
            </a:r>
            <a:r>
              <a:rPr lang="en-GB" sz="1900" dirty="0">
                <a:effectLst/>
                <a:ea typeface="Times New Roman" panose="02020603050405020304" pitchFamily="18" charset="0"/>
              </a:rPr>
              <a:t>, [online] 2012, pp.1–10. Available at: https://www.ncbi.nlm.nih.gov/pmc/articles/PMC3483829/ [Accessed 23 Aug. 2019].</a:t>
            </a:r>
          </a:p>
          <a:p>
            <a:pPr marL="0" indent="0">
              <a:buNone/>
            </a:pPr>
            <a:r>
              <a:rPr lang="en-GB" sz="1900" dirty="0">
                <a:effectLst/>
                <a:ea typeface="Times New Roman" panose="02020603050405020304" pitchFamily="18" charset="0"/>
              </a:rPr>
              <a:t>Choi, Y.S., </a:t>
            </a:r>
            <a:r>
              <a:rPr lang="en-GB" sz="1900" dirty="0" err="1">
                <a:effectLst/>
                <a:ea typeface="Times New Roman" panose="02020603050405020304" pitchFamily="18" charset="0"/>
              </a:rPr>
              <a:t>Ahn</a:t>
            </a:r>
            <a:r>
              <a:rPr lang="en-GB" sz="1900" dirty="0">
                <a:effectLst/>
                <a:ea typeface="Times New Roman" panose="02020603050405020304" pitchFamily="18" charset="0"/>
              </a:rPr>
              <a:t>, S.S., Lee, H.-J. ., Chang, J.H., Kang, S.-G. ., Kim, E.H., Kim, S.H. and Lee, S.-K. . (2017). The Initial Area Under the Curve Derived from Dynamic Contrast-Enhanced MRI Improves Prognosis Prediction in Glioblastoma with </a:t>
            </a:r>
            <a:r>
              <a:rPr lang="en-GB" sz="1900" dirty="0" err="1">
                <a:effectLst/>
                <a:ea typeface="Times New Roman" panose="02020603050405020304" pitchFamily="18" charset="0"/>
              </a:rPr>
              <a:t>UnmethylatedMGMTPromoter</a:t>
            </a:r>
            <a:r>
              <a:rPr lang="en-GB" sz="1900" dirty="0">
                <a:effectLst/>
                <a:ea typeface="Times New Roman" panose="02020603050405020304" pitchFamily="18" charset="0"/>
              </a:rPr>
              <a:t>. </a:t>
            </a:r>
            <a:r>
              <a:rPr lang="en-GB" sz="1900" i="1" dirty="0">
                <a:effectLst/>
                <a:ea typeface="Times New Roman" panose="02020603050405020304" pitchFamily="18" charset="0"/>
              </a:rPr>
              <a:t>American Journal of Neuroradiology</a:t>
            </a:r>
            <a:r>
              <a:rPr lang="en-GB" sz="1900" dirty="0">
                <a:effectLst/>
                <a:ea typeface="Times New Roman" panose="02020603050405020304" pitchFamily="18" charset="0"/>
              </a:rPr>
              <a:t>, 38(8), pp.1528–1535.</a:t>
            </a:r>
          </a:p>
          <a:p>
            <a:pPr marL="0" indent="0">
              <a:buNone/>
            </a:pPr>
            <a:r>
              <a:rPr lang="en-GB" sz="1900" dirty="0"/>
              <a:t>Colman, H. (2020). Adult Gliomas. </a:t>
            </a:r>
            <a:r>
              <a:rPr lang="en-GB" sz="1900" i="1" dirty="0"/>
              <a:t>CONTINUUM: Lifelong Learning in Neurology</a:t>
            </a:r>
            <a:r>
              <a:rPr lang="en-GB" sz="1900" dirty="0"/>
              <a:t>, 26(6), pp.1452–1475.</a:t>
            </a:r>
          </a:p>
          <a:p>
            <a:pPr marL="0" indent="0">
              <a:buNone/>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175870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A7DB-3971-40CF-F92D-916EDCB218B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55215971-5E0D-1607-CBC6-F82B3717645A}"/>
              </a:ext>
            </a:extLst>
          </p:cNvPr>
          <p:cNvSpPr>
            <a:spLocks noGrp="1"/>
          </p:cNvSpPr>
          <p:nvPr>
            <p:ph idx="1"/>
          </p:nvPr>
        </p:nvSpPr>
        <p:spPr>
          <a:xfrm>
            <a:off x="1097280" y="1845733"/>
            <a:ext cx="10058400" cy="4359857"/>
          </a:xfrm>
        </p:spPr>
        <p:txBody>
          <a:bodyPr>
            <a:noAutofit/>
          </a:bodyPr>
          <a:lstStyle/>
          <a:p>
            <a:pPr marL="0" indent="0">
              <a:buNone/>
            </a:pPr>
            <a:r>
              <a:rPr lang="en-GB" sz="1800" dirty="0">
                <a:effectLst/>
                <a:ea typeface="Times New Roman" panose="02020603050405020304" pitchFamily="18" charset="0"/>
              </a:rPr>
              <a:t>Filice, S., </a:t>
            </a:r>
            <a:r>
              <a:rPr lang="en-GB" sz="1800" dirty="0" err="1">
                <a:effectLst/>
                <a:ea typeface="Times New Roman" panose="02020603050405020304" pitchFamily="18" charset="0"/>
              </a:rPr>
              <a:t>Ortenzia</a:t>
            </a:r>
            <a:r>
              <a:rPr lang="en-GB" sz="1800" dirty="0">
                <a:effectLst/>
                <a:ea typeface="Times New Roman" panose="02020603050405020304" pitchFamily="18" charset="0"/>
              </a:rPr>
              <a:t>, O. and </a:t>
            </a:r>
            <a:r>
              <a:rPr lang="en-GB" sz="1800" dirty="0" err="1">
                <a:effectLst/>
                <a:ea typeface="Times New Roman" panose="02020603050405020304" pitchFamily="18" charset="0"/>
              </a:rPr>
              <a:t>Crisi</a:t>
            </a:r>
            <a:r>
              <a:rPr lang="en-GB" sz="1800" dirty="0">
                <a:effectLst/>
                <a:ea typeface="Times New Roman" panose="02020603050405020304" pitchFamily="18" charset="0"/>
              </a:rPr>
              <a:t>, G. (2021). How tissue T1-variability influences DCE-MRI perfusion parameters estimation of recurrent high-grade glioma after surgery followed by </a:t>
            </a:r>
            <a:r>
              <a:rPr lang="en-GB" sz="1800" dirty="0" err="1">
                <a:effectLst/>
                <a:ea typeface="Times New Roman" panose="02020603050405020304" pitchFamily="18" charset="0"/>
              </a:rPr>
              <a:t>radiochemotherapy</a:t>
            </a:r>
            <a:r>
              <a:rPr lang="en-GB" sz="1800" dirty="0">
                <a:effectLst/>
                <a:ea typeface="Times New Roman" panose="02020603050405020304" pitchFamily="18" charset="0"/>
              </a:rPr>
              <a:t>. </a:t>
            </a:r>
            <a:r>
              <a:rPr lang="en-GB" sz="1800" i="1" dirty="0">
                <a:effectLst/>
                <a:ea typeface="Times New Roman" panose="02020603050405020304" pitchFamily="18" charset="0"/>
              </a:rPr>
              <a:t>Acta </a:t>
            </a:r>
            <a:r>
              <a:rPr lang="en-GB" sz="1800" i="1" dirty="0" err="1">
                <a:effectLst/>
                <a:ea typeface="Times New Roman" panose="02020603050405020304" pitchFamily="18" charset="0"/>
              </a:rPr>
              <a:t>Radiologica</a:t>
            </a:r>
            <a:r>
              <a:rPr lang="en-GB" sz="1800" dirty="0">
                <a:effectLst/>
                <a:ea typeface="Times New Roman" panose="02020603050405020304" pitchFamily="18" charset="0"/>
              </a:rPr>
              <a:t>, p.028418512110359.</a:t>
            </a:r>
          </a:p>
          <a:p>
            <a:pPr marL="0" indent="0">
              <a:buNone/>
            </a:pPr>
            <a:r>
              <a:rPr lang="en-GB" sz="1800" dirty="0">
                <a:effectLst/>
                <a:ea typeface="Times New Roman" panose="02020603050405020304" pitchFamily="18" charset="0"/>
              </a:rPr>
              <a:t>Hamilton, J.D., Lin, J., </a:t>
            </a:r>
            <a:r>
              <a:rPr lang="en-GB" sz="1800" dirty="0" err="1">
                <a:effectLst/>
                <a:ea typeface="Times New Roman" panose="02020603050405020304" pitchFamily="18" charset="0"/>
              </a:rPr>
              <a:t>Ison</a:t>
            </a:r>
            <a:r>
              <a:rPr lang="en-GB" sz="1800" dirty="0">
                <a:effectLst/>
                <a:ea typeface="Times New Roman" panose="02020603050405020304" pitchFamily="18" charset="0"/>
              </a:rPr>
              <a:t>, C., Leeds, N.E., Jackson, E.F., Fuller, G.N., </a:t>
            </a:r>
            <a:r>
              <a:rPr lang="en-GB" sz="1800" dirty="0" err="1">
                <a:effectLst/>
                <a:ea typeface="Times New Roman" panose="02020603050405020304" pitchFamily="18" charset="0"/>
              </a:rPr>
              <a:t>Ketonen</a:t>
            </a:r>
            <a:r>
              <a:rPr lang="en-GB" sz="1800" dirty="0">
                <a:effectLst/>
                <a:ea typeface="Times New Roman" panose="02020603050405020304" pitchFamily="18" charset="0"/>
              </a:rPr>
              <a:t>, L. and Kumar, A.J. (2014). Dynamic Contrast-Enhanced Perfusion Processing for Neuroradiologists: Model-Dependent Analysis May Not Be Necessary for Determining Recurrent High-Grade Glioma versus Treatment Effect. </a:t>
            </a:r>
            <a:r>
              <a:rPr lang="en-GB" sz="1800" i="1" dirty="0">
                <a:effectLst/>
                <a:ea typeface="Times New Roman" panose="02020603050405020304" pitchFamily="18" charset="0"/>
              </a:rPr>
              <a:t>American Journal of Neuroradiology</a:t>
            </a:r>
            <a:r>
              <a:rPr lang="en-GB" sz="1800" dirty="0">
                <a:effectLst/>
                <a:ea typeface="Times New Roman" panose="02020603050405020304" pitchFamily="18" charset="0"/>
              </a:rPr>
              <a:t>, 36(4), pp.686–693.</a:t>
            </a:r>
          </a:p>
          <a:p>
            <a:pPr marL="0" indent="0">
              <a:buNone/>
            </a:pPr>
            <a:r>
              <a:rPr lang="en-GB" sz="1800" dirty="0">
                <a:effectLst/>
                <a:ea typeface="Times New Roman" panose="02020603050405020304" pitchFamily="18" charset="0"/>
              </a:rPr>
              <a:t>Jansen, J.F. (2016). Texture analysis on parametric maps derived from dynamic contrast-enhanced magnetic resonance imaging in head and neck cancer. </a:t>
            </a:r>
            <a:r>
              <a:rPr lang="en-GB" sz="1800" i="1" dirty="0">
                <a:effectLst/>
                <a:ea typeface="Times New Roman" panose="02020603050405020304" pitchFamily="18" charset="0"/>
              </a:rPr>
              <a:t>World Journal of Radiology</a:t>
            </a:r>
            <a:r>
              <a:rPr lang="en-GB" sz="1800" dirty="0">
                <a:effectLst/>
                <a:ea typeface="Times New Roman" panose="02020603050405020304" pitchFamily="18" charset="0"/>
              </a:rPr>
              <a:t>, 8(1), p.90.</a:t>
            </a:r>
          </a:p>
          <a:p>
            <a:pPr marL="0" indent="0">
              <a:buNone/>
            </a:pPr>
            <a:r>
              <a:rPr lang="en-GB" sz="1800" dirty="0">
                <a:effectLst/>
                <a:ea typeface="Times New Roman" panose="02020603050405020304" pitchFamily="18" charset="0"/>
              </a:rPr>
              <a:t>Jansen, M.J.A., </a:t>
            </a:r>
            <a:r>
              <a:rPr lang="en-GB" sz="1800" dirty="0" err="1">
                <a:effectLst/>
                <a:ea typeface="Times New Roman" panose="02020603050405020304" pitchFamily="18" charset="0"/>
              </a:rPr>
              <a:t>Kuijf</a:t>
            </a:r>
            <a:r>
              <a:rPr lang="en-GB" sz="1800" dirty="0">
                <a:effectLst/>
                <a:ea typeface="Times New Roman" panose="02020603050405020304" pitchFamily="18" charset="0"/>
              </a:rPr>
              <a:t>, H.J., Veldhuis, W.B., Wessels, F.J., van Leeuwen, M.S. and </a:t>
            </a:r>
            <a:r>
              <a:rPr lang="en-GB" sz="1800" dirty="0" err="1">
                <a:effectLst/>
                <a:ea typeface="Times New Roman" panose="02020603050405020304" pitchFamily="18" charset="0"/>
              </a:rPr>
              <a:t>Pluim</a:t>
            </a:r>
            <a:r>
              <a:rPr lang="en-GB" sz="1800" dirty="0">
                <a:effectLst/>
                <a:ea typeface="Times New Roman" panose="02020603050405020304" pitchFamily="18" charset="0"/>
              </a:rPr>
              <a:t>, J.P.W. (2017). Evaluation of motion correction for clinical dynamic contrast enhanced MRI of the liver. </a:t>
            </a:r>
            <a:r>
              <a:rPr lang="en-GB" sz="1800" i="1" dirty="0">
                <a:effectLst/>
                <a:ea typeface="Times New Roman" panose="02020603050405020304" pitchFamily="18" charset="0"/>
              </a:rPr>
              <a:t>Physics in Medicine &amp; Biology</a:t>
            </a:r>
            <a:r>
              <a:rPr lang="en-GB" sz="1800" dirty="0">
                <a:effectLst/>
                <a:ea typeface="Times New Roman" panose="02020603050405020304" pitchFamily="18" charset="0"/>
              </a:rPr>
              <a:t>, 62(19), pp.7556–7568.</a:t>
            </a:r>
          </a:p>
          <a:p>
            <a:pPr marL="0" indent="0">
              <a:buNone/>
            </a:pPr>
            <a:r>
              <a:rPr lang="en-GB" sz="1800" dirty="0" err="1">
                <a:effectLst/>
                <a:ea typeface="Times New Roman" panose="02020603050405020304" pitchFamily="18" charset="0"/>
              </a:rPr>
              <a:t>Kickingereder</a:t>
            </a:r>
            <a:r>
              <a:rPr lang="en-GB" sz="1800" dirty="0">
                <a:effectLst/>
                <a:ea typeface="Times New Roman" panose="02020603050405020304" pitchFamily="18" charset="0"/>
              </a:rPr>
              <a:t>, P., </a:t>
            </a:r>
            <a:r>
              <a:rPr lang="en-GB" sz="1800" dirty="0" err="1">
                <a:effectLst/>
                <a:ea typeface="Times New Roman" panose="02020603050405020304" pitchFamily="18" charset="0"/>
              </a:rPr>
              <a:t>Wiestler</a:t>
            </a:r>
            <a:r>
              <a:rPr lang="en-GB" sz="1800" dirty="0">
                <a:effectLst/>
                <a:ea typeface="Times New Roman" panose="02020603050405020304" pitchFamily="18" charset="0"/>
              </a:rPr>
              <a:t>, B., Graf, M., </a:t>
            </a:r>
            <a:r>
              <a:rPr lang="en-GB" sz="1800" dirty="0" err="1">
                <a:effectLst/>
                <a:ea typeface="Times New Roman" panose="02020603050405020304" pitchFamily="18" charset="0"/>
              </a:rPr>
              <a:t>Heiland</a:t>
            </a:r>
            <a:r>
              <a:rPr lang="en-GB" sz="1800" dirty="0">
                <a:effectLst/>
                <a:ea typeface="Times New Roman" panose="02020603050405020304" pitchFamily="18" charset="0"/>
              </a:rPr>
              <a:t>, S., Schlemmer, H.P., Wick, W., Wick, A., </a:t>
            </a:r>
            <a:r>
              <a:rPr lang="en-GB" sz="1800" dirty="0" err="1">
                <a:effectLst/>
                <a:ea typeface="Times New Roman" panose="02020603050405020304" pitchFamily="18" charset="0"/>
              </a:rPr>
              <a:t>Bendszus</a:t>
            </a:r>
            <a:r>
              <a:rPr lang="en-GB" sz="1800" dirty="0">
                <a:effectLst/>
                <a:ea typeface="Times New Roman" panose="02020603050405020304" pitchFamily="18" charset="0"/>
              </a:rPr>
              <a:t>, M. and </a:t>
            </a:r>
            <a:r>
              <a:rPr lang="en-GB" sz="1800" dirty="0" err="1">
                <a:effectLst/>
                <a:ea typeface="Times New Roman" panose="02020603050405020304" pitchFamily="18" charset="0"/>
              </a:rPr>
              <a:t>Radbruch</a:t>
            </a:r>
            <a:r>
              <a:rPr lang="en-GB" sz="1800" dirty="0">
                <a:effectLst/>
                <a:ea typeface="Times New Roman" panose="02020603050405020304" pitchFamily="18" charset="0"/>
              </a:rPr>
              <a:t>, A. (2014). Evaluation of dynamic contrast-enhanced MRI derived microvascular permeability in recurrent glioblastoma treated with bevacizumab. </a:t>
            </a:r>
            <a:r>
              <a:rPr lang="en-GB" sz="1800" i="1" dirty="0">
                <a:effectLst/>
                <a:ea typeface="Times New Roman" panose="02020603050405020304" pitchFamily="18" charset="0"/>
              </a:rPr>
              <a:t>Journal of Neuro-Oncology</a:t>
            </a:r>
            <a:r>
              <a:rPr lang="en-GB" sz="1800" dirty="0">
                <a:effectLst/>
                <a:ea typeface="Times New Roman" panose="02020603050405020304" pitchFamily="18" charset="0"/>
              </a:rPr>
              <a:t>, 121(2), pp.373–380.</a:t>
            </a:r>
            <a:endParaRPr lang="en-GB" sz="1800" dirty="0"/>
          </a:p>
          <a:p>
            <a:pPr marL="0" indent="0">
              <a:buNone/>
            </a:pPr>
            <a:endParaRPr lang="en-GB" sz="1800" dirty="0">
              <a:effectLst/>
              <a:ea typeface="Times New Roman" panose="02020603050405020304" pitchFamily="18" charset="0"/>
            </a:endParaRPr>
          </a:p>
          <a:p>
            <a:pPr marL="0" indent="0">
              <a:buNone/>
            </a:pPr>
            <a:endParaRPr lang="en-GB" sz="1800" dirty="0">
              <a:effectLst/>
              <a:ea typeface="Times New Roman" panose="02020603050405020304" pitchFamily="18" charset="0"/>
            </a:endParaRPr>
          </a:p>
          <a:p>
            <a:pPr marL="0" indent="0">
              <a:buNone/>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215417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28B5-0F7D-CB92-3299-422E575C1DC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A74B999-12F9-4D75-5D35-A7F57691F7BE}"/>
              </a:ext>
            </a:extLst>
          </p:cNvPr>
          <p:cNvSpPr>
            <a:spLocks noGrp="1"/>
          </p:cNvSpPr>
          <p:nvPr>
            <p:ph idx="1"/>
          </p:nvPr>
        </p:nvSpPr>
        <p:spPr>
          <a:xfrm>
            <a:off x="1097280" y="1737360"/>
            <a:ext cx="10058400" cy="4622343"/>
          </a:xfrm>
        </p:spPr>
        <p:txBody>
          <a:bodyPr>
            <a:normAutofit fontScale="70000" lnSpcReduction="20000"/>
          </a:bodyPr>
          <a:lstStyle/>
          <a:p>
            <a:pPr marL="0" indent="0">
              <a:buNone/>
            </a:pPr>
            <a:r>
              <a:rPr lang="en-GB" sz="2600" dirty="0">
                <a:effectLst/>
                <a:ea typeface="Times New Roman" panose="02020603050405020304" pitchFamily="18" charset="0"/>
              </a:rPr>
              <a:t>Klein, J.P. and Dietrich, J. (2017). Neuroradiologic Pearls for Neuro-oncology. </a:t>
            </a:r>
            <a:r>
              <a:rPr lang="en-GB" sz="2600" i="1" dirty="0">
                <a:effectLst/>
                <a:ea typeface="Times New Roman" panose="02020603050405020304" pitchFamily="18" charset="0"/>
              </a:rPr>
              <a:t>CONTINUUM: Lifelong Learning in Neurology</a:t>
            </a:r>
            <a:r>
              <a:rPr lang="en-GB" sz="2600" dirty="0">
                <a:effectLst/>
                <a:ea typeface="Times New Roman" panose="02020603050405020304" pitchFamily="18" charset="0"/>
              </a:rPr>
              <a:t>, 23(6), pp.1619–1634.</a:t>
            </a:r>
          </a:p>
          <a:p>
            <a:pPr marL="0" indent="0">
              <a:buNone/>
            </a:pPr>
            <a:r>
              <a:rPr lang="en-GB" sz="2600" dirty="0">
                <a:effectLst/>
                <a:ea typeface="Times New Roman" panose="02020603050405020304" pitchFamily="18" charset="0"/>
              </a:rPr>
              <a:t>Larsen, V.A., Simonsen, H.J., Law, I., Larsson, H.B.W. and Hansen, A.E. (2012). Evaluation of dynamic contrast-enhanced T1-weighted perfusion MRI in the differentiation of </a:t>
            </a:r>
            <a:r>
              <a:rPr lang="en-GB" sz="2600" dirty="0" err="1">
                <a:effectLst/>
                <a:ea typeface="Times New Roman" panose="02020603050405020304" pitchFamily="18" charset="0"/>
              </a:rPr>
              <a:t>tumor</a:t>
            </a:r>
            <a:r>
              <a:rPr lang="en-GB" sz="2600" dirty="0">
                <a:effectLst/>
                <a:ea typeface="Times New Roman" panose="02020603050405020304" pitchFamily="18" charset="0"/>
              </a:rPr>
              <a:t> recurrence from radiation necrosis. </a:t>
            </a:r>
            <a:r>
              <a:rPr lang="en-GB" sz="2600" i="1" dirty="0">
                <a:effectLst/>
                <a:ea typeface="Times New Roman" panose="02020603050405020304" pitchFamily="18" charset="0"/>
              </a:rPr>
              <a:t>Neuroradiology</a:t>
            </a:r>
            <a:r>
              <a:rPr lang="en-GB" sz="2600" dirty="0">
                <a:effectLst/>
                <a:ea typeface="Times New Roman" panose="02020603050405020304" pitchFamily="18" charset="0"/>
              </a:rPr>
              <a:t>, 55(3), pp.361–369.</a:t>
            </a:r>
          </a:p>
          <a:p>
            <a:pPr marL="0" indent="0">
              <a:buNone/>
            </a:pPr>
            <a:r>
              <a:rPr lang="en-GB" sz="2600" dirty="0">
                <a:effectLst/>
                <a:ea typeface="Times New Roman" panose="02020603050405020304" pitchFamily="18" charset="0"/>
              </a:rPr>
              <a:t>Narang, J., Jain, R., </a:t>
            </a:r>
            <a:r>
              <a:rPr lang="en-GB" sz="2600" dirty="0" err="1">
                <a:effectLst/>
                <a:ea typeface="Times New Roman" panose="02020603050405020304" pitchFamily="18" charset="0"/>
              </a:rPr>
              <a:t>Arbab</a:t>
            </a:r>
            <a:r>
              <a:rPr lang="en-GB" sz="2600" dirty="0">
                <a:effectLst/>
                <a:ea typeface="Times New Roman" panose="02020603050405020304" pitchFamily="18" charset="0"/>
              </a:rPr>
              <a:t>, A.S., Mikkelsen, T., </a:t>
            </a:r>
            <a:r>
              <a:rPr lang="en-GB" sz="2600" dirty="0" err="1">
                <a:effectLst/>
                <a:ea typeface="Times New Roman" panose="02020603050405020304" pitchFamily="18" charset="0"/>
              </a:rPr>
              <a:t>Scarpace</a:t>
            </a:r>
            <a:r>
              <a:rPr lang="en-GB" sz="2600" dirty="0">
                <a:effectLst/>
                <a:ea typeface="Times New Roman" panose="02020603050405020304" pitchFamily="18" charset="0"/>
              </a:rPr>
              <a:t>, L., Rosenblum, M.L., </a:t>
            </a:r>
            <a:r>
              <a:rPr lang="en-GB" sz="2600" dirty="0" err="1">
                <a:effectLst/>
                <a:ea typeface="Times New Roman" panose="02020603050405020304" pitchFamily="18" charset="0"/>
              </a:rPr>
              <a:t>Hearshen</a:t>
            </a:r>
            <a:r>
              <a:rPr lang="en-GB" sz="2600" dirty="0">
                <a:effectLst/>
                <a:ea typeface="Times New Roman" panose="02020603050405020304" pitchFamily="18" charset="0"/>
              </a:rPr>
              <a:t>, D. and </a:t>
            </a:r>
            <a:r>
              <a:rPr lang="en-GB" sz="2600" dirty="0" err="1">
                <a:effectLst/>
                <a:ea typeface="Times New Roman" panose="02020603050405020304" pitchFamily="18" charset="0"/>
              </a:rPr>
              <a:t>Babajani-Feremi</a:t>
            </a:r>
            <a:r>
              <a:rPr lang="en-GB" sz="2600" dirty="0">
                <a:effectLst/>
                <a:ea typeface="Times New Roman" panose="02020603050405020304" pitchFamily="18" charset="0"/>
              </a:rPr>
              <a:t>, A. (2011). Differentiating treatment-induced necrosis from recurrent/progressive brain </a:t>
            </a:r>
            <a:r>
              <a:rPr lang="en-GB" sz="2600" dirty="0" err="1">
                <a:effectLst/>
                <a:ea typeface="Times New Roman" panose="02020603050405020304" pitchFamily="18" charset="0"/>
              </a:rPr>
              <a:t>tumor</a:t>
            </a:r>
            <a:r>
              <a:rPr lang="en-GB" sz="2600" dirty="0">
                <a:effectLst/>
                <a:ea typeface="Times New Roman" panose="02020603050405020304" pitchFamily="18" charset="0"/>
              </a:rPr>
              <a:t> using </a:t>
            </a:r>
            <a:r>
              <a:rPr lang="en-GB" sz="2600" dirty="0" err="1">
                <a:effectLst/>
                <a:ea typeface="Times New Roman" panose="02020603050405020304" pitchFamily="18" charset="0"/>
              </a:rPr>
              <a:t>nonmodel</a:t>
            </a:r>
            <a:r>
              <a:rPr lang="en-GB" sz="2600" dirty="0">
                <a:effectLst/>
                <a:ea typeface="Times New Roman" panose="02020603050405020304" pitchFamily="18" charset="0"/>
              </a:rPr>
              <a:t>-based semiquantitative indices derived from dynamic contrast-enhanced T1-weighted MR perfusion. </a:t>
            </a:r>
            <a:r>
              <a:rPr lang="en-GB" sz="2600" i="1" dirty="0">
                <a:effectLst/>
                <a:ea typeface="Times New Roman" panose="02020603050405020304" pitchFamily="18" charset="0"/>
              </a:rPr>
              <a:t>Neuro-Oncology</a:t>
            </a:r>
            <a:r>
              <a:rPr lang="en-GB" sz="2600" dirty="0">
                <a:effectLst/>
                <a:ea typeface="Times New Roman" panose="02020603050405020304" pitchFamily="18" charset="0"/>
              </a:rPr>
              <a:t>, 13(9), pp.1037–1046.</a:t>
            </a:r>
          </a:p>
          <a:p>
            <a:pPr marL="0" indent="0">
              <a:buNone/>
            </a:pPr>
            <a:r>
              <a:rPr lang="en-GB" sz="2600" dirty="0">
                <a:effectLst/>
                <a:ea typeface="Times New Roman" panose="02020603050405020304" pitchFamily="18" charset="0"/>
              </a:rPr>
              <a:t>National Institute for Health and Care Excellence (2018). Primary and metastatic brain tumours in adults: summary of NICE guidance. </a:t>
            </a:r>
            <a:r>
              <a:rPr lang="en-GB" sz="2600" i="1" dirty="0">
                <a:effectLst/>
                <a:ea typeface="Times New Roman" panose="02020603050405020304" pitchFamily="18" charset="0"/>
              </a:rPr>
              <a:t>BMJ</a:t>
            </a:r>
            <a:r>
              <a:rPr lang="en-GB" sz="2600" dirty="0">
                <a:effectLst/>
                <a:ea typeface="Times New Roman" panose="02020603050405020304" pitchFamily="18" charset="0"/>
              </a:rPr>
              <a:t>, p.k3680</a:t>
            </a:r>
          </a:p>
          <a:p>
            <a:pPr marL="0" indent="0">
              <a:buNone/>
            </a:pPr>
            <a:r>
              <a:rPr lang="en-GB" sz="2600" dirty="0">
                <a:effectLst/>
                <a:ea typeface="Times New Roman" panose="02020603050405020304" pitchFamily="18" charset="0"/>
              </a:rPr>
              <a:t>Newton, H.B. (2018). </a:t>
            </a:r>
            <a:r>
              <a:rPr lang="en-GB" sz="2600" i="1" dirty="0">
                <a:effectLst/>
                <a:ea typeface="Times New Roman" panose="02020603050405020304" pitchFamily="18" charset="0"/>
              </a:rPr>
              <a:t>Handbook of brain </a:t>
            </a:r>
            <a:r>
              <a:rPr lang="en-GB" sz="2600" i="1" dirty="0" err="1">
                <a:effectLst/>
                <a:ea typeface="Times New Roman" panose="02020603050405020304" pitchFamily="18" charset="0"/>
              </a:rPr>
              <a:t>tumor</a:t>
            </a:r>
            <a:r>
              <a:rPr lang="en-GB" sz="2600" i="1" dirty="0">
                <a:effectLst/>
                <a:ea typeface="Times New Roman" panose="02020603050405020304" pitchFamily="18" charset="0"/>
              </a:rPr>
              <a:t> chemotherapy, molecular therapeutics, and immunotherapy</a:t>
            </a:r>
            <a:r>
              <a:rPr lang="en-GB" sz="2600" dirty="0">
                <a:effectLst/>
                <a:ea typeface="Times New Roman" panose="02020603050405020304" pitchFamily="18" charset="0"/>
              </a:rPr>
              <a:t>. London: Academic Press.</a:t>
            </a:r>
          </a:p>
          <a:p>
            <a:pPr marL="0" indent="0">
              <a:buNone/>
            </a:pPr>
            <a:r>
              <a:rPr lang="en-GB" sz="2600" dirty="0"/>
              <a:t>Philips, A., Henshaw, D.L., </a:t>
            </a:r>
            <a:r>
              <a:rPr lang="en-GB" sz="2600" dirty="0" err="1"/>
              <a:t>Lamburn</a:t>
            </a:r>
            <a:r>
              <a:rPr lang="en-GB" sz="2600" dirty="0"/>
              <a:t>, G. and O’Carroll, M.J. (2018). Authors’ Comment on “Brain Tumours: Rise in Glioblastoma Multiforme Incidence in England 1995–2015 Suggests an Adverse Environmental or Lifestyle Factor.” </a:t>
            </a:r>
            <a:r>
              <a:rPr lang="en-GB" sz="2600" i="1" dirty="0"/>
              <a:t>Journal of Environmental and Public Health</a:t>
            </a:r>
            <a:r>
              <a:rPr lang="en-GB" sz="2600" dirty="0"/>
              <a:t>, [online] 2018, pp.1–3. Available at: </a:t>
            </a:r>
            <a:r>
              <a:rPr lang="en-GB" sz="2600" dirty="0">
                <a:hlinkClick r:id="rId2"/>
              </a:rPr>
              <a:t>https://www.hindawi.com/journals/jeph/2018/2170208/</a:t>
            </a:r>
            <a:r>
              <a:rPr lang="en-GB" sz="2600" dirty="0"/>
              <a:t>.</a:t>
            </a:r>
            <a:endParaRPr lang="en-GB" sz="2600" dirty="0">
              <a:effectLst/>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31645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FF23-4966-D2A3-26DB-E214C49C0BCF}"/>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3A28B705-3635-F2EB-CC24-B460AF9EAFDE}"/>
              </a:ext>
            </a:extLst>
          </p:cNvPr>
          <p:cNvSpPr>
            <a:spLocks noGrp="1"/>
          </p:cNvSpPr>
          <p:nvPr>
            <p:ph idx="1"/>
          </p:nvPr>
        </p:nvSpPr>
        <p:spPr>
          <a:xfrm>
            <a:off x="1097280" y="1845733"/>
            <a:ext cx="10058400" cy="4483148"/>
          </a:xfrm>
        </p:spPr>
        <p:txBody>
          <a:bodyPr>
            <a:normAutofit fontScale="85000" lnSpcReduction="20000"/>
          </a:bodyPr>
          <a:lstStyle/>
          <a:p>
            <a:pPr marL="0" indent="0">
              <a:buNone/>
            </a:pPr>
            <a:r>
              <a:rPr lang="en-GB" sz="2400" dirty="0" err="1">
                <a:effectLst/>
                <a:ea typeface="Times New Roman" panose="02020603050405020304" pitchFamily="18" charset="0"/>
              </a:rPr>
              <a:t>Ribas</a:t>
            </a:r>
            <a:r>
              <a:rPr lang="en-GB" sz="2400" dirty="0">
                <a:effectLst/>
                <a:ea typeface="Times New Roman" panose="02020603050405020304" pitchFamily="18" charset="0"/>
              </a:rPr>
              <a:t>, A. and </a:t>
            </a:r>
            <a:r>
              <a:rPr lang="en-GB" sz="2400" dirty="0" err="1">
                <a:effectLst/>
                <a:ea typeface="Times New Roman" panose="02020603050405020304" pitchFamily="18" charset="0"/>
              </a:rPr>
              <a:t>Wolchok</a:t>
            </a:r>
            <a:r>
              <a:rPr lang="en-GB" sz="2400" dirty="0">
                <a:effectLst/>
                <a:ea typeface="Times New Roman" panose="02020603050405020304" pitchFamily="18" charset="0"/>
              </a:rPr>
              <a:t>, J.D. (2018). Cancer immunotherapy using checkpoint blockade. </a:t>
            </a:r>
            <a:r>
              <a:rPr lang="en-GB" sz="2400" i="1" dirty="0">
                <a:effectLst/>
                <a:ea typeface="Times New Roman" panose="02020603050405020304" pitchFamily="18" charset="0"/>
              </a:rPr>
              <a:t>Science</a:t>
            </a:r>
            <a:r>
              <a:rPr lang="en-GB" sz="2400" dirty="0">
                <a:effectLst/>
                <a:ea typeface="Times New Roman" panose="02020603050405020304" pitchFamily="18" charset="0"/>
              </a:rPr>
              <a:t>, [online] 359(6382), pp.1350–1355. Available at: https://science.sciencemag.org/content/sci/359/6382/1350.full.pdf.</a:t>
            </a:r>
          </a:p>
          <a:p>
            <a:pPr marL="0" indent="0">
              <a:buNone/>
            </a:pPr>
            <a:r>
              <a:rPr lang="en-GB" sz="2100" dirty="0">
                <a:effectLst/>
                <a:ea typeface="Times New Roman" panose="02020603050405020304" pitchFamily="18" charset="0"/>
              </a:rPr>
              <a:t>Rowe, L.S., </a:t>
            </a:r>
            <a:r>
              <a:rPr lang="en-GB" sz="2100" dirty="0" err="1">
                <a:effectLst/>
                <a:ea typeface="Times New Roman" panose="02020603050405020304" pitchFamily="18" charset="0"/>
              </a:rPr>
              <a:t>Butman</a:t>
            </a:r>
            <a:r>
              <a:rPr lang="en-GB" sz="2100" dirty="0">
                <a:effectLst/>
                <a:ea typeface="Times New Roman" panose="02020603050405020304" pitchFamily="18" charset="0"/>
              </a:rPr>
              <a:t>, J.A., Mackey, M., Shih, J.H., Cooley-</a:t>
            </a:r>
            <a:r>
              <a:rPr lang="en-GB" sz="2100" dirty="0" err="1">
                <a:effectLst/>
                <a:ea typeface="Times New Roman" panose="02020603050405020304" pitchFamily="18" charset="0"/>
              </a:rPr>
              <a:t>Zgela</a:t>
            </a:r>
            <a:r>
              <a:rPr lang="en-GB" sz="2100" dirty="0">
                <a:effectLst/>
                <a:ea typeface="Times New Roman" panose="02020603050405020304" pitchFamily="18" charset="0"/>
              </a:rPr>
              <a:t>, T., Ning, H., Gilbert, M.R., Smart, D.K., </a:t>
            </a:r>
            <a:r>
              <a:rPr lang="en-GB" sz="2100" dirty="0" err="1">
                <a:effectLst/>
                <a:ea typeface="Times New Roman" panose="02020603050405020304" pitchFamily="18" charset="0"/>
              </a:rPr>
              <a:t>Camphausen</a:t>
            </a:r>
            <a:r>
              <a:rPr lang="en-GB" sz="2100" dirty="0">
                <a:effectLst/>
                <a:ea typeface="Times New Roman" panose="02020603050405020304" pitchFamily="18" charset="0"/>
              </a:rPr>
              <a:t>, K. and </a:t>
            </a:r>
            <a:r>
              <a:rPr lang="en-GB" sz="2100" dirty="0" err="1">
                <a:effectLst/>
                <a:ea typeface="Times New Roman" panose="02020603050405020304" pitchFamily="18" charset="0"/>
              </a:rPr>
              <a:t>Krauze</a:t>
            </a:r>
            <a:r>
              <a:rPr lang="en-GB" sz="2100" dirty="0">
                <a:effectLst/>
                <a:ea typeface="Times New Roman" panose="02020603050405020304" pitchFamily="18" charset="0"/>
              </a:rPr>
              <a:t>, A.V. (2018). Differentiating </a:t>
            </a:r>
            <a:r>
              <a:rPr lang="en-GB" sz="2100" dirty="0" err="1">
                <a:effectLst/>
                <a:ea typeface="Times New Roman" panose="02020603050405020304" pitchFamily="18" charset="0"/>
              </a:rPr>
              <a:t>pseudoprogression</a:t>
            </a:r>
            <a:r>
              <a:rPr lang="en-GB" sz="2100" dirty="0">
                <a:effectLst/>
                <a:ea typeface="Times New Roman" panose="02020603050405020304" pitchFamily="18" charset="0"/>
              </a:rPr>
              <a:t> from true progression: analysis of radiographic, biologic, and clinical clues in GBM. </a:t>
            </a:r>
            <a:r>
              <a:rPr lang="en-GB" sz="2100" i="1" dirty="0">
                <a:effectLst/>
                <a:ea typeface="Times New Roman" panose="02020603050405020304" pitchFamily="18" charset="0"/>
              </a:rPr>
              <a:t>Journal of Neuro-Oncology</a:t>
            </a:r>
            <a:r>
              <a:rPr lang="en-GB" sz="2100" dirty="0">
                <a:effectLst/>
                <a:ea typeface="Times New Roman" panose="02020603050405020304" pitchFamily="18" charset="0"/>
              </a:rPr>
              <a:t>, 139(1), pp.145–152.</a:t>
            </a:r>
          </a:p>
          <a:p>
            <a:pPr marL="0" indent="0">
              <a:buNone/>
            </a:pPr>
            <a:r>
              <a:rPr lang="en-GB" sz="2100" dirty="0">
                <a:effectLst/>
                <a:ea typeface="Times New Roman" panose="02020603050405020304" pitchFamily="18" charset="0"/>
              </a:rPr>
              <a:t>Sharma, M., </a:t>
            </a:r>
            <a:r>
              <a:rPr lang="en-GB" sz="2100" dirty="0" err="1">
                <a:effectLst/>
                <a:ea typeface="Times New Roman" panose="02020603050405020304" pitchFamily="18" charset="0"/>
              </a:rPr>
              <a:t>Juthani</a:t>
            </a:r>
            <a:r>
              <a:rPr lang="en-GB" sz="2100" dirty="0">
                <a:effectLst/>
                <a:ea typeface="Times New Roman" panose="02020603050405020304" pitchFamily="18" charset="0"/>
              </a:rPr>
              <a:t>, R.G. and </a:t>
            </a:r>
            <a:r>
              <a:rPr lang="en-GB" sz="2100" dirty="0" err="1">
                <a:effectLst/>
                <a:ea typeface="Times New Roman" panose="02020603050405020304" pitchFamily="18" charset="0"/>
              </a:rPr>
              <a:t>Vogelbaum</a:t>
            </a:r>
            <a:r>
              <a:rPr lang="en-GB" sz="2100" dirty="0">
                <a:effectLst/>
                <a:ea typeface="Times New Roman" panose="02020603050405020304" pitchFamily="18" charset="0"/>
              </a:rPr>
              <a:t>, M.A. (2017). Updated response assessment criteria for high-grade glioma: beyond the MacDonald criteria. </a:t>
            </a:r>
            <a:r>
              <a:rPr lang="en-GB" sz="2100" i="1" dirty="0">
                <a:effectLst/>
                <a:ea typeface="Times New Roman" panose="02020603050405020304" pitchFamily="18" charset="0"/>
              </a:rPr>
              <a:t>Chinese Clinical Oncology</a:t>
            </a:r>
            <a:r>
              <a:rPr lang="en-GB" sz="2100" dirty="0">
                <a:effectLst/>
                <a:ea typeface="Times New Roman" panose="02020603050405020304" pitchFamily="18" charset="0"/>
              </a:rPr>
              <a:t>, 6(4), pp.37–37.</a:t>
            </a:r>
            <a:endParaRPr lang="en-GB" sz="2100" dirty="0"/>
          </a:p>
          <a:p>
            <a:pPr marL="0" indent="0">
              <a:buNone/>
            </a:pPr>
            <a:r>
              <a:rPr lang="en-GB" sz="2100" dirty="0">
                <a:effectLst/>
                <a:ea typeface="Times New Roman" panose="02020603050405020304" pitchFamily="18" charset="0"/>
              </a:rPr>
              <a:t>Shin, K.E., </a:t>
            </a:r>
            <a:r>
              <a:rPr lang="en-GB" sz="2100" dirty="0" err="1">
                <a:effectLst/>
                <a:ea typeface="Times New Roman" panose="02020603050405020304" pitchFamily="18" charset="0"/>
              </a:rPr>
              <a:t>Ahn</a:t>
            </a:r>
            <a:r>
              <a:rPr lang="en-GB" sz="2100" dirty="0">
                <a:effectLst/>
                <a:ea typeface="Times New Roman" panose="02020603050405020304" pitchFamily="18" charset="0"/>
              </a:rPr>
              <a:t>, K.J., Choi, H.S., Jung, S.L., Kim, B.S., Jeon, S.S. and Hong, Y.G. (2014). DCE and DSC MR perfusion imaging in the differentiation of recurrent tumour from treatment-related changes in patients with glioma. </a:t>
            </a:r>
            <a:r>
              <a:rPr lang="en-GB" sz="2100" i="1" dirty="0">
                <a:effectLst/>
                <a:ea typeface="Times New Roman" panose="02020603050405020304" pitchFamily="18" charset="0"/>
              </a:rPr>
              <a:t>Clinical Radiology</a:t>
            </a:r>
            <a:r>
              <a:rPr lang="en-GB" sz="2100" dirty="0">
                <a:effectLst/>
                <a:ea typeface="Times New Roman" panose="02020603050405020304" pitchFamily="18" charset="0"/>
              </a:rPr>
              <a:t>, 69(6), pp.e264–e272.</a:t>
            </a:r>
          </a:p>
          <a:p>
            <a:pPr marL="0" indent="0">
              <a:buNone/>
            </a:pPr>
            <a:r>
              <a:rPr lang="en-GB" sz="2100" dirty="0">
                <a:effectLst/>
                <a:ea typeface="Times New Roman" panose="02020603050405020304" pitchFamily="18" charset="0"/>
              </a:rPr>
              <a:t>Suh, C.H., Kim, H.S., Choi, Y.J., Kim, N. and Kim, S.J. (2013). Prediction of </a:t>
            </a:r>
            <a:r>
              <a:rPr lang="en-GB" sz="2100" dirty="0" err="1">
                <a:effectLst/>
                <a:ea typeface="Times New Roman" panose="02020603050405020304" pitchFamily="18" charset="0"/>
              </a:rPr>
              <a:t>Pseudoprogression</a:t>
            </a:r>
            <a:r>
              <a:rPr lang="en-GB" sz="2100" dirty="0">
                <a:effectLst/>
                <a:ea typeface="Times New Roman" panose="02020603050405020304" pitchFamily="18" charset="0"/>
              </a:rPr>
              <a:t> in Patients with Glioblastomas Using the Initial and Final Area Under the Curves Ratio Derived from Dynamic Contrast-Enhanced T1-Weighted Perfusion MR Imaging. </a:t>
            </a:r>
            <a:r>
              <a:rPr lang="en-GB" sz="2100" i="1" dirty="0">
                <a:effectLst/>
                <a:ea typeface="Times New Roman" panose="02020603050405020304" pitchFamily="18" charset="0"/>
              </a:rPr>
              <a:t>American Journal of Neuroradiology</a:t>
            </a:r>
            <a:r>
              <a:rPr lang="en-GB" sz="2100" dirty="0">
                <a:effectLst/>
                <a:ea typeface="Times New Roman" panose="02020603050405020304" pitchFamily="18" charset="0"/>
              </a:rPr>
              <a:t>, 34(12), pp.2278–2286.</a:t>
            </a:r>
            <a:endParaRPr lang="en-GB" sz="2100" dirty="0"/>
          </a:p>
          <a:p>
            <a:pPr marL="0" indent="0">
              <a:buNone/>
            </a:pPr>
            <a:r>
              <a:rPr lang="en-GB" sz="2100" dirty="0">
                <a:effectLst/>
                <a:ea typeface="Times New Roman" panose="02020603050405020304" pitchFamily="18" charset="0"/>
              </a:rPr>
              <a:t>Thomas, A.A., Arevalo-Perez, J., Kaley, T., </a:t>
            </a:r>
            <a:r>
              <a:rPr lang="en-GB" sz="2100" dirty="0" err="1">
                <a:effectLst/>
                <a:ea typeface="Times New Roman" panose="02020603050405020304" pitchFamily="18" charset="0"/>
              </a:rPr>
              <a:t>Lyo</a:t>
            </a:r>
            <a:r>
              <a:rPr lang="en-GB" sz="2100" dirty="0">
                <a:effectLst/>
                <a:ea typeface="Times New Roman" panose="02020603050405020304" pitchFamily="18" charset="0"/>
              </a:rPr>
              <a:t>, J., Peck, K.K., Shi, W., Zhang, Z. and Young, R.J. (2015). Dynamic contrast enhanced T1 MRI perfusion differentiates </a:t>
            </a:r>
            <a:r>
              <a:rPr lang="en-GB" sz="2100" dirty="0" err="1">
                <a:effectLst/>
                <a:ea typeface="Times New Roman" panose="02020603050405020304" pitchFamily="18" charset="0"/>
              </a:rPr>
              <a:t>pseudoprogression</a:t>
            </a:r>
            <a:r>
              <a:rPr lang="en-GB" sz="2100" dirty="0">
                <a:effectLst/>
                <a:ea typeface="Times New Roman" panose="02020603050405020304" pitchFamily="18" charset="0"/>
              </a:rPr>
              <a:t> from recurrent glioblastoma. </a:t>
            </a:r>
            <a:r>
              <a:rPr lang="en-GB" sz="2100" i="1" dirty="0">
                <a:effectLst/>
                <a:ea typeface="Times New Roman" panose="02020603050405020304" pitchFamily="18" charset="0"/>
              </a:rPr>
              <a:t>Journal of Neuro-Oncology</a:t>
            </a:r>
            <a:r>
              <a:rPr lang="en-GB" sz="2100" dirty="0">
                <a:effectLst/>
                <a:ea typeface="Times New Roman" panose="02020603050405020304" pitchFamily="18" charset="0"/>
              </a:rPr>
              <a:t>, 125(1), pp.183–190.</a:t>
            </a:r>
          </a:p>
          <a:p>
            <a:pPr marL="0" indent="0">
              <a:buNone/>
            </a:pPr>
            <a:endParaRPr lang="en-GB" dirty="0"/>
          </a:p>
        </p:txBody>
      </p:sp>
    </p:spTree>
    <p:extLst>
      <p:ext uri="{BB962C8B-B14F-4D97-AF65-F5344CB8AC3E}">
        <p14:creationId xmlns:p14="http://schemas.microsoft.com/office/powerpoint/2010/main" val="31092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393E-9ABB-4B42-51AE-CB7ABC165E1F}"/>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82E67225-D9DF-6FFA-BBA4-7F9F175E4B68}"/>
              </a:ext>
            </a:extLst>
          </p:cNvPr>
          <p:cNvSpPr>
            <a:spLocks noGrp="1"/>
          </p:cNvSpPr>
          <p:nvPr>
            <p:ph idx="1"/>
          </p:nvPr>
        </p:nvSpPr>
        <p:spPr/>
        <p:txBody>
          <a:bodyPr>
            <a:normAutofit fontScale="92500" lnSpcReduction="20000"/>
          </a:bodyPr>
          <a:lstStyle/>
          <a:p>
            <a:r>
              <a:rPr lang="en-GB" sz="1800" dirty="0">
                <a:effectLst/>
                <a:ea typeface="Times New Roman" panose="02020603050405020304" pitchFamily="18" charset="0"/>
              </a:rPr>
              <a:t>van Dijken, B.R.J., van </a:t>
            </a:r>
            <a:r>
              <a:rPr lang="en-GB" sz="1800" dirty="0" err="1">
                <a:effectLst/>
                <a:ea typeface="Times New Roman" panose="02020603050405020304" pitchFamily="18" charset="0"/>
              </a:rPr>
              <a:t>Laar</a:t>
            </a:r>
            <a:r>
              <a:rPr lang="en-GB" sz="1800" dirty="0">
                <a:effectLst/>
                <a:ea typeface="Times New Roman" panose="02020603050405020304" pitchFamily="18" charset="0"/>
              </a:rPr>
              <a:t>, P.J., Smits, M., </a:t>
            </a:r>
            <a:r>
              <a:rPr lang="en-GB" sz="1800" dirty="0" err="1">
                <a:effectLst/>
                <a:ea typeface="Times New Roman" panose="02020603050405020304" pitchFamily="18" charset="0"/>
              </a:rPr>
              <a:t>Dankbaar</a:t>
            </a:r>
            <a:r>
              <a:rPr lang="en-GB" sz="1800" dirty="0">
                <a:effectLst/>
                <a:ea typeface="Times New Roman" panose="02020603050405020304" pitchFamily="18" charset="0"/>
              </a:rPr>
              <a:t>, J.W., </a:t>
            </a:r>
            <a:r>
              <a:rPr lang="en-GB" sz="1800" dirty="0" err="1">
                <a:effectLst/>
                <a:ea typeface="Times New Roman" panose="02020603050405020304" pitchFamily="18" charset="0"/>
              </a:rPr>
              <a:t>Enting</a:t>
            </a:r>
            <a:r>
              <a:rPr lang="en-GB" sz="1800" dirty="0">
                <a:effectLst/>
                <a:ea typeface="Times New Roman" panose="02020603050405020304" pitchFamily="18" charset="0"/>
              </a:rPr>
              <a:t>, R.H. and van der Hoorn, A. (2019). Perfusion MRI in treatment evaluation of glioblastomas: Clinical relevance of current and future techniques. </a:t>
            </a:r>
            <a:r>
              <a:rPr lang="en-GB" sz="1800" i="1" dirty="0">
                <a:effectLst/>
                <a:ea typeface="Times New Roman" panose="02020603050405020304" pitchFamily="18" charset="0"/>
              </a:rPr>
              <a:t>Journal of Magnetic Resonance Imaging</a:t>
            </a:r>
            <a:r>
              <a:rPr lang="en-GB" sz="1800" dirty="0">
                <a:effectLst/>
                <a:ea typeface="Times New Roman" panose="02020603050405020304" pitchFamily="18" charset="0"/>
              </a:rPr>
              <a:t>, [online] 49(1), pp.11–22. Available at: https://www.ncbi.nlm.nih.gov/pmc/articles/PMC6590309/ [Accessed 16 Apr. 2020].</a:t>
            </a:r>
            <a:endParaRPr lang="en-GB" sz="1800" dirty="0"/>
          </a:p>
          <a:p>
            <a:r>
              <a:rPr lang="en-GB" sz="1800" dirty="0" err="1"/>
              <a:t>Xiong</a:t>
            </a:r>
            <a:r>
              <a:rPr lang="en-GB" sz="1800" dirty="0"/>
              <a:t>, L., Feng, X. and </a:t>
            </a:r>
            <a:r>
              <a:rPr lang="en-GB" sz="1800" dirty="0" err="1"/>
              <a:t>Xie</a:t>
            </a:r>
            <a:r>
              <a:rPr lang="en-GB" sz="1800" dirty="0"/>
              <a:t>, X.Q. (2019). Advanced treatment in high-grade gliomas. </a:t>
            </a:r>
            <a:r>
              <a:rPr lang="en-GB" sz="1800" i="1" dirty="0"/>
              <a:t>J BUON</a:t>
            </a:r>
            <a:r>
              <a:rPr lang="en-GB" sz="1800" dirty="0"/>
              <a:t>, 24(2), pp.424–430</a:t>
            </a:r>
          </a:p>
          <a:p>
            <a:r>
              <a:rPr lang="en-GB" sz="1800" dirty="0">
                <a:effectLst/>
                <a:ea typeface="Times New Roman" panose="02020603050405020304" pitchFamily="18" charset="0"/>
              </a:rPr>
              <a:t>Yun, T.J., Park, C.-K., Kim, T.M., Lee, S.-H., Kim, J.-H., Sohn, C.-H., Park, S.-H., Kim, I.H. and Choi, S.H. (2015). Glioblastoma Treated with Concurrent Radiation Therapy and Temozolomide Chemotherapy: Differentiation of True Progression from </a:t>
            </a:r>
            <a:r>
              <a:rPr lang="en-GB" sz="1800" dirty="0" err="1">
                <a:effectLst/>
                <a:ea typeface="Times New Roman" panose="02020603050405020304" pitchFamily="18" charset="0"/>
              </a:rPr>
              <a:t>Pseudoprogression</a:t>
            </a:r>
            <a:r>
              <a:rPr lang="en-GB" sz="1800" dirty="0">
                <a:effectLst/>
                <a:ea typeface="Times New Roman" panose="02020603050405020304" pitchFamily="18" charset="0"/>
              </a:rPr>
              <a:t> with Quantitative Dynamic Contrast-enhanced MR Imaging. </a:t>
            </a:r>
            <a:r>
              <a:rPr lang="en-GB" sz="1800" i="1" dirty="0">
                <a:effectLst/>
                <a:ea typeface="Times New Roman" panose="02020603050405020304" pitchFamily="18" charset="0"/>
              </a:rPr>
              <a:t>Radiology</a:t>
            </a:r>
            <a:r>
              <a:rPr lang="en-GB" sz="1800" dirty="0">
                <a:effectLst/>
                <a:ea typeface="Times New Roman" panose="02020603050405020304" pitchFamily="18" charset="0"/>
              </a:rPr>
              <a:t>, 274(3), pp.830–840.</a:t>
            </a:r>
          </a:p>
          <a:p>
            <a:r>
              <a:rPr lang="en-GB" sz="1800" dirty="0" err="1"/>
              <a:t>Zakhari</a:t>
            </a:r>
            <a:r>
              <a:rPr lang="en-GB" sz="1800" dirty="0"/>
              <a:t>, N., </a:t>
            </a:r>
            <a:r>
              <a:rPr lang="en-GB" sz="1800" dirty="0" err="1"/>
              <a:t>Taccone</a:t>
            </a:r>
            <a:r>
              <a:rPr lang="en-GB" sz="1800" dirty="0"/>
              <a:t>, M.S., Torres, C.H., Chakraborty, S., Sinclair, J., </a:t>
            </a:r>
            <a:r>
              <a:rPr lang="en-GB" sz="1800" dirty="0" err="1"/>
              <a:t>Woulfe</a:t>
            </a:r>
            <a:r>
              <a:rPr lang="en-GB" sz="1800" dirty="0"/>
              <a:t>, J., Jansen, G.H., Cron, G.O., Thornhill, R.E., McInnes, M.D.F. and Nguyen, T.B. (2019). Prospective comparative diagnostic accuracy evaluation of dynamic contrast-enhanced (DCE) vs. dynamic susceptibility contrast (DSC) MR perfusion in differentiating </a:t>
            </a:r>
            <a:r>
              <a:rPr lang="en-GB" sz="1800" dirty="0" err="1"/>
              <a:t>tumor</a:t>
            </a:r>
            <a:r>
              <a:rPr lang="en-GB" sz="1800" dirty="0"/>
              <a:t> recurrence from radiation necrosis in treated high-grade gliomas. </a:t>
            </a:r>
            <a:r>
              <a:rPr lang="en-GB" sz="1800" i="1" dirty="0"/>
              <a:t>Journal of Magnetic Resonance Imaging</a:t>
            </a:r>
            <a:r>
              <a:rPr lang="en-GB" sz="1800" dirty="0"/>
              <a:t>, 50(2), pp.573–582.</a:t>
            </a:r>
          </a:p>
          <a:p>
            <a:r>
              <a:rPr lang="en-GB" sz="1800" dirty="0"/>
              <a:t>Zhang, J., Liu, H., Tong, H., Wang, S., Yang, Y., Liu, G. and Zhang, W. (2017). Clinical Applications of Contrast-Enhanced Perfusion MRI Techniques in Gliomas: Recent Advances and Current Challenges. </a:t>
            </a:r>
            <a:r>
              <a:rPr lang="en-GB" sz="1800" i="1" dirty="0"/>
              <a:t>Contrast Media &amp; Molecular Imaging</a:t>
            </a:r>
            <a:r>
              <a:rPr lang="en-GB" sz="1800" dirty="0"/>
              <a:t>, 2017, pp.1–27.</a:t>
            </a:r>
          </a:p>
          <a:p>
            <a:endParaRPr lang="en-GB" dirty="0"/>
          </a:p>
        </p:txBody>
      </p:sp>
    </p:spTree>
    <p:extLst>
      <p:ext uri="{BB962C8B-B14F-4D97-AF65-F5344CB8AC3E}">
        <p14:creationId xmlns:p14="http://schemas.microsoft.com/office/powerpoint/2010/main" val="113718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7FD5-4F57-6DDF-174F-FB7C8C74F31F}"/>
              </a:ext>
            </a:extLst>
          </p:cNvPr>
          <p:cNvSpPr>
            <a:spLocks noGrp="1"/>
          </p:cNvSpPr>
          <p:nvPr>
            <p:ph type="title"/>
          </p:nvPr>
        </p:nvSpPr>
        <p:spPr/>
        <p:txBody>
          <a:bodyPr/>
          <a:lstStyle/>
          <a:p>
            <a:r>
              <a:rPr lang="en-GB" dirty="0"/>
              <a:t>The Importance of Neuroimaging</a:t>
            </a:r>
          </a:p>
        </p:txBody>
      </p:sp>
      <p:sp>
        <p:nvSpPr>
          <p:cNvPr id="3" name="Content Placeholder 2">
            <a:extLst>
              <a:ext uri="{FF2B5EF4-FFF2-40B4-BE49-F238E27FC236}">
                <a16:creationId xmlns:a16="http://schemas.microsoft.com/office/drawing/2014/main" id="{2B3127C1-0E08-83B9-11B3-0246E7E0069E}"/>
              </a:ext>
            </a:extLst>
          </p:cNvPr>
          <p:cNvSpPr>
            <a:spLocks noGrp="1"/>
          </p:cNvSpPr>
          <p:nvPr>
            <p:ph idx="1"/>
          </p:nvPr>
        </p:nvSpPr>
        <p:spPr>
          <a:xfrm>
            <a:off x="1097280" y="1845733"/>
            <a:ext cx="10058400" cy="4199959"/>
          </a:xfrm>
        </p:spPr>
        <p:txBody>
          <a:bodyPr>
            <a:normAutofit/>
          </a:bodyPr>
          <a:lstStyle/>
          <a:p>
            <a:pPr>
              <a:buFont typeface="Courier New" panose="02070309020205020404" pitchFamily="49" charset="0"/>
              <a:buChar char="o"/>
            </a:pPr>
            <a:r>
              <a:rPr lang="en-GB" dirty="0"/>
              <a:t> Assist in prognostication and management</a:t>
            </a:r>
          </a:p>
          <a:p>
            <a:pPr>
              <a:buFont typeface="Courier New" panose="02070309020205020404" pitchFamily="49" charset="0"/>
              <a:buChar char="o"/>
            </a:pPr>
            <a:r>
              <a:rPr lang="en-GB" dirty="0"/>
              <a:t> Magnetic Resonance Imaging (MRI) has multiple sequences.</a:t>
            </a:r>
          </a:p>
          <a:p>
            <a:pPr>
              <a:buFont typeface="Courier New" panose="02070309020205020404" pitchFamily="49" charset="0"/>
              <a:buChar char="o"/>
            </a:pPr>
            <a:r>
              <a:rPr lang="en-GB" dirty="0"/>
              <a:t> MRI sequence: measurement of molecular behaviour by detecting variable responses of hydrogen atoms in different tissues during the application of external radiofrequency. </a:t>
            </a:r>
          </a:p>
          <a:p>
            <a:pPr>
              <a:buFont typeface="Courier New" panose="02070309020205020404" pitchFamily="49" charset="0"/>
              <a:buChar char="o"/>
            </a:pPr>
            <a:r>
              <a:rPr lang="en-GB" dirty="0"/>
              <a:t> Result of MRI: Image that distinguish between cerebrospinal fluid, vasculature, meninges, grey and white matter. </a:t>
            </a:r>
          </a:p>
          <a:p>
            <a:pPr marL="0" indent="0">
              <a:buNone/>
            </a:pPr>
            <a:endParaRPr lang="en-GB" dirty="0"/>
          </a:p>
          <a:p>
            <a:pPr marL="0" indent="0">
              <a:buNone/>
            </a:pPr>
            <a:r>
              <a:rPr lang="en-GB" sz="2400" b="1" dirty="0"/>
              <a:t>The Current Gold Standard for Head MRI?</a:t>
            </a:r>
          </a:p>
          <a:p>
            <a:pPr>
              <a:buFont typeface="Wingdings" panose="05000000000000000000" pitchFamily="2" charset="2"/>
              <a:buChar char="§"/>
            </a:pPr>
            <a:r>
              <a:rPr lang="en-GB" dirty="0"/>
              <a:t>T1-weighted MRI with contrast (usually gadolinium) and T2 or FLAIR </a:t>
            </a:r>
          </a:p>
          <a:p>
            <a:pPr marL="0" indent="0">
              <a:buNone/>
            </a:pPr>
            <a:endParaRPr lang="en-GB" dirty="0"/>
          </a:p>
          <a:p>
            <a:pPr marL="0" indent="0">
              <a:buNone/>
            </a:pPr>
            <a:endParaRPr lang="en-GB" dirty="0"/>
          </a:p>
          <a:p>
            <a:pPr>
              <a:buFont typeface="Courier New" panose="02070309020205020404" pitchFamily="49" charset="0"/>
              <a:buChar char="o"/>
            </a:pPr>
            <a:endParaRPr lang="en-GB" dirty="0"/>
          </a:p>
        </p:txBody>
      </p:sp>
      <p:sp>
        <p:nvSpPr>
          <p:cNvPr id="4" name="TextBox 3">
            <a:extLst>
              <a:ext uri="{FF2B5EF4-FFF2-40B4-BE49-F238E27FC236}">
                <a16:creationId xmlns:a16="http://schemas.microsoft.com/office/drawing/2014/main" id="{A2C87F97-C940-EA72-CC55-A337F192DCA9}"/>
              </a:ext>
            </a:extLst>
          </p:cNvPr>
          <p:cNvSpPr txBox="1"/>
          <p:nvPr/>
        </p:nvSpPr>
        <p:spPr>
          <a:xfrm>
            <a:off x="9392575" y="5768693"/>
            <a:ext cx="2799425" cy="553998"/>
          </a:xfrm>
          <a:prstGeom prst="rect">
            <a:avLst/>
          </a:prstGeom>
          <a:noFill/>
        </p:spPr>
        <p:txBody>
          <a:bodyPr wrap="square">
            <a:spAutoFit/>
          </a:bodyPr>
          <a:lstStyle/>
          <a:p>
            <a:r>
              <a:rPr lang="en-GB" sz="1000" dirty="0"/>
              <a:t>(Klein and Dietrich, 2017; Sharma, </a:t>
            </a:r>
            <a:r>
              <a:rPr lang="en-GB" sz="1000" dirty="0" err="1"/>
              <a:t>Juthani</a:t>
            </a:r>
            <a:r>
              <a:rPr lang="en-GB" sz="1000" dirty="0"/>
              <a:t> and </a:t>
            </a:r>
            <a:r>
              <a:rPr lang="en-GB" sz="1000" dirty="0" err="1"/>
              <a:t>Vogelbaum</a:t>
            </a:r>
            <a:r>
              <a:rPr lang="en-GB" sz="1000" dirty="0"/>
              <a:t>, 2017; National Institute for Health and Care Excellence, 2018; Newton, 2018)</a:t>
            </a:r>
          </a:p>
        </p:txBody>
      </p:sp>
    </p:spTree>
    <p:extLst>
      <p:ext uri="{BB962C8B-B14F-4D97-AF65-F5344CB8AC3E}">
        <p14:creationId xmlns:p14="http://schemas.microsoft.com/office/powerpoint/2010/main" val="1500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7055-8C02-B9BA-9F24-36E06033BF17}"/>
              </a:ext>
            </a:extLst>
          </p:cNvPr>
          <p:cNvSpPr>
            <a:spLocks noGrp="1"/>
          </p:cNvSpPr>
          <p:nvPr>
            <p:ph type="title"/>
          </p:nvPr>
        </p:nvSpPr>
        <p:spPr/>
        <p:txBody>
          <a:bodyPr/>
          <a:lstStyle/>
          <a:p>
            <a:r>
              <a:rPr lang="en-GB" dirty="0"/>
              <a:t>Study Objectives</a:t>
            </a:r>
          </a:p>
        </p:txBody>
      </p:sp>
      <p:sp>
        <p:nvSpPr>
          <p:cNvPr id="3" name="Content Placeholder 2">
            <a:extLst>
              <a:ext uri="{FF2B5EF4-FFF2-40B4-BE49-F238E27FC236}">
                <a16:creationId xmlns:a16="http://schemas.microsoft.com/office/drawing/2014/main" id="{02809AE9-4772-0910-2FA3-473F91B77052}"/>
              </a:ext>
            </a:extLst>
          </p:cNvPr>
          <p:cNvSpPr>
            <a:spLocks noGrp="1"/>
          </p:cNvSpPr>
          <p:nvPr>
            <p:ph idx="1"/>
          </p:nvPr>
        </p:nvSpPr>
        <p:spPr/>
        <p:txBody>
          <a:bodyPr>
            <a:normAutofit lnSpcReduction="10000"/>
          </a:bodyPr>
          <a:lstStyle/>
          <a:p>
            <a:pPr>
              <a:buFont typeface="Courier New" panose="02070309020205020404" pitchFamily="49" charset="0"/>
              <a:buChar char="o"/>
            </a:pPr>
            <a:r>
              <a:rPr lang="en-GB" dirty="0"/>
              <a:t>To examine the usefulness, accuracy, and diagnostic role of DCE-MRI in the surveillance of patients with high-grade gliomas and associate the imaging findings to the clinical data.</a:t>
            </a:r>
          </a:p>
          <a:p>
            <a:pPr>
              <a:buFont typeface="Courier New" panose="02070309020205020404" pitchFamily="49" charset="0"/>
              <a:buChar char="o"/>
            </a:pPr>
            <a:r>
              <a:rPr lang="en-GB" dirty="0"/>
              <a:t>To evaluate the added predictive and diagnostic value of implementing a secondary DCE-MRI exam after three months from the baseline DCE-MRI. </a:t>
            </a:r>
          </a:p>
          <a:p>
            <a:pPr marL="0" indent="0">
              <a:buNone/>
            </a:pPr>
            <a:endParaRPr lang="en-GB" dirty="0"/>
          </a:p>
          <a:p>
            <a:pPr marL="0" indent="0">
              <a:buNone/>
            </a:pPr>
            <a:r>
              <a:rPr lang="en-GB" sz="2400" b="1" dirty="0"/>
              <a:t>Hypotheses</a:t>
            </a:r>
          </a:p>
          <a:p>
            <a:pPr marL="457200" indent="-457200">
              <a:buAutoNum type="arabicPeriod"/>
            </a:pPr>
            <a:r>
              <a:rPr lang="en-GB" dirty="0"/>
              <a:t>DCE-MRI would prove to be an accurate and clinically useful tool in the surveillance of high-grade gliomas, by being able to depict the differences, clearly and accurately, between tumour growth and treatment related changes, such as pseudo-progression. </a:t>
            </a:r>
          </a:p>
          <a:p>
            <a:pPr marL="457200" indent="-457200">
              <a:buAutoNum type="arabicPeriod"/>
            </a:pPr>
            <a:r>
              <a:rPr lang="en-GB" dirty="0"/>
              <a:t>The addition of the secondary DCE-MRI assessment will enhance the survival analysis prediction and subsequently the accuracy of the prognosis. </a:t>
            </a:r>
          </a:p>
        </p:txBody>
      </p:sp>
    </p:spTree>
    <p:extLst>
      <p:ext uri="{BB962C8B-B14F-4D97-AF65-F5344CB8AC3E}">
        <p14:creationId xmlns:p14="http://schemas.microsoft.com/office/powerpoint/2010/main" val="315856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219A-EAF2-1357-B734-E2B145C99BDB}"/>
              </a:ext>
            </a:extLst>
          </p:cNvPr>
          <p:cNvSpPr>
            <a:spLocks noGrp="1"/>
          </p:cNvSpPr>
          <p:nvPr>
            <p:ph type="title"/>
          </p:nvPr>
        </p:nvSpPr>
        <p:spPr/>
        <p:txBody>
          <a:bodyPr/>
          <a:lstStyle/>
          <a:p>
            <a:r>
              <a:rPr lang="en-GB" dirty="0"/>
              <a:t>Dynamic Contrast Enhanced MRI</a:t>
            </a:r>
          </a:p>
        </p:txBody>
      </p:sp>
      <p:sp>
        <p:nvSpPr>
          <p:cNvPr id="3" name="Content Placeholder 2">
            <a:extLst>
              <a:ext uri="{FF2B5EF4-FFF2-40B4-BE49-F238E27FC236}">
                <a16:creationId xmlns:a16="http://schemas.microsoft.com/office/drawing/2014/main" id="{7E3D842D-DDB0-4797-23B3-87F98BFA99EE}"/>
              </a:ext>
            </a:extLst>
          </p:cNvPr>
          <p:cNvSpPr>
            <a:spLocks noGrp="1"/>
          </p:cNvSpPr>
          <p:nvPr>
            <p:ph idx="1"/>
          </p:nvPr>
        </p:nvSpPr>
        <p:spPr/>
        <p:txBody>
          <a:bodyPr/>
          <a:lstStyle/>
          <a:p>
            <a:pPr>
              <a:buFont typeface="Courier New" panose="02070309020205020404" pitchFamily="49" charset="0"/>
              <a:buChar char="o"/>
            </a:pPr>
            <a:r>
              <a:rPr lang="en-GB" dirty="0"/>
              <a:t>DCE-MRI calculates perfusion parameters by measuring the T1 relaxation, induced by a gadolinium-based contrast bolus passing through tissue.</a:t>
            </a:r>
          </a:p>
          <a:p>
            <a:pPr>
              <a:buFont typeface="Courier New" panose="02070309020205020404" pitchFamily="49" charset="0"/>
              <a:buChar char="o"/>
            </a:pPr>
            <a:r>
              <a:rPr lang="en-GB" dirty="0"/>
              <a:t>DCE-MRI quantitatively evaluates tumour biology </a:t>
            </a:r>
            <a:r>
              <a:rPr lang="en-GB" dirty="0">
                <a:sym typeface="Wingdings" panose="05000000000000000000" pitchFamily="2" charset="2"/>
              </a:rPr>
              <a:t> </a:t>
            </a:r>
            <a:r>
              <a:rPr lang="en-GB" dirty="0"/>
              <a:t>microcirculation and the enhancement patterns in the surrounding tissue</a:t>
            </a:r>
          </a:p>
          <a:p>
            <a:pPr>
              <a:buFont typeface="Courier New" panose="02070309020205020404" pitchFamily="49" charset="0"/>
              <a:buChar char="o"/>
            </a:pPr>
            <a:endParaRPr lang="en-GB" i="1" dirty="0">
              <a:effectLst>
                <a:outerShdw blurRad="38100" dist="38100" dir="2700000" algn="tl">
                  <a:srgbClr val="000000">
                    <a:alpha val="43137"/>
                  </a:srgbClr>
                </a:outerShdw>
              </a:effectLst>
            </a:endParaRPr>
          </a:p>
          <a:p>
            <a:pPr>
              <a:buFont typeface="Courier New" panose="02070309020205020404" pitchFamily="49" charset="0"/>
              <a:buChar char="o"/>
            </a:pPr>
            <a:r>
              <a:rPr lang="en-GB" i="1" dirty="0">
                <a:effectLst>
                  <a:outerShdw blurRad="38100" dist="38100" dir="2700000" algn="tl">
                    <a:srgbClr val="000000">
                      <a:alpha val="43137"/>
                    </a:srgbClr>
                  </a:outerShdw>
                </a:effectLst>
              </a:rPr>
              <a:t>DCE-MRI is the standard approach for the observation of cancers in many body organs (</a:t>
            </a:r>
            <a:r>
              <a:rPr lang="en-GB" i="1" dirty="0" err="1">
                <a:effectLst>
                  <a:outerShdw blurRad="38100" dist="38100" dir="2700000" algn="tl">
                    <a:srgbClr val="000000">
                      <a:alpha val="43137"/>
                    </a:srgbClr>
                  </a:outerShdw>
                </a:effectLst>
              </a:rPr>
              <a:t>Onishi</a:t>
            </a:r>
            <a:r>
              <a:rPr lang="en-GB" i="1" dirty="0">
                <a:effectLst>
                  <a:outerShdw blurRad="38100" dist="38100" dir="2700000" algn="tl">
                    <a:srgbClr val="000000">
                      <a:alpha val="43137"/>
                    </a:srgbClr>
                  </a:outerShdw>
                </a:effectLst>
              </a:rPr>
              <a:t> et al., 2020; Song et al., 2020; Zhu et al., 2021)</a:t>
            </a:r>
          </a:p>
          <a:p>
            <a:pPr marL="0" indent="0">
              <a:buNone/>
            </a:pPr>
            <a:endParaRPr lang="en-GB" dirty="0"/>
          </a:p>
        </p:txBody>
      </p:sp>
      <p:sp>
        <p:nvSpPr>
          <p:cNvPr id="5" name="TextBox 4">
            <a:extLst>
              <a:ext uri="{FF2B5EF4-FFF2-40B4-BE49-F238E27FC236}">
                <a16:creationId xmlns:a16="http://schemas.microsoft.com/office/drawing/2014/main" id="{E97B030F-6EC1-31BF-7C9B-1EA09B0BCD61}"/>
              </a:ext>
            </a:extLst>
          </p:cNvPr>
          <p:cNvSpPr txBox="1"/>
          <p:nvPr/>
        </p:nvSpPr>
        <p:spPr>
          <a:xfrm>
            <a:off x="9206145" y="6101755"/>
            <a:ext cx="2985856" cy="253916"/>
          </a:xfrm>
          <a:prstGeom prst="rect">
            <a:avLst/>
          </a:prstGeom>
          <a:noFill/>
        </p:spPr>
        <p:txBody>
          <a:bodyPr wrap="square">
            <a:spAutoFit/>
          </a:bodyPr>
          <a:lstStyle/>
          <a:p>
            <a:r>
              <a:rPr lang="en-GB" sz="1050" dirty="0"/>
              <a:t>(</a:t>
            </a:r>
            <a:r>
              <a:rPr lang="en-GB" sz="1050" dirty="0" err="1"/>
              <a:t>Bonekamp</a:t>
            </a:r>
            <a:r>
              <a:rPr lang="en-GB" sz="1050" dirty="0"/>
              <a:t> et al., 2014; </a:t>
            </a:r>
            <a:r>
              <a:rPr lang="en-GB" sz="1050" dirty="0" err="1"/>
              <a:t>Kickingereder</a:t>
            </a:r>
            <a:r>
              <a:rPr lang="en-GB" sz="1050" dirty="0"/>
              <a:t> et al., 2014). </a:t>
            </a:r>
          </a:p>
        </p:txBody>
      </p:sp>
    </p:spTree>
    <p:extLst>
      <p:ext uri="{BB962C8B-B14F-4D97-AF65-F5344CB8AC3E}">
        <p14:creationId xmlns:p14="http://schemas.microsoft.com/office/powerpoint/2010/main" val="189173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74A4-EB1F-3EF7-309D-94FB3214DCD1}"/>
              </a:ext>
            </a:extLst>
          </p:cNvPr>
          <p:cNvSpPr>
            <a:spLocks noGrp="1"/>
          </p:cNvSpPr>
          <p:nvPr>
            <p:ph type="title"/>
          </p:nvPr>
        </p:nvSpPr>
        <p:spPr/>
        <p:txBody>
          <a:bodyPr/>
          <a:lstStyle/>
          <a:p>
            <a:r>
              <a:rPr lang="en-GB" dirty="0"/>
              <a:t>Methods – Study Design</a:t>
            </a:r>
          </a:p>
        </p:txBody>
      </p:sp>
      <p:sp>
        <p:nvSpPr>
          <p:cNvPr id="3" name="Content Placeholder 2">
            <a:extLst>
              <a:ext uri="{FF2B5EF4-FFF2-40B4-BE49-F238E27FC236}">
                <a16:creationId xmlns:a16="http://schemas.microsoft.com/office/drawing/2014/main" id="{5C53B946-82E7-C2F0-465A-115C6848FEEB}"/>
              </a:ext>
            </a:extLst>
          </p:cNvPr>
          <p:cNvSpPr>
            <a:spLocks noGrp="1"/>
          </p:cNvSpPr>
          <p:nvPr>
            <p:ph idx="1"/>
          </p:nvPr>
        </p:nvSpPr>
        <p:spPr/>
        <p:txBody>
          <a:bodyPr/>
          <a:lstStyle/>
          <a:p>
            <a:pPr>
              <a:buFont typeface="Courier New" panose="02070309020205020404" pitchFamily="49" charset="0"/>
              <a:buChar char="o"/>
            </a:pPr>
            <a:r>
              <a:rPr lang="en-GB" dirty="0"/>
              <a:t>Retrospective observational study, of 48 patients (Age: 49.85 ± 12.81)</a:t>
            </a:r>
          </a:p>
          <a:p>
            <a:pPr>
              <a:buFont typeface="Courier New" panose="02070309020205020404" pitchFamily="49" charset="0"/>
              <a:buChar char="o"/>
            </a:pPr>
            <a:r>
              <a:rPr lang="en-GB" dirty="0"/>
              <a:t>Approval from the National Hospital for Neurology and Neurosurgery and University College London, Institute of Neurology Joint Ethics, with strict confidentiality and anonymity guidelines</a:t>
            </a:r>
          </a:p>
          <a:p>
            <a:pPr>
              <a:buFont typeface="Courier New" panose="02070309020205020404" pitchFamily="49" charset="0"/>
              <a:buChar char="o"/>
            </a:pPr>
            <a:r>
              <a:rPr lang="en-GB" dirty="0"/>
              <a:t>Images that were analysed were obtained from the Picture Archiving and Communication System</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22211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5EFE-D9CE-CF60-781E-30385241CCE2}"/>
              </a:ext>
            </a:extLst>
          </p:cNvPr>
          <p:cNvSpPr>
            <a:spLocks noGrp="1"/>
          </p:cNvSpPr>
          <p:nvPr>
            <p:ph type="title"/>
          </p:nvPr>
        </p:nvSpPr>
        <p:spPr/>
        <p:txBody>
          <a:bodyPr/>
          <a:lstStyle/>
          <a:p>
            <a:r>
              <a:rPr lang="en-GB" dirty="0"/>
              <a:t>Methods - Participants</a:t>
            </a:r>
          </a:p>
        </p:txBody>
      </p:sp>
      <p:graphicFrame>
        <p:nvGraphicFramePr>
          <p:cNvPr id="7" name="Content Placeholder 6">
            <a:extLst>
              <a:ext uri="{FF2B5EF4-FFF2-40B4-BE49-F238E27FC236}">
                <a16:creationId xmlns:a16="http://schemas.microsoft.com/office/drawing/2014/main" id="{1D7BBDC8-B43A-4C64-0D38-55F7B40ADFA5}"/>
              </a:ext>
            </a:extLst>
          </p:cNvPr>
          <p:cNvGraphicFramePr>
            <a:graphicFrameLocks noGrp="1"/>
          </p:cNvGraphicFramePr>
          <p:nvPr>
            <p:ph idx="1"/>
            <p:extLst>
              <p:ext uri="{D42A27DB-BD31-4B8C-83A1-F6EECF244321}">
                <p14:modId xmlns:p14="http://schemas.microsoft.com/office/powerpoint/2010/main" val="73815241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353ED13-ED08-1DC9-27CE-2F6BE22E2947}"/>
              </a:ext>
            </a:extLst>
          </p:cNvPr>
          <p:cNvSpPr txBox="1"/>
          <p:nvPr/>
        </p:nvSpPr>
        <p:spPr>
          <a:xfrm>
            <a:off x="9874927" y="5977891"/>
            <a:ext cx="2317073" cy="400110"/>
          </a:xfrm>
          <a:prstGeom prst="rect">
            <a:avLst/>
          </a:prstGeom>
          <a:noFill/>
        </p:spPr>
        <p:txBody>
          <a:bodyPr wrap="square">
            <a:spAutoFit/>
          </a:bodyPr>
          <a:lstStyle/>
          <a:p>
            <a:r>
              <a:rPr lang="en-GB" sz="1000" dirty="0"/>
              <a:t>(National Institute for Health and Care Excellence, 2018)</a:t>
            </a:r>
          </a:p>
        </p:txBody>
      </p:sp>
    </p:spTree>
    <p:extLst>
      <p:ext uri="{BB962C8B-B14F-4D97-AF65-F5344CB8AC3E}">
        <p14:creationId xmlns:p14="http://schemas.microsoft.com/office/powerpoint/2010/main" val="252168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5BE6-4193-2CFE-EB28-215A0BD61211}"/>
              </a:ext>
            </a:extLst>
          </p:cNvPr>
          <p:cNvSpPr>
            <a:spLocks noGrp="1"/>
          </p:cNvSpPr>
          <p:nvPr>
            <p:ph type="title"/>
          </p:nvPr>
        </p:nvSpPr>
        <p:spPr/>
        <p:txBody>
          <a:bodyPr/>
          <a:lstStyle/>
          <a:p>
            <a:r>
              <a:rPr lang="en-GB" dirty="0"/>
              <a:t>Methods - Participants</a:t>
            </a:r>
          </a:p>
        </p:txBody>
      </p:sp>
      <p:pic>
        <p:nvPicPr>
          <p:cNvPr id="4" name="Content Placeholder 3">
            <a:extLst>
              <a:ext uri="{FF2B5EF4-FFF2-40B4-BE49-F238E27FC236}">
                <a16:creationId xmlns:a16="http://schemas.microsoft.com/office/drawing/2014/main" id="{118E0E91-E239-14A1-02F9-1C2162BD83F1}"/>
              </a:ext>
            </a:extLst>
          </p:cNvPr>
          <p:cNvPicPr>
            <a:picLocks noGrp="1" noChangeAspect="1"/>
          </p:cNvPicPr>
          <p:nvPr>
            <p:ph idx="1"/>
          </p:nvPr>
        </p:nvPicPr>
        <p:blipFill>
          <a:blip r:embed="rId3"/>
          <a:stretch>
            <a:fillRect/>
          </a:stretch>
        </p:blipFill>
        <p:spPr>
          <a:xfrm>
            <a:off x="3301087" y="2393885"/>
            <a:ext cx="4945736" cy="3057486"/>
          </a:xfrm>
          <a:prstGeom prst="rect">
            <a:avLst/>
          </a:prstGeom>
        </p:spPr>
      </p:pic>
    </p:spTree>
    <p:extLst>
      <p:ext uri="{BB962C8B-B14F-4D97-AF65-F5344CB8AC3E}">
        <p14:creationId xmlns:p14="http://schemas.microsoft.com/office/powerpoint/2010/main" val="75033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EB1A-2025-D56B-CD8D-E9C2B5D74F57}"/>
              </a:ext>
            </a:extLst>
          </p:cNvPr>
          <p:cNvSpPr>
            <a:spLocks noGrp="1"/>
          </p:cNvSpPr>
          <p:nvPr>
            <p:ph type="title"/>
          </p:nvPr>
        </p:nvSpPr>
        <p:spPr/>
        <p:txBody>
          <a:bodyPr/>
          <a:lstStyle/>
          <a:p>
            <a:r>
              <a:rPr lang="en-GB" dirty="0"/>
              <a:t>Methods – Neuroimaging Processing</a:t>
            </a:r>
          </a:p>
        </p:txBody>
      </p:sp>
      <p:sp>
        <p:nvSpPr>
          <p:cNvPr id="3" name="Content Placeholder 2">
            <a:extLst>
              <a:ext uri="{FF2B5EF4-FFF2-40B4-BE49-F238E27FC236}">
                <a16:creationId xmlns:a16="http://schemas.microsoft.com/office/drawing/2014/main" id="{8D612454-A091-D45B-FD7E-AA8327C3BF89}"/>
              </a:ext>
            </a:extLst>
          </p:cNvPr>
          <p:cNvSpPr>
            <a:spLocks noGrp="1"/>
          </p:cNvSpPr>
          <p:nvPr>
            <p:ph idx="1"/>
          </p:nvPr>
        </p:nvSpPr>
        <p:spPr>
          <a:xfrm>
            <a:off x="1097280" y="1819101"/>
            <a:ext cx="10058400" cy="4023360"/>
          </a:xfrm>
        </p:spPr>
        <p:txBody>
          <a:bodyPr/>
          <a:lstStyle/>
          <a:p>
            <a:pPr>
              <a:buFont typeface="Courier New" panose="02070309020205020404" pitchFamily="49" charset="0"/>
              <a:buChar char="o"/>
            </a:pPr>
            <a:r>
              <a:rPr lang="en-GB" dirty="0"/>
              <a:t>Pre-processing with Olea Sphere and </a:t>
            </a:r>
            <a:r>
              <a:rPr lang="en-GB" dirty="0" err="1"/>
              <a:t>NordicICE</a:t>
            </a:r>
            <a:r>
              <a:rPr lang="en-GB" dirty="0"/>
              <a:t> software in accordance with literature. </a:t>
            </a:r>
          </a:p>
          <a:p>
            <a:pPr>
              <a:buFont typeface="Courier New" panose="02070309020205020404" pitchFamily="49" charset="0"/>
              <a:buChar char="o"/>
            </a:pPr>
            <a:r>
              <a:rPr lang="en-GB" dirty="0"/>
              <a:t>DCE Analysis utilising extended Tofts Model, produced 6 parametric perfusion maps</a:t>
            </a:r>
          </a:p>
        </p:txBody>
      </p:sp>
      <p:sp>
        <p:nvSpPr>
          <p:cNvPr id="5" name="TextBox 4">
            <a:extLst>
              <a:ext uri="{FF2B5EF4-FFF2-40B4-BE49-F238E27FC236}">
                <a16:creationId xmlns:a16="http://schemas.microsoft.com/office/drawing/2014/main" id="{D2F24279-45FC-2F71-CF2F-A1BD4BA8AABC}"/>
              </a:ext>
            </a:extLst>
          </p:cNvPr>
          <p:cNvSpPr txBox="1"/>
          <p:nvPr/>
        </p:nvSpPr>
        <p:spPr>
          <a:xfrm>
            <a:off x="9678256" y="5842461"/>
            <a:ext cx="2513744" cy="577081"/>
          </a:xfrm>
          <a:prstGeom prst="rect">
            <a:avLst/>
          </a:prstGeom>
          <a:noFill/>
        </p:spPr>
        <p:txBody>
          <a:bodyPr wrap="square">
            <a:spAutoFit/>
          </a:bodyPr>
          <a:lstStyle/>
          <a:p>
            <a:r>
              <a:rPr lang="da-DK" sz="1050" dirty="0"/>
              <a:t>(Brix et al., 1991; Chikui et al., 2012; Bazyar et al., 2016; Jansen, 2016; Choi et al., 2017; Jansen et al., 2017). </a:t>
            </a:r>
            <a:endParaRPr lang="en-GB" sz="1050" dirty="0"/>
          </a:p>
        </p:txBody>
      </p:sp>
      <p:graphicFrame>
        <p:nvGraphicFramePr>
          <p:cNvPr id="6" name="Diagram 5">
            <a:extLst>
              <a:ext uri="{FF2B5EF4-FFF2-40B4-BE49-F238E27FC236}">
                <a16:creationId xmlns:a16="http://schemas.microsoft.com/office/drawing/2014/main" id="{5AB95E4A-54E5-5790-2959-3C1D9A291579}"/>
              </a:ext>
            </a:extLst>
          </p:cNvPr>
          <p:cNvGraphicFramePr/>
          <p:nvPr>
            <p:extLst>
              <p:ext uri="{D42A27DB-BD31-4B8C-83A1-F6EECF244321}">
                <p14:modId xmlns:p14="http://schemas.microsoft.com/office/powerpoint/2010/main" val="3371366865"/>
              </p:ext>
            </p:extLst>
          </p:nvPr>
        </p:nvGraphicFramePr>
        <p:xfrm>
          <a:off x="381741" y="2654423"/>
          <a:ext cx="1024483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570388"/>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1961</TotalTime>
  <Words>4863</Words>
  <Application>Microsoft Office PowerPoint</Application>
  <PresentationFormat>Widescreen</PresentationFormat>
  <Paragraphs>360</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Times New Roman</vt:lpstr>
      <vt:lpstr>Wingdings</vt:lpstr>
      <vt:lpstr>Retrospect</vt:lpstr>
      <vt:lpstr>The role of Dynamic contrast-enhanced MRI perfusion imaging in post treatment surveillance of  patients with high grade gliomas</vt:lpstr>
      <vt:lpstr>What are High Grade Gliomas?</vt:lpstr>
      <vt:lpstr>The Importance of Neuroimaging</vt:lpstr>
      <vt:lpstr>Study Objectives</vt:lpstr>
      <vt:lpstr>Dynamic Contrast Enhanced MRI</vt:lpstr>
      <vt:lpstr>Methods – Study Design</vt:lpstr>
      <vt:lpstr>Methods - Participants</vt:lpstr>
      <vt:lpstr>Methods - Participants</vt:lpstr>
      <vt:lpstr>Methods – Neuroimaging Processing</vt:lpstr>
      <vt:lpstr>Methods – Disease State</vt:lpstr>
      <vt:lpstr>Methods – Survival Analysis</vt:lpstr>
      <vt:lpstr>Survival Models</vt:lpstr>
      <vt:lpstr>Results - Kaplan Meier Graph</vt:lpstr>
      <vt:lpstr>Results - Kaplan Meier Graph</vt:lpstr>
      <vt:lpstr>Results – Survival Models</vt:lpstr>
      <vt:lpstr>Discussion</vt:lpstr>
      <vt:lpstr>Clinical Application</vt:lpstr>
      <vt:lpstr>Limitations</vt:lpstr>
      <vt:lpstr>Future Direction </vt:lpstr>
      <vt:lpstr>Thank you   Any Questions? </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Pigott, Laura</dc:creator>
  <cp:lastModifiedBy>Pigott, Laura</cp:lastModifiedBy>
  <cp:revision>44</cp:revision>
  <dcterms:created xsi:type="dcterms:W3CDTF">2022-10-27T14:12:08Z</dcterms:created>
  <dcterms:modified xsi:type="dcterms:W3CDTF">2022-11-03T11:27:22Z</dcterms:modified>
</cp:coreProperties>
</file>