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Lst>
  <p:notesMasterIdLst>
    <p:notesMasterId r:id="rId20"/>
  </p:notesMasterIdLst>
  <p:sldIdLst>
    <p:sldId id="270" r:id="rId3"/>
    <p:sldId id="257" r:id="rId4"/>
    <p:sldId id="258" r:id="rId5"/>
    <p:sldId id="259" r:id="rId6"/>
    <p:sldId id="271" r:id="rId7"/>
    <p:sldId id="263" r:id="rId8"/>
    <p:sldId id="267" r:id="rId9"/>
    <p:sldId id="283" r:id="rId10"/>
    <p:sldId id="284" r:id="rId11"/>
    <p:sldId id="285" r:id="rId12"/>
    <p:sldId id="286" r:id="rId13"/>
    <p:sldId id="287" r:id="rId14"/>
    <p:sldId id="260" r:id="rId15"/>
    <p:sldId id="261" r:id="rId16"/>
    <p:sldId id="288" r:id="rId17"/>
    <p:sldId id="289" r:id="rId18"/>
    <p:sldId id="29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03E8FA9-8940-420E-89E6-38AFE1D6A367}" v="2" dt="2023-04-04T22:58:28.2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136" y="4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microsoft.com/office/2015/10/relationships/revisionInfo" Target="revisionInfo.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9F3A84-4110-4652-93FC-17F92C52AE9A}" type="datetimeFigureOut">
              <a:rPr lang="en-GB" smtClean="0"/>
              <a:t>07/06/2023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4CF677-5621-4BC7-94C4-263F73C49CD7}" type="slidenum">
              <a:rPr lang="en-GB" smtClean="0"/>
              <a:t>‹#›</a:t>
            </a:fld>
            <a:endParaRPr lang="en-GB"/>
          </a:p>
        </p:txBody>
      </p:sp>
    </p:spTree>
    <p:extLst>
      <p:ext uri="{BB962C8B-B14F-4D97-AF65-F5344CB8AC3E}">
        <p14:creationId xmlns:p14="http://schemas.microsoft.com/office/powerpoint/2010/main" val="935880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F85723-3BDA-5049-BAE8-F5CEFCB1E2A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2B06531-EBB7-92CE-6F07-EFFF5B8408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CA04083-5D5A-DAE3-A425-2A518BFF4625}"/>
              </a:ext>
            </a:extLst>
          </p:cNvPr>
          <p:cNvSpPr>
            <a:spLocks noGrp="1"/>
          </p:cNvSpPr>
          <p:nvPr>
            <p:ph type="dt" sz="half" idx="10"/>
          </p:nvPr>
        </p:nvSpPr>
        <p:spPr/>
        <p:txBody>
          <a:bodyPr/>
          <a:lstStyle/>
          <a:p>
            <a:fld id="{D0D88F40-97E7-4EE4-AC61-583C55EE733D}" type="datetimeFigureOut">
              <a:rPr lang="en-GB" smtClean="0"/>
              <a:t>07/06/2023</a:t>
            </a:fld>
            <a:endParaRPr lang="en-GB"/>
          </a:p>
        </p:txBody>
      </p:sp>
      <p:sp>
        <p:nvSpPr>
          <p:cNvPr id="5" name="Footer Placeholder 4">
            <a:extLst>
              <a:ext uri="{FF2B5EF4-FFF2-40B4-BE49-F238E27FC236}">
                <a16:creationId xmlns:a16="http://schemas.microsoft.com/office/drawing/2014/main" id="{E34FCD7B-DBA9-3EF7-F867-FB95E72A37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E8C276E-03AF-6C7E-DF04-8992F8084DA7}"/>
              </a:ext>
            </a:extLst>
          </p:cNvPr>
          <p:cNvSpPr>
            <a:spLocks noGrp="1"/>
          </p:cNvSpPr>
          <p:nvPr>
            <p:ph type="sldNum" sz="quarter" idx="12"/>
          </p:nvPr>
        </p:nvSpPr>
        <p:spPr/>
        <p:txBody>
          <a:bodyPr/>
          <a:lstStyle/>
          <a:p>
            <a:fld id="{DBCDE343-F81E-4242-A2E6-420C2B91234B}" type="slidenum">
              <a:rPr lang="en-GB" smtClean="0"/>
              <a:t>‹#›</a:t>
            </a:fld>
            <a:endParaRPr lang="en-GB"/>
          </a:p>
        </p:txBody>
      </p:sp>
    </p:spTree>
    <p:extLst>
      <p:ext uri="{BB962C8B-B14F-4D97-AF65-F5344CB8AC3E}">
        <p14:creationId xmlns:p14="http://schemas.microsoft.com/office/powerpoint/2010/main" val="2340873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CD8B8-53A6-6ACA-1E6C-014C65E58DC4}"/>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B1C6FEE-6E76-C23D-F852-3131743B93E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2501381-4179-4C9D-EF4A-3B22900BCF75}"/>
              </a:ext>
            </a:extLst>
          </p:cNvPr>
          <p:cNvSpPr>
            <a:spLocks noGrp="1"/>
          </p:cNvSpPr>
          <p:nvPr>
            <p:ph type="dt" sz="half" idx="10"/>
          </p:nvPr>
        </p:nvSpPr>
        <p:spPr/>
        <p:txBody>
          <a:bodyPr/>
          <a:lstStyle/>
          <a:p>
            <a:fld id="{D0D88F40-97E7-4EE4-AC61-583C55EE733D}" type="datetimeFigureOut">
              <a:rPr lang="en-GB" smtClean="0"/>
              <a:t>07/06/2023</a:t>
            </a:fld>
            <a:endParaRPr lang="en-GB"/>
          </a:p>
        </p:txBody>
      </p:sp>
      <p:sp>
        <p:nvSpPr>
          <p:cNvPr id="5" name="Footer Placeholder 4">
            <a:extLst>
              <a:ext uri="{FF2B5EF4-FFF2-40B4-BE49-F238E27FC236}">
                <a16:creationId xmlns:a16="http://schemas.microsoft.com/office/drawing/2014/main" id="{7EA8CA37-E710-1DB0-16A5-6E96ED09C00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2C4DA9-4CDD-F47B-8BB2-3C1062840ACC}"/>
              </a:ext>
            </a:extLst>
          </p:cNvPr>
          <p:cNvSpPr>
            <a:spLocks noGrp="1"/>
          </p:cNvSpPr>
          <p:nvPr>
            <p:ph type="sldNum" sz="quarter" idx="12"/>
          </p:nvPr>
        </p:nvSpPr>
        <p:spPr/>
        <p:txBody>
          <a:bodyPr/>
          <a:lstStyle/>
          <a:p>
            <a:fld id="{DBCDE343-F81E-4242-A2E6-420C2B91234B}" type="slidenum">
              <a:rPr lang="en-GB" smtClean="0"/>
              <a:t>‹#›</a:t>
            </a:fld>
            <a:endParaRPr lang="en-GB"/>
          </a:p>
        </p:txBody>
      </p:sp>
    </p:spTree>
    <p:extLst>
      <p:ext uri="{BB962C8B-B14F-4D97-AF65-F5344CB8AC3E}">
        <p14:creationId xmlns:p14="http://schemas.microsoft.com/office/powerpoint/2010/main" val="30138195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D9B0B7-E9EB-AF86-C102-BC4D4A06686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D9B547-793F-27F1-1107-5BC22137B8B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59FD4A1-5CC9-B8D7-5A44-2A032635BA3A}"/>
              </a:ext>
            </a:extLst>
          </p:cNvPr>
          <p:cNvSpPr>
            <a:spLocks noGrp="1"/>
          </p:cNvSpPr>
          <p:nvPr>
            <p:ph type="dt" sz="half" idx="10"/>
          </p:nvPr>
        </p:nvSpPr>
        <p:spPr/>
        <p:txBody>
          <a:bodyPr/>
          <a:lstStyle/>
          <a:p>
            <a:fld id="{D0D88F40-97E7-4EE4-AC61-583C55EE733D}" type="datetimeFigureOut">
              <a:rPr lang="en-GB" smtClean="0"/>
              <a:t>07/06/2023</a:t>
            </a:fld>
            <a:endParaRPr lang="en-GB"/>
          </a:p>
        </p:txBody>
      </p:sp>
      <p:sp>
        <p:nvSpPr>
          <p:cNvPr id="5" name="Footer Placeholder 4">
            <a:extLst>
              <a:ext uri="{FF2B5EF4-FFF2-40B4-BE49-F238E27FC236}">
                <a16:creationId xmlns:a16="http://schemas.microsoft.com/office/drawing/2014/main" id="{9327F1C5-029F-FAF0-96A4-B3FE30B3A3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DA6F4B-8B62-57AA-3C82-DC65683372B3}"/>
              </a:ext>
            </a:extLst>
          </p:cNvPr>
          <p:cNvSpPr>
            <a:spLocks noGrp="1"/>
          </p:cNvSpPr>
          <p:nvPr>
            <p:ph type="sldNum" sz="quarter" idx="12"/>
          </p:nvPr>
        </p:nvSpPr>
        <p:spPr/>
        <p:txBody>
          <a:bodyPr/>
          <a:lstStyle/>
          <a:p>
            <a:fld id="{DBCDE343-F81E-4242-A2E6-420C2B91234B}" type="slidenum">
              <a:rPr lang="en-GB" smtClean="0"/>
              <a:t>‹#›</a:t>
            </a:fld>
            <a:endParaRPr lang="en-GB"/>
          </a:p>
        </p:txBody>
      </p:sp>
    </p:spTree>
    <p:extLst>
      <p:ext uri="{BB962C8B-B14F-4D97-AF65-F5344CB8AC3E}">
        <p14:creationId xmlns:p14="http://schemas.microsoft.com/office/powerpoint/2010/main" val="9592245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4" descr="UOW Leading the Way white15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351" y="142875"/>
            <a:ext cx="1750483"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UOW Leading the Way claret15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351" y="142875"/>
            <a:ext cx="1750483"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4" name="Rectangle 2"/>
          <p:cNvSpPr>
            <a:spLocks noGrp="1" noChangeArrowheads="1"/>
          </p:cNvSpPr>
          <p:nvPr>
            <p:ph type="ctrTitle"/>
          </p:nvPr>
        </p:nvSpPr>
        <p:spPr>
          <a:xfrm>
            <a:off x="2254251" y="1474789"/>
            <a:ext cx="9596967" cy="1470025"/>
          </a:xfrm>
        </p:spPr>
        <p:txBody>
          <a:bodyPr/>
          <a:lstStyle>
            <a:lvl1pPr>
              <a:lnSpc>
                <a:spcPts val="5000"/>
              </a:lnSpc>
              <a:defRPr sz="4800"/>
            </a:lvl1pPr>
          </a:lstStyle>
          <a:p>
            <a:r>
              <a:rPr lang="en-US"/>
              <a:t>Click to edit Master title style</a:t>
            </a:r>
          </a:p>
        </p:txBody>
      </p:sp>
      <p:sp>
        <p:nvSpPr>
          <p:cNvPr id="18435" name="Rectangle 3"/>
          <p:cNvSpPr>
            <a:spLocks noGrp="1" noChangeArrowheads="1"/>
          </p:cNvSpPr>
          <p:nvPr>
            <p:ph type="subTitle" idx="1"/>
          </p:nvPr>
        </p:nvSpPr>
        <p:spPr>
          <a:xfrm>
            <a:off x="2256367" y="3068639"/>
            <a:ext cx="9596967" cy="3455987"/>
          </a:xfrm>
        </p:spPr>
        <p:txBody>
          <a:bodyPr/>
          <a:lstStyle>
            <a:lvl1pPr marL="0" indent="0">
              <a:buFont typeface="Arial" pitchFamily="-105" charset="0"/>
              <a:buNone/>
              <a:defRPr/>
            </a:lvl1pPr>
          </a:lstStyle>
          <a:p>
            <a:r>
              <a:rPr lang="en-US"/>
              <a:t>Click to edit Master subtitle style</a:t>
            </a:r>
          </a:p>
        </p:txBody>
      </p:sp>
    </p:spTree>
    <p:extLst>
      <p:ext uri="{BB962C8B-B14F-4D97-AF65-F5344CB8AC3E}">
        <p14:creationId xmlns:p14="http://schemas.microsoft.com/office/powerpoint/2010/main" val="34740985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24098704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Tree>
    <p:extLst>
      <p:ext uri="{BB962C8B-B14F-4D97-AF65-F5344CB8AC3E}">
        <p14:creationId xmlns:p14="http://schemas.microsoft.com/office/powerpoint/2010/main" val="24942089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2256367" y="2205039"/>
            <a:ext cx="4696884" cy="4319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7156451" y="2205039"/>
            <a:ext cx="4696883" cy="43195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15912289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5343097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54251" y="1980000"/>
            <a:ext cx="9596967" cy="2160000"/>
          </a:xfrm>
        </p:spPr>
        <p:txBody>
          <a:bodyPr/>
          <a:lstStyle>
            <a:lvl1pPr>
              <a:lnSpc>
                <a:spcPts val="5000"/>
              </a:lnSpc>
              <a:defRPr sz="4800"/>
            </a:lvl1pPr>
          </a:lstStyle>
          <a:p>
            <a:r>
              <a:rPr lang="en-GB"/>
              <a:t>Click to edit Master title style</a:t>
            </a:r>
            <a:endParaRPr lang="en-US"/>
          </a:p>
        </p:txBody>
      </p:sp>
    </p:spTree>
    <p:extLst>
      <p:ext uri="{BB962C8B-B14F-4D97-AF65-F5344CB8AC3E}">
        <p14:creationId xmlns:p14="http://schemas.microsoft.com/office/powerpoint/2010/main" val="20972490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2129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221479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A645C-A8FE-3384-49B4-C1EB394BC7B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1E7355F-27A2-A863-0243-246774F4BE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B5ADE4F-9959-0E83-EE96-9F9354BC0384}"/>
              </a:ext>
            </a:extLst>
          </p:cNvPr>
          <p:cNvSpPr>
            <a:spLocks noGrp="1"/>
          </p:cNvSpPr>
          <p:nvPr>
            <p:ph type="dt" sz="half" idx="10"/>
          </p:nvPr>
        </p:nvSpPr>
        <p:spPr/>
        <p:txBody>
          <a:bodyPr/>
          <a:lstStyle/>
          <a:p>
            <a:fld id="{D0D88F40-97E7-4EE4-AC61-583C55EE733D}" type="datetimeFigureOut">
              <a:rPr lang="en-GB" smtClean="0"/>
              <a:t>07/06/2023</a:t>
            </a:fld>
            <a:endParaRPr lang="en-GB"/>
          </a:p>
        </p:txBody>
      </p:sp>
      <p:sp>
        <p:nvSpPr>
          <p:cNvPr id="5" name="Footer Placeholder 4">
            <a:extLst>
              <a:ext uri="{FF2B5EF4-FFF2-40B4-BE49-F238E27FC236}">
                <a16:creationId xmlns:a16="http://schemas.microsoft.com/office/drawing/2014/main" id="{5E66BD39-1FA2-3C65-AA5E-414B54BEBE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CD36C8-B51C-E868-31BE-A4BC1E349610}"/>
              </a:ext>
            </a:extLst>
          </p:cNvPr>
          <p:cNvSpPr>
            <a:spLocks noGrp="1"/>
          </p:cNvSpPr>
          <p:nvPr>
            <p:ph type="sldNum" sz="quarter" idx="12"/>
          </p:nvPr>
        </p:nvSpPr>
        <p:spPr/>
        <p:txBody>
          <a:bodyPr/>
          <a:lstStyle/>
          <a:p>
            <a:fld id="{DBCDE343-F81E-4242-A2E6-420C2B91234B}" type="slidenum">
              <a:rPr lang="en-GB" smtClean="0"/>
              <a:t>‹#›</a:t>
            </a:fld>
            <a:endParaRPr lang="en-GB"/>
          </a:p>
        </p:txBody>
      </p:sp>
    </p:spTree>
    <p:extLst>
      <p:ext uri="{BB962C8B-B14F-4D97-AF65-F5344CB8AC3E}">
        <p14:creationId xmlns:p14="http://schemas.microsoft.com/office/powerpoint/2010/main" val="36876427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Tree>
    <p:extLst>
      <p:ext uri="{BB962C8B-B14F-4D97-AF65-F5344CB8AC3E}">
        <p14:creationId xmlns:p14="http://schemas.microsoft.com/office/powerpoint/2010/main" val="203716901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350451182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55151" y="1474789"/>
            <a:ext cx="2398183" cy="5049837"/>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2254251" y="1474789"/>
            <a:ext cx="6997700" cy="504983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Tree>
    <p:extLst>
      <p:ext uri="{BB962C8B-B14F-4D97-AF65-F5344CB8AC3E}">
        <p14:creationId xmlns:p14="http://schemas.microsoft.com/office/powerpoint/2010/main" val="49603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0AEA98-565E-3F1F-3E61-A449B0CB02A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C4972E7-5222-5B12-0E48-2172CE74B0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D09E106-77DB-53D4-6BBC-E3C38B342F90}"/>
              </a:ext>
            </a:extLst>
          </p:cNvPr>
          <p:cNvSpPr>
            <a:spLocks noGrp="1"/>
          </p:cNvSpPr>
          <p:nvPr>
            <p:ph type="dt" sz="half" idx="10"/>
          </p:nvPr>
        </p:nvSpPr>
        <p:spPr/>
        <p:txBody>
          <a:bodyPr/>
          <a:lstStyle/>
          <a:p>
            <a:fld id="{D0D88F40-97E7-4EE4-AC61-583C55EE733D}" type="datetimeFigureOut">
              <a:rPr lang="en-GB" smtClean="0"/>
              <a:t>07/06/2023</a:t>
            </a:fld>
            <a:endParaRPr lang="en-GB"/>
          </a:p>
        </p:txBody>
      </p:sp>
      <p:sp>
        <p:nvSpPr>
          <p:cNvPr id="5" name="Footer Placeholder 4">
            <a:extLst>
              <a:ext uri="{FF2B5EF4-FFF2-40B4-BE49-F238E27FC236}">
                <a16:creationId xmlns:a16="http://schemas.microsoft.com/office/drawing/2014/main" id="{1310D715-6A61-4042-5438-2704366313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4E0675-7E25-68E0-6592-8B14C8807979}"/>
              </a:ext>
            </a:extLst>
          </p:cNvPr>
          <p:cNvSpPr>
            <a:spLocks noGrp="1"/>
          </p:cNvSpPr>
          <p:nvPr>
            <p:ph type="sldNum" sz="quarter" idx="12"/>
          </p:nvPr>
        </p:nvSpPr>
        <p:spPr/>
        <p:txBody>
          <a:bodyPr/>
          <a:lstStyle/>
          <a:p>
            <a:fld id="{DBCDE343-F81E-4242-A2E6-420C2B91234B}" type="slidenum">
              <a:rPr lang="en-GB" smtClean="0"/>
              <a:t>‹#›</a:t>
            </a:fld>
            <a:endParaRPr lang="en-GB"/>
          </a:p>
        </p:txBody>
      </p:sp>
    </p:spTree>
    <p:extLst>
      <p:ext uri="{BB962C8B-B14F-4D97-AF65-F5344CB8AC3E}">
        <p14:creationId xmlns:p14="http://schemas.microsoft.com/office/powerpoint/2010/main" val="103523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08CA4-4C19-F69F-B308-B4F24E88DA9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B5EF192-1AED-1CF8-4617-25ECF5F0671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A755AAB-EE46-0064-2648-48480BC6F71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D2CF256-1355-AED4-FAAB-73272A522D99}"/>
              </a:ext>
            </a:extLst>
          </p:cNvPr>
          <p:cNvSpPr>
            <a:spLocks noGrp="1"/>
          </p:cNvSpPr>
          <p:nvPr>
            <p:ph type="dt" sz="half" idx="10"/>
          </p:nvPr>
        </p:nvSpPr>
        <p:spPr/>
        <p:txBody>
          <a:bodyPr/>
          <a:lstStyle/>
          <a:p>
            <a:fld id="{D0D88F40-97E7-4EE4-AC61-583C55EE733D}" type="datetimeFigureOut">
              <a:rPr lang="en-GB" smtClean="0"/>
              <a:t>07/06/2023</a:t>
            </a:fld>
            <a:endParaRPr lang="en-GB"/>
          </a:p>
        </p:txBody>
      </p:sp>
      <p:sp>
        <p:nvSpPr>
          <p:cNvPr id="6" name="Footer Placeholder 5">
            <a:extLst>
              <a:ext uri="{FF2B5EF4-FFF2-40B4-BE49-F238E27FC236}">
                <a16:creationId xmlns:a16="http://schemas.microsoft.com/office/drawing/2014/main" id="{023758A2-778A-4E37-4BCC-2F1B7337EDA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1BE90BE-1D8B-B90E-CD9B-807A5FBD2FC5}"/>
              </a:ext>
            </a:extLst>
          </p:cNvPr>
          <p:cNvSpPr>
            <a:spLocks noGrp="1"/>
          </p:cNvSpPr>
          <p:nvPr>
            <p:ph type="sldNum" sz="quarter" idx="12"/>
          </p:nvPr>
        </p:nvSpPr>
        <p:spPr/>
        <p:txBody>
          <a:bodyPr/>
          <a:lstStyle/>
          <a:p>
            <a:fld id="{DBCDE343-F81E-4242-A2E6-420C2B91234B}" type="slidenum">
              <a:rPr lang="en-GB" smtClean="0"/>
              <a:t>‹#›</a:t>
            </a:fld>
            <a:endParaRPr lang="en-GB"/>
          </a:p>
        </p:txBody>
      </p:sp>
    </p:spTree>
    <p:extLst>
      <p:ext uri="{BB962C8B-B14F-4D97-AF65-F5344CB8AC3E}">
        <p14:creationId xmlns:p14="http://schemas.microsoft.com/office/powerpoint/2010/main" val="3031685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F54A90-188C-A924-8EC4-86F78391D7CF}"/>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4A53628-6117-07AF-22F8-86EBC5B8493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85CB94-3A29-138F-79AF-57BDAF497D4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2616734-40AC-6259-405D-56710BD800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6D6E4B-96E3-C002-6AE8-5B08EA45371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B49D2AE-4F47-1029-A157-BF1297084525}"/>
              </a:ext>
            </a:extLst>
          </p:cNvPr>
          <p:cNvSpPr>
            <a:spLocks noGrp="1"/>
          </p:cNvSpPr>
          <p:nvPr>
            <p:ph type="dt" sz="half" idx="10"/>
          </p:nvPr>
        </p:nvSpPr>
        <p:spPr/>
        <p:txBody>
          <a:bodyPr/>
          <a:lstStyle/>
          <a:p>
            <a:fld id="{D0D88F40-97E7-4EE4-AC61-583C55EE733D}" type="datetimeFigureOut">
              <a:rPr lang="en-GB" smtClean="0"/>
              <a:t>07/06/2023</a:t>
            </a:fld>
            <a:endParaRPr lang="en-GB"/>
          </a:p>
        </p:txBody>
      </p:sp>
      <p:sp>
        <p:nvSpPr>
          <p:cNvPr id="8" name="Footer Placeholder 7">
            <a:extLst>
              <a:ext uri="{FF2B5EF4-FFF2-40B4-BE49-F238E27FC236}">
                <a16:creationId xmlns:a16="http://schemas.microsoft.com/office/drawing/2014/main" id="{78E60666-8B57-F342-5E04-FB6A0C6D51D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478C65E-DD1D-031A-608B-62AFFD6CF80C}"/>
              </a:ext>
            </a:extLst>
          </p:cNvPr>
          <p:cNvSpPr>
            <a:spLocks noGrp="1"/>
          </p:cNvSpPr>
          <p:nvPr>
            <p:ph type="sldNum" sz="quarter" idx="12"/>
          </p:nvPr>
        </p:nvSpPr>
        <p:spPr/>
        <p:txBody>
          <a:bodyPr/>
          <a:lstStyle/>
          <a:p>
            <a:fld id="{DBCDE343-F81E-4242-A2E6-420C2B91234B}" type="slidenum">
              <a:rPr lang="en-GB" smtClean="0"/>
              <a:t>‹#›</a:t>
            </a:fld>
            <a:endParaRPr lang="en-GB"/>
          </a:p>
        </p:txBody>
      </p:sp>
    </p:spTree>
    <p:extLst>
      <p:ext uri="{BB962C8B-B14F-4D97-AF65-F5344CB8AC3E}">
        <p14:creationId xmlns:p14="http://schemas.microsoft.com/office/powerpoint/2010/main" val="4031179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5559D-44C5-5023-7231-537E850C757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5506246-394B-BEAF-DEAA-F765BDF15CA3}"/>
              </a:ext>
            </a:extLst>
          </p:cNvPr>
          <p:cNvSpPr>
            <a:spLocks noGrp="1"/>
          </p:cNvSpPr>
          <p:nvPr>
            <p:ph type="dt" sz="half" idx="10"/>
          </p:nvPr>
        </p:nvSpPr>
        <p:spPr/>
        <p:txBody>
          <a:bodyPr/>
          <a:lstStyle/>
          <a:p>
            <a:fld id="{D0D88F40-97E7-4EE4-AC61-583C55EE733D}" type="datetimeFigureOut">
              <a:rPr lang="en-GB" smtClean="0"/>
              <a:t>07/06/2023</a:t>
            </a:fld>
            <a:endParaRPr lang="en-GB"/>
          </a:p>
        </p:txBody>
      </p:sp>
      <p:sp>
        <p:nvSpPr>
          <p:cNvPr id="4" name="Footer Placeholder 3">
            <a:extLst>
              <a:ext uri="{FF2B5EF4-FFF2-40B4-BE49-F238E27FC236}">
                <a16:creationId xmlns:a16="http://schemas.microsoft.com/office/drawing/2014/main" id="{5F467ADA-9F36-22C0-603F-220EDB8A8A3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91BBB1A-709C-E07D-F4E3-240FD967D943}"/>
              </a:ext>
            </a:extLst>
          </p:cNvPr>
          <p:cNvSpPr>
            <a:spLocks noGrp="1"/>
          </p:cNvSpPr>
          <p:nvPr>
            <p:ph type="sldNum" sz="quarter" idx="12"/>
          </p:nvPr>
        </p:nvSpPr>
        <p:spPr/>
        <p:txBody>
          <a:bodyPr/>
          <a:lstStyle/>
          <a:p>
            <a:fld id="{DBCDE343-F81E-4242-A2E6-420C2B91234B}" type="slidenum">
              <a:rPr lang="en-GB" smtClean="0"/>
              <a:t>‹#›</a:t>
            </a:fld>
            <a:endParaRPr lang="en-GB"/>
          </a:p>
        </p:txBody>
      </p:sp>
    </p:spTree>
    <p:extLst>
      <p:ext uri="{BB962C8B-B14F-4D97-AF65-F5344CB8AC3E}">
        <p14:creationId xmlns:p14="http://schemas.microsoft.com/office/powerpoint/2010/main" val="94113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1698FC-9D7C-CE5F-F6CA-4F77691948B7}"/>
              </a:ext>
            </a:extLst>
          </p:cNvPr>
          <p:cNvSpPr>
            <a:spLocks noGrp="1"/>
          </p:cNvSpPr>
          <p:nvPr>
            <p:ph type="dt" sz="half" idx="10"/>
          </p:nvPr>
        </p:nvSpPr>
        <p:spPr/>
        <p:txBody>
          <a:bodyPr/>
          <a:lstStyle/>
          <a:p>
            <a:fld id="{D0D88F40-97E7-4EE4-AC61-583C55EE733D}" type="datetimeFigureOut">
              <a:rPr lang="en-GB" smtClean="0"/>
              <a:t>07/06/2023</a:t>
            </a:fld>
            <a:endParaRPr lang="en-GB"/>
          </a:p>
        </p:txBody>
      </p:sp>
      <p:sp>
        <p:nvSpPr>
          <p:cNvPr id="3" name="Footer Placeholder 2">
            <a:extLst>
              <a:ext uri="{FF2B5EF4-FFF2-40B4-BE49-F238E27FC236}">
                <a16:creationId xmlns:a16="http://schemas.microsoft.com/office/drawing/2014/main" id="{3FF509AE-C289-C2FC-C204-2F061CE0E33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0D0496E-FED0-2AD2-4465-9552DFD110A7}"/>
              </a:ext>
            </a:extLst>
          </p:cNvPr>
          <p:cNvSpPr>
            <a:spLocks noGrp="1"/>
          </p:cNvSpPr>
          <p:nvPr>
            <p:ph type="sldNum" sz="quarter" idx="12"/>
          </p:nvPr>
        </p:nvSpPr>
        <p:spPr/>
        <p:txBody>
          <a:bodyPr/>
          <a:lstStyle/>
          <a:p>
            <a:fld id="{DBCDE343-F81E-4242-A2E6-420C2B91234B}" type="slidenum">
              <a:rPr lang="en-GB" smtClean="0"/>
              <a:t>‹#›</a:t>
            </a:fld>
            <a:endParaRPr lang="en-GB"/>
          </a:p>
        </p:txBody>
      </p:sp>
    </p:spTree>
    <p:extLst>
      <p:ext uri="{BB962C8B-B14F-4D97-AF65-F5344CB8AC3E}">
        <p14:creationId xmlns:p14="http://schemas.microsoft.com/office/powerpoint/2010/main" val="3820576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26219-D2AE-9EC5-10D0-794E225C074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DC8D998-2313-B3E8-9BE8-00C8E434280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3CFC198-6C89-1EE4-794E-99C0100570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92D7ED-A797-C503-8656-BE5B1F959B7A}"/>
              </a:ext>
            </a:extLst>
          </p:cNvPr>
          <p:cNvSpPr>
            <a:spLocks noGrp="1"/>
          </p:cNvSpPr>
          <p:nvPr>
            <p:ph type="dt" sz="half" idx="10"/>
          </p:nvPr>
        </p:nvSpPr>
        <p:spPr/>
        <p:txBody>
          <a:bodyPr/>
          <a:lstStyle/>
          <a:p>
            <a:fld id="{D0D88F40-97E7-4EE4-AC61-583C55EE733D}" type="datetimeFigureOut">
              <a:rPr lang="en-GB" smtClean="0"/>
              <a:t>07/06/2023</a:t>
            </a:fld>
            <a:endParaRPr lang="en-GB"/>
          </a:p>
        </p:txBody>
      </p:sp>
      <p:sp>
        <p:nvSpPr>
          <p:cNvPr id="6" name="Footer Placeholder 5">
            <a:extLst>
              <a:ext uri="{FF2B5EF4-FFF2-40B4-BE49-F238E27FC236}">
                <a16:creationId xmlns:a16="http://schemas.microsoft.com/office/drawing/2014/main" id="{A8DA1ECB-BD77-8643-3BB8-80BF1B8666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90A3D51-D0D5-F225-9980-568B073A7B44}"/>
              </a:ext>
            </a:extLst>
          </p:cNvPr>
          <p:cNvSpPr>
            <a:spLocks noGrp="1"/>
          </p:cNvSpPr>
          <p:nvPr>
            <p:ph type="sldNum" sz="quarter" idx="12"/>
          </p:nvPr>
        </p:nvSpPr>
        <p:spPr/>
        <p:txBody>
          <a:bodyPr/>
          <a:lstStyle/>
          <a:p>
            <a:fld id="{DBCDE343-F81E-4242-A2E6-420C2B91234B}" type="slidenum">
              <a:rPr lang="en-GB" smtClean="0"/>
              <a:t>‹#›</a:t>
            </a:fld>
            <a:endParaRPr lang="en-GB"/>
          </a:p>
        </p:txBody>
      </p:sp>
    </p:spTree>
    <p:extLst>
      <p:ext uri="{BB962C8B-B14F-4D97-AF65-F5344CB8AC3E}">
        <p14:creationId xmlns:p14="http://schemas.microsoft.com/office/powerpoint/2010/main" val="4097318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8A1FE-88F0-13AA-F0BD-2624912FA63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D6CB951-E381-8AE0-83F0-252134D507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A1CECB2-2590-4EB8-2180-5A1C302087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4A27CD-B211-682D-967B-9AEE12902E7F}"/>
              </a:ext>
            </a:extLst>
          </p:cNvPr>
          <p:cNvSpPr>
            <a:spLocks noGrp="1"/>
          </p:cNvSpPr>
          <p:nvPr>
            <p:ph type="dt" sz="half" idx="10"/>
          </p:nvPr>
        </p:nvSpPr>
        <p:spPr/>
        <p:txBody>
          <a:bodyPr/>
          <a:lstStyle/>
          <a:p>
            <a:fld id="{D0D88F40-97E7-4EE4-AC61-583C55EE733D}" type="datetimeFigureOut">
              <a:rPr lang="en-GB" smtClean="0"/>
              <a:t>07/06/2023</a:t>
            </a:fld>
            <a:endParaRPr lang="en-GB"/>
          </a:p>
        </p:txBody>
      </p:sp>
      <p:sp>
        <p:nvSpPr>
          <p:cNvPr id="6" name="Footer Placeholder 5">
            <a:extLst>
              <a:ext uri="{FF2B5EF4-FFF2-40B4-BE49-F238E27FC236}">
                <a16:creationId xmlns:a16="http://schemas.microsoft.com/office/drawing/2014/main" id="{9FCB40FE-102B-0B19-73D0-FE0D978A87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B25155F-DB69-CF73-8484-3555A6B0F2E9}"/>
              </a:ext>
            </a:extLst>
          </p:cNvPr>
          <p:cNvSpPr>
            <a:spLocks noGrp="1"/>
          </p:cNvSpPr>
          <p:nvPr>
            <p:ph type="sldNum" sz="quarter" idx="12"/>
          </p:nvPr>
        </p:nvSpPr>
        <p:spPr/>
        <p:txBody>
          <a:bodyPr/>
          <a:lstStyle/>
          <a:p>
            <a:fld id="{DBCDE343-F81E-4242-A2E6-420C2B91234B}" type="slidenum">
              <a:rPr lang="en-GB" smtClean="0"/>
              <a:t>‹#›</a:t>
            </a:fld>
            <a:endParaRPr lang="en-GB"/>
          </a:p>
        </p:txBody>
      </p:sp>
    </p:spTree>
    <p:extLst>
      <p:ext uri="{BB962C8B-B14F-4D97-AF65-F5344CB8AC3E}">
        <p14:creationId xmlns:p14="http://schemas.microsoft.com/office/powerpoint/2010/main" val="4040439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1DBBB9-D987-3FFA-E557-B174C62DE96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FCC2187-1B44-6983-1038-A24B4697A36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977C2C-5E58-9AA6-3BBA-6B775789F6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D88F40-97E7-4EE4-AC61-583C55EE733D}" type="datetimeFigureOut">
              <a:rPr lang="en-GB" smtClean="0"/>
              <a:t>07/06/2023</a:t>
            </a:fld>
            <a:endParaRPr lang="en-GB"/>
          </a:p>
        </p:txBody>
      </p:sp>
      <p:sp>
        <p:nvSpPr>
          <p:cNvPr id="5" name="Footer Placeholder 4">
            <a:extLst>
              <a:ext uri="{FF2B5EF4-FFF2-40B4-BE49-F238E27FC236}">
                <a16:creationId xmlns:a16="http://schemas.microsoft.com/office/drawing/2014/main" id="{1A18F474-EA3D-376D-DBF4-9EC76C3CB3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9751F121-C505-BB05-A8D7-6FFE11E9805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CDE343-F81E-4242-A2E6-420C2B91234B}" type="slidenum">
              <a:rPr lang="en-GB" smtClean="0"/>
              <a:t>‹#›</a:t>
            </a:fld>
            <a:endParaRPr lang="en-GB"/>
          </a:p>
        </p:txBody>
      </p:sp>
    </p:spTree>
    <p:extLst>
      <p:ext uri="{BB962C8B-B14F-4D97-AF65-F5344CB8AC3E}">
        <p14:creationId xmlns:p14="http://schemas.microsoft.com/office/powerpoint/2010/main" val="15268844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2254251" y="1474788"/>
            <a:ext cx="9596967" cy="658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title style</a:t>
            </a:r>
          </a:p>
        </p:txBody>
      </p:sp>
      <p:sp>
        <p:nvSpPr>
          <p:cNvPr id="5123" name="Rectangle 3"/>
          <p:cNvSpPr>
            <a:spLocks noGrp="1" noChangeArrowheads="1"/>
          </p:cNvSpPr>
          <p:nvPr>
            <p:ph type="body" idx="1"/>
          </p:nvPr>
        </p:nvSpPr>
        <p:spPr bwMode="auto">
          <a:xfrm>
            <a:off x="2256367" y="2205039"/>
            <a:ext cx="9596967"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5124" name="Picture 4" descr="UOW Leading the Way white15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33351" y="142875"/>
            <a:ext cx="1750483"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5" descr="UOW Leading the Way claret15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133351" y="142875"/>
            <a:ext cx="1750483"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76732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lnSpc>
          <a:spcPts val="2600"/>
        </a:lnSpc>
        <a:spcBef>
          <a:spcPct val="0"/>
        </a:spcBef>
        <a:spcAft>
          <a:spcPct val="0"/>
        </a:spcAft>
        <a:defRPr sz="2400" b="1">
          <a:solidFill>
            <a:srgbClr val="6A1A41"/>
          </a:solidFill>
          <a:latin typeface="+mj-lt"/>
          <a:ea typeface="MS PGothic" panose="020B0600070205080204" pitchFamily="34" charset="-128"/>
          <a:cs typeface="ＭＳ Ｐゴシック" charset="0"/>
        </a:defRPr>
      </a:lvl1pPr>
      <a:lvl2pPr algn="l" rtl="0" eaLnBrk="0" fontAlgn="base" hangingPunct="0">
        <a:lnSpc>
          <a:spcPts val="2600"/>
        </a:lnSpc>
        <a:spcBef>
          <a:spcPct val="0"/>
        </a:spcBef>
        <a:spcAft>
          <a:spcPct val="0"/>
        </a:spcAft>
        <a:defRPr sz="2400" b="1">
          <a:solidFill>
            <a:srgbClr val="6A1A41"/>
          </a:solidFill>
          <a:latin typeface="Arial" pitchFamily="-105" charset="0"/>
          <a:ea typeface="MS PGothic" panose="020B0600070205080204" pitchFamily="34" charset="-128"/>
          <a:cs typeface="ＭＳ Ｐゴシック" charset="0"/>
        </a:defRPr>
      </a:lvl2pPr>
      <a:lvl3pPr algn="l" rtl="0" eaLnBrk="0" fontAlgn="base" hangingPunct="0">
        <a:lnSpc>
          <a:spcPts val="2600"/>
        </a:lnSpc>
        <a:spcBef>
          <a:spcPct val="0"/>
        </a:spcBef>
        <a:spcAft>
          <a:spcPct val="0"/>
        </a:spcAft>
        <a:defRPr sz="2400" b="1">
          <a:solidFill>
            <a:srgbClr val="6A1A41"/>
          </a:solidFill>
          <a:latin typeface="Arial" pitchFamily="-105" charset="0"/>
          <a:ea typeface="MS PGothic" panose="020B0600070205080204" pitchFamily="34" charset="-128"/>
          <a:cs typeface="ＭＳ Ｐゴシック" charset="0"/>
        </a:defRPr>
      </a:lvl3pPr>
      <a:lvl4pPr algn="l" rtl="0" eaLnBrk="0" fontAlgn="base" hangingPunct="0">
        <a:lnSpc>
          <a:spcPts val="2600"/>
        </a:lnSpc>
        <a:spcBef>
          <a:spcPct val="0"/>
        </a:spcBef>
        <a:spcAft>
          <a:spcPct val="0"/>
        </a:spcAft>
        <a:defRPr sz="2400" b="1">
          <a:solidFill>
            <a:srgbClr val="6A1A41"/>
          </a:solidFill>
          <a:latin typeface="Arial" pitchFamily="-105" charset="0"/>
          <a:ea typeface="MS PGothic" panose="020B0600070205080204" pitchFamily="34" charset="-128"/>
          <a:cs typeface="ＭＳ Ｐゴシック" charset="0"/>
        </a:defRPr>
      </a:lvl4pPr>
      <a:lvl5pPr algn="l" rtl="0" eaLnBrk="0" fontAlgn="base" hangingPunct="0">
        <a:lnSpc>
          <a:spcPts val="2600"/>
        </a:lnSpc>
        <a:spcBef>
          <a:spcPct val="0"/>
        </a:spcBef>
        <a:spcAft>
          <a:spcPct val="0"/>
        </a:spcAft>
        <a:defRPr sz="2400" b="1">
          <a:solidFill>
            <a:srgbClr val="6A1A41"/>
          </a:solidFill>
          <a:latin typeface="Arial" pitchFamily="-105" charset="0"/>
          <a:ea typeface="MS PGothic" panose="020B0600070205080204" pitchFamily="34" charset="-128"/>
          <a:cs typeface="ＭＳ Ｐゴシック" charset="0"/>
        </a:defRPr>
      </a:lvl5pPr>
      <a:lvl6pPr marL="457200" algn="l" rtl="0" fontAlgn="base">
        <a:lnSpc>
          <a:spcPts val="2600"/>
        </a:lnSpc>
        <a:spcBef>
          <a:spcPct val="0"/>
        </a:spcBef>
        <a:spcAft>
          <a:spcPct val="0"/>
        </a:spcAft>
        <a:defRPr sz="2400" b="1">
          <a:solidFill>
            <a:srgbClr val="6A1A41"/>
          </a:solidFill>
          <a:latin typeface="Arial" pitchFamily="-105" charset="0"/>
        </a:defRPr>
      </a:lvl6pPr>
      <a:lvl7pPr marL="914400" algn="l" rtl="0" fontAlgn="base">
        <a:lnSpc>
          <a:spcPts val="2600"/>
        </a:lnSpc>
        <a:spcBef>
          <a:spcPct val="0"/>
        </a:spcBef>
        <a:spcAft>
          <a:spcPct val="0"/>
        </a:spcAft>
        <a:defRPr sz="2400" b="1">
          <a:solidFill>
            <a:srgbClr val="6A1A41"/>
          </a:solidFill>
          <a:latin typeface="Arial" pitchFamily="-105" charset="0"/>
        </a:defRPr>
      </a:lvl7pPr>
      <a:lvl8pPr marL="1371600" algn="l" rtl="0" fontAlgn="base">
        <a:lnSpc>
          <a:spcPts val="2600"/>
        </a:lnSpc>
        <a:spcBef>
          <a:spcPct val="0"/>
        </a:spcBef>
        <a:spcAft>
          <a:spcPct val="0"/>
        </a:spcAft>
        <a:defRPr sz="2400" b="1">
          <a:solidFill>
            <a:srgbClr val="6A1A41"/>
          </a:solidFill>
          <a:latin typeface="Arial" pitchFamily="-105" charset="0"/>
        </a:defRPr>
      </a:lvl8pPr>
      <a:lvl9pPr marL="1828800" algn="l" rtl="0" fontAlgn="base">
        <a:lnSpc>
          <a:spcPts val="2600"/>
        </a:lnSpc>
        <a:spcBef>
          <a:spcPct val="0"/>
        </a:spcBef>
        <a:spcAft>
          <a:spcPct val="0"/>
        </a:spcAft>
        <a:defRPr sz="2400" b="1">
          <a:solidFill>
            <a:srgbClr val="6A1A41"/>
          </a:solidFill>
          <a:latin typeface="Arial" pitchFamily="-105" charset="0"/>
        </a:defRPr>
      </a:lvl9pPr>
    </p:titleStyle>
    <p:bodyStyle>
      <a:lvl1pPr marL="342900" indent="-342900" algn="l" rtl="0" eaLnBrk="0" fontAlgn="base" hangingPunct="0">
        <a:lnSpc>
          <a:spcPts val="2900"/>
        </a:lnSpc>
        <a:spcBef>
          <a:spcPct val="20000"/>
        </a:spcBef>
        <a:spcAft>
          <a:spcPct val="0"/>
        </a:spcAft>
        <a:buFont typeface="Arial" panose="020B0604020202020204" pitchFamily="34" charset="0"/>
        <a:buChar char="–"/>
        <a:defRPr sz="2400">
          <a:solidFill>
            <a:srgbClr val="7D9AAA"/>
          </a:solidFill>
          <a:latin typeface="+mn-lt"/>
          <a:ea typeface="MS PGothic" panose="020B0600070205080204" pitchFamily="34" charset="-128"/>
          <a:cs typeface="ＭＳ Ｐゴシック" charset="0"/>
        </a:defRPr>
      </a:lvl1pPr>
      <a:lvl2pPr marL="742950" indent="-285750" algn="l" rtl="0" eaLnBrk="0" fontAlgn="base" hangingPunct="0">
        <a:lnSpc>
          <a:spcPts val="2900"/>
        </a:lnSpc>
        <a:spcBef>
          <a:spcPct val="20000"/>
        </a:spcBef>
        <a:spcAft>
          <a:spcPct val="0"/>
        </a:spcAft>
        <a:buChar char="–"/>
        <a:defRPr sz="2400">
          <a:solidFill>
            <a:srgbClr val="7D9AAA"/>
          </a:solidFill>
          <a:latin typeface="+mn-lt"/>
          <a:ea typeface="MS PGothic" panose="020B0600070205080204" pitchFamily="34" charset="-128"/>
        </a:defRPr>
      </a:lvl2pPr>
      <a:lvl3pPr marL="1143000" indent="-228600" algn="l" rtl="0" eaLnBrk="0" fontAlgn="base" hangingPunct="0">
        <a:lnSpc>
          <a:spcPts val="2900"/>
        </a:lnSpc>
        <a:spcBef>
          <a:spcPct val="20000"/>
        </a:spcBef>
        <a:spcAft>
          <a:spcPct val="0"/>
        </a:spcAft>
        <a:buChar char="•"/>
        <a:defRPr sz="2400">
          <a:solidFill>
            <a:srgbClr val="7D9AAA"/>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rgbClr val="7D9AAA"/>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rgbClr val="7D9AAA"/>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rgbClr val="7D9AAA"/>
          </a:solidFill>
          <a:latin typeface="+mn-lt"/>
          <a:ea typeface="ＭＳ Ｐゴシック" pitchFamily="-105" charset="-128"/>
        </a:defRPr>
      </a:lvl6pPr>
      <a:lvl7pPr marL="2971800" indent="-228600" algn="l" rtl="0" fontAlgn="base">
        <a:spcBef>
          <a:spcPct val="20000"/>
        </a:spcBef>
        <a:spcAft>
          <a:spcPct val="0"/>
        </a:spcAft>
        <a:buChar char="»"/>
        <a:defRPr sz="2000">
          <a:solidFill>
            <a:srgbClr val="7D9AAA"/>
          </a:solidFill>
          <a:latin typeface="+mn-lt"/>
          <a:ea typeface="ＭＳ Ｐゴシック" pitchFamily="-105" charset="-128"/>
        </a:defRPr>
      </a:lvl7pPr>
      <a:lvl8pPr marL="3429000" indent="-228600" algn="l" rtl="0" fontAlgn="base">
        <a:spcBef>
          <a:spcPct val="20000"/>
        </a:spcBef>
        <a:spcAft>
          <a:spcPct val="0"/>
        </a:spcAft>
        <a:buChar char="»"/>
        <a:defRPr sz="2000">
          <a:solidFill>
            <a:srgbClr val="7D9AAA"/>
          </a:solidFill>
          <a:latin typeface="+mn-lt"/>
          <a:ea typeface="ＭＳ Ｐゴシック" pitchFamily="-105" charset="-128"/>
        </a:defRPr>
      </a:lvl8pPr>
      <a:lvl9pPr marL="3886200" indent="-228600" algn="l" rtl="0" fontAlgn="base">
        <a:spcBef>
          <a:spcPct val="20000"/>
        </a:spcBef>
        <a:spcAft>
          <a:spcPct val="0"/>
        </a:spcAft>
        <a:buChar char="»"/>
        <a:defRPr sz="2000">
          <a:solidFill>
            <a:srgbClr val="7D9AAA"/>
          </a:solidFill>
          <a:latin typeface="+mn-lt"/>
          <a:ea typeface="ＭＳ Ｐゴシック" pitchFamily="-105"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pewresearch.org/global/fact-sheet/unauthorized-immigrants-in-the-united-kingdom/" TargetMode="External"/><Relationship Id="rId2" Type="http://schemas.openxmlformats.org/officeDocument/2006/relationships/hyperlink" Target="https://doi.org/10.1177/0261018320980653" TargetMode="External"/><Relationship Id="rId1" Type="http://schemas.openxmlformats.org/officeDocument/2006/relationships/slideLayout" Target="../slideLayouts/slideLayout2.xml"/><Relationship Id="rId5" Type="http://schemas.openxmlformats.org/officeDocument/2006/relationships/hyperlink" Target="https://doi.org/10.1111/imig.13126" TargetMode="External"/><Relationship Id="rId4" Type="http://schemas.openxmlformats.org/officeDocument/2006/relationships/hyperlink" Target="https://doi.org/10.1080/09540120903499170"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doi.org/10.1177/0261018320904311" TargetMode="External"/><Relationship Id="rId2" Type="http://schemas.openxmlformats.org/officeDocument/2006/relationships/hyperlink" Target="http://dx.doi.org/10.3390/socsci11060246"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medico.de/download/report26/ps_hamber_en.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ctj.org/sites/default/files/ICTJ-Syria-Analysis-2013_0.pdf" TargetMode="External"/><Relationship Id="rId2" Type="http://schemas.openxmlformats.org/officeDocument/2006/relationships/hyperlink" Target="http://www.ictj.org/sites/default/files/ICTJ-Global-Reparations-Practice-2007-English.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unric.org/en/unric-library-backgrounder-transitional-justice/#:~:text=PDF,serve%20justice%20and%20achieve%20reconciliation" TargetMode="External"/><Relationship Id="rId2" Type="http://schemas.openxmlformats.org/officeDocument/2006/relationships/hyperlink" Target="https://www.ictj.org/sites/default/files/ICTJ-Global-Reparations-Practice-2007-English.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hyperlink" Target="https://westminsterresearch.westminster.ac.uk/item/vww2q/the-windrush-compensation-scheme-unmet-need-for-legal-advic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832CB8-29D5-F1E3-BF60-EF043E3A7CD2}"/>
              </a:ext>
            </a:extLst>
          </p:cNvPr>
          <p:cNvSpPr>
            <a:spLocks noGrp="1"/>
          </p:cNvSpPr>
          <p:nvPr>
            <p:ph type="title"/>
          </p:nvPr>
        </p:nvSpPr>
        <p:spPr/>
        <p:txBody>
          <a:bodyPr>
            <a:normAutofit fontScale="90000"/>
          </a:bodyPr>
          <a:lstStyle/>
          <a:p>
            <a:r>
              <a:rPr kumimoji="0" lang="en-GB" sz="6000" b="0" i="0" u="none" strike="noStrike" kern="1200" cap="none" spc="0" normalizeH="0" baseline="0" noProof="0" dirty="0">
                <a:ln>
                  <a:noFill/>
                </a:ln>
                <a:solidFill>
                  <a:srgbClr val="000000"/>
                </a:solidFill>
                <a:effectLst/>
                <a:uLnTx/>
                <a:uFillTx/>
                <a:latin typeface="Times New Roman" panose="02020603050405020304" pitchFamily="18" charset="0"/>
                <a:ea typeface="+mj-ea"/>
                <a:cs typeface="+mj-cs"/>
              </a:rPr>
              <a:t>The Windrush scandal: lessons learnt?</a:t>
            </a:r>
            <a:endParaRPr lang="en-GB" dirty="0"/>
          </a:p>
        </p:txBody>
      </p:sp>
      <p:sp>
        <p:nvSpPr>
          <p:cNvPr id="4" name="Content Placeholder 3">
            <a:extLst>
              <a:ext uri="{FF2B5EF4-FFF2-40B4-BE49-F238E27FC236}">
                <a16:creationId xmlns:a16="http://schemas.microsoft.com/office/drawing/2014/main" id="{0DCD0CC4-AF19-09D8-B4BA-BF359A880129}"/>
              </a:ext>
            </a:extLst>
          </p:cNvPr>
          <p:cNvSpPr>
            <a:spLocks noGrp="1"/>
          </p:cNvSpPr>
          <p:nvPr>
            <p:ph sz="half" idx="2"/>
          </p:nvPr>
        </p:nvSpPr>
        <p:spPr>
          <a:xfrm>
            <a:off x="6172200" y="1933575"/>
            <a:ext cx="5623926" cy="4243388"/>
          </a:xfrm>
        </p:spPr>
        <p:txBody>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indent="0">
              <a:buNone/>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Dr Olayinka Lewis  </a:t>
            </a:r>
          </a:p>
          <a:p>
            <a:pPr marL="0" indent="0">
              <a:buNone/>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indent="0">
              <a:buNone/>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indent="0">
              <a:buNone/>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indent="0">
              <a:buNone/>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Ms Anna Steiner</a:t>
            </a:r>
          </a:p>
          <a:p>
            <a:pPr marL="0" indent="0">
              <a:buNone/>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400" b="0" i="0" u="none" strike="noStrike" kern="1200" cap="none" spc="0" normalizeH="0" baseline="0" noProof="0">
              <a:ln>
                <a:noFill/>
              </a:ln>
              <a:solidFill>
                <a:prstClr val="black"/>
              </a:solidFill>
              <a:effectLst/>
              <a:uLnTx/>
              <a:uFillTx/>
              <a:latin typeface="Calibri" panose="020F0502020204030204"/>
              <a:ea typeface="+mn-ea"/>
              <a:cs typeface="+mn-cs"/>
            </a:endParaRPr>
          </a:p>
          <a:p>
            <a:pPr marL="0" marR="0" lvl="0" indent="0"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GB" sz="2400" b="0" i="0" u="none" strike="noStrike" kern="1200" cap="none" spc="0" normalizeH="0" baseline="0" noProof="0">
                <a:ln>
                  <a:noFill/>
                </a:ln>
                <a:solidFill>
                  <a:prstClr val="black"/>
                </a:solidFill>
                <a:effectLst/>
                <a:uLnTx/>
                <a:uFillTx/>
                <a:latin typeface="Calibri" panose="020F0502020204030204"/>
                <a:ea typeface="+mn-ea"/>
                <a:cs typeface="+mn-cs"/>
              </a:rPr>
              <a:t>Ms Catherine Evans</a:t>
            </a:r>
          </a:p>
          <a:p>
            <a:pPr marL="0" indent="0">
              <a:buNone/>
            </a:pPr>
            <a:endParaRPr lang="en-GB"/>
          </a:p>
          <a:p>
            <a:pPr marL="0" indent="0">
              <a:buNone/>
            </a:pPr>
            <a:endParaRPr lang="en-GB" dirty="0"/>
          </a:p>
        </p:txBody>
      </p:sp>
      <p:pic>
        <p:nvPicPr>
          <p:cNvPr id="5" name="Picture 4" descr="A picture containing text, sign&#10;&#10;Description automatically generated">
            <a:extLst>
              <a:ext uri="{FF2B5EF4-FFF2-40B4-BE49-F238E27FC236}">
                <a16:creationId xmlns:a16="http://schemas.microsoft.com/office/drawing/2014/main" id="{13C642F4-3669-1714-5E65-E8012ABD68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5952" y="1839028"/>
            <a:ext cx="5462001" cy="4653847"/>
          </a:xfrm>
          <a:prstGeom prst="rect">
            <a:avLst/>
          </a:prstGeom>
        </p:spPr>
      </p:pic>
      <p:pic>
        <p:nvPicPr>
          <p:cNvPr id="6" name="Picture 5" descr="UOW Leading the Way claret150">
            <a:extLst>
              <a:ext uri="{FF2B5EF4-FFF2-40B4-BE49-F238E27FC236}">
                <a16:creationId xmlns:a16="http://schemas.microsoft.com/office/drawing/2014/main" id="{C06D2136-F23D-5E80-BC05-581FA9F1ABE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24925" y="4362450"/>
            <a:ext cx="1750483" cy="66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a:extLst>
              <a:ext uri="{FF2B5EF4-FFF2-40B4-BE49-F238E27FC236}">
                <a16:creationId xmlns:a16="http://schemas.microsoft.com/office/drawing/2014/main" id="{E8C525A1-30D8-7514-6E09-2DEA346AC87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24925" y="2495550"/>
            <a:ext cx="2540000"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a:extLst>
              <a:ext uri="{FF2B5EF4-FFF2-40B4-BE49-F238E27FC236}">
                <a16:creationId xmlns:a16="http://schemas.microsoft.com/office/drawing/2014/main" id="{0F51AA32-D7F2-910F-CD2D-8E095E205B4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24925" y="5486400"/>
            <a:ext cx="1819274" cy="943359"/>
          </a:xfrm>
          <a:prstGeom prst="rect">
            <a:avLst/>
          </a:prstGeom>
        </p:spPr>
      </p:pic>
    </p:spTree>
    <p:extLst>
      <p:ext uri="{BB962C8B-B14F-4D97-AF65-F5344CB8AC3E}">
        <p14:creationId xmlns:p14="http://schemas.microsoft.com/office/powerpoint/2010/main" val="15942140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15D74E-7FFE-FD2D-77E0-9C3122675CB5}"/>
              </a:ext>
            </a:extLst>
          </p:cNvPr>
          <p:cNvSpPr>
            <a:spLocks noGrp="1"/>
          </p:cNvSpPr>
          <p:nvPr>
            <p:ph type="title"/>
          </p:nvPr>
        </p:nvSpPr>
        <p:spPr>
          <a:xfrm>
            <a:off x="841248" y="548640"/>
            <a:ext cx="3600860" cy="5431536"/>
          </a:xfrm>
        </p:spPr>
        <p:txBody>
          <a:bodyPr>
            <a:normAutofit/>
          </a:bodyPr>
          <a:lstStyle/>
          <a:p>
            <a:r>
              <a:rPr lang="en-GB" sz="4600"/>
              <a:t>Reconciliation</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0140332-944C-C554-D692-BE3CE3732149}"/>
              </a:ext>
            </a:extLst>
          </p:cNvPr>
          <p:cNvSpPr>
            <a:spLocks noGrp="1"/>
          </p:cNvSpPr>
          <p:nvPr>
            <p:ph idx="1"/>
          </p:nvPr>
        </p:nvSpPr>
        <p:spPr>
          <a:xfrm>
            <a:off x="5126418" y="552091"/>
            <a:ext cx="6224335" cy="5431536"/>
          </a:xfrm>
        </p:spPr>
        <p:txBody>
          <a:bodyPr anchor="ctr">
            <a:normAutofit/>
          </a:bodyPr>
          <a:lstStyle/>
          <a:p>
            <a:pPr marL="0" indent="0">
              <a:buNone/>
            </a:pPr>
            <a:r>
              <a:rPr lang="en-US" sz="2200"/>
              <a:t>Transitional justice measures seek to restore belief in the idea of fundamental human rights as a basis for the social contract between citizens and the state (Seils 2013)</a:t>
            </a:r>
          </a:p>
          <a:p>
            <a:pPr marL="0" indent="0">
              <a:buNone/>
            </a:pPr>
            <a:endParaRPr lang="en-GB" sz="2200"/>
          </a:p>
          <a:p>
            <a:pPr marL="0" indent="0">
              <a:buNone/>
            </a:pPr>
            <a:r>
              <a:rPr lang="en-GB" sz="2200"/>
              <a:t>Reconciliation has been defined as a process ‘through which a society moves from a divided past to a shared future’ (Bloomfield et al 2003)</a:t>
            </a:r>
          </a:p>
          <a:p>
            <a:pPr marL="0" indent="0">
              <a:buNone/>
            </a:pPr>
            <a:endParaRPr lang="en-US" sz="2200"/>
          </a:p>
          <a:p>
            <a:pPr marL="0" indent="0">
              <a:buNone/>
            </a:pPr>
            <a:r>
              <a:rPr lang="en-US" sz="2200"/>
              <a:t>Mechanisms of transitional justice must create space for individual healing (Hamber</a:t>
            </a:r>
            <a:r>
              <a:rPr lang="en-GB" sz="2200"/>
              <a:t> 2001)</a:t>
            </a:r>
          </a:p>
          <a:p>
            <a:pPr marL="0" indent="0">
              <a:buNone/>
            </a:pPr>
            <a:endParaRPr lang="en-GB" sz="2200"/>
          </a:p>
          <a:p>
            <a:pPr marL="0" indent="0">
              <a:buNone/>
            </a:pPr>
            <a:endParaRPr lang="en-GB" sz="2200"/>
          </a:p>
        </p:txBody>
      </p:sp>
    </p:spTree>
    <p:extLst>
      <p:ext uri="{BB962C8B-B14F-4D97-AF65-F5344CB8AC3E}">
        <p14:creationId xmlns:p14="http://schemas.microsoft.com/office/powerpoint/2010/main" val="10584095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1AA5BED-5B2A-B480-D265-0A001F098974}"/>
              </a:ext>
            </a:extLst>
          </p:cNvPr>
          <p:cNvSpPr>
            <a:spLocks noGrp="1"/>
          </p:cNvSpPr>
          <p:nvPr>
            <p:ph type="title"/>
          </p:nvPr>
        </p:nvSpPr>
        <p:spPr>
          <a:xfrm>
            <a:off x="841248" y="548640"/>
            <a:ext cx="3600860" cy="5431536"/>
          </a:xfrm>
        </p:spPr>
        <p:txBody>
          <a:bodyPr>
            <a:normAutofit/>
          </a:bodyPr>
          <a:lstStyle/>
          <a:p>
            <a:r>
              <a:rPr lang="en-GB" sz="5400"/>
              <a:t>Reparations</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96593C4-002F-560C-359E-018B9BCE8F36}"/>
              </a:ext>
            </a:extLst>
          </p:cNvPr>
          <p:cNvSpPr>
            <a:spLocks noGrp="1"/>
          </p:cNvSpPr>
          <p:nvPr>
            <p:ph idx="1"/>
          </p:nvPr>
        </p:nvSpPr>
        <p:spPr>
          <a:xfrm>
            <a:off x="5126418" y="552091"/>
            <a:ext cx="6224335" cy="5431536"/>
          </a:xfrm>
        </p:spPr>
        <p:txBody>
          <a:bodyPr anchor="ctr">
            <a:normAutofit/>
          </a:bodyPr>
          <a:lstStyle/>
          <a:p>
            <a:pPr marL="0" indent="0">
              <a:buNone/>
            </a:pPr>
            <a:r>
              <a:rPr lang="en-GB" sz="1500"/>
              <a:t>Healing cannot take place without reparation (Bloomfield et al 2003)</a:t>
            </a:r>
          </a:p>
          <a:p>
            <a:pPr marL="0" indent="0">
              <a:buNone/>
            </a:pPr>
            <a:endParaRPr lang="en-GB" sz="1500"/>
          </a:p>
          <a:p>
            <a:pPr marL="0" indent="0">
              <a:buNone/>
            </a:pPr>
            <a:r>
              <a:rPr lang="en-GB" sz="1500"/>
              <a:t>Reparations provide some repair for rights which have been violated, harms suffered and indignities endured (de Greiff and Magarell et al. 2007) </a:t>
            </a:r>
          </a:p>
          <a:p>
            <a:pPr marL="0" indent="0">
              <a:buNone/>
            </a:pPr>
            <a:endParaRPr lang="en-GB" sz="1500"/>
          </a:p>
          <a:p>
            <a:pPr marL="0" indent="0">
              <a:buNone/>
            </a:pPr>
            <a:r>
              <a:rPr lang="en-GB" sz="1500"/>
              <a:t>Victims benefit from well-conceived reparations programmes (UN Secretary-General, 2004) </a:t>
            </a:r>
          </a:p>
          <a:p>
            <a:pPr marL="0" indent="0">
              <a:buNone/>
            </a:pPr>
            <a:endParaRPr lang="en-GB" sz="1500"/>
          </a:p>
          <a:p>
            <a:pPr marL="0" indent="0">
              <a:buNone/>
            </a:pPr>
            <a:r>
              <a:rPr lang="en-GB" sz="1500"/>
              <a:t>Schemes need to put in place safeguards to avoid re-traumatisation in the course of legal and administrative procedures designed to provide justice and reparation (UN Basic Principles and Guidelines on the Right to a Remedy and Reparations for Gross Violations)</a:t>
            </a:r>
          </a:p>
          <a:p>
            <a:pPr marL="0" indent="0">
              <a:buNone/>
            </a:pPr>
            <a:endParaRPr lang="en-GB" sz="1500"/>
          </a:p>
          <a:p>
            <a:pPr marL="0" indent="0">
              <a:buNone/>
            </a:pPr>
            <a:r>
              <a:rPr lang="en-GB" sz="1500"/>
              <a:t>Appropriate legal assistance should be provided (UN Basic Principles and Guidelines on the Right to a Remedy and Reparations for Gross Violations)</a:t>
            </a:r>
          </a:p>
          <a:p>
            <a:pPr marL="0" indent="0">
              <a:buNone/>
            </a:pPr>
            <a:endParaRPr lang="en-GB" sz="1500"/>
          </a:p>
          <a:p>
            <a:pPr marL="0" indent="0">
              <a:buNone/>
            </a:pPr>
            <a:r>
              <a:rPr lang="en-GB" sz="1500"/>
              <a:t> </a:t>
            </a:r>
          </a:p>
          <a:p>
            <a:pPr marL="0" indent="0">
              <a:buNone/>
            </a:pPr>
            <a:endParaRPr lang="en-GB" sz="1500"/>
          </a:p>
        </p:txBody>
      </p:sp>
    </p:spTree>
    <p:extLst>
      <p:ext uri="{BB962C8B-B14F-4D97-AF65-F5344CB8AC3E}">
        <p14:creationId xmlns:p14="http://schemas.microsoft.com/office/powerpoint/2010/main" val="3442512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21">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23">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Right Triangle 25">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9F1517D-3B9F-C4AD-DA4B-D0E153DBE984}"/>
              </a:ext>
            </a:extLst>
          </p:cNvPr>
          <p:cNvSpPr>
            <a:spLocks noGrp="1"/>
          </p:cNvSpPr>
          <p:nvPr>
            <p:ph type="title"/>
          </p:nvPr>
        </p:nvSpPr>
        <p:spPr>
          <a:xfrm>
            <a:off x="1006900" y="1188637"/>
            <a:ext cx="3141430" cy="4480726"/>
          </a:xfrm>
        </p:spPr>
        <p:txBody>
          <a:bodyPr>
            <a:normAutofit/>
          </a:bodyPr>
          <a:lstStyle/>
          <a:p>
            <a:pPr algn="r"/>
            <a:r>
              <a:rPr lang="en-GB" sz="6600"/>
              <a:t>Lessons Learnt? </a:t>
            </a:r>
          </a:p>
        </p:txBody>
      </p:sp>
      <p:cxnSp>
        <p:nvCxnSpPr>
          <p:cNvPr id="30" name="Straight Connector 29">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FC290A8-7C5C-AFDA-2A6D-F0B1D87B097B}"/>
              </a:ext>
            </a:extLst>
          </p:cNvPr>
          <p:cNvSpPr>
            <a:spLocks noGrp="1"/>
          </p:cNvSpPr>
          <p:nvPr>
            <p:ph idx="1"/>
          </p:nvPr>
        </p:nvSpPr>
        <p:spPr>
          <a:xfrm>
            <a:off x="5138928" y="1338729"/>
            <a:ext cx="4795584" cy="4180542"/>
          </a:xfrm>
        </p:spPr>
        <p:txBody>
          <a:bodyPr anchor="ctr">
            <a:normAutofit/>
          </a:bodyPr>
          <a:lstStyle/>
          <a:p>
            <a:pPr marL="0" indent="0">
              <a:buNone/>
            </a:pPr>
            <a:endParaRPr lang="en-GB" sz="2200" dirty="0"/>
          </a:p>
          <a:p>
            <a:pPr marL="0" indent="0">
              <a:buNone/>
            </a:pPr>
            <a:r>
              <a:rPr lang="en-GB" sz="2200" dirty="0"/>
              <a:t>Steps to prevent repetition should go alongside reparations (</a:t>
            </a:r>
            <a:r>
              <a:rPr lang="en-GB" sz="2200" dirty="0" err="1"/>
              <a:t>Magarrell</a:t>
            </a:r>
            <a:r>
              <a:rPr lang="en-GB" sz="2200" dirty="0"/>
              <a:t> et al, 2007)</a:t>
            </a:r>
          </a:p>
          <a:p>
            <a:pPr marL="0" indent="0">
              <a:buNone/>
            </a:pPr>
            <a:endParaRPr lang="en-GB" sz="2200" dirty="0"/>
          </a:p>
          <a:p>
            <a:pPr marL="0" indent="0">
              <a:buNone/>
            </a:pPr>
            <a:endParaRPr lang="en-GB" sz="2200" dirty="0"/>
          </a:p>
          <a:p>
            <a:pPr>
              <a:buFont typeface="Wingdings" panose="05000000000000000000" pitchFamily="2" charset="2"/>
              <a:buChar char="Ø"/>
            </a:pPr>
            <a:r>
              <a:rPr lang="en-GB" sz="2200" dirty="0"/>
              <a:t>Reparations have not been effective or comprehensive</a:t>
            </a:r>
          </a:p>
          <a:p>
            <a:pPr>
              <a:buFont typeface="Wingdings" panose="05000000000000000000" pitchFamily="2" charset="2"/>
              <a:buChar char="Ø"/>
            </a:pPr>
            <a:r>
              <a:rPr lang="en-GB" sz="2200" dirty="0"/>
              <a:t>There is still a hostile environment - no commitment to non – repetition </a:t>
            </a:r>
          </a:p>
        </p:txBody>
      </p:sp>
    </p:spTree>
    <p:extLst>
      <p:ext uri="{BB962C8B-B14F-4D97-AF65-F5344CB8AC3E}">
        <p14:creationId xmlns:p14="http://schemas.microsoft.com/office/powerpoint/2010/main" val="247048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8DDA986-B6EE-4642-AC60-0490373E6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0B62878-12EF-4E97-A284-47BAFC30D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D79188D-1ED5-4705-B8C7-5D6FB7670A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514" y="685800"/>
            <a:ext cx="10800972"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F5F2EA-1539-8A8E-D075-70878256C7A7}"/>
              </a:ext>
            </a:extLst>
          </p:cNvPr>
          <p:cNvSpPr>
            <a:spLocks noGrp="1"/>
          </p:cNvSpPr>
          <p:nvPr>
            <p:ph type="title"/>
          </p:nvPr>
        </p:nvSpPr>
        <p:spPr>
          <a:xfrm>
            <a:off x="1616054" y="1261137"/>
            <a:ext cx="8959893" cy="888360"/>
          </a:xfrm>
        </p:spPr>
        <p:txBody>
          <a:bodyPr anchor="b">
            <a:normAutofit/>
          </a:bodyPr>
          <a:lstStyle/>
          <a:p>
            <a:pPr algn="ctr"/>
            <a:r>
              <a:rPr lang="en-GB" sz="3200">
                <a:solidFill>
                  <a:schemeClr val="tx1">
                    <a:lumMod val="65000"/>
                    <a:lumOff val="35000"/>
                  </a:schemeClr>
                </a:solidFill>
              </a:rPr>
              <a:t>Bibliography</a:t>
            </a:r>
          </a:p>
        </p:txBody>
      </p:sp>
      <p:sp>
        <p:nvSpPr>
          <p:cNvPr id="3" name="Content Placeholder 2">
            <a:extLst>
              <a:ext uri="{FF2B5EF4-FFF2-40B4-BE49-F238E27FC236}">
                <a16:creationId xmlns:a16="http://schemas.microsoft.com/office/drawing/2014/main" id="{BA0DC6C8-BF41-89D5-E130-2DC53FE1CF7E}"/>
              </a:ext>
            </a:extLst>
          </p:cNvPr>
          <p:cNvSpPr>
            <a:spLocks noGrp="1"/>
          </p:cNvSpPr>
          <p:nvPr>
            <p:ph idx="1"/>
          </p:nvPr>
        </p:nvSpPr>
        <p:spPr>
          <a:xfrm>
            <a:off x="1616054" y="2427383"/>
            <a:ext cx="8959892" cy="3169482"/>
          </a:xfrm>
        </p:spPr>
        <p:txBody>
          <a:bodyPr anchor="t">
            <a:normAutofit/>
          </a:bodyPr>
          <a:lstStyle/>
          <a:p>
            <a:r>
              <a:rPr lang="en-GB" sz="1700">
                <a:solidFill>
                  <a:schemeClr val="tx1">
                    <a:lumMod val="65000"/>
                    <a:lumOff val="35000"/>
                  </a:schemeClr>
                </a:solidFill>
              </a:rPr>
              <a:t>Griffiths, M., &amp; Yeo, C. (2021). The UK’s hostile environment: Deputising immigration control. Critical Social Policy, 41(4), 521–544. </a:t>
            </a:r>
            <a:r>
              <a:rPr lang="en-GB" sz="1700">
                <a:solidFill>
                  <a:schemeClr val="tx1">
                    <a:lumMod val="65000"/>
                    <a:lumOff val="35000"/>
                  </a:schemeClr>
                </a:solidFill>
                <a:hlinkClick r:id="rId2"/>
              </a:rPr>
              <a:t>https://doi.org/10.1177/0261018320980653</a:t>
            </a:r>
            <a:r>
              <a:rPr lang="en-GB" sz="1700">
                <a:solidFill>
                  <a:schemeClr val="tx1">
                    <a:lumMod val="65000"/>
                    <a:lumOff val="35000"/>
                  </a:schemeClr>
                </a:solidFill>
              </a:rPr>
              <a:t> </a:t>
            </a:r>
          </a:p>
          <a:p>
            <a:r>
              <a:rPr lang="en-GB" sz="1700">
                <a:solidFill>
                  <a:schemeClr val="tx1">
                    <a:lumMod val="65000"/>
                    <a:lumOff val="35000"/>
                  </a:schemeClr>
                </a:solidFill>
              </a:rPr>
              <a:t>Pew Research, Unauthorized immigrants in the UK (2019) </a:t>
            </a:r>
            <a:r>
              <a:rPr lang="en-GB" sz="1700">
                <a:solidFill>
                  <a:schemeClr val="tx1">
                    <a:lumMod val="65000"/>
                    <a:lumOff val="35000"/>
                  </a:schemeClr>
                </a:solidFill>
                <a:hlinkClick r:id="rId3"/>
              </a:rPr>
              <a:t>Unauthorized Immigrants in the United Kingdom | Pew Research Center</a:t>
            </a:r>
            <a:endParaRPr lang="en-GB" sz="1700">
              <a:solidFill>
                <a:schemeClr val="tx1">
                  <a:lumMod val="65000"/>
                  <a:lumOff val="35000"/>
                </a:schemeClr>
              </a:solidFill>
            </a:endParaRPr>
          </a:p>
          <a:p>
            <a:r>
              <a:rPr lang="en-GB" sz="1700" b="0" i="0">
                <a:solidFill>
                  <a:schemeClr val="tx1">
                    <a:lumMod val="65000"/>
                    <a:lumOff val="35000"/>
                  </a:schemeClr>
                </a:solidFill>
                <a:effectLst/>
                <a:latin typeface="BlinkMacSystemFont"/>
              </a:rPr>
              <a:t>Thomas F, Aggleton P, Anderson J. (2010) "If I cannot access services, then there is no reason for me to test": the impacts of health service charges on HIV testing and treatment amongst migrants in England. AIDS Care, 22:4</a:t>
            </a:r>
            <a:r>
              <a:rPr lang="en-GB" sz="1700">
                <a:solidFill>
                  <a:schemeClr val="tx1">
                    <a:lumMod val="65000"/>
                    <a:lumOff val="35000"/>
                  </a:schemeClr>
                </a:solidFill>
                <a:latin typeface="BlinkMacSystemFont"/>
              </a:rPr>
              <a:t>, </a:t>
            </a:r>
            <a:r>
              <a:rPr lang="en-GB" sz="1700" b="0" i="0">
                <a:solidFill>
                  <a:schemeClr val="tx1">
                    <a:lumMod val="65000"/>
                    <a:lumOff val="35000"/>
                  </a:schemeClr>
                </a:solidFill>
                <a:effectLst/>
                <a:latin typeface="BlinkMacSystemFont"/>
              </a:rPr>
              <a:t>526-31. </a:t>
            </a:r>
            <a:r>
              <a:rPr lang="en-GB" sz="1700" b="0" i="0">
                <a:solidFill>
                  <a:schemeClr val="tx1">
                    <a:lumMod val="65000"/>
                    <a:lumOff val="35000"/>
                  </a:schemeClr>
                </a:solidFill>
                <a:effectLst/>
                <a:latin typeface="BlinkMacSystemFont"/>
                <a:hlinkClick r:id="rId4"/>
              </a:rPr>
              <a:t>https://doi.org/10.1080/09540120903499170</a:t>
            </a:r>
            <a:r>
              <a:rPr lang="en-GB" sz="1700" b="0" i="0">
                <a:solidFill>
                  <a:schemeClr val="tx1">
                    <a:lumMod val="65000"/>
                    <a:lumOff val="35000"/>
                  </a:schemeClr>
                </a:solidFill>
                <a:effectLst/>
                <a:latin typeface="BlinkMacSystemFont"/>
              </a:rPr>
              <a:t> </a:t>
            </a:r>
          </a:p>
          <a:p>
            <a:r>
              <a:rPr lang="en-GB" sz="1700">
                <a:solidFill>
                  <a:schemeClr val="tx1">
                    <a:lumMod val="65000"/>
                    <a:lumOff val="35000"/>
                  </a:schemeClr>
                </a:solidFill>
                <a:latin typeface="BlinkMacSystemFont"/>
              </a:rPr>
              <a:t>Radziwinowiczowna, A. and Lewis, O., (2023) The new grounds for deportation of European Union citizens in the UK  International Migration, 1-15 </a:t>
            </a:r>
            <a:r>
              <a:rPr lang="en-GB" sz="1700" b="0" i="0" u="sng">
                <a:solidFill>
                  <a:schemeClr val="tx1">
                    <a:lumMod val="65000"/>
                    <a:lumOff val="35000"/>
                  </a:schemeClr>
                </a:solidFill>
                <a:effectLst/>
                <a:latin typeface="BlinkMacSystemFont"/>
                <a:hlinkClick r:id="rId5"/>
              </a:rPr>
              <a:t>https://doi.org/10.1111/imig.13126</a:t>
            </a:r>
            <a:endParaRPr lang="en-GB" sz="1700" b="0" i="0" u="sng">
              <a:solidFill>
                <a:schemeClr val="tx1">
                  <a:lumMod val="65000"/>
                  <a:lumOff val="35000"/>
                </a:schemeClr>
              </a:solidFill>
              <a:effectLst/>
              <a:latin typeface="BlinkMacSystemFont"/>
            </a:endParaRPr>
          </a:p>
          <a:p>
            <a:endParaRPr lang="en-GB" sz="1700">
              <a:solidFill>
                <a:schemeClr val="tx1">
                  <a:lumMod val="65000"/>
                  <a:lumOff val="35000"/>
                </a:schemeClr>
              </a:solidFill>
              <a:latin typeface="BlinkMacSystemFont"/>
            </a:endParaRPr>
          </a:p>
        </p:txBody>
      </p:sp>
    </p:spTree>
    <p:extLst>
      <p:ext uri="{BB962C8B-B14F-4D97-AF65-F5344CB8AC3E}">
        <p14:creationId xmlns:p14="http://schemas.microsoft.com/office/powerpoint/2010/main" val="34224420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8DDA986-B6EE-4642-AC60-0490373E6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80B62878-12EF-4E97-A284-47BAFC30D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D79188D-1ED5-4705-B8C7-5D6FB7670A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514" y="685800"/>
            <a:ext cx="10800972"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DF5F2EA-1539-8A8E-D075-70878256C7A7}"/>
              </a:ext>
            </a:extLst>
          </p:cNvPr>
          <p:cNvSpPr>
            <a:spLocks noGrp="1"/>
          </p:cNvSpPr>
          <p:nvPr>
            <p:ph type="title"/>
          </p:nvPr>
        </p:nvSpPr>
        <p:spPr>
          <a:xfrm>
            <a:off x="1616054" y="1261137"/>
            <a:ext cx="8959893" cy="888360"/>
          </a:xfrm>
        </p:spPr>
        <p:txBody>
          <a:bodyPr anchor="b">
            <a:normAutofit/>
          </a:bodyPr>
          <a:lstStyle/>
          <a:p>
            <a:pPr algn="ctr"/>
            <a:r>
              <a:rPr lang="en-GB" sz="3200">
                <a:solidFill>
                  <a:schemeClr val="tx1">
                    <a:lumMod val="65000"/>
                    <a:lumOff val="35000"/>
                  </a:schemeClr>
                </a:solidFill>
              </a:rPr>
              <a:t>Bibliography</a:t>
            </a:r>
          </a:p>
        </p:txBody>
      </p:sp>
      <p:sp>
        <p:nvSpPr>
          <p:cNvPr id="3" name="Content Placeholder 2">
            <a:extLst>
              <a:ext uri="{FF2B5EF4-FFF2-40B4-BE49-F238E27FC236}">
                <a16:creationId xmlns:a16="http://schemas.microsoft.com/office/drawing/2014/main" id="{BA0DC6C8-BF41-89D5-E130-2DC53FE1CF7E}"/>
              </a:ext>
            </a:extLst>
          </p:cNvPr>
          <p:cNvSpPr>
            <a:spLocks noGrp="1"/>
          </p:cNvSpPr>
          <p:nvPr>
            <p:ph idx="1"/>
          </p:nvPr>
        </p:nvSpPr>
        <p:spPr>
          <a:xfrm>
            <a:off x="1616054" y="2427383"/>
            <a:ext cx="8959892" cy="3169482"/>
          </a:xfrm>
        </p:spPr>
        <p:txBody>
          <a:bodyPr anchor="t">
            <a:normAutofit/>
          </a:bodyPr>
          <a:lstStyle/>
          <a:p>
            <a:r>
              <a:rPr lang="en-GB" sz="2000">
                <a:solidFill>
                  <a:schemeClr val="tx1">
                    <a:lumMod val="65000"/>
                    <a:lumOff val="35000"/>
                  </a:schemeClr>
                </a:solidFill>
              </a:rPr>
              <a:t>Hynes P, ‘Exploring the Interface between Asylum, Human Trafficking and/or “Modern Slavery” within a Hostile Environment in the UK’ (2022) 11 Social Sciences 246 </a:t>
            </a:r>
            <a:r>
              <a:rPr lang="en-GB" sz="2000" b="0" i="0">
                <a:solidFill>
                  <a:schemeClr val="tx1">
                    <a:lumMod val="65000"/>
                    <a:lumOff val="35000"/>
                  </a:schemeClr>
                </a:solidFill>
                <a:effectLst/>
                <a:latin typeface="BlinkMacSystemFont"/>
                <a:hlinkClick r:id="rId2"/>
              </a:rPr>
              <a:t>http://dx.doi.org/10.3390/socsci11060246</a:t>
            </a:r>
            <a:r>
              <a:rPr lang="en-GB" sz="2000" b="0" i="0">
                <a:solidFill>
                  <a:schemeClr val="tx1">
                    <a:lumMod val="65000"/>
                    <a:lumOff val="35000"/>
                  </a:schemeClr>
                </a:solidFill>
                <a:effectLst/>
                <a:latin typeface="BlinkMacSystemFont"/>
              </a:rPr>
              <a:t> </a:t>
            </a:r>
          </a:p>
          <a:p>
            <a:r>
              <a:rPr lang="en-GB" sz="2000">
                <a:solidFill>
                  <a:schemeClr val="tx1">
                    <a:lumMod val="65000"/>
                    <a:lumOff val="35000"/>
                  </a:schemeClr>
                </a:solidFill>
              </a:rPr>
              <a:t>Hodkinson, S. N., Lewis, H., Waite, L., &amp; Dwyer, P. (2021). Fighting or fuelling forced labour? The Modern Slavery Act 2015, irregular migrants and the vulnerabilising role of the UK’s hostile environment. Critical Social Policy, 41(1), 68–90. </a:t>
            </a:r>
            <a:r>
              <a:rPr lang="en-GB" sz="2000">
                <a:solidFill>
                  <a:schemeClr val="tx1">
                    <a:lumMod val="65000"/>
                    <a:lumOff val="35000"/>
                  </a:schemeClr>
                </a:solidFill>
                <a:latin typeface="BlinkMacSystemFont"/>
                <a:hlinkClick r:id="rId3"/>
              </a:rPr>
              <a:t>https://doi.org/10.1177/0261018320904311</a:t>
            </a:r>
            <a:r>
              <a:rPr lang="en-GB" sz="2000">
                <a:solidFill>
                  <a:schemeClr val="tx1">
                    <a:lumMod val="65000"/>
                    <a:lumOff val="35000"/>
                  </a:schemeClr>
                </a:solidFill>
                <a:latin typeface="BlinkMacSystemFont"/>
              </a:rPr>
              <a:t> </a:t>
            </a:r>
          </a:p>
        </p:txBody>
      </p:sp>
    </p:spTree>
    <p:extLst>
      <p:ext uri="{BB962C8B-B14F-4D97-AF65-F5344CB8AC3E}">
        <p14:creationId xmlns:p14="http://schemas.microsoft.com/office/powerpoint/2010/main" val="46805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8DDA986-B6EE-4642-AC60-0490373E6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B62878-12EF-4E97-A284-47BAFC30D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D79188D-1ED5-4705-B8C7-5D6FB7670A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514" y="685800"/>
            <a:ext cx="10800972"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B58044-C86D-6364-57F7-FE858ACF8497}"/>
              </a:ext>
            </a:extLst>
          </p:cNvPr>
          <p:cNvSpPr>
            <a:spLocks noGrp="1"/>
          </p:cNvSpPr>
          <p:nvPr>
            <p:ph type="title"/>
          </p:nvPr>
        </p:nvSpPr>
        <p:spPr>
          <a:xfrm>
            <a:off x="1616054" y="1261137"/>
            <a:ext cx="8959893" cy="888360"/>
          </a:xfrm>
        </p:spPr>
        <p:txBody>
          <a:bodyPr anchor="b">
            <a:normAutofit/>
          </a:bodyPr>
          <a:lstStyle/>
          <a:p>
            <a:pPr algn="ctr"/>
            <a:r>
              <a:rPr lang="en-GB" sz="2700">
                <a:solidFill>
                  <a:schemeClr val="tx1">
                    <a:lumMod val="65000"/>
                    <a:lumOff val="35000"/>
                  </a:schemeClr>
                </a:solidFill>
              </a:rPr>
              <a:t>Bibliography</a:t>
            </a:r>
            <a:br>
              <a:rPr lang="en-GB" sz="2700">
                <a:solidFill>
                  <a:schemeClr val="tx1">
                    <a:lumMod val="65000"/>
                    <a:lumOff val="35000"/>
                  </a:schemeClr>
                </a:solidFill>
              </a:rPr>
            </a:br>
            <a:r>
              <a:rPr lang="en-GB" sz="2700">
                <a:solidFill>
                  <a:schemeClr val="tx1">
                    <a:lumMod val="65000"/>
                    <a:lumOff val="35000"/>
                  </a:schemeClr>
                </a:solidFill>
              </a:rPr>
              <a:t>Transitional Justice</a:t>
            </a:r>
          </a:p>
        </p:txBody>
      </p:sp>
      <p:sp>
        <p:nvSpPr>
          <p:cNvPr id="3" name="Content Placeholder 2">
            <a:extLst>
              <a:ext uri="{FF2B5EF4-FFF2-40B4-BE49-F238E27FC236}">
                <a16:creationId xmlns:a16="http://schemas.microsoft.com/office/drawing/2014/main" id="{77C4AB53-3520-11B4-86C4-D8B81723E7FD}"/>
              </a:ext>
            </a:extLst>
          </p:cNvPr>
          <p:cNvSpPr>
            <a:spLocks noGrp="1"/>
          </p:cNvSpPr>
          <p:nvPr>
            <p:ph idx="1"/>
          </p:nvPr>
        </p:nvSpPr>
        <p:spPr>
          <a:xfrm>
            <a:off x="1616054" y="2427383"/>
            <a:ext cx="8959892" cy="3169482"/>
          </a:xfrm>
        </p:spPr>
        <p:txBody>
          <a:bodyPr anchor="t">
            <a:normAutofit/>
          </a:bodyPr>
          <a:lstStyle/>
          <a:p>
            <a:pPr marL="0" indent="0">
              <a:buNone/>
            </a:pPr>
            <a:r>
              <a:rPr lang="en-GB" sz="1400" dirty="0"/>
              <a:t>Austin B, Fischer M, </a:t>
            </a:r>
            <a:r>
              <a:rPr lang="en-GB" sz="1400" dirty="0" err="1"/>
              <a:t>Giessmann</a:t>
            </a:r>
            <a:r>
              <a:rPr lang="en-GB" sz="1400" dirty="0"/>
              <a:t> HJ (eds), </a:t>
            </a:r>
            <a:r>
              <a:rPr lang="en-GB" sz="1400" i="1" dirty="0"/>
              <a:t>Advancing Conflict Transformation. The </a:t>
            </a:r>
            <a:r>
              <a:rPr lang="en-GB" sz="1400" i="1" dirty="0" err="1"/>
              <a:t>Berghof</a:t>
            </a:r>
            <a:r>
              <a:rPr lang="en-GB" sz="1400" i="1" dirty="0"/>
              <a:t> Handbook II </a:t>
            </a:r>
            <a:r>
              <a:rPr lang="en-GB" sz="1400" dirty="0"/>
              <a:t>(Barbara </a:t>
            </a:r>
            <a:r>
              <a:rPr lang="en-GB" sz="1400" dirty="0" err="1"/>
              <a:t>Budrich</a:t>
            </a:r>
            <a:r>
              <a:rPr lang="en-GB" sz="1400" dirty="0"/>
              <a:t> 2011) </a:t>
            </a:r>
          </a:p>
          <a:p>
            <a:pPr marL="0" indent="0">
              <a:buNone/>
            </a:pPr>
            <a:endParaRPr lang="en-GB" sz="1400" dirty="0"/>
          </a:p>
          <a:p>
            <a:pPr marL="0" indent="0">
              <a:buNone/>
            </a:pPr>
            <a:r>
              <a:rPr lang="en-GB" sz="1400" b="0" i="0" dirty="0">
                <a:effectLst/>
                <a:latin typeface="Source Sans Pro" panose="020B0503030403020204" pitchFamily="34" charset="0"/>
              </a:rPr>
              <a:t>Bloomfield</a:t>
            </a:r>
            <a:r>
              <a:rPr lang="en-GB" sz="1400" dirty="0">
                <a:latin typeface="Source Sans Pro" panose="020B0503030403020204" pitchFamily="34" charset="0"/>
              </a:rPr>
              <a:t> </a:t>
            </a:r>
            <a:r>
              <a:rPr lang="en-GB" sz="1400" b="0" i="0" dirty="0">
                <a:effectLst/>
                <a:latin typeface="Source Sans Pro" panose="020B0503030403020204" pitchFamily="34" charset="0"/>
              </a:rPr>
              <a:t> D,  Barnes T,  </a:t>
            </a:r>
            <a:r>
              <a:rPr lang="en-GB" sz="1400" b="0" i="0" dirty="0" err="1">
                <a:effectLst/>
                <a:latin typeface="Source Sans Pro" panose="020B0503030403020204" pitchFamily="34" charset="0"/>
              </a:rPr>
              <a:t>Huyse</a:t>
            </a:r>
            <a:r>
              <a:rPr lang="en-GB" sz="1400" b="0" i="0" dirty="0">
                <a:effectLst/>
                <a:latin typeface="Source Sans Pro" panose="020B0503030403020204" pitchFamily="34" charset="0"/>
              </a:rPr>
              <a:t> L (eds), </a:t>
            </a:r>
            <a:r>
              <a:rPr lang="en-GB" sz="1400" b="0" i="1" dirty="0">
                <a:effectLst/>
                <a:latin typeface="Source Sans Pro" panose="020B0503030403020204" pitchFamily="34" charset="0"/>
              </a:rPr>
              <a:t>Reconciliation after violent conflict: A handbook</a:t>
            </a:r>
            <a:r>
              <a:rPr lang="en-GB" sz="1400" b="0" i="0" dirty="0">
                <a:effectLst/>
                <a:latin typeface="Source Sans Pro" panose="020B0503030403020204" pitchFamily="34" charset="0"/>
              </a:rPr>
              <a:t> (International Institute for Democracy and Electoral Assistance 2003). </a:t>
            </a:r>
            <a:endParaRPr lang="en-GB" sz="1400" dirty="0"/>
          </a:p>
          <a:p>
            <a:pPr marL="0" indent="0">
              <a:buNone/>
            </a:pPr>
            <a:endParaRPr lang="en-GB" sz="1400" dirty="0"/>
          </a:p>
          <a:p>
            <a:pPr marL="0" indent="0">
              <a:buNone/>
            </a:pPr>
            <a:r>
              <a:rPr lang="en-GB" sz="1400" dirty="0"/>
              <a:t>De </a:t>
            </a:r>
            <a:r>
              <a:rPr lang="en-GB" sz="1400" dirty="0" err="1"/>
              <a:t>Greiff</a:t>
            </a:r>
            <a:r>
              <a:rPr lang="en-GB" sz="1400" dirty="0"/>
              <a:t> P (ed), </a:t>
            </a:r>
            <a:r>
              <a:rPr lang="en-GB" sz="1400" i="1" dirty="0"/>
              <a:t>The Handbook of Reparations </a:t>
            </a:r>
            <a:r>
              <a:rPr lang="en-GB" sz="1400" dirty="0"/>
              <a:t>(OUP 2006).</a:t>
            </a:r>
          </a:p>
          <a:p>
            <a:pPr marL="0" indent="0">
              <a:buNone/>
            </a:pPr>
            <a:endParaRPr lang="en-US" sz="1400" dirty="0">
              <a:latin typeface="Times New Roman" panose="02020603050405020304" pitchFamily="18" charset="0"/>
              <a:ea typeface="Times New Roman" panose="02020603050405020304" pitchFamily="18" charset="0"/>
            </a:endParaRPr>
          </a:p>
          <a:p>
            <a:pPr marL="0" indent="0">
              <a:buNone/>
            </a:pPr>
            <a:r>
              <a:rPr lang="en-GB" sz="1400" dirty="0"/>
              <a:t>Brandon </a:t>
            </a:r>
            <a:r>
              <a:rPr lang="en-GB" sz="1400" dirty="0" err="1"/>
              <a:t>Hamber</a:t>
            </a:r>
            <a:r>
              <a:rPr lang="en-GB" sz="1400" dirty="0"/>
              <a:t>, ‘Does the Truth Heal: A psychological perspective on the political strategies for dealing with the legacy of political violence’ Article abridged from </a:t>
            </a:r>
            <a:r>
              <a:rPr lang="en-GB" sz="1400" dirty="0" err="1"/>
              <a:t>Hamber</a:t>
            </a:r>
            <a:r>
              <a:rPr lang="en-GB" sz="1400" dirty="0"/>
              <a:t>, B. (2001) &lt;</a:t>
            </a:r>
            <a:r>
              <a:rPr lang="en-GB" sz="1400" dirty="0">
                <a:hlinkClick r:id="rId2">
                  <a:extLst>
                    <a:ext uri="{A12FA001-AC4F-418D-AE19-62706E023703}">
                      <ahyp:hlinkClr xmlns:ahyp="http://schemas.microsoft.com/office/drawing/2018/hyperlinkcolor" val="tx"/>
                    </a:ext>
                  </a:extLst>
                </a:hlinkClick>
              </a:rPr>
              <a:t>www.medico.de/download/report26/ps_hamber_en.pdf</a:t>
            </a:r>
            <a:r>
              <a:rPr lang="en-GB" sz="1400" dirty="0"/>
              <a:t>&gt; accessed 1 April 2023 </a:t>
            </a:r>
          </a:p>
        </p:txBody>
      </p:sp>
    </p:spTree>
    <p:extLst>
      <p:ext uri="{BB962C8B-B14F-4D97-AF65-F5344CB8AC3E}">
        <p14:creationId xmlns:p14="http://schemas.microsoft.com/office/powerpoint/2010/main" val="8872621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8DDA986-B6EE-4642-AC60-0490373E6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B62878-12EF-4E97-A284-47BAFC30D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D79188D-1ED5-4705-B8C7-5D6FB7670A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514" y="685800"/>
            <a:ext cx="10800972"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452A0E-6419-83B0-AB2B-D68F43181D65}"/>
              </a:ext>
            </a:extLst>
          </p:cNvPr>
          <p:cNvSpPr>
            <a:spLocks noGrp="1"/>
          </p:cNvSpPr>
          <p:nvPr>
            <p:ph type="title"/>
          </p:nvPr>
        </p:nvSpPr>
        <p:spPr>
          <a:xfrm>
            <a:off x="1616054" y="1261137"/>
            <a:ext cx="8959893" cy="888360"/>
          </a:xfrm>
        </p:spPr>
        <p:txBody>
          <a:bodyPr anchor="b">
            <a:normAutofit/>
          </a:bodyPr>
          <a:lstStyle/>
          <a:p>
            <a:pPr algn="ctr"/>
            <a:r>
              <a:rPr lang="en-GB" sz="2700">
                <a:solidFill>
                  <a:schemeClr val="tx1">
                    <a:lumMod val="65000"/>
                    <a:lumOff val="35000"/>
                  </a:schemeClr>
                </a:solidFill>
              </a:rPr>
              <a:t>Bibliography</a:t>
            </a:r>
            <a:br>
              <a:rPr lang="en-GB" sz="2700">
                <a:solidFill>
                  <a:schemeClr val="tx1">
                    <a:lumMod val="65000"/>
                    <a:lumOff val="35000"/>
                  </a:schemeClr>
                </a:solidFill>
              </a:rPr>
            </a:br>
            <a:r>
              <a:rPr lang="en-GB" sz="2700">
                <a:solidFill>
                  <a:schemeClr val="tx1">
                    <a:lumMod val="65000"/>
                    <a:lumOff val="35000"/>
                  </a:schemeClr>
                </a:solidFill>
              </a:rPr>
              <a:t>Transitional Justice</a:t>
            </a:r>
          </a:p>
        </p:txBody>
      </p:sp>
      <p:sp>
        <p:nvSpPr>
          <p:cNvPr id="3" name="Content Placeholder 2">
            <a:extLst>
              <a:ext uri="{FF2B5EF4-FFF2-40B4-BE49-F238E27FC236}">
                <a16:creationId xmlns:a16="http://schemas.microsoft.com/office/drawing/2014/main" id="{20C578A8-E194-6AF5-CFE3-E2FC628A5300}"/>
              </a:ext>
            </a:extLst>
          </p:cNvPr>
          <p:cNvSpPr>
            <a:spLocks noGrp="1"/>
          </p:cNvSpPr>
          <p:nvPr>
            <p:ph idx="1"/>
          </p:nvPr>
        </p:nvSpPr>
        <p:spPr>
          <a:xfrm>
            <a:off x="1616054" y="2427383"/>
            <a:ext cx="8959892" cy="3169482"/>
          </a:xfrm>
        </p:spPr>
        <p:txBody>
          <a:bodyPr anchor="t">
            <a:normAutofit/>
          </a:bodyPr>
          <a:lstStyle/>
          <a:p>
            <a:pPr marL="0" indent="0">
              <a:buNone/>
            </a:pPr>
            <a:r>
              <a:rPr lang="en-GB" sz="2000">
                <a:solidFill>
                  <a:schemeClr val="tx1">
                    <a:lumMod val="65000"/>
                    <a:lumOff val="35000"/>
                  </a:schemeClr>
                </a:solidFill>
              </a:rPr>
              <a:t>Lisa Magarrell, ‘Reparations in Theory and Practice’ (2007) ICTJ </a:t>
            </a:r>
            <a:r>
              <a:rPr lang="en-GB" sz="2000">
                <a:solidFill>
                  <a:schemeClr val="tx1">
                    <a:lumMod val="65000"/>
                    <a:lumOff val="35000"/>
                  </a:schemeClr>
                </a:solidFill>
                <a:hlinkClick r:id="rId2"/>
              </a:rPr>
              <a:t>www.ictj.org/sites/default/files/ICTJ-Global-Reparations-Practice-2007-English.pdf</a:t>
            </a:r>
            <a:r>
              <a:rPr lang="en-GB" sz="2000">
                <a:solidFill>
                  <a:schemeClr val="tx1">
                    <a:lumMod val="65000"/>
                    <a:lumOff val="35000"/>
                  </a:schemeClr>
                </a:solidFill>
              </a:rPr>
              <a:t> accessed 1 April 2023</a:t>
            </a:r>
          </a:p>
          <a:p>
            <a:pPr marL="0" indent="0">
              <a:buNone/>
            </a:pPr>
            <a:endParaRPr lang="en-GB" sz="2000">
              <a:solidFill>
                <a:schemeClr val="tx1">
                  <a:lumMod val="65000"/>
                  <a:lumOff val="35000"/>
                </a:schemeClr>
              </a:solidFill>
            </a:endParaRPr>
          </a:p>
          <a:p>
            <a:pPr marL="0" indent="0">
              <a:buNone/>
            </a:pPr>
            <a:r>
              <a:rPr lang="en-GB" sz="2000">
                <a:solidFill>
                  <a:schemeClr val="tx1">
                    <a:lumMod val="65000"/>
                    <a:lumOff val="35000"/>
                  </a:schemeClr>
                </a:solidFill>
              </a:rPr>
              <a:t>Paul Seils, ‘Towards a Transitional Justice Strategy for Syria’ (2013) ICTJ &lt;</a:t>
            </a:r>
            <a:r>
              <a:rPr lang="en-GB" sz="2000">
                <a:solidFill>
                  <a:schemeClr val="tx1">
                    <a:lumMod val="65000"/>
                    <a:lumOff val="35000"/>
                  </a:schemeClr>
                </a:solidFill>
                <a:hlinkClick r:id="rId3"/>
              </a:rPr>
              <a:t>www.ictj.org/sites/default/files/ICTJ-Syria-Analysis-2013_0.pdf</a:t>
            </a:r>
            <a:r>
              <a:rPr lang="en-GB" sz="2000">
                <a:solidFill>
                  <a:schemeClr val="tx1">
                    <a:lumMod val="65000"/>
                    <a:lumOff val="35000"/>
                  </a:schemeClr>
                </a:solidFill>
              </a:rPr>
              <a:t>&gt; accessed 1 April 2023</a:t>
            </a:r>
          </a:p>
          <a:p>
            <a:pPr marL="0" indent="0">
              <a:buNone/>
            </a:pPr>
            <a:endParaRPr lang="en-GB" sz="2000">
              <a:solidFill>
                <a:schemeClr val="tx1">
                  <a:lumMod val="65000"/>
                  <a:lumOff val="35000"/>
                </a:schemeClr>
              </a:solidFill>
            </a:endParaRPr>
          </a:p>
          <a:p>
            <a:pPr marL="0" indent="0">
              <a:buNone/>
            </a:pPr>
            <a:endParaRPr lang="en-GB" sz="2000">
              <a:solidFill>
                <a:schemeClr val="tx1">
                  <a:lumMod val="65000"/>
                  <a:lumOff val="35000"/>
                </a:schemeClr>
              </a:solidFill>
            </a:endParaRPr>
          </a:p>
        </p:txBody>
      </p:sp>
    </p:spTree>
    <p:extLst>
      <p:ext uri="{BB962C8B-B14F-4D97-AF65-F5344CB8AC3E}">
        <p14:creationId xmlns:p14="http://schemas.microsoft.com/office/powerpoint/2010/main" val="22263168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8DDA986-B6EE-4642-AC60-0490373E6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B62878-12EF-4E97-A284-47BAFC30D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9" cy="685800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D79188D-1ED5-4705-B8C7-5D6FB7670A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5514" y="685800"/>
            <a:ext cx="10800972" cy="5486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2B8C7A-451E-8C5C-8015-D995473C7C14}"/>
              </a:ext>
            </a:extLst>
          </p:cNvPr>
          <p:cNvSpPr>
            <a:spLocks noGrp="1"/>
          </p:cNvSpPr>
          <p:nvPr>
            <p:ph type="title"/>
          </p:nvPr>
        </p:nvSpPr>
        <p:spPr>
          <a:xfrm>
            <a:off x="1616054" y="1261137"/>
            <a:ext cx="8959893" cy="888360"/>
          </a:xfrm>
        </p:spPr>
        <p:txBody>
          <a:bodyPr anchor="b">
            <a:normAutofit/>
          </a:bodyPr>
          <a:lstStyle/>
          <a:p>
            <a:pPr algn="ctr"/>
            <a:r>
              <a:rPr lang="en-GB" sz="2700">
                <a:solidFill>
                  <a:schemeClr val="tx1">
                    <a:lumMod val="65000"/>
                    <a:lumOff val="35000"/>
                  </a:schemeClr>
                </a:solidFill>
              </a:rPr>
              <a:t>Bibliography</a:t>
            </a:r>
            <a:br>
              <a:rPr lang="en-GB" sz="2700">
                <a:solidFill>
                  <a:schemeClr val="tx1">
                    <a:lumMod val="65000"/>
                    <a:lumOff val="35000"/>
                  </a:schemeClr>
                </a:solidFill>
              </a:rPr>
            </a:br>
            <a:r>
              <a:rPr lang="en-GB" sz="2700">
                <a:solidFill>
                  <a:schemeClr val="tx1">
                    <a:lumMod val="65000"/>
                    <a:lumOff val="35000"/>
                  </a:schemeClr>
                </a:solidFill>
              </a:rPr>
              <a:t>Transitional Justice</a:t>
            </a:r>
          </a:p>
        </p:txBody>
      </p:sp>
      <p:sp>
        <p:nvSpPr>
          <p:cNvPr id="3" name="Content Placeholder 2">
            <a:extLst>
              <a:ext uri="{FF2B5EF4-FFF2-40B4-BE49-F238E27FC236}">
                <a16:creationId xmlns:a16="http://schemas.microsoft.com/office/drawing/2014/main" id="{268474F6-221A-035E-0CE5-8CAA7806020E}"/>
              </a:ext>
            </a:extLst>
          </p:cNvPr>
          <p:cNvSpPr>
            <a:spLocks noGrp="1"/>
          </p:cNvSpPr>
          <p:nvPr>
            <p:ph idx="1"/>
          </p:nvPr>
        </p:nvSpPr>
        <p:spPr>
          <a:xfrm>
            <a:off x="1616054" y="2427383"/>
            <a:ext cx="8959892" cy="3169482"/>
          </a:xfrm>
        </p:spPr>
        <p:txBody>
          <a:bodyPr anchor="t">
            <a:normAutofit/>
          </a:bodyPr>
          <a:lstStyle/>
          <a:p>
            <a:pPr marL="0" indent="0">
              <a:buNone/>
            </a:pPr>
            <a:r>
              <a:rPr lang="en-GB" sz="1400" b="0" i="0" strike="noStrike" dirty="0">
                <a:solidFill>
                  <a:schemeClr val="tx1">
                    <a:lumMod val="65000"/>
                    <a:lumOff val="35000"/>
                  </a:schemeClr>
                </a:solidFill>
                <a:effectLst/>
              </a:rPr>
              <a:t>Virginie </a:t>
            </a:r>
            <a:r>
              <a:rPr lang="en-GB" sz="1400" b="0" i="0" strike="noStrike" dirty="0" err="1">
                <a:solidFill>
                  <a:schemeClr val="tx1">
                    <a:lumMod val="65000"/>
                    <a:lumOff val="35000"/>
                  </a:schemeClr>
                </a:solidFill>
                <a:effectLst/>
              </a:rPr>
              <a:t>Ladisch</a:t>
            </a:r>
            <a:r>
              <a:rPr lang="en-GB" sz="1400" dirty="0">
                <a:solidFill>
                  <a:schemeClr val="tx1">
                    <a:lumMod val="65000"/>
                    <a:lumOff val="35000"/>
                  </a:schemeClr>
                </a:solidFill>
              </a:rPr>
              <a:t> and</a:t>
            </a:r>
            <a:r>
              <a:rPr lang="en-GB" sz="1400" b="0" i="0" strike="noStrike" dirty="0">
                <a:solidFill>
                  <a:schemeClr val="tx1">
                    <a:lumMod val="65000"/>
                    <a:lumOff val="35000"/>
                  </a:schemeClr>
                </a:solidFill>
                <a:effectLst/>
              </a:rPr>
              <a:t> Anna Myriam </a:t>
            </a:r>
            <a:r>
              <a:rPr lang="en-GB" sz="1400" b="0" i="0" strike="noStrike" dirty="0" err="1">
                <a:solidFill>
                  <a:schemeClr val="tx1">
                    <a:lumMod val="65000"/>
                    <a:lumOff val="35000"/>
                  </a:schemeClr>
                </a:solidFill>
                <a:effectLst/>
              </a:rPr>
              <a:t>Roccatello</a:t>
            </a:r>
            <a:r>
              <a:rPr lang="en-GB" sz="1400" b="0" i="0" strike="noStrike" dirty="0">
                <a:solidFill>
                  <a:schemeClr val="tx1">
                    <a:lumMod val="65000"/>
                    <a:lumOff val="35000"/>
                  </a:schemeClr>
                </a:solidFill>
                <a:effectLst/>
              </a:rPr>
              <a:t>, ‘</a:t>
            </a:r>
            <a:r>
              <a:rPr lang="en-GB" sz="1400" b="0" i="0" dirty="0">
                <a:solidFill>
                  <a:schemeClr val="tx1">
                    <a:lumMod val="65000"/>
                    <a:lumOff val="35000"/>
                  </a:schemeClr>
                </a:solidFill>
                <a:effectLst/>
              </a:rPr>
              <a:t>The </a:t>
            </a:r>
            <a:r>
              <a:rPr lang="en-GB" sz="1400" b="0" i="0" dirty="0" err="1">
                <a:solidFill>
                  <a:schemeClr val="tx1">
                    <a:lumMod val="65000"/>
                    <a:lumOff val="35000"/>
                  </a:schemeClr>
                </a:solidFill>
                <a:effectLst/>
              </a:rPr>
              <a:t>Color</a:t>
            </a:r>
            <a:r>
              <a:rPr lang="en-GB" sz="1400" b="0" i="0" dirty="0">
                <a:solidFill>
                  <a:schemeClr val="tx1">
                    <a:lumMod val="65000"/>
                    <a:lumOff val="35000"/>
                  </a:schemeClr>
                </a:solidFill>
                <a:effectLst/>
              </a:rPr>
              <a:t> of Justice: Transitional Justice and the Legacy of Slavery and Racism in the United States’ (2021) ICTJ </a:t>
            </a:r>
            <a:r>
              <a:rPr lang="en-GB" sz="1400" b="0" i="0" dirty="0">
                <a:solidFill>
                  <a:schemeClr val="tx1">
                    <a:lumMod val="65000"/>
                    <a:lumOff val="35000"/>
                  </a:schemeClr>
                </a:solidFill>
                <a:effectLst/>
                <a:hlinkClick r:id="rId2"/>
              </a:rPr>
              <a:t>&lt;www.ictj.org/publication/color-justice-transitional-justice-and-legacy-slavery-and-racism-united-states&gt; </a:t>
            </a:r>
            <a:r>
              <a:rPr lang="en-GB" sz="1400" b="0" i="0" dirty="0">
                <a:solidFill>
                  <a:schemeClr val="tx1">
                    <a:lumMod val="65000"/>
                    <a:lumOff val="35000"/>
                  </a:schemeClr>
                </a:solidFill>
                <a:effectLst/>
              </a:rPr>
              <a:t>accessed 1 April 2023</a:t>
            </a:r>
          </a:p>
          <a:p>
            <a:pPr marL="0" indent="0">
              <a:buNone/>
            </a:pPr>
            <a:r>
              <a:rPr lang="en-US" sz="1400" dirty="0">
                <a:solidFill>
                  <a:schemeClr val="tx1">
                    <a:lumMod val="65000"/>
                    <a:lumOff val="35000"/>
                  </a:schemeClr>
                </a:solidFill>
                <a:effectLst/>
                <a:ea typeface="Times New Roman" panose="02020603050405020304" pitchFamily="18" charset="0"/>
              </a:rPr>
              <a:t>Secretary-General, The Rule of Law and Transitional Justice in Conflict and Post­ Conflict Societies</a:t>
            </a:r>
            <a:r>
              <a:rPr lang="en-US" sz="1400" i="1" dirty="0">
                <a:solidFill>
                  <a:schemeClr val="tx1">
                    <a:lumMod val="65000"/>
                    <a:lumOff val="35000"/>
                  </a:schemeClr>
                </a:solidFill>
                <a:effectLst/>
                <a:ea typeface="Times New Roman" panose="02020603050405020304" pitchFamily="18" charset="0"/>
              </a:rPr>
              <a:t>, </a:t>
            </a:r>
            <a:r>
              <a:rPr lang="en-US" sz="1400" dirty="0">
                <a:solidFill>
                  <a:schemeClr val="tx1">
                    <a:lumMod val="65000"/>
                    <a:lumOff val="35000"/>
                  </a:schemeClr>
                </a:solidFill>
                <a:effectLst/>
                <a:ea typeface="Times New Roman" panose="02020603050405020304" pitchFamily="18" charset="0"/>
              </a:rPr>
              <a:t>2, UN Doc. S/ 2004/ 616 (Aug. 23, 2004)</a:t>
            </a:r>
          </a:p>
          <a:p>
            <a:pPr marL="0" indent="0">
              <a:buNone/>
            </a:pPr>
            <a:r>
              <a:rPr lang="en-GB" sz="1400" dirty="0">
                <a:solidFill>
                  <a:schemeClr val="tx1">
                    <a:lumMod val="65000"/>
                    <a:lumOff val="35000"/>
                  </a:schemeClr>
                </a:solidFill>
              </a:rPr>
              <a:t>‘What is Transitional Justice? A backgrounder’ (UN 2008 ) </a:t>
            </a:r>
            <a:r>
              <a:rPr lang="en-GB" sz="1400" dirty="0">
                <a:solidFill>
                  <a:schemeClr val="tx1">
                    <a:lumMod val="65000"/>
                    <a:lumOff val="35000"/>
                  </a:schemeClr>
                </a:solidFill>
                <a:hlinkClick r:id="rId3"/>
              </a:rPr>
              <a:t>https://unric.org/en/unric-library-backgrounder-transitional-justice/#:~:text=PDF,serve%20justice%20and%20achieve%20reconciliation</a:t>
            </a:r>
            <a:r>
              <a:rPr lang="en-GB" sz="1400" dirty="0">
                <a:solidFill>
                  <a:schemeClr val="tx1">
                    <a:lumMod val="65000"/>
                    <a:lumOff val="35000"/>
                  </a:schemeClr>
                </a:solidFill>
              </a:rPr>
              <a:t>&gt; accessed 1 April 2023</a:t>
            </a:r>
          </a:p>
          <a:p>
            <a:pPr marL="0" indent="0">
              <a:buNone/>
            </a:pPr>
            <a:endParaRPr lang="en-US" sz="1400" dirty="0">
              <a:solidFill>
                <a:schemeClr val="tx1">
                  <a:lumMod val="65000"/>
                  <a:lumOff val="35000"/>
                </a:schemeClr>
              </a:solidFill>
              <a:effectLst/>
              <a:latin typeface="Times New Roman" panose="02020603050405020304" pitchFamily="18" charset="0"/>
              <a:ea typeface="Times New Roman" panose="02020603050405020304" pitchFamily="18" charset="0"/>
            </a:endParaRPr>
          </a:p>
          <a:p>
            <a:pPr marL="0" indent="0">
              <a:buNone/>
            </a:pPr>
            <a:endParaRPr lang="en-GB" sz="1400" b="0" i="0" dirty="0">
              <a:solidFill>
                <a:schemeClr val="tx1">
                  <a:lumMod val="65000"/>
                  <a:lumOff val="35000"/>
                </a:schemeClr>
              </a:solidFill>
              <a:effectLst/>
              <a:latin typeface="Algebra Web"/>
            </a:endParaRPr>
          </a:p>
          <a:p>
            <a:endParaRPr lang="en-GB" sz="1400" b="0" i="0" dirty="0">
              <a:solidFill>
                <a:schemeClr val="tx1">
                  <a:lumMod val="65000"/>
                  <a:lumOff val="35000"/>
                </a:schemeClr>
              </a:solidFill>
              <a:effectLst/>
              <a:latin typeface="LL Akkurat Regular Web"/>
            </a:endParaRPr>
          </a:p>
          <a:p>
            <a:pPr marL="0" indent="0">
              <a:buNone/>
            </a:pPr>
            <a:r>
              <a:rPr lang="en-GB" sz="1400" dirty="0">
                <a:solidFill>
                  <a:schemeClr val="tx1">
                    <a:lumMod val="65000"/>
                    <a:lumOff val="35000"/>
                  </a:schemeClr>
                </a:solidFill>
              </a:rPr>
              <a:t> </a:t>
            </a:r>
          </a:p>
        </p:txBody>
      </p:sp>
    </p:spTree>
    <p:extLst>
      <p:ext uri="{BB962C8B-B14F-4D97-AF65-F5344CB8AC3E}">
        <p14:creationId xmlns:p14="http://schemas.microsoft.com/office/powerpoint/2010/main" val="1429481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D7F119C-655C-A70E-C028-3FE6DA74683F}"/>
              </a:ext>
            </a:extLst>
          </p:cNvPr>
          <p:cNvSpPr>
            <a:spLocks noGrp="1"/>
          </p:cNvSpPr>
          <p:nvPr>
            <p:ph type="title"/>
          </p:nvPr>
        </p:nvSpPr>
        <p:spPr>
          <a:xfrm>
            <a:off x="838200" y="365125"/>
            <a:ext cx="10515600" cy="1325563"/>
          </a:xfrm>
        </p:spPr>
        <p:txBody>
          <a:bodyPr>
            <a:normAutofit/>
          </a:bodyPr>
          <a:lstStyle/>
          <a:p>
            <a:r>
              <a:rPr lang="en-GB" sz="5400"/>
              <a:t>Discussion outline</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8D90853-F0E9-93C0-A7D7-992BAE00E905}"/>
              </a:ext>
            </a:extLst>
          </p:cNvPr>
          <p:cNvSpPr>
            <a:spLocks noGrp="1"/>
          </p:cNvSpPr>
          <p:nvPr>
            <p:ph idx="1"/>
          </p:nvPr>
        </p:nvSpPr>
        <p:spPr>
          <a:xfrm>
            <a:off x="838200" y="1929384"/>
            <a:ext cx="10515600" cy="4251960"/>
          </a:xfrm>
        </p:spPr>
        <p:txBody>
          <a:bodyPr>
            <a:normAutofit/>
          </a:bodyPr>
          <a:lstStyle/>
          <a:p>
            <a:endParaRPr lang="en-GB" sz="2200" dirty="0"/>
          </a:p>
          <a:p>
            <a:r>
              <a:rPr lang="en-GB" sz="2200" dirty="0"/>
              <a:t>Introduction</a:t>
            </a:r>
          </a:p>
          <a:p>
            <a:r>
              <a:rPr lang="en-GB" sz="2200" dirty="0"/>
              <a:t>Windrush Compensation Scheme and the hostile environment </a:t>
            </a:r>
          </a:p>
          <a:p>
            <a:r>
              <a:rPr lang="en-GB" sz="2200" dirty="0"/>
              <a:t>WJC research findings</a:t>
            </a:r>
          </a:p>
          <a:p>
            <a:r>
              <a:rPr lang="en-GB" sz="2200" dirty="0"/>
              <a:t>WCS and transitional justice reparations</a:t>
            </a:r>
          </a:p>
          <a:p>
            <a:r>
              <a:rPr lang="en-GB" sz="2200" dirty="0"/>
              <a:t>Conclusion</a:t>
            </a:r>
          </a:p>
        </p:txBody>
      </p:sp>
    </p:spTree>
    <p:extLst>
      <p:ext uri="{BB962C8B-B14F-4D97-AF65-F5344CB8AC3E}">
        <p14:creationId xmlns:p14="http://schemas.microsoft.com/office/powerpoint/2010/main" val="1449863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9BFAC2-80AF-4479-D45D-D99D244A3FD0}"/>
              </a:ext>
            </a:extLst>
          </p:cNvPr>
          <p:cNvSpPr>
            <a:spLocks noGrp="1"/>
          </p:cNvSpPr>
          <p:nvPr>
            <p:ph type="title"/>
          </p:nvPr>
        </p:nvSpPr>
        <p:spPr>
          <a:xfrm>
            <a:off x="838200" y="365125"/>
            <a:ext cx="10515600" cy="1325563"/>
          </a:xfrm>
        </p:spPr>
        <p:txBody>
          <a:bodyPr>
            <a:normAutofit/>
          </a:bodyPr>
          <a:lstStyle/>
          <a:p>
            <a:r>
              <a:rPr lang="en-GB" sz="5400"/>
              <a:t>WCS and the Hostile Environment</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BE0964F-2E43-505C-56B2-1C441B74ACA7}"/>
              </a:ext>
            </a:extLst>
          </p:cNvPr>
          <p:cNvSpPr>
            <a:spLocks noGrp="1"/>
          </p:cNvSpPr>
          <p:nvPr>
            <p:ph idx="1"/>
          </p:nvPr>
        </p:nvSpPr>
        <p:spPr>
          <a:xfrm>
            <a:off x="838200" y="1929384"/>
            <a:ext cx="10515600" cy="4251960"/>
          </a:xfrm>
        </p:spPr>
        <p:txBody>
          <a:bodyPr>
            <a:normAutofit/>
          </a:bodyPr>
          <a:lstStyle/>
          <a:p>
            <a:r>
              <a:rPr lang="en-GB" sz="2200" dirty="0"/>
              <a:t>Strategy of restricting access to services with far reaching impacts which greatly harms migrants and British citizens (Griffiths and Yeo 2021)</a:t>
            </a:r>
          </a:p>
          <a:p>
            <a:r>
              <a:rPr lang="en-GB" sz="2200" dirty="0"/>
              <a:t>Policy affects many aspects of society; health (Thomas et al, 2010); families (Rowe 2022); employment (Collinson, 2022)</a:t>
            </a:r>
          </a:p>
          <a:p>
            <a:r>
              <a:rPr lang="en-GB" sz="2200" dirty="0"/>
              <a:t>Increases risk of discrimination (Qureshi 2020) and modern slavery (Hodkinson et al 2021; Hynes 2022)</a:t>
            </a:r>
          </a:p>
          <a:p>
            <a:r>
              <a:rPr lang="en-GB" sz="2200" dirty="0"/>
              <a:t>Human impact are wide ranging and potentially extreme although number affected by policy is unknown (Pew 2019)</a:t>
            </a:r>
          </a:p>
          <a:p>
            <a:r>
              <a:rPr lang="en-GB" sz="2200" dirty="0"/>
              <a:t>Creates new grounds for deportation (</a:t>
            </a:r>
            <a:r>
              <a:rPr lang="en-GB" sz="2200" b="0" i="0" dirty="0" err="1">
                <a:effectLst/>
                <a:latin typeface="akzidenz-grotesk"/>
              </a:rPr>
              <a:t>Radziwinowiczowna</a:t>
            </a:r>
            <a:r>
              <a:rPr lang="en-GB" sz="2200" b="0" i="0" dirty="0">
                <a:effectLst/>
                <a:latin typeface="akzidenz-grotesk"/>
              </a:rPr>
              <a:t> and Lewis 2023)</a:t>
            </a:r>
          </a:p>
          <a:p>
            <a:r>
              <a:rPr lang="en-GB" sz="2200" dirty="0"/>
              <a:t>Illustrated by the plight of long-term lawful residents – the ‘Windrush scandal’</a:t>
            </a:r>
          </a:p>
        </p:txBody>
      </p:sp>
    </p:spTree>
    <p:extLst>
      <p:ext uri="{BB962C8B-B14F-4D97-AF65-F5344CB8AC3E}">
        <p14:creationId xmlns:p14="http://schemas.microsoft.com/office/powerpoint/2010/main" val="157182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B9BFAC2-80AF-4479-D45D-D99D244A3FD0}"/>
              </a:ext>
            </a:extLst>
          </p:cNvPr>
          <p:cNvSpPr>
            <a:spLocks noGrp="1"/>
          </p:cNvSpPr>
          <p:nvPr>
            <p:ph type="title"/>
          </p:nvPr>
        </p:nvSpPr>
        <p:spPr>
          <a:xfrm>
            <a:off x="838200" y="365125"/>
            <a:ext cx="10515600" cy="1325563"/>
          </a:xfrm>
        </p:spPr>
        <p:txBody>
          <a:bodyPr>
            <a:normAutofit/>
          </a:bodyPr>
          <a:lstStyle/>
          <a:p>
            <a:r>
              <a:rPr lang="en-GB" sz="5400"/>
              <a:t>WCS and the Hostile Environment</a:t>
            </a:r>
          </a:p>
        </p:txBody>
      </p:sp>
      <p:sp>
        <p:nvSpPr>
          <p:cNvPr id="15"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BE0964F-2E43-505C-56B2-1C441B74ACA7}"/>
              </a:ext>
            </a:extLst>
          </p:cNvPr>
          <p:cNvSpPr>
            <a:spLocks noGrp="1"/>
          </p:cNvSpPr>
          <p:nvPr>
            <p:ph idx="1"/>
          </p:nvPr>
        </p:nvSpPr>
        <p:spPr>
          <a:xfrm>
            <a:off x="838200" y="1929384"/>
            <a:ext cx="10515600" cy="4251960"/>
          </a:xfrm>
        </p:spPr>
        <p:txBody>
          <a:bodyPr>
            <a:normAutofit/>
          </a:bodyPr>
          <a:lstStyle/>
          <a:p>
            <a:r>
              <a:rPr lang="en-GB" sz="2200" dirty="0"/>
              <a:t>Embedded in a vast range of immigration legislation from Aliens Act 1905 to NABA 2022</a:t>
            </a:r>
          </a:p>
          <a:p>
            <a:endParaRPr lang="en-GB" sz="2200" dirty="0"/>
          </a:p>
          <a:p>
            <a:r>
              <a:rPr lang="en-GB" sz="2200" dirty="0"/>
              <a:t>Current Illegal Migration Bill 2023 demonstrates a lack of change in approach of criminalising groups within the UK </a:t>
            </a:r>
          </a:p>
          <a:p>
            <a:endParaRPr lang="en-GB" sz="2200" dirty="0"/>
          </a:p>
          <a:p>
            <a:r>
              <a:rPr lang="en-GB" sz="2200" dirty="0"/>
              <a:t>Therefore no lessons have been learnt from the Windrush scandal</a:t>
            </a:r>
          </a:p>
        </p:txBody>
      </p:sp>
    </p:spTree>
    <p:extLst>
      <p:ext uri="{BB962C8B-B14F-4D97-AF65-F5344CB8AC3E}">
        <p14:creationId xmlns:p14="http://schemas.microsoft.com/office/powerpoint/2010/main" val="4167531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087767-5BE7-F895-E029-6021E73A6C83}"/>
              </a:ext>
            </a:extLst>
          </p:cNvPr>
          <p:cNvSpPr>
            <a:spLocks noGrp="1"/>
          </p:cNvSpPr>
          <p:nvPr>
            <p:ph type="title"/>
          </p:nvPr>
        </p:nvSpPr>
        <p:spPr>
          <a:xfrm>
            <a:off x="841248" y="548640"/>
            <a:ext cx="3600860" cy="5431536"/>
          </a:xfrm>
        </p:spPr>
        <p:txBody>
          <a:bodyPr>
            <a:normAutofit/>
          </a:bodyPr>
          <a:lstStyle/>
          <a:p>
            <a:r>
              <a:rPr lang="en-GB" sz="4600"/>
              <a:t>Windrush Compensation Scheme  </a:t>
            </a:r>
          </a:p>
        </p:txBody>
      </p:sp>
      <p:sp>
        <p:nvSpPr>
          <p:cNvPr id="17"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F6E94840-2CED-17BF-8194-920C0E719EE1}"/>
              </a:ext>
            </a:extLst>
          </p:cNvPr>
          <p:cNvSpPr>
            <a:spLocks noGrp="1"/>
          </p:cNvSpPr>
          <p:nvPr>
            <p:ph idx="1"/>
          </p:nvPr>
        </p:nvSpPr>
        <p:spPr>
          <a:xfrm>
            <a:off x="5126418" y="552091"/>
            <a:ext cx="6224335" cy="5431536"/>
          </a:xfrm>
        </p:spPr>
        <p:txBody>
          <a:bodyPr anchor="ctr">
            <a:normAutofit/>
          </a:bodyPr>
          <a:lstStyle/>
          <a:p>
            <a:pPr marL="306000" marR="0" lvl="0" indent="-306000" defTabSz="457200" rtl="0" eaLnBrk="1" fontAlgn="auto" latinLnBrk="0" hangingPunct="1">
              <a:spcBef>
                <a:spcPct val="20000"/>
              </a:spcBef>
              <a:spcAft>
                <a:spcPts val="600"/>
              </a:spcAft>
              <a:buClr>
                <a:srgbClr val="ED8428"/>
              </a:buClr>
              <a:buSzPct val="92000"/>
              <a:buFont typeface="Wingdings 2" panose="05020102010507070707" pitchFamily="18" charset="2"/>
              <a:buChar char=""/>
              <a:tabLst/>
              <a:defRPr/>
            </a:pPr>
            <a:r>
              <a:rPr lang="en-GB" sz="2200">
                <a:latin typeface="Gill Sans MT" panose="020B0502020104020203"/>
              </a:rPr>
              <a:t>O</a:t>
            </a:r>
            <a:r>
              <a:rPr kumimoji="0" lang="en-GB" sz="2200" b="0" i="0" u="none" strike="noStrike" kern="1200" cap="none" spc="0" normalizeH="0" baseline="0" noProof="0">
                <a:ln>
                  <a:noFill/>
                </a:ln>
                <a:effectLst/>
                <a:uLnTx/>
                <a:uFillTx/>
                <a:latin typeface="Gill Sans MT" panose="020B0502020104020203"/>
                <a:ea typeface="+mn-ea"/>
                <a:cs typeface="+mn-cs"/>
              </a:rPr>
              <a:t>riginally envisaged that 15,000 people would be eligible for compensation under the WCS and that the Home Office might pay out compensation worth between £120 million and £310 million</a:t>
            </a:r>
            <a:endParaRPr kumimoji="0" lang="en-GB" sz="2200" b="0" i="0" u="none" strike="noStrike" kern="1200" cap="none" spc="0" normalizeH="0" baseline="0" noProof="0">
              <a:ln>
                <a:noFill/>
              </a:ln>
              <a:effectLst/>
              <a:uLnTx/>
              <a:uFillTx/>
              <a:latin typeface="GDS Transport"/>
              <a:ea typeface="+mn-ea"/>
              <a:cs typeface="+mn-cs"/>
            </a:endParaRPr>
          </a:p>
          <a:p>
            <a:pPr marL="306000" marR="0" lvl="0" indent="-306000" defTabSz="457200" rtl="0" eaLnBrk="1" fontAlgn="auto" latinLnBrk="0" hangingPunct="1">
              <a:spcBef>
                <a:spcPct val="20000"/>
              </a:spcBef>
              <a:spcAft>
                <a:spcPts val="600"/>
              </a:spcAft>
              <a:buClr>
                <a:srgbClr val="ED8428"/>
              </a:buClr>
              <a:buSzPct val="92000"/>
              <a:buFont typeface="Wingdings 2" panose="05020102010507070707" pitchFamily="18" charset="2"/>
              <a:buChar char=""/>
              <a:tabLst/>
              <a:defRPr/>
            </a:pPr>
            <a:r>
              <a:rPr kumimoji="0" lang="en-GB" sz="2200" b="0" i="0" u="none" strike="noStrike" kern="1200" cap="none" spc="0" normalizeH="0" baseline="0" noProof="0">
                <a:ln>
                  <a:noFill/>
                </a:ln>
                <a:effectLst/>
                <a:uLnTx/>
                <a:uFillTx/>
                <a:latin typeface="Gill Sans MT" panose="020B0502020104020203"/>
                <a:ea typeface="+mn-ea"/>
                <a:cs typeface="+mn-cs"/>
              </a:rPr>
              <a:t>Statistics published</a:t>
            </a:r>
            <a:r>
              <a:rPr kumimoji="0" lang="en-GB" sz="2200" b="0" i="0" u="none" strike="noStrike" kern="1200" cap="none" spc="0" normalizeH="0" baseline="0" noProof="0">
                <a:ln>
                  <a:noFill/>
                </a:ln>
                <a:effectLst/>
                <a:uLnTx/>
                <a:uFillTx/>
                <a:latin typeface="GDS Transport"/>
                <a:ea typeface="+mn-ea"/>
                <a:cs typeface="+mn-cs"/>
              </a:rPr>
              <a:t> by the Home Office on 8 March 2023 show just over 1,620 claimants have been offered some form of compensation. </a:t>
            </a:r>
          </a:p>
          <a:p>
            <a:pPr marL="306000" marR="0" lvl="0" indent="-306000" defTabSz="457200" rtl="0" eaLnBrk="1" fontAlgn="auto" latinLnBrk="0" hangingPunct="1">
              <a:spcBef>
                <a:spcPct val="20000"/>
              </a:spcBef>
              <a:spcAft>
                <a:spcPts val="600"/>
              </a:spcAft>
              <a:buClr>
                <a:srgbClr val="ED8428"/>
              </a:buClr>
              <a:buSzPct val="92000"/>
              <a:buFont typeface="Wingdings 2" panose="05020102010507070707" pitchFamily="18" charset="2"/>
              <a:buChar char=""/>
              <a:tabLst/>
              <a:defRPr/>
            </a:pPr>
            <a:r>
              <a:rPr kumimoji="0" lang="en-GB" sz="2200" b="0" i="0" u="none" strike="noStrike" kern="1200" cap="none" spc="0" normalizeH="0" baseline="0" noProof="0">
                <a:ln>
                  <a:noFill/>
                </a:ln>
                <a:effectLst/>
                <a:uLnTx/>
                <a:uFillTx/>
                <a:latin typeface="GDS Transport"/>
                <a:ea typeface="+mn-ea"/>
                <a:cs typeface="+mn-cs"/>
              </a:rPr>
              <a:t>A total of £55,448,279 has been paid out across 1,467 claims</a:t>
            </a:r>
          </a:p>
          <a:p>
            <a:pPr marL="306000" marR="0" lvl="0" indent="-306000" defTabSz="457200" rtl="0" eaLnBrk="1" fontAlgn="auto" latinLnBrk="0" hangingPunct="1">
              <a:spcBef>
                <a:spcPct val="20000"/>
              </a:spcBef>
              <a:spcAft>
                <a:spcPts val="600"/>
              </a:spcAft>
              <a:buClr>
                <a:srgbClr val="ED8428"/>
              </a:buClr>
              <a:buSzPct val="92000"/>
              <a:buFont typeface="Wingdings 2" panose="05020102010507070707" pitchFamily="18" charset="2"/>
              <a:buChar char=""/>
              <a:tabLst/>
              <a:defRPr/>
            </a:pPr>
            <a:r>
              <a:rPr kumimoji="0" lang="en-GB" sz="2200" b="0" i="0" u="none" strike="noStrike" kern="1200" cap="none" spc="0" normalizeH="0" baseline="0" noProof="0">
                <a:ln>
                  <a:noFill/>
                </a:ln>
                <a:effectLst/>
                <a:uLnTx/>
                <a:uFillTx/>
                <a:latin typeface="GDS Transport"/>
                <a:ea typeface="+mn-ea"/>
                <a:cs typeface="+mn-cs"/>
              </a:rPr>
              <a:t>A further £10,469,077 has been offered , awaiting acceptance or pending review</a:t>
            </a:r>
          </a:p>
          <a:p>
            <a:pPr marL="306000" marR="0" lvl="0" indent="-306000" defTabSz="457200" rtl="0" eaLnBrk="1" fontAlgn="auto" latinLnBrk="0" hangingPunct="1">
              <a:spcBef>
                <a:spcPct val="20000"/>
              </a:spcBef>
              <a:spcAft>
                <a:spcPts val="600"/>
              </a:spcAft>
              <a:buClr>
                <a:srgbClr val="ED8428"/>
              </a:buClr>
              <a:buSzPct val="92000"/>
              <a:buFont typeface="Wingdings 2" panose="05020102010507070707" pitchFamily="18" charset="2"/>
              <a:buChar char=""/>
              <a:tabLst/>
              <a:defRPr/>
            </a:pPr>
            <a:r>
              <a:rPr kumimoji="0" lang="en-GB" sz="2200" b="0" i="0" u="none" strike="noStrike" kern="1200" cap="none" spc="0" normalizeH="0" baseline="0" noProof="0">
                <a:ln>
                  <a:noFill/>
                </a:ln>
                <a:effectLst/>
                <a:uLnTx/>
                <a:uFillTx/>
                <a:latin typeface="Gill Sans MT" panose="020B0502020104020203"/>
                <a:ea typeface="+mn-ea"/>
                <a:cs typeface="+mn-cs"/>
              </a:rPr>
              <a:t>3,100 claims have been refused </a:t>
            </a:r>
          </a:p>
          <a:p>
            <a:endParaRPr lang="en-GB" sz="2200"/>
          </a:p>
        </p:txBody>
      </p:sp>
    </p:spTree>
    <p:extLst>
      <p:ext uri="{BB962C8B-B14F-4D97-AF65-F5344CB8AC3E}">
        <p14:creationId xmlns:p14="http://schemas.microsoft.com/office/powerpoint/2010/main" val="1683159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C4188B2-F6BD-1E17-1480-B48ED1F99869}"/>
              </a:ext>
            </a:extLst>
          </p:cNvPr>
          <p:cNvSpPr>
            <a:spLocks noGrp="1"/>
          </p:cNvSpPr>
          <p:nvPr>
            <p:ph type="title"/>
          </p:nvPr>
        </p:nvSpPr>
        <p:spPr>
          <a:xfrm>
            <a:off x="838200" y="365125"/>
            <a:ext cx="10515600" cy="1325563"/>
          </a:xfrm>
        </p:spPr>
        <p:txBody>
          <a:bodyPr>
            <a:normAutofit/>
          </a:bodyPr>
          <a:lstStyle/>
          <a:p>
            <a:br>
              <a:rPr lang="en-GB" sz="2600" b="1" i="0">
                <a:effectLst/>
                <a:latin typeface="KarlaRegular"/>
              </a:rPr>
            </a:br>
            <a:r>
              <a:rPr lang="en-GB" sz="2600"/>
              <a:t>The Windrush Compensation Scheme: Unmet Need For Legal Advice Findings</a:t>
            </a:r>
            <a:br>
              <a:rPr lang="en-GB" sz="2600" b="1" i="0">
                <a:effectLst/>
                <a:latin typeface="KarlaRegular"/>
              </a:rPr>
            </a:br>
            <a:endParaRPr lang="en-GB" sz="2600" b="1"/>
          </a:p>
        </p:txBody>
      </p:sp>
      <p:sp>
        <p:nvSpPr>
          <p:cNvPr id="13"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0A5D5D2-28C9-DA27-0119-FCEE655910CD}"/>
              </a:ext>
            </a:extLst>
          </p:cNvPr>
          <p:cNvSpPr>
            <a:spLocks noGrp="1"/>
          </p:cNvSpPr>
          <p:nvPr>
            <p:ph idx="1"/>
          </p:nvPr>
        </p:nvSpPr>
        <p:spPr>
          <a:xfrm>
            <a:off x="838200" y="1929384"/>
            <a:ext cx="10515600" cy="4251960"/>
          </a:xfrm>
        </p:spPr>
        <p:txBody>
          <a:bodyPr>
            <a:normAutofit/>
          </a:bodyPr>
          <a:lstStyle/>
          <a:p>
            <a:pPr marR="0" lvl="0" defTabSz="457200" rtl="0" eaLnBrk="1" fontAlgn="auto" latinLnBrk="0" hangingPunct="1">
              <a:spcBef>
                <a:spcPct val="20000"/>
              </a:spcBef>
              <a:spcAft>
                <a:spcPts val="800"/>
              </a:spcAft>
              <a:buClr>
                <a:srgbClr val="ED8428"/>
              </a:buClr>
              <a:buSzPct val="92000"/>
              <a:buFont typeface="Wingdings" panose="05000000000000000000" pitchFamily="2" charset="2"/>
              <a:buChar char="Ø"/>
              <a:tabLst/>
              <a:defRPr/>
            </a:pPr>
            <a:r>
              <a:rPr kumimoji="0" lang="en-GB" sz="22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The WCS application process is too complex for claimants to complete alone and the limited support provided by the Home Office is insufficient</a:t>
            </a:r>
          </a:p>
          <a:p>
            <a:pPr marR="0" lvl="0" defTabSz="457200" rtl="0" eaLnBrk="1" fontAlgn="auto" latinLnBrk="0" hangingPunct="1">
              <a:spcBef>
                <a:spcPct val="20000"/>
              </a:spcBef>
              <a:spcAft>
                <a:spcPts val="800"/>
              </a:spcAft>
              <a:buClr>
                <a:srgbClr val="ED8428"/>
              </a:buClr>
              <a:buSzPct val="92000"/>
              <a:buFont typeface="Wingdings" panose="05000000000000000000" pitchFamily="2" charset="2"/>
              <a:buChar char="Ø"/>
              <a:tabLst/>
              <a:defRPr/>
            </a:pPr>
            <a:r>
              <a:rPr kumimoji="0" lang="en-GB" sz="22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Legal advice and support is necessary for claimants to prepare their applications, provide necessary evidence and pursue reviews</a:t>
            </a:r>
          </a:p>
          <a:p>
            <a:pPr marR="0" lvl="0" defTabSz="457200" rtl="0" eaLnBrk="1" fontAlgn="auto" latinLnBrk="0" hangingPunct="1">
              <a:spcBef>
                <a:spcPct val="20000"/>
              </a:spcBef>
              <a:spcAft>
                <a:spcPts val="800"/>
              </a:spcAft>
              <a:buClr>
                <a:srgbClr val="ED8428"/>
              </a:buClr>
              <a:buSzPct val="92000"/>
              <a:buFont typeface="Wingdings" panose="05000000000000000000" pitchFamily="2" charset="2"/>
              <a:buChar char="Ø"/>
              <a:tabLst/>
              <a:defRPr/>
            </a:pPr>
            <a:r>
              <a:rPr kumimoji="0" lang="en-GB" sz="22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Other than the WJC and its partner organisations, there are very few sources of totally free and easily accessible legal advice for WCS claimants in the UK </a:t>
            </a:r>
          </a:p>
          <a:p>
            <a:pPr marR="0" lvl="0" defTabSz="457200" rtl="0" eaLnBrk="1" fontAlgn="auto" latinLnBrk="0" hangingPunct="1">
              <a:spcBef>
                <a:spcPct val="20000"/>
              </a:spcBef>
              <a:spcAft>
                <a:spcPts val="800"/>
              </a:spcAft>
              <a:buClr>
                <a:srgbClr val="ED8428"/>
              </a:buClr>
              <a:buSzPct val="92000"/>
              <a:buFont typeface="Wingdings" panose="05000000000000000000" pitchFamily="2" charset="2"/>
              <a:buChar char="Ø"/>
              <a:tabLst/>
              <a:defRPr/>
            </a:pPr>
            <a:r>
              <a:rPr kumimoji="0" lang="en-GB" sz="2200" b="0" i="0" u="none" strike="noStrike" kern="1200" cap="none" spc="0" normalizeH="0" baseline="0" noProof="0" dirty="0">
                <a:ln>
                  <a:noFill/>
                </a:ln>
                <a:effectLst/>
                <a:uLnTx/>
                <a:uFillTx/>
                <a:latin typeface="Calibri" panose="020F0502020204030204" pitchFamily="34" charset="0"/>
                <a:ea typeface="Calibri" panose="020F0502020204030204" pitchFamily="34" charset="0"/>
                <a:cs typeface="Times New Roman" panose="02020603050405020304" pitchFamily="18" charset="0"/>
              </a:rPr>
              <a:t>It is likely that there are significant numbers of people who have been affected by the Windrush scandal who would benefit from legal advice to make a claim under the WCS, seek a review of an existing offer, or to ensure payment of an award that has been offered. </a:t>
            </a:r>
          </a:p>
          <a:p>
            <a:pPr marR="0" lvl="0" defTabSz="457200" rtl="0" eaLnBrk="1" fontAlgn="auto" latinLnBrk="0" hangingPunct="1">
              <a:spcBef>
                <a:spcPct val="20000"/>
              </a:spcBef>
              <a:spcAft>
                <a:spcPts val="800"/>
              </a:spcAft>
              <a:buClr>
                <a:srgbClr val="ED8428"/>
              </a:buClr>
              <a:buSzPct val="92000"/>
              <a:buFont typeface="Wingdings" panose="05000000000000000000" pitchFamily="2" charset="2"/>
              <a:buChar char="Ø"/>
              <a:tabLst/>
              <a:defRPr/>
            </a:pPr>
            <a:r>
              <a:rPr lang="en-GB" sz="2200">
                <a:latin typeface="Calibri" panose="020F0502020204030204" pitchFamily="34" charset="0"/>
                <a:ea typeface="Calibri" panose="020F0502020204030204" pitchFamily="34" charset="0"/>
                <a:cs typeface="Times New Roman" panose="02020603050405020304" pitchFamily="18" charset="0"/>
              </a:rPr>
              <a:t>Survey results </a:t>
            </a:r>
            <a:r>
              <a:rPr lang="en-GB" sz="2200" dirty="0">
                <a:latin typeface="Calibri" panose="020F0502020204030204" pitchFamily="34" charset="0"/>
                <a:ea typeface="Calibri" panose="020F0502020204030204" pitchFamily="34" charset="0"/>
                <a:cs typeface="Times New Roman" panose="02020603050405020304" pitchFamily="18" charset="0"/>
              </a:rPr>
              <a:t>showed compensation scheme retraumatises claimants </a:t>
            </a:r>
            <a:endParaRPr lang="en-GB" sz="2200" dirty="0"/>
          </a:p>
        </p:txBody>
      </p:sp>
    </p:spTree>
    <p:extLst>
      <p:ext uri="{BB962C8B-B14F-4D97-AF65-F5344CB8AC3E}">
        <p14:creationId xmlns:p14="http://schemas.microsoft.com/office/powerpoint/2010/main" val="10414650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131119-EA98-1B63-14D3-68C798E8BAB0}"/>
              </a:ext>
            </a:extLst>
          </p:cNvPr>
          <p:cNvSpPr>
            <a:spLocks noGrp="1"/>
          </p:cNvSpPr>
          <p:nvPr>
            <p:ph type="title"/>
          </p:nvPr>
        </p:nvSpPr>
        <p:spPr>
          <a:xfrm>
            <a:off x="841248" y="548640"/>
            <a:ext cx="3600860" cy="5431536"/>
          </a:xfrm>
        </p:spPr>
        <p:txBody>
          <a:bodyPr>
            <a:normAutofit/>
          </a:bodyPr>
          <a:lstStyle/>
          <a:p>
            <a:r>
              <a:rPr lang="en-GB" sz="4600"/>
              <a:t>The Windrush Compensation Scheme: Unmet Need For Legal Advice</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CB8FD01-E7EB-426D-7DED-985F5ED99550}"/>
              </a:ext>
            </a:extLst>
          </p:cNvPr>
          <p:cNvSpPr>
            <a:spLocks noGrp="1"/>
          </p:cNvSpPr>
          <p:nvPr>
            <p:ph idx="1"/>
          </p:nvPr>
        </p:nvSpPr>
        <p:spPr>
          <a:xfrm>
            <a:off x="5126418" y="552091"/>
            <a:ext cx="6224335" cy="5431536"/>
          </a:xfrm>
        </p:spPr>
        <p:txBody>
          <a:bodyPr anchor="ctr">
            <a:normAutofit/>
          </a:bodyPr>
          <a:lstStyle/>
          <a:p>
            <a:pPr marL="0" indent="0">
              <a:buNone/>
            </a:pPr>
            <a:endParaRPr lang="en-GB" sz="2200" dirty="0">
              <a:hlinkClick r:id="rId2"/>
            </a:endParaRPr>
          </a:p>
          <a:p>
            <a:pPr marL="0" indent="0">
              <a:buNone/>
            </a:pPr>
            <a:r>
              <a:rPr lang="en-GB" sz="2200" dirty="0">
                <a:hlinkClick r:id="rId2"/>
              </a:rPr>
              <a:t>&lt;https://westminsterresearch.westminster.ac.uk/item/vww2q/the-windrush-compensation-scheme-unmet-need-for-legal-advice</a:t>
            </a:r>
            <a:r>
              <a:rPr lang="en-GB" sz="2200" dirty="0"/>
              <a:t>&gt;</a:t>
            </a:r>
          </a:p>
          <a:p>
            <a:endParaRPr lang="en-GB" sz="2200" dirty="0"/>
          </a:p>
          <a:p>
            <a:pPr marL="0" indent="0">
              <a:buNone/>
            </a:pPr>
            <a:r>
              <a:rPr lang="en-GB" sz="2200" dirty="0"/>
              <a:t>Published 25 March 2022</a:t>
            </a:r>
          </a:p>
          <a:p>
            <a:endParaRPr lang="en-GB" sz="2200" dirty="0"/>
          </a:p>
        </p:txBody>
      </p:sp>
    </p:spTree>
    <p:extLst>
      <p:ext uri="{BB962C8B-B14F-4D97-AF65-F5344CB8AC3E}">
        <p14:creationId xmlns:p14="http://schemas.microsoft.com/office/powerpoint/2010/main" val="875116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AA4DF26-09EA-AA2D-62E1-FB99EB079B3C}"/>
              </a:ext>
            </a:extLst>
          </p:cNvPr>
          <p:cNvSpPr>
            <a:spLocks noGrp="1"/>
          </p:cNvSpPr>
          <p:nvPr>
            <p:ph type="title"/>
          </p:nvPr>
        </p:nvSpPr>
        <p:spPr>
          <a:xfrm>
            <a:off x="841248" y="548640"/>
            <a:ext cx="3600860" cy="5431536"/>
          </a:xfrm>
        </p:spPr>
        <p:txBody>
          <a:bodyPr>
            <a:normAutofit/>
          </a:bodyPr>
          <a:lstStyle/>
          <a:p>
            <a:r>
              <a:rPr lang="en-GB" sz="5400"/>
              <a:t>Windrush Scandal through the lens of transitional justice </a:t>
            </a:r>
            <a:endParaRPr lang="en-GB" sz="5400" b="1"/>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479E8C1-99A6-6F23-BDC2-B30B7274C5B6}"/>
              </a:ext>
            </a:extLst>
          </p:cNvPr>
          <p:cNvSpPr>
            <a:spLocks noGrp="1"/>
          </p:cNvSpPr>
          <p:nvPr>
            <p:ph idx="1"/>
          </p:nvPr>
        </p:nvSpPr>
        <p:spPr>
          <a:xfrm>
            <a:off x="5126418" y="552091"/>
            <a:ext cx="6224335" cy="5431536"/>
          </a:xfrm>
        </p:spPr>
        <p:txBody>
          <a:bodyPr anchor="ctr">
            <a:normAutofit/>
          </a:bodyPr>
          <a:lstStyle/>
          <a:p>
            <a:pPr marL="0" indent="0">
              <a:buNone/>
            </a:pPr>
            <a:endParaRPr lang="en-GB" sz="2200" b="0" i="0" dirty="0">
              <a:effectLst/>
              <a:latin typeface="Roboto" panose="02000000000000000000" pitchFamily="2" charset="0"/>
            </a:endParaRPr>
          </a:p>
          <a:p>
            <a:pPr marL="0" indent="0">
              <a:buNone/>
            </a:pPr>
            <a:r>
              <a:rPr lang="en-GB" sz="2200" i="0" dirty="0">
                <a:effectLst/>
                <a:latin typeface="Roboto" panose="02000000000000000000" pitchFamily="2" charset="0"/>
              </a:rPr>
              <a:t>“</a:t>
            </a:r>
            <a:r>
              <a:rPr lang="en-GB" sz="2200" i="0" dirty="0">
                <a:effectLst/>
              </a:rPr>
              <a:t>For the United Nations, transitional justice is the full range of processes and mechanisms associated with a society’s attempt to come to terms with a legacy of large-scale past abuses, in order to ensure accountability, serve justice and achieve reconciliation. Transitional justice processes and mechanisms are a critical component of the United Nations framework for strengthening the rule of law.” (</a:t>
            </a:r>
            <a:r>
              <a:rPr lang="en-GB" sz="2200" dirty="0"/>
              <a:t>Guidance Note of the Secretary-General:</a:t>
            </a:r>
            <a:br>
              <a:rPr lang="en-GB" sz="2200" dirty="0"/>
            </a:br>
            <a:r>
              <a:rPr lang="en-GB" sz="2200" dirty="0"/>
              <a:t>United Nations Approach to Transitional Justice, March 2010)</a:t>
            </a:r>
          </a:p>
          <a:p>
            <a:pPr marL="0" indent="0">
              <a:buNone/>
            </a:pPr>
            <a:endParaRPr lang="en-GB" sz="2200" dirty="0"/>
          </a:p>
          <a:p>
            <a:pPr marL="0" indent="0">
              <a:buNone/>
            </a:pPr>
            <a:r>
              <a:rPr lang="en-GB" sz="2200" dirty="0"/>
              <a:t>The approach of applying transitional justice mechanisms to racial injustice provides important insights (</a:t>
            </a:r>
            <a:r>
              <a:rPr lang="en-GB" sz="2200" dirty="0" err="1"/>
              <a:t>Ladisch</a:t>
            </a:r>
            <a:r>
              <a:rPr lang="en-GB" sz="2200" dirty="0"/>
              <a:t> and </a:t>
            </a:r>
            <a:r>
              <a:rPr lang="en-GB" sz="2200" dirty="0" err="1"/>
              <a:t>Roccatello</a:t>
            </a:r>
            <a:r>
              <a:rPr lang="en-GB" sz="2200" dirty="0"/>
              <a:t>, 2021) </a:t>
            </a:r>
          </a:p>
        </p:txBody>
      </p:sp>
    </p:spTree>
    <p:extLst>
      <p:ext uri="{BB962C8B-B14F-4D97-AF65-F5344CB8AC3E}">
        <p14:creationId xmlns:p14="http://schemas.microsoft.com/office/powerpoint/2010/main" val="2829124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77A147A-9ED8-46B4-8660-1B3C2AA880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BF7E74-8229-CCD0-DC76-AAF5B0F70AB0}"/>
              </a:ext>
            </a:extLst>
          </p:cNvPr>
          <p:cNvSpPr>
            <a:spLocks noGrp="1"/>
          </p:cNvSpPr>
          <p:nvPr>
            <p:ph type="title"/>
          </p:nvPr>
        </p:nvSpPr>
        <p:spPr>
          <a:xfrm>
            <a:off x="841248" y="548640"/>
            <a:ext cx="3600860" cy="5431536"/>
          </a:xfrm>
        </p:spPr>
        <p:txBody>
          <a:bodyPr>
            <a:normAutofit/>
          </a:bodyPr>
          <a:lstStyle/>
          <a:p>
            <a:r>
              <a:rPr lang="en-GB" sz="5400"/>
              <a:t>Impact of the Windrush Scandal </a:t>
            </a:r>
          </a:p>
        </p:txBody>
      </p:sp>
      <p:sp>
        <p:nvSpPr>
          <p:cNvPr id="10" name="sketch line">
            <a:extLst>
              <a:ext uri="{FF2B5EF4-FFF2-40B4-BE49-F238E27FC236}">
                <a16:creationId xmlns:a16="http://schemas.microsoft.com/office/drawing/2014/main" id="{5D6C15A0-C087-4593-8414-2B4EC1CDC3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2543983" y="3258715"/>
            <a:ext cx="4480560" cy="18288"/>
          </a:xfrm>
          <a:custGeom>
            <a:avLst/>
            <a:gdLst>
              <a:gd name="connsiteX0" fmla="*/ 0 w 4480560"/>
              <a:gd name="connsiteY0" fmla="*/ 0 h 18288"/>
              <a:gd name="connsiteX1" fmla="*/ 595274 w 4480560"/>
              <a:gd name="connsiteY1" fmla="*/ 0 h 18288"/>
              <a:gd name="connsiteX2" fmla="*/ 1100938 w 4480560"/>
              <a:gd name="connsiteY2" fmla="*/ 0 h 18288"/>
              <a:gd name="connsiteX3" fmla="*/ 1651406 w 4480560"/>
              <a:gd name="connsiteY3" fmla="*/ 0 h 18288"/>
              <a:gd name="connsiteX4" fmla="*/ 2336292 w 4480560"/>
              <a:gd name="connsiteY4" fmla="*/ 0 h 18288"/>
              <a:gd name="connsiteX5" fmla="*/ 2931566 w 4480560"/>
              <a:gd name="connsiteY5" fmla="*/ 0 h 18288"/>
              <a:gd name="connsiteX6" fmla="*/ 3482035 w 4480560"/>
              <a:gd name="connsiteY6" fmla="*/ 0 h 18288"/>
              <a:gd name="connsiteX7" fmla="*/ 4480560 w 4480560"/>
              <a:gd name="connsiteY7" fmla="*/ 0 h 18288"/>
              <a:gd name="connsiteX8" fmla="*/ 4480560 w 4480560"/>
              <a:gd name="connsiteY8" fmla="*/ 18288 h 18288"/>
              <a:gd name="connsiteX9" fmla="*/ 3840480 w 4480560"/>
              <a:gd name="connsiteY9" fmla="*/ 18288 h 18288"/>
              <a:gd name="connsiteX10" fmla="*/ 3290011 w 4480560"/>
              <a:gd name="connsiteY10" fmla="*/ 18288 h 18288"/>
              <a:gd name="connsiteX11" fmla="*/ 2560320 w 4480560"/>
              <a:gd name="connsiteY11" fmla="*/ 18288 h 18288"/>
              <a:gd name="connsiteX12" fmla="*/ 1965046 w 4480560"/>
              <a:gd name="connsiteY12" fmla="*/ 18288 h 18288"/>
              <a:gd name="connsiteX13" fmla="*/ 1459382 w 4480560"/>
              <a:gd name="connsiteY13" fmla="*/ 18288 h 18288"/>
              <a:gd name="connsiteX14" fmla="*/ 774497 w 4480560"/>
              <a:gd name="connsiteY14" fmla="*/ 18288 h 18288"/>
              <a:gd name="connsiteX15" fmla="*/ 0 w 4480560"/>
              <a:gd name="connsiteY15" fmla="*/ 18288 h 18288"/>
              <a:gd name="connsiteX16" fmla="*/ 0 w 4480560"/>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18288"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80958" y="7429"/>
                  <a:pt x="4480540" y="10822"/>
                  <a:pt x="4480560" y="18288"/>
                </a:cubicBezTo>
                <a:cubicBezTo>
                  <a:pt x="4314132" y="14924"/>
                  <a:pt x="4028383" y="36632"/>
                  <a:pt x="3840480" y="18288"/>
                </a:cubicBezTo>
                <a:cubicBezTo>
                  <a:pt x="3652577" y="-56"/>
                  <a:pt x="3547615" y="2848"/>
                  <a:pt x="3290011" y="18288"/>
                </a:cubicBezTo>
                <a:cubicBezTo>
                  <a:pt x="3032407" y="33728"/>
                  <a:pt x="2830268" y="8719"/>
                  <a:pt x="2560320" y="18288"/>
                </a:cubicBezTo>
                <a:cubicBezTo>
                  <a:pt x="2290372" y="27857"/>
                  <a:pt x="2147422" y="6728"/>
                  <a:pt x="1965046" y="18288"/>
                </a:cubicBezTo>
                <a:cubicBezTo>
                  <a:pt x="1782670" y="29848"/>
                  <a:pt x="1689791" y="40680"/>
                  <a:pt x="1459382" y="18288"/>
                </a:cubicBezTo>
                <a:cubicBezTo>
                  <a:pt x="1228973" y="-4104"/>
                  <a:pt x="915486" y="36501"/>
                  <a:pt x="774497" y="18288"/>
                </a:cubicBezTo>
                <a:cubicBezTo>
                  <a:pt x="633508" y="75"/>
                  <a:pt x="361442" y="-11107"/>
                  <a:pt x="0" y="18288"/>
                </a:cubicBezTo>
                <a:cubicBezTo>
                  <a:pt x="-591" y="13205"/>
                  <a:pt x="-663" y="6329"/>
                  <a:pt x="0" y="0"/>
                </a:cubicBezTo>
                <a:close/>
              </a:path>
              <a:path w="4480560" h="18288"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79674" y="5429"/>
                  <a:pt x="4481381" y="14046"/>
                  <a:pt x="4480560" y="18288"/>
                </a:cubicBezTo>
                <a:cubicBezTo>
                  <a:pt x="4279652" y="-6850"/>
                  <a:pt x="4200762" y="41566"/>
                  <a:pt x="3930091" y="18288"/>
                </a:cubicBezTo>
                <a:cubicBezTo>
                  <a:pt x="3659420" y="-4990"/>
                  <a:pt x="3456052" y="22294"/>
                  <a:pt x="3290011" y="18288"/>
                </a:cubicBezTo>
                <a:cubicBezTo>
                  <a:pt x="3123970" y="14282"/>
                  <a:pt x="2882392" y="32818"/>
                  <a:pt x="2649931" y="18288"/>
                </a:cubicBezTo>
                <a:cubicBezTo>
                  <a:pt x="2417470" y="3758"/>
                  <a:pt x="2238426" y="7337"/>
                  <a:pt x="2054657" y="18288"/>
                </a:cubicBezTo>
                <a:cubicBezTo>
                  <a:pt x="1870888" y="29239"/>
                  <a:pt x="1566368" y="45040"/>
                  <a:pt x="1324966" y="18288"/>
                </a:cubicBezTo>
                <a:cubicBezTo>
                  <a:pt x="1083564" y="-8464"/>
                  <a:pt x="787410" y="10946"/>
                  <a:pt x="595274" y="18288"/>
                </a:cubicBezTo>
                <a:cubicBezTo>
                  <a:pt x="403138" y="25630"/>
                  <a:pt x="169622" y="10499"/>
                  <a:pt x="0" y="18288"/>
                </a:cubicBezTo>
                <a:cubicBezTo>
                  <a:pt x="668" y="13665"/>
                  <a:pt x="578" y="5675"/>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0A04CC5-F3E5-08A5-9D11-35F63508F1C7}"/>
              </a:ext>
            </a:extLst>
          </p:cNvPr>
          <p:cNvSpPr>
            <a:spLocks noGrp="1"/>
          </p:cNvSpPr>
          <p:nvPr>
            <p:ph idx="1"/>
          </p:nvPr>
        </p:nvSpPr>
        <p:spPr>
          <a:xfrm>
            <a:off x="5126418" y="552091"/>
            <a:ext cx="6224335" cy="5431536"/>
          </a:xfrm>
        </p:spPr>
        <p:txBody>
          <a:bodyPr anchor="ctr">
            <a:normAutofit fontScale="92500"/>
          </a:bodyPr>
          <a:lstStyle/>
          <a:p>
            <a:pPr marL="0" indent="0">
              <a:buNone/>
            </a:pPr>
            <a:endParaRPr lang="en-GB" sz="2200" dirty="0"/>
          </a:p>
          <a:p>
            <a:pPr marL="0" indent="0">
              <a:buNone/>
            </a:pPr>
            <a:endParaRPr lang="en-GB" sz="2200" dirty="0"/>
          </a:p>
          <a:p>
            <a:pPr marL="0" indent="0">
              <a:buNone/>
            </a:pPr>
            <a:endParaRPr lang="en-GB" sz="2200" dirty="0"/>
          </a:p>
          <a:p>
            <a:pPr marL="0" indent="0">
              <a:buNone/>
            </a:pPr>
            <a:endParaRPr lang="en-GB" sz="2200" dirty="0"/>
          </a:p>
          <a:p>
            <a:pPr marL="0" indent="0">
              <a:buNone/>
            </a:pPr>
            <a:endParaRPr lang="en-GB" sz="2200" dirty="0"/>
          </a:p>
          <a:p>
            <a:pPr marL="0" indent="0">
              <a:buNone/>
            </a:pPr>
            <a:r>
              <a:rPr lang="en-GB" sz="2200" dirty="0"/>
              <a:t>Victims “are persons who individually or collectively suffered harm, including physical or mental injury, emotional suffering, economic loss or substantial impairment of their fundamental rights.” (UN Basic Principles and Guidelines on the Right to a Remedy and Reparations for Gross Violations)</a:t>
            </a:r>
          </a:p>
          <a:p>
            <a:pPr marL="0" indent="0">
              <a:buNone/>
            </a:pPr>
            <a:endParaRPr lang="en-GB" sz="2200" dirty="0"/>
          </a:p>
          <a:p>
            <a:pPr marL="0" indent="0">
              <a:buNone/>
            </a:pPr>
            <a:r>
              <a:rPr lang="en-GB" sz="2200" dirty="0"/>
              <a:t>“People who had lived in the UK lawfully for decades were made to question their identity and in some cases made destitute and separated from their family”.  They were “left scared and scarred” (Wendy Williams review 2018) </a:t>
            </a:r>
          </a:p>
          <a:p>
            <a:pPr marL="0" indent="0">
              <a:buNone/>
            </a:pPr>
            <a:endParaRPr lang="en-GB" sz="2200" b="1" dirty="0"/>
          </a:p>
          <a:p>
            <a:pPr marL="0" indent="0">
              <a:buNone/>
            </a:pPr>
            <a:endParaRPr lang="en-GB" sz="2200" b="1" dirty="0"/>
          </a:p>
          <a:p>
            <a:pPr marL="0" indent="0">
              <a:buNone/>
            </a:pPr>
            <a:endParaRPr lang="en-GB" sz="2200" dirty="0"/>
          </a:p>
          <a:p>
            <a:pPr marL="0" indent="0">
              <a:buNone/>
            </a:pPr>
            <a:endParaRPr lang="en-GB" sz="2200" dirty="0"/>
          </a:p>
          <a:p>
            <a:pPr marL="0" indent="0">
              <a:buNone/>
            </a:pPr>
            <a:endParaRPr lang="en-GB" sz="2200" dirty="0"/>
          </a:p>
          <a:p>
            <a:pPr marL="0" indent="0">
              <a:buNone/>
            </a:pPr>
            <a:endParaRPr lang="en-GB" sz="2200" dirty="0"/>
          </a:p>
        </p:txBody>
      </p:sp>
    </p:spTree>
    <p:extLst>
      <p:ext uri="{BB962C8B-B14F-4D97-AF65-F5344CB8AC3E}">
        <p14:creationId xmlns:p14="http://schemas.microsoft.com/office/powerpoint/2010/main" val="2934262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hite">
  <a:themeElements>
    <a:clrScheme name="White 2">
      <a:dk1>
        <a:srgbClr val="7D9AAA"/>
      </a:dk1>
      <a:lt1>
        <a:srgbClr val="FFFFFF"/>
      </a:lt1>
      <a:dk2>
        <a:srgbClr val="6A1A41"/>
      </a:dk2>
      <a:lt2>
        <a:srgbClr val="8C6CD0"/>
      </a:lt2>
      <a:accent1>
        <a:srgbClr val="F7403A"/>
      </a:accent1>
      <a:accent2>
        <a:srgbClr val="34B233"/>
      </a:accent2>
      <a:accent3>
        <a:srgbClr val="FFFFFF"/>
      </a:accent3>
      <a:accent4>
        <a:srgbClr val="6A8391"/>
      </a:accent4>
      <a:accent5>
        <a:srgbClr val="FAAFAE"/>
      </a:accent5>
      <a:accent6>
        <a:srgbClr val="2EA12D"/>
      </a:accent6>
      <a:hlink>
        <a:srgbClr val="D10074"/>
      </a:hlink>
      <a:folHlink>
        <a:srgbClr val="E4D700"/>
      </a:folHlink>
    </a:clrScheme>
    <a:fontScheme name="Whi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White 1">
        <a:dk1>
          <a:srgbClr val="8C6CD0"/>
        </a:dk1>
        <a:lt1>
          <a:srgbClr val="FFFFFF"/>
        </a:lt1>
        <a:dk2>
          <a:srgbClr val="7D9AAA"/>
        </a:dk2>
        <a:lt2>
          <a:srgbClr val="000000"/>
        </a:lt2>
        <a:accent1>
          <a:srgbClr val="4B92DB"/>
        </a:accent1>
        <a:accent2>
          <a:srgbClr val="F7403A"/>
        </a:accent2>
        <a:accent3>
          <a:srgbClr val="BFCAD2"/>
        </a:accent3>
        <a:accent4>
          <a:srgbClr val="DADADA"/>
        </a:accent4>
        <a:accent5>
          <a:srgbClr val="B1C7EA"/>
        </a:accent5>
        <a:accent6>
          <a:srgbClr val="E03934"/>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White 2">
        <a:dk1>
          <a:srgbClr val="7D9AAA"/>
        </a:dk1>
        <a:lt1>
          <a:srgbClr val="FFFFFF"/>
        </a:lt1>
        <a:dk2>
          <a:srgbClr val="6A1A41"/>
        </a:dk2>
        <a:lt2>
          <a:srgbClr val="8C6CD0"/>
        </a:lt2>
        <a:accent1>
          <a:srgbClr val="F7403A"/>
        </a:accent1>
        <a:accent2>
          <a:srgbClr val="34B233"/>
        </a:accent2>
        <a:accent3>
          <a:srgbClr val="FFFFFF"/>
        </a:accent3>
        <a:accent4>
          <a:srgbClr val="6A8391"/>
        </a:accent4>
        <a:accent5>
          <a:srgbClr val="FAAFAE"/>
        </a:accent5>
        <a:accent6>
          <a:srgbClr val="2EA12D"/>
        </a:accent6>
        <a:hlink>
          <a:srgbClr val="D10074"/>
        </a:hlink>
        <a:folHlink>
          <a:srgbClr val="E4D7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UOW-Powerpoint-template-animated.pot-3" id="{D62D35DC-8AC7-D846-B549-7E27879F6D0E}" vid="{67254EBA-17D3-DB47-90A8-11DF051E419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1035</TotalTime>
  <Words>1489</Words>
  <Application>Microsoft Office PowerPoint</Application>
  <PresentationFormat>Widescreen</PresentationFormat>
  <Paragraphs>118</Paragraphs>
  <Slides>17</Slides>
  <Notes>0</Notes>
  <HiddenSlides>0</HiddenSlides>
  <MMClips>0</MMClips>
  <ScaleCrop>false</ScaleCrop>
  <HeadingPairs>
    <vt:vector size="6" baseType="variant">
      <vt:variant>
        <vt:lpstr>Fonts Used</vt:lpstr>
      </vt:variant>
      <vt:variant>
        <vt:i4>15</vt:i4>
      </vt:variant>
      <vt:variant>
        <vt:lpstr>Theme</vt:lpstr>
      </vt:variant>
      <vt:variant>
        <vt:i4>2</vt:i4>
      </vt:variant>
      <vt:variant>
        <vt:lpstr>Slide Titles</vt:lpstr>
      </vt:variant>
      <vt:variant>
        <vt:i4>17</vt:i4>
      </vt:variant>
    </vt:vector>
  </HeadingPairs>
  <TitlesOfParts>
    <vt:vector size="34" baseType="lpstr">
      <vt:lpstr>akzidenz-grotesk</vt:lpstr>
      <vt:lpstr>Algebra Web</vt:lpstr>
      <vt:lpstr>Arial</vt:lpstr>
      <vt:lpstr>BlinkMacSystemFont</vt:lpstr>
      <vt:lpstr>Calibri</vt:lpstr>
      <vt:lpstr>Calibri Light</vt:lpstr>
      <vt:lpstr>GDS Transport</vt:lpstr>
      <vt:lpstr>Gill Sans MT</vt:lpstr>
      <vt:lpstr>KarlaRegular</vt:lpstr>
      <vt:lpstr>LL Akkurat Regular Web</vt:lpstr>
      <vt:lpstr>Roboto</vt:lpstr>
      <vt:lpstr>Source Sans Pro</vt:lpstr>
      <vt:lpstr>Times New Roman</vt:lpstr>
      <vt:lpstr>Wingdings</vt:lpstr>
      <vt:lpstr>Wingdings 2</vt:lpstr>
      <vt:lpstr>Office Theme</vt:lpstr>
      <vt:lpstr>White</vt:lpstr>
      <vt:lpstr>The Windrush scandal: lessons learnt?</vt:lpstr>
      <vt:lpstr>Discussion outline</vt:lpstr>
      <vt:lpstr>WCS and the Hostile Environment</vt:lpstr>
      <vt:lpstr>WCS and the Hostile Environment</vt:lpstr>
      <vt:lpstr>Windrush Compensation Scheme  </vt:lpstr>
      <vt:lpstr> The Windrush Compensation Scheme: Unmet Need For Legal Advice Findings </vt:lpstr>
      <vt:lpstr>The Windrush Compensation Scheme: Unmet Need For Legal Advice</vt:lpstr>
      <vt:lpstr>Windrush Scandal through the lens of transitional justice </vt:lpstr>
      <vt:lpstr>Impact of the Windrush Scandal </vt:lpstr>
      <vt:lpstr>Reconciliation</vt:lpstr>
      <vt:lpstr>Reparations</vt:lpstr>
      <vt:lpstr>Lessons Learnt? </vt:lpstr>
      <vt:lpstr>Bibliography</vt:lpstr>
      <vt:lpstr>Bibliography</vt:lpstr>
      <vt:lpstr>Bibliography Transitional Justice</vt:lpstr>
      <vt:lpstr>Bibliography Transitional Justice</vt:lpstr>
      <vt:lpstr>Bibliography Transitional Justice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Windrush scandal: lessons learnt?</dc:title>
  <dc:creator>Yinka Lewis</dc:creator>
  <cp:lastModifiedBy>Evans, Catherine 15</cp:lastModifiedBy>
  <cp:revision>22</cp:revision>
  <dcterms:created xsi:type="dcterms:W3CDTF">2023-03-25T22:27:02Z</dcterms:created>
  <dcterms:modified xsi:type="dcterms:W3CDTF">2023-06-07T10:00:19Z</dcterms:modified>
</cp:coreProperties>
</file>