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0" r:id="rId1"/>
    <p:sldMasterId id="2147483668" r:id="rId2"/>
    <p:sldMasterId id="2147483671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notesMasterIdLst>
    <p:notesMasterId r:id="rId28"/>
  </p:notesMasterIdLst>
  <p:sldIdLst>
    <p:sldId id="653" r:id="rId9"/>
    <p:sldId id="675" r:id="rId10"/>
    <p:sldId id="594" r:id="rId11"/>
    <p:sldId id="266" r:id="rId12"/>
    <p:sldId id="654" r:id="rId13"/>
    <p:sldId id="666" r:id="rId14"/>
    <p:sldId id="643" r:id="rId15"/>
    <p:sldId id="667" r:id="rId16"/>
    <p:sldId id="670" r:id="rId17"/>
    <p:sldId id="650" r:id="rId18"/>
    <p:sldId id="661" r:id="rId19"/>
    <p:sldId id="669" r:id="rId20"/>
    <p:sldId id="671" r:id="rId21"/>
    <p:sldId id="672" r:id="rId22"/>
    <p:sldId id="673" r:id="rId23"/>
    <p:sldId id="663" r:id="rId24"/>
    <p:sldId id="664" r:id="rId25"/>
    <p:sldId id="674" r:id="rId26"/>
    <p:sldId id="6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5E26D-9336-4AA9-983A-0565FF592A07}" v="36" dt="2023-06-11T13:05:59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07" autoAdjust="0"/>
  </p:normalViewPr>
  <p:slideViewPr>
    <p:cSldViewPr snapToGrid="0" snapToObjects="1">
      <p:cViewPr varScale="1">
        <p:scale>
          <a:sx n="94" d="100"/>
          <a:sy n="94" d="100"/>
        </p:scale>
        <p:origin x="70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[Quantative.xlsx]characterists!$B$75:$B$77</c:f>
              <c:strCache>
                <c:ptCount val="3"/>
                <c:pt idx="0">
                  <c:v>Easier to engage and focus</c:v>
                </c:pt>
                <c:pt idx="1">
                  <c:v>Asking academic questions directly</c:v>
                </c:pt>
                <c:pt idx="2">
                  <c:v>Meeting fellow students and socialising</c:v>
                </c:pt>
              </c:strCache>
            </c:strRef>
          </c:cat>
          <c:val>
            <c:numRef>
              <c:f>[Quantative.xlsx]characterists!$D$75:$D$77</c:f>
              <c:numCache>
                <c:formatCode>General</c:formatCode>
                <c:ptCount val="3"/>
                <c:pt idx="0">
                  <c:v>8</c:v>
                </c:pt>
                <c:pt idx="1">
                  <c:v>72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3-438F-ABE2-15665881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6200639"/>
        <c:axId val="112336521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[Quantative.xlsx]characterists!$B$75:$B$77</c15:sqref>
                        </c15:formulaRef>
                      </c:ext>
                    </c:extLst>
                    <c:strCache>
                      <c:ptCount val="3"/>
                      <c:pt idx="0">
                        <c:v>Easier to engage and focus</c:v>
                      </c:pt>
                      <c:pt idx="1">
                        <c:v>Asking academic questions directly</c:v>
                      </c:pt>
                      <c:pt idx="2">
                        <c:v>Meeting fellow students and socialising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[Quantative.xlsx]characterists!$C$75:$C$77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423-438F-ABE2-156658812E49}"/>
                  </c:ext>
                </c:extLst>
              </c15:ser>
            </c15:filteredBarSeries>
          </c:ext>
        </c:extLst>
      </c:barChart>
      <c:catAx>
        <c:axId val="126620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365215"/>
        <c:crosses val="autoZero"/>
        <c:auto val="1"/>
        <c:lblAlgn val="ctr"/>
        <c:lblOffset val="100"/>
        <c:noMultiLvlLbl val="0"/>
      </c:catAx>
      <c:valAx>
        <c:axId val="1123365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20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characterists!$B$66:$B$71</c:f>
              <c:strCache>
                <c:ptCount val="6"/>
                <c:pt idx="0">
                  <c:v>Future - workskills preparation</c:v>
                </c:pt>
                <c:pt idx="1">
                  <c:v>Independence, flexiblility and performed better</c:v>
                </c:pt>
                <c:pt idx="2">
                  <c:v>Save commute time</c:v>
                </c:pt>
                <c:pt idx="3">
                  <c:v>Save commute costs</c:v>
                </c:pt>
                <c:pt idx="4">
                  <c:v>Ease of access</c:v>
                </c:pt>
                <c:pt idx="5">
                  <c:v>Access to recorded sessions</c:v>
                </c:pt>
              </c:strCache>
            </c:strRef>
          </c:cat>
          <c:val>
            <c:numRef>
              <c:f>characterists!$D$66:$D$71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59</c:v>
                </c:pt>
                <c:pt idx="3">
                  <c:v>64</c:v>
                </c:pt>
                <c:pt idx="4">
                  <c:v>78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B-4974-8FB6-DCA9A38D5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099920"/>
        <c:axId val="499099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characterists!$B$66:$B$71</c15:sqref>
                        </c15:formulaRef>
                      </c:ext>
                    </c:extLst>
                    <c:strCache>
                      <c:ptCount val="6"/>
                      <c:pt idx="0">
                        <c:v>Future - workskills preparation</c:v>
                      </c:pt>
                      <c:pt idx="1">
                        <c:v>Independence, flexiblility and performed better</c:v>
                      </c:pt>
                      <c:pt idx="2">
                        <c:v>Save commute time</c:v>
                      </c:pt>
                      <c:pt idx="3">
                        <c:v>Save commute costs</c:v>
                      </c:pt>
                      <c:pt idx="4">
                        <c:v>Ease of access</c:v>
                      </c:pt>
                      <c:pt idx="5">
                        <c:v>Access to recorded sessions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characterists!$C$66:$C$71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A2B-4974-8FB6-DCA9A38D5049}"/>
                  </c:ext>
                </c:extLst>
              </c15:ser>
            </c15:filteredBarSeries>
          </c:ext>
        </c:extLst>
      </c:barChart>
      <c:catAx>
        <c:axId val="49909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099592"/>
        <c:crosses val="autoZero"/>
        <c:auto val="1"/>
        <c:lblAlgn val="ctr"/>
        <c:lblOffset val="100"/>
        <c:noMultiLvlLbl val="0"/>
      </c:catAx>
      <c:valAx>
        <c:axId val="499099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09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0.34122</cdr:x>
      <cdr:y>0.67916</cdr:y>
    </cdr:from>
    <cdr:to>
      <cdr:x>0.56216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311309" y="1190730"/>
          <a:ext cx="849085" cy="562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0.29808</cdr:x>
      <cdr:y>0.8511</cdr:y>
    </cdr:from>
    <cdr:to>
      <cdr:x>0.39613</cdr:x>
      <cdr:y>1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145512" y="1492181"/>
          <a:ext cx="376813" cy="261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B04B-1BC4-4B5E-A874-E48D7A470579}" type="datetimeFigureOut">
              <a:rPr lang="en-GB" smtClean="0"/>
              <a:t>30/06/2023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E356-18F0-4D8C-AF98-DE6477DE4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3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47264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54897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71650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85189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8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20762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78052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07594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3548" y="2170549"/>
            <a:ext cx="10515600" cy="314036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body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our corporate branded template. A selection of </a:t>
            </a:r>
            <a:r>
              <a:rPr lang="en-US" dirty="0" err="1"/>
              <a:t>colourful</a:t>
            </a:r>
            <a:r>
              <a:rPr lang="en-US" dirty="0"/>
              <a:t> templates can be chosen from in the New Slide tab. Other presentation templates are available from </a:t>
            </a:r>
            <a:r>
              <a:rPr lang="en-US" dirty="0" err="1"/>
              <a:t>OurLSBU</a:t>
            </a:r>
            <a:r>
              <a:rPr lang="en-US" dirty="0"/>
              <a:t>: https://</a:t>
            </a:r>
            <a:r>
              <a:rPr lang="en-US" dirty="0" err="1"/>
              <a:t>our.lsbu.ac.uk</a:t>
            </a:r>
            <a:r>
              <a:rPr lang="en-US" dirty="0"/>
              <a:t>/home/how-to/</a:t>
            </a:r>
            <a:r>
              <a:rPr lang="en-US" dirty="0" err="1"/>
              <a:t>lsbu</a:t>
            </a:r>
            <a:r>
              <a:rPr lang="en-US" dirty="0"/>
              <a:t>-brand-toolkit.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Arial is used because it is common across all computers and is a clear, legible sans serif, similar to our corporate font, Gilroy.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73548" y="795407"/>
            <a:ext cx="10515600" cy="994299"/>
          </a:xfrm>
          <a:prstGeom prst="rect">
            <a:avLst/>
          </a:prstGeom>
        </p:spPr>
        <p:txBody>
          <a:bodyPr/>
          <a:lstStyle>
            <a:lvl1pPr>
              <a:defRPr sz="5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the headline</a:t>
            </a:r>
          </a:p>
        </p:txBody>
      </p:sp>
    </p:spTree>
    <p:extLst>
      <p:ext uri="{BB962C8B-B14F-4D97-AF65-F5344CB8AC3E}">
        <p14:creationId xmlns:p14="http://schemas.microsoft.com/office/powerpoint/2010/main" val="13350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0C3C-1528-5E4B-AD89-2781BB863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4" y="0"/>
            <a:ext cx="122118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0728A-4415-4242-BED0-E651EE45EB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DBF3A-FFBF-2246-B68B-07F208307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4" y="0"/>
            <a:ext cx="1221182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0DDBD-BA8F-2C4E-BFCB-BEAFC8F008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57DAF-EB65-764E-8D08-AA6207692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2" y="0"/>
            <a:ext cx="12211826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5DD4B-A4E2-3B4B-93FD-0AE430D7A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8150DD-FF9B-0048-B41E-2FBF218E65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14" y="0"/>
            <a:ext cx="12211828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17C3F-715C-6942-AF85-1BB8D814E2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D8EBF7-E7A9-1B44-9666-1BF9212E4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3" y="0"/>
            <a:ext cx="1221182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5D971-9A65-914A-91F4-F307F3A8B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1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AF3EF-A56D-6B47-8750-41C306BF6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12" y="0"/>
            <a:ext cx="1221182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7840B-9FF5-754C-9D65-6DF1D1CA9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A371-7D93-4749-8421-490E3259C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1182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4361A-9F8C-BC47-9BF9-3F98D6BD6B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14217-BD14-C041-A721-F52CCAFBE3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3737"/>
            <a:ext cx="12211827" cy="663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F54B8-938F-8849-9C00-A4F2DA295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1863" y="5774732"/>
            <a:ext cx="1288510" cy="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A9561-356F-37F5-D9A9-81347FED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57" y="2006168"/>
            <a:ext cx="10789003" cy="31164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Students’ perception of future </a:t>
            </a:r>
            <a:r>
              <a:rPr lang="en-US" sz="32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learning in </a:t>
            </a:r>
            <a: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accounting education</a:t>
            </a:r>
            <a:b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Usha Mistry</a:t>
            </a:r>
            <a:b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London South Bank University</a:t>
            </a:r>
            <a:br>
              <a:rPr lang="en-US" sz="3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32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38" name="Freeform: Shape 1030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Freeform: Shape 1032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Freeform: Shape 1034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3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29B81DD-07C9-4B89-89B8-BC78594A4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13" y="1003895"/>
            <a:ext cx="10797535" cy="5433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1" dirty="0">
                <a:effectLst/>
                <a:ea typeface="Calibri" panose="020F0502020204030204" pitchFamily="34" charset="0"/>
              </a:rPr>
              <a:t>Mixed methods </a:t>
            </a:r>
            <a:r>
              <a:rPr lang="en-GB" sz="2300" dirty="0">
                <a:effectLst/>
                <a:ea typeface="Calibri" panose="020F0502020204030204" pitchFamily="34" charset="0"/>
              </a:rPr>
              <a:t>of quantitative and qualitative methods to explore the effectiveness of online, hybrid and </a:t>
            </a:r>
            <a:r>
              <a:rPr lang="en-GB" sz="2300" dirty="0">
                <a:ea typeface="Calibri" panose="020F0502020204030204" pitchFamily="34" charset="0"/>
              </a:rPr>
              <a:t>on campus</a:t>
            </a:r>
            <a:r>
              <a:rPr lang="en-GB" sz="2300" dirty="0">
                <a:effectLst/>
                <a:ea typeface="Calibri" panose="020F0502020204030204" pitchFamily="34" charset="0"/>
              </a:rPr>
              <a:t> learning experiences post-COVID-19 through data collection and statistical analysis.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Ethics cleared, completion of online questionnaire using Google Forms.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ea typeface="Calibri" panose="020F0502020204030204" pitchFamily="34" charset="0"/>
              </a:rPr>
              <a:t>All 604 undergraduate students registered on all three years of financial accounting/reporting module VLE sites were invited to voluntarily participate in the online questionnaire straight after the completion of their academic year in June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ea typeface="Calibri" panose="020F0502020204030204" pitchFamily="34" charset="0"/>
              </a:rPr>
              <a:t>96 usable responses were received, i.e., a 16% response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ea typeface="Calibri" panose="020F0502020204030204" pitchFamily="34" charset="0"/>
              </a:rPr>
              <a:t>The questionnaire: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ea typeface="Calibri" panose="020F0502020204030204" pitchFamily="34" charset="0"/>
              </a:rPr>
              <a:t>Part A asked students first their characteristics.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GB" sz="1900" dirty="0">
                <a:effectLst/>
                <a:ea typeface="Calibri" panose="020F0502020204030204" pitchFamily="34" charset="0"/>
              </a:rPr>
              <a:t>Part B asked students' preferences for teaching post COVID-19 pandemic (online/campus/hybrid) and reasons.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ffectLst/>
                <a:ea typeface="Calibri" panose="020F0502020204030204" pitchFamily="34" charset="0"/>
              </a:rPr>
              <a:t>Quantitative data was grouped by Google form, checked and analysed by Excel and further analysed using software STATA.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a typeface="Calibri" panose="020F0502020204030204" pitchFamily="34" charset="0"/>
              </a:rPr>
              <a:t>Q</a:t>
            </a:r>
            <a:r>
              <a:rPr lang="en-GB" sz="2300" dirty="0">
                <a:effectLst/>
                <a:ea typeface="Calibri" panose="020F0502020204030204" pitchFamily="34" charset="0"/>
              </a:rPr>
              <a:t>ualitative data grouped according to common shared experiences </a:t>
            </a:r>
          </a:p>
          <a:p>
            <a:r>
              <a:rPr lang="en-GB" sz="2300" dirty="0">
                <a:ea typeface="Calibri" panose="020F0502020204030204" pitchFamily="34" charset="0"/>
              </a:rPr>
              <a:t>    </a:t>
            </a:r>
            <a:r>
              <a:rPr lang="en-GB" sz="2300" dirty="0">
                <a:effectLst/>
                <a:ea typeface="Calibri" panose="020F0502020204030204" pitchFamily="34" charset="0"/>
              </a:rPr>
              <a:t>quoted. </a:t>
            </a:r>
            <a:endParaRPr lang="en-GB" sz="2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DDFD25-201E-47E7-8B99-56097793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8" y="298257"/>
            <a:ext cx="10515600" cy="616143"/>
          </a:xfrm>
        </p:spPr>
        <p:txBody>
          <a:bodyPr/>
          <a:lstStyle/>
          <a:p>
            <a:r>
              <a:rPr lang="en-US" sz="4400" dirty="0"/>
              <a:t>Research Methods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2173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30EA0-EEDD-2B75-D31B-D84A38ECF0CD}"/>
              </a:ext>
            </a:extLst>
          </p:cNvPr>
          <p:cNvSpPr txBox="1"/>
          <p:nvPr/>
        </p:nvSpPr>
        <p:spPr>
          <a:xfrm>
            <a:off x="486637" y="117270"/>
            <a:ext cx="61087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7303983-E724-591A-EDEE-7075F4687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67" t="22395" r="25979" b="11036"/>
          <a:stretch/>
        </p:blipFill>
        <p:spPr bwMode="auto">
          <a:xfrm>
            <a:off x="486637" y="834390"/>
            <a:ext cx="5159784" cy="5452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66DD1F4-1CF0-685A-0D21-165DC7E4E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0" t="22708" r="30985" b="13551"/>
          <a:stretch/>
        </p:blipFill>
        <p:spPr bwMode="auto">
          <a:xfrm>
            <a:off x="5646422" y="1016927"/>
            <a:ext cx="6412230" cy="5723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86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602DD8E8-614B-F610-2EF3-B8DB234D82D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76250" y="1040985"/>
                <a:ext cx="11239500" cy="5565444"/>
              </a:xfrm>
            </p:spPr>
            <p:txBody>
              <a:bodyPr/>
              <a:lstStyle/>
              <a:p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 this study, a p value of 0.1 was considered statistically significant for only online teaching. Other teaching delivery methods preferences were insignificant. </a:t>
                </a:r>
              </a:p>
              <a:p>
                <a:endParaRPr lang="en-GB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Students’ preference to online teaching</a:t>
                </a:r>
              </a:p>
              <a:p>
                <a:endParaRPr lang="en-GB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𝑙𝑜𝑔𝑖𝑡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𝑡𝑒𝑎𝑐h𝑖𝑛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𝑜𝑛𝑙𝑖𝑛𝑒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𝑑𝑒𝑙𝑖𝑒𝑣𝑒𝑟𝑦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𝑚𝑜𝑑𝑒</m:t>
                          </m:r>
                        </m:e>
                      </m:d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−4.572+0.823.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𝑐𝑎𝑟𝑖𝑛𝑔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+1.756.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𝑓𝑒𝑚𝑎𝑙𝑒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−1.554.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𝑑𝑖𝑠𝑎𝑏𝑖𝑙𝑖𝑡𝑦</m:t>
                      </m:r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Students prefer an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online synchronous teaching 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approach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increases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by 0.823% when the probability of the student being a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carer 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increases by 1%. Similarly, the probability that students prefer an online teaching approach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increases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by 1.756% when the probability of the student being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female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increases by 1%. Online teaching approach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decreases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by 1.554% when the probability of the student being </a:t>
                </a:r>
                <a:r>
                  <a:rPr lang="en-GB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disabled</a:t>
                </a:r>
                <a:r>
                  <a:rPr lang="en-GB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increases by 1%. There were no significant effects of any other factors on the students’ preference for the online learning approach.</a:t>
                </a:r>
              </a:p>
              <a:p>
                <a:pPr algn="ctr"/>
                <a:endParaRPr lang="en-GB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" name="Subtitle 1">
                <a:extLst>
                  <a:ext uri="{FF2B5EF4-FFF2-40B4-BE49-F238E27FC236}">
                    <a16:creationId xmlns:a16="http://schemas.microsoft.com/office/drawing/2014/main" id="{602DD8E8-614B-F610-2EF3-B8DB234D8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76250" y="1040985"/>
                <a:ext cx="11239500" cy="5565444"/>
              </a:xfrm>
              <a:blipFill>
                <a:blip r:embed="rId2"/>
                <a:stretch>
                  <a:fillRect l="-813" t="-1424" r="-1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A18BCAE-7583-5383-FD27-5EBB496E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98257"/>
            <a:ext cx="10515600" cy="616143"/>
          </a:xfrm>
        </p:spPr>
        <p:txBody>
          <a:bodyPr/>
          <a:lstStyle/>
          <a:p>
            <a:r>
              <a:rPr lang="en-US" dirty="0"/>
              <a:t>Findings Quantitative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9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2289AB3-31B9-328B-93D3-68AA79C3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268" y="1513766"/>
            <a:ext cx="10515600" cy="3140364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Hybrid synchronous teaching</a:t>
            </a:r>
          </a:p>
          <a:p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typical common quotes in favour of hybrid synchronous teaching.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/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‘Any lectures, as long as the teaching mode is hybrid, and I will be able to see the teacher of that module at one point.’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/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‘Online is easier for theory-based modules. And calculations based on those should be face to-face.’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158C4-39F4-CDF3-A9CE-EC226F4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68" y="450657"/>
            <a:ext cx="10515600" cy="656783"/>
          </a:xfrm>
        </p:spPr>
        <p:txBody>
          <a:bodyPr/>
          <a:lstStyle/>
          <a:p>
            <a:r>
              <a:rPr lang="en-US" dirty="0"/>
              <a:t>Findings Qualitative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6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89C719E-4290-7761-07E8-876DB9FAC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48" y="1367909"/>
            <a:ext cx="10515600" cy="3140364"/>
          </a:xfrm>
        </p:spPr>
        <p:txBody>
          <a:bodyPr/>
          <a:lstStyle/>
          <a:p>
            <a:r>
              <a:rPr lang="en-US" b="1" dirty="0"/>
              <a:t>On campus teaching</a:t>
            </a:r>
          </a:p>
          <a:p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Meeting fellow students and socialising (81%),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sking academic questions directly (72%), and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asier to engage and focus on (8%).</a:t>
            </a:r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E0048E5-54CF-4DF6-5AC3-181BBD68883B}"/>
              </a:ext>
            </a:extLst>
          </p:cNvPr>
          <p:cNvSpPr txBox="1">
            <a:spLocks/>
          </p:cNvSpPr>
          <p:nvPr/>
        </p:nvSpPr>
        <p:spPr>
          <a:xfrm>
            <a:off x="438268" y="450657"/>
            <a:ext cx="10515600" cy="6567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Findings Qualitative Analysis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8FF626-1ACD-4357-B758-6426D74DF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65183"/>
              </p:ext>
            </p:extLst>
          </p:nvPr>
        </p:nvGraphicFramePr>
        <p:xfrm>
          <a:off x="1852863" y="2490537"/>
          <a:ext cx="8037095" cy="39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59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A169A0-F724-B07E-E841-ACAD03DA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41" y="1107440"/>
            <a:ext cx="10515600" cy="3140364"/>
          </a:xfrm>
        </p:spPr>
        <p:txBody>
          <a:bodyPr/>
          <a:lstStyle/>
          <a:p>
            <a:r>
              <a:rPr lang="en-US" b="1" dirty="0"/>
              <a:t>On-line synchronous teaching</a:t>
            </a:r>
          </a:p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Access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recorded sessions (84%), Ease of access (78%),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aving commute costs (63%), Saving commute time (60%), Independence, flexibility and can perform better (3%),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veloping future work preparation (1%).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C369EE5-00F2-716E-28DB-478EDD26E14A}"/>
              </a:ext>
            </a:extLst>
          </p:cNvPr>
          <p:cNvSpPr txBox="1">
            <a:spLocks/>
          </p:cNvSpPr>
          <p:nvPr/>
        </p:nvSpPr>
        <p:spPr>
          <a:xfrm>
            <a:off x="438268" y="450657"/>
            <a:ext cx="10515600" cy="6567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Findings Qualitative Analysis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75A57A-E36B-317F-6E2B-EA995A2ED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714154"/>
              </p:ext>
            </p:extLst>
          </p:nvPr>
        </p:nvGraphicFramePr>
        <p:xfrm>
          <a:off x="637963" y="2708946"/>
          <a:ext cx="9908891" cy="371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16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315964-152B-C1AB-87B7-859C8681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084" y="365061"/>
            <a:ext cx="10515600" cy="61278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GB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25252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Practical subjects </a:t>
            </a:r>
            <a:r>
              <a:rPr lang="en-GB" sz="2000" dirty="0">
                <a:solidFill>
                  <a:srgbClr val="25252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like accounting, requiring </a:t>
            </a:r>
            <a:r>
              <a:rPr lang="en-GB" sz="2000" b="1" dirty="0">
                <a:solidFill>
                  <a:srgbClr val="25252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calculations</a:t>
            </a:r>
            <a:r>
              <a:rPr lang="en-GB" sz="2000" dirty="0">
                <a:solidFill>
                  <a:srgbClr val="25252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need to be on-campus to enable better engagement in the subject. Theoretical subjects like Business Law be taught online.</a:t>
            </a:r>
            <a:endParaRPr lang="en-GB" sz="2000" dirty="0">
              <a:solidFill>
                <a:srgbClr val="252525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Accounting and finance academics and students are provided with </a:t>
            </a:r>
            <a:r>
              <a:rPr lang="en-GB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infrastructure, training, and development time for an effective accounting education pedagogy of hybrid teaching to be put in place.</a:t>
            </a:r>
            <a:endParaRPr lang="en-GB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a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ccounting educators consider providing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access to at least recorded lectures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if not seminars with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on-campus teaching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, as 84% of students found this to be of use in the survey.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</a:rPr>
              <a:t>Higher education providers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educate accounting students on the new additional employability skills of the work/life balance world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. Students must be ready for the new work environment of a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hybrid office and ensure their wellbeing is put first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and </a:t>
            </a:r>
            <a:r>
              <a:rPr lang="en-GB" sz="2000" b="1" dirty="0">
                <a:effectLst/>
                <a:ea typeface="Times New Roman" panose="02020603050405020304" pitchFamily="18" charset="0"/>
              </a:rPr>
              <a:t>their voices are heard.</a:t>
            </a:r>
            <a:endParaRPr lang="en-GB" sz="20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2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740984E-9964-4325-F38F-E4A3497D0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560440"/>
            <a:ext cx="10515600" cy="55990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Limitations to research</a:t>
            </a:r>
            <a:endParaRPr lang="en-GB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Study carried out in only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higher education institution with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 a limited sample in each student characteristic category.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This study could have explored students’ perceptions and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ethnicity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ubjective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it involves data gathered from 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students' perceptions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learning styles.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Despite the limitations, the study does provide useful insights for those practitioners seeking ways to develop their learning preferences based on the student experiences of learning post-COVID-19 lockdowns.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7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F68EA66-4726-71D8-02E4-8BCDFC4BC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1203597"/>
            <a:ext cx="10515600" cy="5470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The aim of this research paper is a unique one that seeks to capture students' experiences of teaching post-pandemic COVID-19 lockdowns.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As per Lux et al. (2022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</a:rPr>
              <a:t>), students’ engagement is a significant determinant of their satisfaction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  <a:ea typeface="Calibri" panose="020F0502020204030204" pitchFamily="34" charset="0"/>
              </a:rPr>
              <a:t>R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esearch question about preference for teaching delivery mode (on campus, online, or hybrid) in the accounting major shows an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</a:rPr>
              <a:t>insignificant correlation at a p value of 0.05.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However, a p value of 0.1 shows a preference towards online synchronous teaching if a student is a carer or female. Students with disabilities prefer to be taught on campus.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The qualitative data has highlighted the most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</a:rPr>
              <a:t>common obstacles and barriers encountered by students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in the context of post-COVID-19 pandemic delivery. Moreover, the qualitative data reveals that </a:t>
            </a:r>
            <a:r>
              <a:rPr lang="en-GB" sz="2200" b="1" dirty="0">
                <a:effectLst/>
                <a:latin typeface="+mj-lt"/>
                <a:ea typeface="Calibri" panose="020F0502020204030204" pitchFamily="34" charset="0"/>
              </a:rPr>
              <a:t>practical subjects like financial accounting should be taught on campus</a:t>
            </a:r>
            <a:r>
              <a:rPr lang="en-GB" b="1" dirty="0"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785C3-2681-9AB1-6A17-F8A17590B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8" y="298258"/>
            <a:ext cx="10515600" cy="773798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00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26E1E-C77E-4A6A-967F-F8886617612D}"/>
              </a:ext>
            </a:extLst>
          </p:cNvPr>
          <p:cNvPicPr/>
          <p:nvPr/>
        </p:nvPicPr>
        <p:blipFill rotWithShape="1">
          <a:blip r:embed="rId2"/>
          <a:srcRect l="67638" t="44673" r="17738" b="39107"/>
          <a:stretch/>
        </p:blipFill>
        <p:spPr bwMode="auto">
          <a:xfrm>
            <a:off x="1250301" y="671804"/>
            <a:ext cx="8948057" cy="5061452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459A17-1C5C-408A-94D7-58919E4A2BE5}"/>
              </a:ext>
            </a:extLst>
          </p:cNvPr>
          <p:cNvSpPr/>
          <p:nvPr/>
        </p:nvSpPr>
        <p:spPr>
          <a:xfrm>
            <a:off x="4727848" y="1844824"/>
            <a:ext cx="3096344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Thank you!</a:t>
            </a:r>
            <a:endParaRPr lang="en-GB" sz="28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41FDF3-BD5A-43F0-9A72-D2376A575B69}"/>
              </a:ext>
            </a:extLst>
          </p:cNvPr>
          <p:cNvSpPr/>
          <p:nvPr/>
        </p:nvSpPr>
        <p:spPr>
          <a:xfrm>
            <a:off x="4511824" y="3356992"/>
            <a:ext cx="4320480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Any Questions?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154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57FE94-7C71-25EC-4438-CC9365F3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2376289"/>
            <a:ext cx="10515600" cy="3140364"/>
          </a:xfrm>
        </p:spPr>
        <p:txBody>
          <a:bodyPr/>
          <a:lstStyle/>
          <a:p>
            <a:r>
              <a:rPr lang="en-US" sz="2800" dirty="0"/>
              <a:t>In this research definition of learning is teaching delivery mode.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On campus face to face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Online synchronous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Online asynchronous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Hybrid online/on campus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/>
              <a:t>Hyflex</a:t>
            </a:r>
            <a:r>
              <a:rPr lang="en-US" sz="2800" dirty="0"/>
              <a:t> (face to face synchronous with online asynchronous)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1B008-CAAB-9A8D-668C-93A995BC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see future learning in accounting education to be?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4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AFA2-37DF-45B2-8A52-1C654AC3D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63" y="275112"/>
            <a:ext cx="7772400" cy="657225"/>
          </a:xfrm>
        </p:spPr>
        <p:txBody>
          <a:bodyPr/>
          <a:lstStyle/>
          <a:p>
            <a:r>
              <a:rPr lang="en-US" sz="4400" dirty="0"/>
              <a:t>Content</a:t>
            </a:r>
            <a:r>
              <a:rPr lang="en-US" sz="4000" dirty="0"/>
              <a:t> 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4D4DE-ED92-47F0-B4CB-095196CBE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63" y="357266"/>
            <a:ext cx="8960533" cy="63341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dvOT2e364b11"/>
                <a:ea typeface="Calibri" panose="020F0502020204030204" pitchFamily="34" charset="0"/>
                <a:cs typeface="AdvOT2e364b11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endParaRPr lang="en-GB" sz="800" kern="1200" dirty="0">
              <a:solidFill>
                <a:srgbClr val="00073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en-GB" kern="1200" dirty="0">
              <a:solidFill>
                <a:srgbClr val="00073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Study contribution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approaches before, during and post pandemic</a:t>
            </a:r>
            <a:endParaRPr lang="en-GB" kern="1200" dirty="0">
              <a:solidFill>
                <a:srgbClr val="00073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Literature Review 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 Method 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73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GB" kern="1200" dirty="0">
                <a:solidFill>
                  <a:srgbClr val="00073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E060B-A088-403A-A1BE-B74F8468CC6D}"/>
              </a:ext>
            </a:extLst>
          </p:cNvPr>
          <p:cNvPicPr/>
          <p:nvPr/>
        </p:nvPicPr>
        <p:blipFill rotWithShape="1">
          <a:blip r:embed="rId2"/>
          <a:srcRect l="67638" t="44673" r="17738" b="39107"/>
          <a:stretch/>
        </p:blipFill>
        <p:spPr bwMode="auto">
          <a:xfrm>
            <a:off x="5735960" y="5872651"/>
            <a:ext cx="1075024" cy="628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4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719" y="231637"/>
            <a:ext cx="109395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Boris Johnson, announced on the 16</a:t>
            </a:r>
            <a:r>
              <a:rPr lang="en-GB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March 2020,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“Now is the time for everyone to stop non-essential contact and travel”. </a:t>
            </a:r>
            <a:endParaRPr lang="en-GB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Technology to deliver online has been around for some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 and students were completely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unprepared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had to adapt and train in the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world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time to deliver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receive education. </a:t>
            </a: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pandemic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accelerated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usage of current available technology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a matter of weeks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from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on-campus, to online synchronous to hybrid synchronous 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been experienced over the last three years March 2020 – June 2023 in a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dramatic way 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</a:t>
            </a:r>
            <a: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lockdowns and socially distancing</a:t>
            </a: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question:</a:t>
            </a:r>
          </a:p>
          <a:p>
            <a:pPr algn="just"/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undergraduate accounting, business, and economics students’ teaching delivery preferences for the post-COVID-19 pandemic lockdown, and do the teaching delivery preferences vary with certain characteristics of students?</a:t>
            </a:r>
          </a:p>
          <a:p>
            <a:endParaRPr lang="en-GB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5649235-7AD3-375B-8185-99A76364C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294968"/>
            <a:ext cx="10515600" cy="6046838"/>
          </a:xfrm>
        </p:spPr>
        <p:txBody>
          <a:bodyPr/>
          <a:lstStyle/>
          <a:p>
            <a:r>
              <a:rPr lang="en-US" sz="3200" b="1" dirty="0">
                <a:latin typeface="+mj-lt"/>
              </a:rPr>
              <a:t>Study contribution:</a:t>
            </a:r>
          </a:p>
          <a:p>
            <a:endParaRPr lang="en-US" sz="8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examines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students' experiences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both traditional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on-campus face to face </a:t>
            </a:r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online synchronous teaching and hybrid </a:t>
            </a:r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synchronous teaching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during the post-COVID-19 pandemic lockdown.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Reveals </a:t>
            </a:r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importance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of student voice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calls for flexibility in teaching mode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 we have a diverse student body and their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</a:rPr>
              <a:t>Reveals that university students’ </a:t>
            </a:r>
            <a:r>
              <a:rPr lang="en-GB" b="1" dirty="0">
                <a:effectLst/>
                <a:ea typeface="Calibri" panose="020F0502020204030204" pitchFamily="34" charset="0"/>
              </a:rPr>
              <a:t>mental health and degree of loneliness </a:t>
            </a:r>
            <a:r>
              <a:rPr lang="en-GB" dirty="0">
                <a:effectLst/>
                <a:ea typeface="Calibri" panose="020F0502020204030204" pitchFamily="34" charset="0"/>
              </a:rPr>
              <a:t>reached an all-time high during the pandemic because of online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 highlights the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importance of traditional on-campus teaching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with the incorporation of the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students gain from </a:t>
            </a:r>
            <a:r>
              <a:rPr lang="en-GB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on-line synchronous teaching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ea typeface="Times New Roman" panose="02020603050405020304" pitchFamily="18" charset="0"/>
              </a:rPr>
              <a:t>Practical subjects </a:t>
            </a:r>
            <a:r>
              <a:rPr lang="en-GB" dirty="0">
                <a:effectLst/>
                <a:ea typeface="Times New Roman" panose="02020603050405020304" pitchFamily="18" charset="0"/>
              </a:rPr>
              <a:t>like </a:t>
            </a:r>
            <a:r>
              <a:rPr lang="en-GB" b="1" dirty="0">
                <a:effectLst/>
                <a:ea typeface="Times New Roman" panose="02020603050405020304" pitchFamily="18" charset="0"/>
              </a:rPr>
              <a:t>financial accounting</a:t>
            </a:r>
            <a:r>
              <a:rPr lang="en-GB" dirty="0">
                <a:effectLst/>
                <a:ea typeface="Times New Roman" panose="02020603050405020304" pitchFamily="18" charset="0"/>
              </a:rPr>
              <a:t>, which require hands-on learning and the application of numbers, should be taught on campus. </a:t>
            </a:r>
            <a:endParaRPr lang="en-GB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Reveals most common </a:t>
            </a:r>
            <a:r>
              <a:rPr lang="en-GB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obstacles and barriers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encountered by students, as well as </a:t>
            </a:r>
            <a:r>
              <a:rPr lang="en-GB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future solutions</a:t>
            </a: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in the context of post COVID-19 pandemic delivery.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0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2B026-BFDA-AC5F-AE75-467C1F28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48" y="167486"/>
            <a:ext cx="10515600" cy="921723"/>
          </a:xfrm>
        </p:spPr>
        <p:txBody>
          <a:bodyPr/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1: Teaching and exam approaches before, during and post pandemic </a:t>
            </a:r>
            <a:b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E7D5F51A-4B5E-300D-98DE-371A5516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1168400"/>
            <a:ext cx="11206480" cy="465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20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E1B1D3D-72C8-4D53-9564-9ECA56130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43" y="1108658"/>
            <a:ext cx="10880581" cy="46406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– synchronous (MS TEAM) and asynchronous (Panopto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ecordings)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who preferred looking for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abstract concepts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concrete learning experiences demonstrated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performance in online learning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(Kolb, 1999). 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Mann and </a:t>
            </a:r>
            <a:r>
              <a:rPr lang="en-GB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Hennberry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(2012)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barriers to on campus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  as being conflicting schedules with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or family time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traffic, and physical distance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location of classes offered. Other factors were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institutional barriers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including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place, time, and term availability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that prevent students from enrolling in their preferred face-to-face class.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classes can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just as effective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traditional classes if they are designed correctly (</a:t>
            </a:r>
            <a:r>
              <a:rPr lang="en-GB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Rajabalee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</a:t>
            </a:r>
            <a:r>
              <a:rPr lang="en-GB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Santally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2020).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C765F-D2B6-4A06-BBFF-827C9BB7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43" y="453838"/>
            <a:ext cx="10515600" cy="632176"/>
          </a:xfrm>
        </p:spPr>
        <p:txBody>
          <a:bodyPr/>
          <a:lstStyle/>
          <a:p>
            <a:r>
              <a:rPr lang="en-US" sz="4000" dirty="0"/>
              <a:t>Literature Online teaching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368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0FB38C-743D-A9BD-12DC-911D85E73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574" y="1188328"/>
            <a:ext cx="10515600" cy="545436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A major weakness of online learning was the student’s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feelings of isolation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and the lack of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a sense of community 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in class </a:t>
            </a:r>
            <a:r>
              <a:rPr lang="en-GB" dirty="0" err="1">
                <a:effectLst/>
                <a:latin typeface="+mj-lt"/>
                <a:ea typeface="Times New Roman" panose="02020603050405020304" pitchFamily="18" charset="0"/>
              </a:rPr>
              <a:t>Peytcheva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-Forsyth &amp; </a:t>
            </a:r>
            <a:r>
              <a:rPr lang="en-GB" dirty="0" err="1">
                <a:effectLst/>
                <a:latin typeface="+mj-lt"/>
                <a:ea typeface="Times New Roman" panose="02020603050405020304" pitchFamily="18" charset="0"/>
              </a:rPr>
              <a:t>Aleksieva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, (2021), increasing student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dropout rates </a:t>
            </a:r>
            <a:r>
              <a:rPr lang="en-GB" dirty="0" err="1">
                <a:effectLst/>
                <a:latin typeface="+mj-lt"/>
                <a:ea typeface="Times New Roman" panose="02020603050405020304" pitchFamily="18" charset="0"/>
              </a:rPr>
              <a:t>Frankola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 (2001) &amp; Ryan (2001) and the requirement for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self–motivation,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discipline, and time commitment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 that online students need to dedicate to learning. Weaknesses linked to classmates in terms of </a:t>
            </a:r>
            <a:r>
              <a:rPr lang="en-GB" b="1" dirty="0">
                <a:effectLst/>
                <a:latin typeface="+mj-lt"/>
                <a:ea typeface="Times New Roman" panose="02020603050405020304" pitchFamily="18" charset="0"/>
              </a:rPr>
              <a:t>collaborating</a:t>
            </a:r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 with peers as well as </a:t>
            </a:r>
            <a:r>
              <a:rPr lang="en-GB" b="1" dirty="0">
                <a:effectLst/>
                <a:ea typeface="Times New Roman" panose="02020603050405020304" pitchFamily="18" charset="0"/>
              </a:rPr>
              <a:t>technical problems </a:t>
            </a:r>
            <a:r>
              <a:rPr lang="en-GB" dirty="0">
                <a:effectLst/>
                <a:ea typeface="Times New Roman" panose="02020603050405020304" pitchFamily="18" charset="0"/>
              </a:rPr>
              <a:t>associated with online learning (Song et al., 2004).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F4FFEE-337C-A39D-6924-8273A942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4" y="215305"/>
            <a:ext cx="10515600" cy="755708"/>
          </a:xfrm>
        </p:spPr>
        <p:txBody>
          <a:bodyPr/>
          <a:lstStyle/>
          <a:p>
            <a:r>
              <a:rPr lang="en-US" sz="4000" dirty="0"/>
              <a:t>Literature On-campus teaching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552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63F3A60-FBD4-AAA2-5630-AF4CFA997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48" y="1209040"/>
            <a:ext cx="10515600" cy="4101873"/>
          </a:xfrm>
        </p:spPr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Hybrid learning is when a portion of the learning is face-to-face and a portion is online, where more activities are online and less time is spent in the traditional classroom environment (Bennett et al., 2020). </a:t>
            </a:r>
          </a:p>
          <a:p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drawbacks of hybrid learning is that it is not clear for students. A common concern with hybrid learning is how much of the learning should be online and how much should be face-to-face (Jones et al., 2007).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our study, student’s hybrid teaching experience took place in 2021–2022, whereby students had the option to attend on-campus classes or join online synchronous live streamed classes due to various reasons, e.g., being stranded abroad or isolating.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6E917-1CFE-7835-7997-27442F25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8" y="378847"/>
            <a:ext cx="10515600" cy="830193"/>
          </a:xfrm>
        </p:spPr>
        <p:txBody>
          <a:bodyPr/>
          <a:lstStyle/>
          <a:p>
            <a:r>
              <a:rPr lang="en-US" sz="5400" dirty="0"/>
              <a:t>Literature – </a:t>
            </a:r>
            <a:r>
              <a:rPr lang="en-US" dirty="0"/>
              <a:t>Hybrid teaching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504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1557</Words>
  <Application>Microsoft Office PowerPoint</Application>
  <PresentationFormat>Widescreen</PresentationFormat>
  <Paragraphs>105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AdvOT2e364b11</vt:lpstr>
      <vt:lpstr>Arial</vt:lpstr>
      <vt:lpstr>Calibri</vt:lpstr>
      <vt:lpstr>Cambria Math</vt:lpstr>
      <vt:lpstr>Courier New</vt:lpstr>
      <vt:lpstr>Times New Roman</vt:lpstr>
      <vt:lpstr>Wingdings</vt:lpstr>
      <vt:lpstr>Custom Design</vt:lpstr>
      <vt:lpstr>9_Custom Design</vt:lpstr>
      <vt:lpstr>11_Custom Design</vt:lpstr>
      <vt:lpstr>1_Custom Design</vt:lpstr>
      <vt:lpstr>2_Custom Design</vt:lpstr>
      <vt:lpstr>3_Custom Design</vt:lpstr>
      <vt:lpstr>4_Custom Design</vt:lpstr>
      <vt:lpstr>5_Custom Design</vt:lpstr>
      <vt:lpstr>Students’ perception of future learning in accounting education Usha Mistry London South Bank University </vt:lpstr>
      <vt:lpstr>How do you see future learning in accounting education to be?</vt:lpstr>
      <vt:lpstr>Content </vt:lpstr>
      <vt:lpstr>PowerPoint Presentation</vt:lpstr>
      <vt:lpstr>PowerPoint Presentation</vt:lpstr>
      <vt:lpstr>Figure 1: Teaching and exam approaches before, during and post pandemic  </vt:lpstr>
      <vt:lpstr>Literature Online teaching </vt:lpstr>
      <vt:lpstr>Literature On-campus teaching</vt:lpstr>
      <vt:lpstr>Literature – Hybrid teaching</vt:lpstr>
      <vt:lpstr>Research Methods</vt:lpstr>
      <vt:lpstr>PowerPoint Presentation</vt:lpstr>
      <vt:lpstr>Findings Quantitative Analysis</vt:lpstr>
      <vt:lpstr>Findings Qualitative Analysis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Mistry</dc:creator>
  <cp:lastModifiedBy>ushamistry1@yahoo.com</cp:lastModifiedBy>
  <cp:revision>175</cp:revision>
  <dcterms:created xsi:type="dcterms:W3CDTF">2018-04-23T10:40:11Z</dcterms:created>
  <dcterms:modified xsi:type="dcterms:W3CDTF">2023-06-30T14:12:07Z</dcterms:modified>
</cp:coreProperties>
</file>