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64" r:id="rId6"/>
  </p:sldMasterIdLst>
  <p:notesMasterIdLst>
    <p:notesMasterId r:id="rId26"/>
  </p:notesMasterIdLst>
  <p:sldIdLst>
    <p:sldId id="257" r:id="rId7"/>
    <p:sldId id="258" r:id="rId8"/>
    <p:sldId id="684" r:id="rId9"/>
    <p:sldId id="654" r:id="rId10"/>
    <p:sldId id="666" r:id="rId11"/>
    <p:sldId id="643" r:id="rId12"/>
    <p:sldId id="675" r:id="rId13"/>
    <p:sldId id="650" r:id="rId14"/>
    <p:sldId id="661" r:id="rId15"/>
    <p:sldId id="676" r:id="rId16"/>
    <p:sldId id="680" r:id="rId17"/>
    <p:sldId id="677" r:id="rId18"/>
    <p:sldId id="678" r:id="rId19"/>
    <p:sldId id="679" r:id="rId20"/>
    <p:sldId id="663" r:id="rId21"/>
    <p:sldId id="664" r:id="rId22"/>
    <p:sldId id="674" r:id="rId23"/>
    <p:sldId id="681" r:id="rId24"/>
    <p:sldId id="683" r:id="rId25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6DDA7A-6E66-4D66-889C-222AC53CE65E}" v="4" dt="2024-04-27T13:08:34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hamistry1@yahoo.com" userId="79948e14bfbe6b1d" providerId="LiveId" clId="{CD6DDA7A-6E66-4D66-889C-222AC53CE65E}"/>
    <pc:docChg chg="addSld delSld modSld">
      <pc:chgData name="ushamistry1@yahoo.com" userId="79948e14bfbe6b1d" providerId="LiveId" clId="{CD6DDA7A-6E66-4D66-889C-222AC53CE65E}" dt="2024-05-08T11:57:14.929" v="9" actId="6549"/>
      <pc:docMkLst>
        <pc:docMk/>
      </pc:docMkLst>
      <pc:sldChg chg="add del">
        <pc:chgData name="ushamistry1@yahoo.com" userId="79948e14bfbe6b1d" providerId="LiveId" clId="{CD6DDA7A-6E66-4D66-889C-222AC53CE65E}" dt="2024-04-27T13:08:34.557" v="7"/>
        <pc:sldMkLst>
          <pc:docMk/>
          <pc:sldMk cId="0" sldId="257"/>
        </pc:sldMkLst>
      </pc:sldChg>
      <pc:sldChg chg="add del">
        <pc:chgData name="ushamistry1@yahoo.com" userId="79948e14bfbe6b1d" providerId="LiveId" clId="{CD6DDA7A-6E66-4D66-889C-222AC53CE65E}" dt="2024-04-27T13:08:34.557" v="7"/>
        <pc:sldMkLst>
          <pc:docMk/>
          <pc:sldMk cId="0" sldId="258"/>
        </pc:sldMkLst>
      </pc:sldChg>
      <pc:sldChg chg="add del">
        <pc:chgData name="ushamistry1@yahoo.com" userId="79948e14bfbe6b1d" providerId="LiveId" clId="{CD6DDA7A-6E66-4D66-889C-222AC53CE65E}" dt="2024-04-27T13:08:43.002" v="8" actId="47"/>
        <pc:sldMkLst>
          <pc:docMk/>
          <pc:sldMk cId="314644636" sldId="594"/>
        </pc:sldMkLst>
      </pc:sldChg>
      <pc:sldChg chg="addSp delSp modSp add del mod setBg delDesignElem">
        <pc:chgData name="ushamistry1@yahoo.com" userId="79948e14bfbe6b1d" providerId="LiveId" clId="{CD6DDA7A-6E66-4D66-889C-222AC53CE65E}" dt="2024-04-27T13:08:43.002" v="8" actId="47"/>
        <pc:sldMkLst>
          <pc:docMk/>
          <pc:sldMk cId="3029033656" sldId="653"/>
        </pc:sldMkLst>
        <pc:spChg chg="mod">
          <ac:chgData name="ushamistry1@yahoo.com" userId="79948e14bfbe6b1d" providerId="LiveId" clId="{CD6DDA7A-6E66-4D66-889C-222AC53CE65E}" dt="2024-04-27T13:07:11.806" v="6" actId="6549"/>
          <ac:spMkLst>
            <pc:docMk/>
            <pc:sldMk cId="3029033656" sldId="653"/>
            <ac:spMk id="3" creationId="{630A9561-356F-37F5-D9A9-81347FED7F48}"/>
          </ac:spMkLst>
        </pc:spChg>
        <pc:spChg chg="add del">
          <ac:chgData name="ushamistry1@yahoo.com" userId="79948e14bfbe6b1d" providerId="LiveId" clId="{CD6DDA7A-6E66-4D66-889C-222AC53CE65E}" dt="2024-04-27T13:06:40.738" v="2"/>
          <ac:spMkLst>
            <pc:docMk/>
            <pc:sldMk cId="3029033656" sldId="653"/>
            <ac:spMk id="1037" creationId="{45006452-918C-4282-A72C-C9692B669104}"/>
          </ac:spMkLst>
        </pc:spChg>
        <pc:spChg chg="add del">
          <ac:chgData name="ushamistry1@yahoo.com" userId="79948e14bfbe6b1d" providerId="LiveId" clId="{CD6DDA7A-6E66-4D66-889C-222AC53CE65E}" dt="2024-04-27T13:06:40.738" v="2"/>
          <ac:spMkLst>
            <pc:docMk/>
            <pc:sldMk cId="3029033656" sldId="653"/>
            <ac:spMk id="1038" creationId="{F6EF57EF-D042-41D3-83E8-41A1FE6C11EB}"/>
          </ac:spMkLst>
        </pc:spChg>
        <pc:spChg chg="add del">
          <ac:chgData name="ushamistry1@yahoo.com" userId="79948e14bfbe6b1d" providerId="LiveId" clId="{CD6DDA7A-6E66-4D66-889C-222AC53CE65E}" dt="2024-04-27T13:06:40.738" v="2"/>
          <ac:spMkLst>
            <pc:docMk/>
            <pc:sldMk cId="3029033656" sldId="653"/>
            <ac:spMk id="1039" creationId="{D00A59BB-A268-4F3E-9D41-CA265AF16870}"/>
          </ac:spMkLst>
        </pc:spChg>
        <pc:spChg chg="add del">
          <ac:chgData name="ushamistry1@yahoo.com" userId="79948e14bfbe6b1d" providerId="LiveId" clId="{CD6DDA7A-6E66-4D66-889C-222AC53CE65E}" dt="2024-04-27T13:06:40.738" v="2"/>
          <ac:spMkLst>
            <pc:docMk/>
            <pc:sldMk cId="3029033656" sldId="653"/>
            <ac:spMk id="1040" creationId="{63794DCE-9D34-40DF-AB3F-06DA8ACCDA97}"/>
          </ac:spMkLst>
        </pc:spChg>
      </pc:sldChg>
      <pc:sldChg chg="modSp mod">
        <pc:chgData name="ushamistry1@yahoo.com" userId="79948e14bfbe6b1d" providerId="LiveId" clId="{CD6DDA7A-6E66-4D66-889C-222AC53CE65E}" dt="2024-05-08T11:57:14.929" v="9" actId="6549"/>
        <pc:sldMkLst>
          <pc:docMk/>
          <pc:sldMk cId="1093105004" sldId="654"/>
        </pc:sldMkLst>
        <pc:spChg chg="mod">
          <ac:chgData name="ushamistry1@yahoo.com" userId="79948e14bfbe6b1d" providerId="LiveId" clId="{CD6DDA7A-6E66-4D66-889C-222AC53CE65E}" dt="2024-05-08T11:57:14.929" v="9" actId="6549"/>
          <ac:spMkLst>
            <pc:docMk/>
            <pc:sldMk cId="1093105004" sldId="654"/>
            <ac:spMk id="2" creationId="{A5649235-7AD3-375B-8185-99A76364CBD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DE237-A7E3-4459-A57A-FD920157AD71}" type="doc">
      <dgm:prSet loTypeId="urn:microsoft.com/office/officeart/2005/8/layout/cycle5" loCatId="cycl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64CB8D72-52BD-4FDA-8E23-042D448BA11B}">
      <dgm:prSet phldrT="[Text]" custT="1"/>
      <dgm:spPr>
        <a:xfrm>
          <a:off x="1890503" y="268903"/>
          <a:ext cx="1716609" cy="1049801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GB" sz="2000" b="1" u="sng" dirty="0">
              <a:solidFill>
                <a:sysClr val="windowText" lastClr="000000"/>
              </a:solidFill>
              <a:latin typeface="Calibri" panose="020F0502020204030204"/>
              <a:ea typeface="+mn-ea"/>
              <a:cs typeface="Times New Roman" panose="02020603050405020304" pitchFamily="18" charset="0"/>
            </a:rPr>
            <a:t>Pre-Lecture</a:t>
          </a:r>
        </a:p>
        <a:p>
          <a:pPr>
            <a:buNone/>
          </a:pPr>
          <a:r>
            <a:rPr lang="en-GB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Prepare to participate in lectures by reading </a:t>
          </a:r>
          <a:r>
            <a:rPr lang="en-GB" sz="2000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slides,watching</a:t>
          </a:r>
          <a:r>
            <a:rPr lang="en-GB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prerecorded videos, and completing Excel worksheets.</a:t>
          </a:r>
          <a:endParaRPr lang="en-GB" sz="20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BDF0EAC0-84C2-406E-9495-C0B0F6C7D407}" type="parTrans" cxnId="{AC822E9D-5A36-45ED-95D2-654F61D44721}">
      <dgm:prSet/>
      <dgm:spPr/>
      <dgm:t>
        <a:bodyPr/>
        <a:lstStyle/>
        <a:p>
          <a:endParaRPr lang="en-GB"/>
        </a:p>
      </dgm:t>
    </dgm:pt>
    <dgm:pt modelId="{4526E31C-DFFF-48D6-B6E3-2D496D78C250}" type="sibTrans" cxnId="{AC822E9D-5A36-45ED-95D2-654F61D44721}">
      <dgm:prSet/>
      <dgm:spPr>
        <a:xfrm>
          <a:off x="1508146" y="1005299"/>
          <a:ext cx="2544935" cy="2544935"/>
        </a:xfrm>
        <a:custGeom>
          <a:avLst/>
          <a:gdLst/>
          <a:ahLst/>
          <a:cxnLst/>
          <a:rect l="0" t="0" r="0" b="0"/>
          <a:pathLst>
            <a:path>
              <a:moveTo>
                <a:pt x="2205651" y="407399"/>
              </a:moveTo>
              <a:arcTo wR="1272467" hR="1272467" stAng="19030156" swAng="1228737"/>
            </a:path>
          </a:pathLst>
        </a:custGeom>
        <a:noFill/>
        <a:ln w="635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en-GB"/>
        </a:p>
      </dgm:t>
    </dgm:pt>
    <dgm:pt modelId="{98396E30-8CE4-42FA-A8F1-A119C678A55E}">
      <dgm:prSet phldrT="[Text]" custT="1"/>
      <dgm:spPr>
        <a:xfrm>
          <a:off x="3111169" y="1933688"/>
          <a:ext cx="1468040" cy="954226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GB" sz="2000" b="1" u="sng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During lecture</a:t>
          </a:r>
        </a:p>
        <a:p>
          <a:pPr>
            <a:buNone/>
          </a:pPr>
          <a:r>
            <a:rPr lang="en-GB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Participate in active learning activities during the lecture.</a:t>
          </a:r>
        </a:p>
      </dgm:t>
    </dgm:pt>
    <dgm:pt modelId="{20A40001-3184-4631-B23F-CB8C4EF01B82}" type="parTrans" cxnId="{55253981-4845-45D2-8756-3FFE55FC7BC5}">
      <dgm:prSet/>
      <dgm:spPr/>
      <dgm:t>
        <a:bodyPr/>
        <a:lstStyle/>
        <a:p>
          <a:endParaRPr lang="en-GB"/>
        </a:p>
      </dgm:t>
    </dgm:pt>
    <dgm:pt modelId="{D0237405-D3C2-4288-8061-1E6764891A0E}" type="sibTrans" cxnId="{55253981-4845-45D2-8756-3FFE55FC7BC5}">
      <dgm:prSet/>
      <dgm:spPr>
        <a:xfrm>
          <a:off x="1470732" y="502100"/>
          <a:ext cx="2544935" cy="2544935"/>
        </a:xfrm>
        <a:custGeom>
          <a:avLst/>
          <a:gdLst/>
          <a:ahLst/>
          <a:cxnLst/>
          <a:rect l="0" t="0" r="0" b="0"/>
          <a:pathLst>
            <a:path>
              <a:moveTo>
                <a:pt x="1662797" y="2483589"/>
              </a:moveTo>
              <a:arcTo wR="1272467" hR="1272467" stAng="4328190" swAng="2143621"/>
            </a:path>
          </a:pathLst>
        </a:custGeom>
        <a:noFill/>
        <a:ln w="635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en-GB"/>
        </a:p>
      </dgm:t>
    </dgm:pt>
    <dgm:pt modelId="{085147B1-F36A-4C98-AA9F-4EF08B0986A5}">
      <dgm:prSet phldrT="[Text]"/>
      <dgm:spPr>
        <a:xfrm>
          <a:off x="907190" y="1933688"/>
          <a:ext cx="1468040" cy="954226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GB" b="1" u="sng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Post lecture</a:t>
          </a:r>
        </a:p>
        <a:p>
          <a:pPr>
            <a:buNone/>
          </a:pPr>
          <a:r>
            <a:rPr lang="en-GB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Check understanding by revisiting and replaying videos post-lectures and during revision.</a:t>
          </a:r>
          <a:endParaRPr lang="en-GB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AB1A19AA-462D-43C7-B0DF-3D1D08E20851}" type="parTrans" cxnId="{DFEA1C33-DC1C-4506-B400-E11D677B1035}">
      <dgm:prSet/>
      <dgm:spPr/>
      <dgm:t>
        <a:bodyPr/>
        <a:lstStyle/>
        <a:p>
          <a:endParaRPr lang="en-GB"/>
        </a:p>
      </dgm:t>
    </dgm:pt>
    <dgm:pt modelId="{41E5C7DA-2D6A-4292-B894-8F3E3DDF91D2}" type="sibTrans" cxnId="{DFEA1C33-DC1C-4506-B400-E11D677B1035}">
      <dgm:prSet/>
      <dgm:spPr>
        <a:xfrm>
          <a:off x="1437178" y="991244"/>
          <a:ext cx="2544935" cy="2544935"/>
        </a:xfrm>
        <a:custGeom>
          <a:avLst/>
          <a:gdLst/>
          <a:ahLst/>
          <a:cxnLst/>
          <a:rect l="0" t="0" r="0" b="0"/>
          <a:pathLst>
            <a:path>
              <a:moveTo>
                <a:pt x="91858" y="797773"/>
              </a:moveTo>
              <a:arcTo wR="1272467" hR="1272467" stAng="12114232" swAng="1269160"/>
            </a:path>
          </a:pathLst>
        </a:custGeom>
        <a:noFill/>
        <a:ln w="635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en-GB"/>
        </a:p>
      </dgm:t>
    </dgm:pt>
    <dgm:pt modelId="{BF1C9AE9-E054-4ED9-B0DF-966B4FCFEC40}" type="pres">
      <dgm:prSet presAssocID="{54CDE237-A7E3-4459-A57A-FD920157AD71}" presName="cycle" presStyleCnt="0">
        <dgm:presLayoutVars>
          <dgm:dir/>
          <dgm:resizeHandles val="exact"/>
        </dgm:presLayoutVars>
      </dgm:prSet>
      <dgm:spPr/>
    </dgm:pt>
    <dgm:pt modelId="{0D3D89D2-23BA-4033-8ECB-3EDE5DAFE64D}" type="pres">
      <dgm:prSet presAssocID="{64CB8D72-52BD-4FDA-8E23-042D448BA11B}" presName="node" presStyleLbl="node1" presStyleIdx="0" presStyleCnt="3" custScaleX="167096" custScaleY="155467" custRadScaleRad="98256" custRadScaleInc="-1072">
        <dgm:presLayoutVars>
          <dgm:bulletEnabled val="1"/>
        </dgm:presLayoutVars>
      </dgm:prSet>
      <dgm:spPr/>
    </dgm:pt>
    <dgm:pt modelId="{7C794056-D9E7-43AF-B97D-1487BC446767}" type="pres">
      <dgm:prSet presAssocID="{64CB8D72-52BD-4FDA-8E23-042D448BA11B}" presName="spNode" presStyleCnt="0"/>
      <dgm:spPr/>
    </dgm:pt>
    <dgm:pt modelId="{81000A23-C9FA-4561-A8B2-AF7BE661A4B5}" type="pres">
      <dgm:prSet presAssocID="{4526E31C-DFFF-48D6-B6E3-2D496D78C250}" presName="sibTrans" presStyleLbl="sibTrans1D1" presStyleIdx="0" presStyleCnt="3"/>
      <dgm:spPr/>
    </dgm:pt>
    <dgm:pt modelId="{CA3D4573-A11E-4E69-B6E6-A2DA94C7C912}" type="pres">
      <dgm:prSet presAssocID="{98396E30-8CE4-42FA-A8F1-A119C678A55E}" presName="node" presStyleLbl="node1" presStyleIdx="1" presStyleCnt="3" custScaleX="130161" custScaleY="168801" custRadScaleRad="119455" custRadScaleInc="-25949">
        <dgm:presLayoutVars>
          <dgm:bulletEnabled val="1"/>
        </dgm:presLayoutVars>
      </dgm:prSet>
      <dgm:spPr/>
    </dgm:pt>
    <dgm:pt modelId="{82F9121D-2452-499B-A4CD-202D998D730F}" type="pres">
      <dgm:prSet presAssocID="{98396E30-8CE4-42FA-A8F1-A119C678A55E}" presName="spNode" presStyleCnt="0"/>
      <dgm:spPr/>
    </dgm:pt>
    <dgm:pt modelId="{9F889155-FF45-4360-81D0-2B5DB22138E3}" type="pres">
      <dgm:prSet presAssocID="{D0237405-D3C2-4288-8061-1E6764891A0E}" presName="sibTrans" presStyleLbl="sibTrans1D1" presStyleIdx="1" presStyleCnt="3"/>
      <dgm:spPr/>
    </dgm:pt>
    <dgm:pt modelId="{F07C13A0-8984-46BD-ADA1-306B9CB71E34}" type="pres">
      <dgm:prSet presAssocID="{085147B1-F36A-4C98-AA9F-4EF08B0986A5}" presName="node" presStyleLbl="node1" presStyleIdx="2" presStyleCnt="3" custScaleX="147403" custScaleY="167473" custRadScaleRad="116288" custRadScaleInc="23198">
        <dgm:presLayoutVars>
          <dgm:bulletEnabled val="1"/>
        </dgm:presLayoutVars>
      </dgm:prSet>
      <dgm:spPr/>
    </dgm:pt>
    <dgm:pt modelId="{ED9C1770-B490-410B-9CD0-1F2CBC0A15FB}" type="pres">
      <dgm:prSet presAssocID="{085147B1-F36A-4C98-AA9F-4EF08B0986A5}" presName="spNode" presStyleCnt="0"/>
      <dgm:spPr/>
    </dgm:pt>
    <dgm:pt modelId="{026CC667-2DA2-473E-827E-4DD5C4746D9A}" type="pres">
      <dgm:prSet presAssocID="{41E5C7DA-2D6A-4292-B894-8F3E3DDF91D2}" presName="sibTrans" presStyleLbl="sibTrans1D1" presStyleIdx="2" presStyleCnt="3"/>
      <dgm:spPr/>
    </dgm:pt>
  </dgm:ptLst>
  <dgm:cxnLst>
    <dgm:cxn modelId="{4D7BA930-4E31-489B-934C-3531C8916BDA}" type="presOf" srcId="{98396E30-8CE4-42FA-A8F1-A119C678A55E}" destId="{CA3D4573-A11E-4E69-B6E6-A2DA94C7C912}" srcOrd="0" destOrd="0" presId="urn:microsoft.com/office/officeart/2005/8/layout/cycle5"/>
    <dgm:cxn modelId="{DFEA1C33-DC1C-4506-B400-E11D677B1035}" srcId="{54CDE237-A7E3-4459-A57A-FD920157AD71}" destId="{085147B1-F36A-4C98-AA9F-4EF08B0986A5}" srcOrd="2" destOrd="0" parTransId="{AB1A19AA-462D-43C7-B0DF-3D1D08E20851}" sibTransId="{41E5C7DA-2D6A-4292-B894-8F3E3DDF91D2}"/>
    <dgm:cxn modelId="{F2A0994A-8D95-45E9-8E74-012F78CBFBE2}" type="presOf" srcId="{41E5C7DA-2D6A-4292-B894-8F3E3DDF91D2}" destId="{026CC667-2DA2-473E-827E-4DD5C4746D9A}" srcOrd="0" destOrd="0" presId="urn:microsoft.com/office/officeart/2005/8/layout/cycle5"/>
    <dgm:cxn modelId="{093B1659-41A7-49A7-B864-AEA942D9C7E9}" type="presOf" srcId="{64CB8D72-52BD-4FDA-8E23-042D448BA11B}" destId="{0D3D89D2-23BA-4033-8ECB-3EDE5DAFE64D}" srcOrd="0" destOrd="0" presId="urn:microsoft.com/office/officeart/2005/8/layout/cycle5"/>
    <dgm:cxn modelId="{221A775A-F30B-4BDF-84A0-78F44A8916BB}" type="presOf" srcId="{4526E31C-DFFF-48D6-B6E3-2D496D78C250}" destId="{81000A23-C9FA-4561-A8B2-AF7BE661A4B5}" srcOrd="0" destOrd="0" presId="urn:microsoft.com/office/officeart/2005/8/layout/cycle5"/>
    <dgm:cxn modelId="{55253981-4845-45D2-8756-3FFE55FC7BC5}" srcId="{54CDE237-A7E3-4459-A57A-FD920157AD71}" destId="{98396E30-8CE4-42FA-A8F1-A119C678A55E}" srcOrd="1" destOrd="0" parTransId="{20A40001-3184-4631-B23F-CB8C4EF01B82}" sibTransId="{D0237405-D3C2-4288-8061-1E6764891A0E}"/>
    <dgm:cxn modelId="{AC822E9D-5A36-45ED-95D2-654F61D44721}" srcId="{54CDE237-A7E3-4459-A57A-FD920157AD71}" destId="{64CB8D72-52BD-4FDA-8E23-042D448BA11B}" srcOrd="0" destOrd="0" parTransId="{BDF0EAC0-84C2-406E-9495-C0B0F6C7D407}" sibTransId="{4526E31C-DFFF-48D6-B6E3-2D496D78C250}"/>
    <dgm:cxn modelId="{5FB5DD9E-8882-4F9C-9695-C2C408B1A7F8}" type="presOf" srcId="{54CDE237-A7E3-4459-A57A-FD920157AD71}" destId="{BF1C9AE9-E054-4ED9-B0DF-966B4FCFEC40}" srcOrd="0" destOrd="0" presId="urn:microsoft.com/office/officeart/2005/8/layout/cycle5"/>
    <dgm:cxn modelId="{F99098CF-EA9A-4A5B-8F79-BD8E8134A0F7}" type="presOf" srcId="{D0237405-D3C2-4288-8061-1E6764891A0E}" destId="{9F889155-FF45-4360-81D0-2B5DB22138E3}" srcOrd="0" destOrd="0" presId="urn:microsoft.com/office/officeart/2005/8/layout/cycle5"/>
    <dgm:cxn modelId="{233C84F0-AD85-4530-93BF-636BB1918808}" type="presOf" srcId="{085147B1-F36A-4C98-AA9F-4EF08B0986A5}" destId="{F07C13A0-8984-46BD-ADA1-306B9CB71E34}" srcOrd="0" destOrd="0" presId="urn:microsoft.com/office/officeart/2005/8/layout/cycle5"/>
    <dgm:cxn modelId="{D01EA806-9977-4E49-9D0C-5D5220946DFD}" type="presParOf" srcId="{BF1C9AE9-E054-4ED9-B0DF-966B4FCFEC40}" destId="{0D3D89D2-23BA-4033-8ECB-3EDE5DAFE64D}" srcOrd="0" destOrd="0" presId="urn:microsoft.com/office/officeart/2005/8/layout/cycle5"/>
    <dgm:cxn modelId="{5BAF44E8-7D47-4E3C-A8C3-4DE0880C1D90}" type="presParOf" srcId="{BF1C9AE9-E054-4ED9-B0DF-966B4FCFEC40}" destId="{7C794056-D9E7-43AF-B97D-1487BC446767}" srcOrd="1" destOrd="0" presId="urn:microsoft.com/office/officeart/2005/8/layout/cycle5"/>
    <dgm:cxn modelId="{8A10DE81-73E5-4DAC-846A-2C574D1A04B0}" type="presParOf" srcId="{BF1C9AE9-E054-4ED9-B0DF-966B4FCFEC40}" destId="{81000A23-C9FA-4561-A8B2-AF7BE661A4B5}" srcOrd="2" destOrd="0" presId="urn:microsoft.com/office/officeart/2005/8/layout/cycle5"/>
    <dgm:cxn modelId="{4521A195-F4E8-4F77-BA22-1A7A9AEAD5A9}" type="presParOf" srcId="{BF1C9AE9-E054-4ED9-B0DF-966B4FCFEC40}" destId="{CA3D4573-A11E-4E69-B6E6-A2DA94C7C912}" srcOrd="3" destOrd="0" presId="urn:microsoft.com/office/officeart/2005/8/layout/cycle5"/>
    <dgm:cxn modelId="{2543029C-8408-4DC6-841F-52722C6746FA}" type="presParOf" srcId="{BF1C9AE9-E054-4ED9-B0DF-966B4FCFEC40}" destId="{82F9121D-2452-499B-A4CD-202D998D730F}" srcOrd="4" destOrd="0" presId="urn:microsoft.com/office/officeart/2005/8/layout/cycle5"/>
    <dgm:cxn modelId="{F8D0CB4C-99BD-4AF6-ADEC-D0000DF681AF}" type="presParOf" srcId="{BF1C9AE9-E054-4ED9-B0DF-966B4FCFEC40}" destId="{9F889155-FF45-4360-81D0-2B5DB22138E3}" srcOrd="5" destOrd="0" presId="urn:microsoft.com/office/officeart/2005/8/layout/cycle5"/>
    <dgm:cxn modelId="{D35EBEAA-00AC-469B-B5B7-6ED7B526E232}" type="presParOf" srcId="{BF1C9AE9-E054-4ED9-B0DF-966B4FCFEC40}" destId="{F07C13A0-8984-46BD-ADA1-306B9CB71E34}" srcOrd="6" destOrd="0" presId="urn:microsoft.com/office/officeart/2005/8/layout/cycle5"/>
    <dgm:cxn modelId="{2B9A37D5-DBB5-4DDF-B624-B794AB3C1E65}" type="presParOf" srcId="{BF1C9AE9-E054-4ED9-B0DF-966B4FCFEC40}" destId="{ED9C1770-B490-410B-9CD0-1F2CBC0A15FB}" srcOrd="7" destOrd="0" presId="urn:microsoft.com/office/officeart/2005/8/layout/cycle5"/>
    <dgm:cxn modelId="{0DC0EEF6-94C5-45E2-B217-F444957C8DC3}" type="presParOf" srcId="{BF1C9AE9-E054-4ED9-B0DF-966B4FCFEC40}" destId="{026CC667-2DA2-473E-827E-4DD5C4746D9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D89D2-23BA-4033-8ECB-3EDE5DAFE64D}">
      <dsp:nvSpPr>
        <dsp:cNvPr id="0" name=""/>
        <dsp:cNvSpPr/>
      </dsp:nvSpPr>
      <dsp:spPr>
        <a:xfrm>
          <a:off x="3312716" y="-165442"/>
          <a:ext cx="3697129" cy="2235888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u="sng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Times New Roman" panose="02020603050405020304" pitchFamily="18" charset="0"/>
            </a:rPr>
            <a:t>Pre-Lecture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Prepare to participate in lectures by reading </a:t>
          </a:r>
          <a:r>
            <a:rPr lang="en-GB" sz="20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slides,watching</a:t>
          </a:r>
          <a:r>
            <a:rPr lang="en-GB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prerecorded videos, and completing Excel worksheets.</a:t>
          </a:r>
          <a:endParaRPr lang="en-GB" sz="20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21863" y="-56295"/>
        <a:ext cx="3478835" cy="2017594"/>
      </dsp:txXfrm>
    </dsp:sp>
    <dsp:sp modelId="{81000A23-C9FA-4561-A8B2-AF7BE661A4B5}">
      <dsp:nvSpPr>
        <dsp:cNvPr id="0" name=""/>
        <dsp:cNvSpPr/>
      </dsp:nvSpPr>
      <dsp:spPr>
        <a:xfrm>
          <a:off x="2816551" y="1520725"/>
          <a:ext cx="3832760" cy="3832760"/>
        </a:xfrm>
        <a:custGeom>
          <a:avLst/>
          <a:gdLst/>
          <a:ahLst/>
          <a:cxnLst/>
          <a:rect l="0" t="0" r="0" b="0"/>
          <a:pathLst>
            <a:path>
              <a:moveTo>
                <a:pt x="2205651" y="407399"/>
              </a:moveTo>
              <a:arcTo wR="1272467" hR="1272467" stAng="19030156" swAng="1228737"/>
            </a:path>
          </a:pathLst>
        </a:custGeom>
        <a:noFill/>
        <a:ln w="635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D4573-A11E-4E69-B6E6-A2DA94C7C912}">
      <dsp:nvSpPr>
        <dsp:cNvPr id="0" name=""/>
        <dsp:cNvSpPr/>
      </dsp:nvSpPr>
      <dsp:spPr>
        <a:xfrm>
          <a:off x="5891712" y="2390267"/>
          <a:ext cx="2879913" cy="2427655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u="sng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During lecture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Participate in active learning activities during the lecture.</a:t>
          </a:r>
        </a:p>
      </dsp:txBody>
      <dsp:txXfrm>
        <a:off x="6010220" y="2508775"/>
        <a:ext cx="2642897" cy="2190639"/>
      </dsp:txXfrm>
    </dsp:sp>
    <dsp:sp modelId="{9F889155-FF45-4360-81D0-2B5DB22138E3}">
      <dsp:nvSpPr>
        <dsp:cNvPr id="0" name=""/>
        <dsp:cNvSpPr/>
      </dsp:nvSpPr>
      <dsp:spPr>
        <a:xfrm>
          <a:off x="3324895" y="1317588"/>
          <a:ext cx="3832760" cy="3832760"/>
        </a:xfrm>
        <a:custGeom>
          <a:avLst/>
          <a:gdLst/>
          <a:ahLst/>
          <a:cxnLst/>
          <a:rect l="0" t="0" r="0" b="0"/>
          <a:pathLst>
            <a:path>
              <a:moveTo>
                <a:pt x="1662797" y="2483589"/>
              </a:moveTo>
              <a:arcTo wR="1272467" hR="1272467" stAng="4328190" swAng="2143621"/>
            </a:path>
          </a:pathLst>
        </a:custGeom>
        <a:noFill/>
        <a:ln w="635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C13A0-8984-46BD-ADA1-306B9CB71E34}">
      <dsp:nvSpPr>
        <dsp:cNvPr id="0" name=""/>
        <dsp:cNvSpPr/>
      </dsp:nvSpPr>
      <dsp:spPr>
        <a:xfrm>
          <a:off x="1460299" y="2419612"/>
          <a:ext cx="3261406" cy="2408556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u="sng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Post lecture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Check understanding by revisiting and replaying videos post-lectures and during revision.</a:t>
          </a:r>
          <a:endParaRPr lang="en-GB" sz="22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1577875" y="2537188"/>
        <a:ext cx="3026254" cy="2173404"/>
      </dsp:txXfrm>
    </dsp:sp>
    <dsp:sp modelId="{026CC667-2DA2-473E-827E-4DD5C4746D9A}">
      <dsp:nvSpPr>
        <dsp:cNvPr id="0" name=""/>
        <dsp:cNvSpPr/>
      </dsp:nvSpPr>
      <dsp:spPr>
        <a:xfrm>
          <a:off x="3747869" y="1494728"/>
          <a:ext cx="3832760" cy="3832760"/>
        </a:xfrm>
        <a:custGeom>
          <a:avLst/>
          <a:gdLst/>
          <a:ahLst/>
          <a:cxnLst/>
          <a:rect l="0" t="0" r="0" b="0"/>
          <a:pathLst>
            <a:path>
              <a:moveTo>
                <a:pt x="91858" y="797773"/>
              </a:moveTo>
              <a:arcTo wR="1272467" hR="1272467" stAng="12114232" swAng="1269160"/>
            </a:path>
          </a:pathLst>
        </a:custGeom>
        <a:noFill/>
        <a:ln w="635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0EAD-C1CB-4D8B-BF81-FB6CCEF60C0F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94415-808B-4746-97E3-C7436EBF7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6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8EC98-BFDA-4ED4-8361-C91CCA5ECE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78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6E356-18F0-4D8C-AF98-DE6477DE49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87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6A5AC-2F70-8B02-8BE4-C9F58BE47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11FEE-537F-4A82-9322-031A2B66A5E2}" type="datetimeFigureOut">
              <a:rPr lang="en-GB"/>
              <a:pPr>
                <a:defRPr/>
              </a:pPr>
              <a:t>08/05/2024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D1A9D-98F5-7AB0-F3F5-8917C9C5E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89F8B-E1D5-81AA-F5FC-D7A4E7DB5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DE85F-5831-469A-AC0A-2E60462C28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21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4F532-49F7-C585-1FD9-634EC940E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86B59-D250-451A-B81B-CF008F77DD82}" type="datetimeFigureOut">
              <a:rPr lang="en-GB"/>
              <a:pPr>
                <a:defRPr/>
              </a:pPr>
              <a:t>08/05/2024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E0071-0984-975C-7059-30F824F08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4013C-FF2B-4E0C-1C7C-E4B68A7C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4CE35-4C76-4286-AD11-BD60499E11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80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C3F6F-C19E-A290-3F91-592F35963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56F61-D0B5-4C1F-A14A-5DDA4811879A}" type="datetimeFigureOut">
              <a:rPr lang="en-GB"/>
              <a:pPr>
                <a:defRPr/>
              </a:pPr>
              <a:t>08/05/2024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B7595-16EA-68EF-F296-BB83FD623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1B2ED-BAB2-9747-5C60-29CCA9C42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E4F4A-D14F-4A8B-B982-C8E6A6865E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22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3548" y="2170549"/>
            <a:ext cx="10515600" cy="314036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u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body text.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This is our corporate branded template. A selection of </a:t>
            </a:r>
            <a:r>
              <a:rPr lang="en-US" dirty="0" err="1"/>
              <a:t>colourful</a:t>
            </a:r>
            <a:r>
              <a:rPr lang="en-US" dirty="0"/>
              <a:t> templates can be chosen from in the New Slide tab. Other presentation templates are available from </a:t>
            </a:r>
            <a:r>
              <a:rPr lang="en-US" dirty="0" err="1"/>
              <a:t>OurLSBU</a:t>
            </a:r>
            <a:r>
              <a:rPr lang="en-US" dirty="0"/>
              <a:t>: https://</a:t>
            </a:r>
            <a:r>
              <a:rPr lang="en-US" dirty="0" err="1"/>
              <a:t>our.lsbu.ac.uk</a:t>
            </a:r>
            <a:r>
              <a:rPr lang="en-US" dirty="0"/>
              <a:t>/home/how-to/</a:t>
            </a:r>
            <a:r>
              <a:rPr lang="en-US" dirty="0" err="1"/>
              <a:t>lsbu</a:t>
            </a:r>
            <a:r>
              <a:rPr lang="en-US" dirty="0"/>
              <a:t>-brand-toolkit.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Arial is used because it is common across all computers and is a clear, legible sans serif, similar to our corporate font, Gilroy.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773548" y="795407"/>
            <a:ext cx="10515600" cy="994299"/>
          </a:xfrm>
          <a:prstGeom prst="rect">
            <a:avLst/>
          </a:prstGeom>
        </p:spPr>
        <p:txBody>
          <a:bodyPr/>
          <a:lstStyle>
            <a:lvl1pPr>
              <a:defRPr sz="50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the headline</a:t>
            </a:r>
          </a:p>
        </p:txBody>
      </p:sp>
    </p:spTree>
    <p:extLst>
      <p:ext uri="{BB962C8B-B14F-4D97-AF65-F5344CB8AC3E}">
        <p14:creationId xmlns:p14="http://schemas.microsoft.com/office/powerpoint/2010/main" val="1687608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859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3548" y="2170549"/>
            <a:ext cx="10515600" cy="314036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u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body text.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This is our corporate branded template. A selection of </a:t>
            </a:r>
            <a:r>
              <a:rPr lang="en-US" dirty="0" err="1"/>
              <a:t>colourful</a:t>
            </a:r>
            <a:r>
              <a:rPr lang="en-US" dirty="0"/>
              <a:t> templates can be chosen from in the New Slide tab. Other presentation templates are available from </a:t>
            </a:r>
            <a:r>
              <a:rPr lang="en-US" dirty="0" err="1"/>
              <a:t>OurLSBU</a:t>
            </a:r>
            <a:r>
              <a:rPr lang="en-US" dirty="0"/>
              <a:t>: https://</a:t>
            </a:r>
            <a:r>
              <a:rPr lang="en-US" dirty="0" err="1"/>
              <a:t>our.lsbu.ac.uk</a:t>
            </a:r>
            <a:r>
              <a:rPr lang="en-US" dirty="0"/>
              <a:t>/home/how-to/</a:t>
            </a:r>
            <a:r>
              <a:rPr lang="en-US" dirty="0" err="1"/>
              <a:t>lsbu</a:t>
            </a:r>
            <a:r>
              <a:rPr lang="en-US" dirty="0"/>
              <a:t>-brand-toolkit.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Arial is used because it is common across all computers and is a clear, legible sans serif, similar to our corporate font, Gilroy.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773548" y="795407"/>
            <a:ext cx="10515600" cy="994299"/>
          </a:xfrm>
          <a:prstGeom prst="rect">
            <a:avLst/>
          </a:prstGeom>
        </p:spPr>
        <p:txBody>
          <a:bodyPr/>
          <a:lstStyle>
            <a:lvl1pPr>
              <a:defRPr sz="5000" b="1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the headline</a:t>
            </a:r>
          </a:p>
        </p:txBody>
      </p:sp>
    </p:spTree>
    <p:extLst>
      <p:ext uri="{BB962C8B-B14F-4D97-AF65-F5344CB8AC3E}">
        <p14:creationId xmlns:p14="http://schemas.microsoft.com/office/powerpoint/2010/main" val="192408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F5526-EBCC-7727-B8B8-9DDDDD979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1165B-1946-47AE-849A-9ECE3E8F74B3}" type="datetimeFigureOut">
              <a:rPr lang="en-GB"/>
              <a:pPr>
                <a:defRPr/>
              </a:pPr>
              <a:t>08/05/2024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70AB7-8B1A-C6EB-C5D6-C1F647659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C9DD9-E575-EA0C-23E5-7E3F5AA5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D90C5-4B17-4D95-931B-83BF4D7C61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06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5FA4D-399E-7441-1D5A-326E396A2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63663-F9CB-48C0-AA3B-0F050D69C57C}" type="datetimeFigureOut">
              <a:rPr lang="en-GB"/>
              <a:pPr>
                <a:defRPr/>
              </a:pPr>
              <a:t>08/05/2024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14207-D2C7-394A-CC65-5D98263AE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7E6EA-F99D-A514-F3EF-88650F718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0F550-AB4D-47DB-B413-F353D61D99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7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8C960A-584A-73CC-9027-6ED825C8C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F9C40-83CB-4411-95ED-B0C642295983}" type="datetimeFigureOut">
              <a:rPr lang="en-GB"/>
              <a:pPr>
                <a:defRPr/>
              </a:pPr>
              <a:t>08/05/2024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79A0FD-3691-82AC-8E96-F0236D219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3306B1-93E9-B9CD-0588-F5C6C1A3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9D8DA-B320-4D8D-9065-20E2917623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71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5A47923-BCC2-9160-6F61-4094074C3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F5011-62C3-463D-80EC-9884553C491A}" type="datetimeFigureOut">
              <a:rPr lang="en-GB"/>
              <a:pPr>
                <a:defRPr/>
              </a:pPr>
              <a:t>08/05/2024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DBCCC09-5BCB-01A7-159A-D196D92A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9D5487-3A74-55BE-3D6C-AA86FDEE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CFDF2-0113-426E-8BB7-1A05619FF0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17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61C9172-CCC5-7663-0463-828E1B7CF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C2B42-E200-491A-9DF8-1D7ED24D4515}" type="datetimeFigureOut">
              <a:rPr lang="en-GB"/>
              <a:pPr>
                <a:defRPr/>
              </a:pPr>
              <a:t>08/05/2024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ABE6EAD-5E5D-3B4D-1111-BF520B00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8358BD-2650-AF6E-EDC8-4FDF539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C463C-9EE4-4D6C-B492-3874F2FE0A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45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EE958DB-0E31-7210-A876-D3D6019E7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E4808-7E17-4418-B6E1-807F52FFE013}" type="datetimeFigureOut">
              <a:rPr lang="en-GB"/>
              <a:pPr>
                <a:defRPr/>
              </a:pPr>
              <a:t>08/05/2024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7072D69-12A4-2B65-6C45-EC9DE773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3931BB5-CC25-EF8A-0B0A-375A0162F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E887B-41BD-42ED-978F-C22A08DAEA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10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0902EE-70DA-8705-0EA7-F68E5ACE2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9EDF9-CFA9-45F5-A7C6-EF14E855CC87}" type="datetimeFigureOut">
              <a:rPr lang="en-GB"/>
              <a:pPr>
                <a:defRPr/>
              </a:pPr>
              <a:t>08/05/2024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A8C5A8-5894-4089-35B7-5822BB359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9A36DB-9785-873B-A4FE-9A998E07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16AFD-4C3B-4E21-818B-04084D7F33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30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1F0EF0-EE9F-D340-E47B-EC3F6D90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78056-09E8-43C9-B13D-8AF83A82DAA0}" type="datetimeFigureOut">
              <a:rPr lang="en-GB"/>
              <a:pPr>
                <a:defRPr/>
              </a:pPr>
              <a:t>08/05/2024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1AABE9-99C6-1AC2-7A0F-2196FA08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B25CFF-5B07-6D2D-94FE-3B610977D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D25F-5722-4BB6-939F-3A9DB6E354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38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C37E921-4536-D568-A0BC-CCAEB9755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24A73A3-DC16-1B32-5448-3F3A8571D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30D1A-6F7A-8706-73CF-CA345C308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995B55-9FC2-4951-8AA8-FD6BD5D220F3}" type="datetimeFigureOut">
              <a:rPr lang="en-GB"/>
              <a:pPr>
                <a:defRPr/>
              </a:pPr>
              <a:t>08/05/2024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B2391-CFF1-30CB-BDE7-BC9A1BA56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FC380-9A08-33A1-83AC-289D69E2C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2C05DB-ACCC-4A6C-9C34-9AC2A3F61C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8150DD-FF9B-0048-B41E-2FBF218E65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914" y="0"/>
            <a:ext cx="12211828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317C3F-715C-6942-AF85-1BB8D814E2D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91863" y="5774732"/>
            <a:ext cx="1288510" cy="4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6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357DAF-EB65-764E-8D08-AA6207692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12" y="0"/>
            <a:ext cx="12211826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B5DD4B-A4E2-3B4B-93FD-0AE430D7A1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1863" y="5774732"/>
            <a:ext cx="1288510" cy="4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3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2114-5976-338D-60E3-CEB22BC9D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238" y="149225"/>
            <a:ext cx="5054600" cy="486131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400" b="1" dirty="0">
                <a:solidFill>
                  <a:srgbClr val="1964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Flipped classrooms using pre-recorded lectures and their impact on exam performance in accounting education</a:t>
            </a:r>
            <a:endParaRPr lang="en-GB" sz="4400" dirty="0">
              <a:solidFill>
                <a:srgbClr val="196488"/>
              </a:solidFill>
            </a:endParaRP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6831848B-ABB3-3497-737F-E43F05E964C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2238" y="1465263"/>
            <a:ext cx="5054600" cy="4103687"/>
          </a:xfrm>
        </p:spPr>
        <p:txBody>
          <a:bodyPr/>
          <a:lstStyle/>
          <a:p>
            <a:endParaRPr lang="en-GB" altLang="en-US" dirty="0">
              <a:solidFill>
                <a:srgbClr val="196488"/>
              </a:solidFill>
            </a:endParaRPr>
          </a:p>
          <a:p>
            <a:endParaRPr lang="en-GB" altLang="en-US" dirty="0">
              <a:solidFill>
                <a:srgbClr val="196488"/>
              </a:solidFill>
            </a:endParaRPr>
          </a:p>
          <a:p>
            <a:endParaRPr lang="en-GB" altLang="en-US" dirty="0">
              <a:solidFill>
                <a:srgbClr val="196488"/>
              </a:solidFill>
            </a:endParaRPr>
          </a:p>
          <a:p>
            <a:endParaRPr lang="en-GB" altLang="en-US" dirty="0">
              <a:solidFill>
                <a:srgbClr val="196488"/>
              </a:solidFill>
            </a:endParaRPr>
          </a:p>
          <a:p>
            <a:endParaRPr lang="en-GB" altLang="en-US" dirty="0">
              <a:solidFill>
                <a:srgbClr val="196488"/>
              </a:solidFill>
            </a:endParaRPr>
          </a:p>
          <a:p>
            <a:endParaRPr lang="en-GB" altLang="en-US" dirty="0">
              <a:solidFill>
                <a:srgbClr val="196488"/>
              </a:solidFill>
            </a:endParaRPr>
          </a:p>
          <a:p>
            <a:endParaRPr lang="en-GB" altLang="en-US" dirty="0">
              <a:solidFill>
                <a:srgbClr val="196488"/>
              </a:solidFill>
            </a:endParaRPr>
          </a:p>
          <a:p>
            <a:endParaRPr lang="en-GB" altLang="en-US" dirty="0">
              <a:solidFill>
                <a:srgbClr val="196488"/>
              </a:solidFill>
            </a:endParaRPr>
          </a:p>
          <a:p>
            <a:r>
              <a:rPr lang="en-GB" altLang="en-US" dirty="0">
                <a:solidFill>
                  <a:srgbClr val="196488"/>
                </a:solidFill>
              </a:rPr>
              <a:t>Usha Mistry</a:t>
            </a:r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BD2A23DD-464D-ACAC-93CA-3A15C25CFA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0" b="24017"/>
          <a:stretch>
            <a:fillRect/>
          </a:stretch>
        </p:blipFill>
        <p:spPr bwMode="auto">
          <a:xfrm>
            <a:off x="0" y="5568950"/>
            <a:ext cx="23749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A yellow and blue poster with text&#10;&#10;Description automatically generated">
            <a:extLst>
              <a:ext uri="{FF2B5EF4-FFF2-40B4-BE49-F238E27FC236}">
                <a16:creationId xmlns:a16="http://schemas.microsoft.com/office/drawing/2014/main" id="{86A7BE12-48EB-6E73-9E20-BBDE159002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175"/>
            <a:ext cx="6854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789608-A3F8-7BCB-1568-8FF204256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Findings </a:t>
            </a:r>
            <a:b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Students’ experience of pre-recorded lectures</a:t>
            </a:r>
            <a:br>
              <a:rPr lang="en-US" sz="28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A white sheet with black text&#10;&#10;Description automatically generated">
            <a:extLst>
              <a:ext uri="{FF2B5EF4-FFF2-40B4-BE49-F238E27FC236}">
                <a16:creationId xmlns:a16="http://schemas.microsoft.com/office/drawing/2014/main" id="{5181319D-B6BB-BF46-941A-C7D0C9283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3" b="928"/>
          <a:stretch/>
        </p:blipFill>
        <p:spPr bwMode="auto">
          <a:xfrm>
            <a:off x="4306823" y="554208"/>
            <a:ext cx="7367171" cy="5126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1447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7A732B-DC16-A1DF-5105-6701C6BDC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96488"/>
                </a:solidFill>
              </a:rPr>
              <a:t>Excel worksheet</a:t>
            </a:r>
            <a:endParaRPr lang="en-GB" dirty="0">
              <a:solidFill>
                <a:srgbClr val="196488"/>
              </a:solidFill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3910E4C-026A-C9AA-A0B3-D958FCA97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5" t="29718" r="23042" b="34843"/>
          <a:stretch/>
        </p:blipFill>
        <p:spPr bwMode="auto">
          <a:xfrm>
            <a:off x="773547" y="1565275"/>
            <a:ext cx="10246417" cy="4225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2024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A011924-925E-3BC3-96A8-220CA291D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548" y="1430091"/>
            <a:ext cx="10515600" cy="3140364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supportiveness of prerecorded lectures was measured on a </a:t>
            </a:r>
            <a:r>
              <a:rPr lang="en-GB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5-point Likert scale</a:t>
            </a:r>
            <a:r>
              <a:rPr lang="en-GB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with </a:t>
            </a:r>
            <a:r>
              <a:rPr lang="en-GB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 indicating 'extremely supportive</a:t>
            </a:r>
            <a:r>
              <a:rPr lang="en-GB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' and </a:t>
            </a:r>
            <a:r>
              <a:rPr lang="en-GB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 indicating 'not at all supportive</a:t>
            </a:r>
            <a:r>
              <a:rPr lang="en-GB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'. In terms of students' experiences with the supportiveness of prerecorded lectures as an additional learning resource, the </a:t>
            </a:r>
            <a:r>
              <a:rPr lang="en-GB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mean score </a:t>
            </a:r>
            <a:r>
              <a:rPr lang="en-GB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 all participants was </a:t>
            </a:r>
            <a:r>
              <a:rPr lang="en-GB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4.60</a:t>
            </a:r>
            <a:r>
              <a:rPr lang="en-GB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indicating a high level of support. </a:t>
            </a:r>
            <a:r>
              <a:rPr lang="en-GB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best fit multiple regression model. </a:t>
            </a:r>
            <a:endParaRPr lang="en-GB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FB5BD9-31BD-9CEF-EE11-E95AF260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28" y="298257"/>
            <a:ext cx="11316852" cy="994299"/>
          </a:xfrm>
        </p:spPr>
        <p:txBody>
          <a:bodyPr/>
          <a:lstStyle/>
          <a:p>
            <a:r>
              <a:rPr lang="en-US" dirty="0">
                <a:solidFill>
                  <a:srgbClr val="196488"/>
                </a:solidFill>
              </a:rPr>
              <a:t>Findings </a:t>
            </a:r>
            <a:br>
              <a:rPr lang="en-US" dirty="0"/>
            </a:br>
            <a:r>
              <a:rPr lang="en-US" sz="2800" dirty="0"/>
              <a:t>Supportiveness of prerecorded lecture to learning–Quantitative</a:t>
            </a:r>
            <a:br>
              <a:rPr lang="en-US" sz="2800" dirty="0"/>
            </a:br>
            <a:endParaRPr lang="en-GB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60B29B-756A-3E4E-33F4-79B3FB8DCE77}"/>
              </a:ext>
            </a:extLst>
          </p:cNvPr>
          <p:cNvGraphicFramePr>
            <a:graphicFrameLocks noGrp="1"/>
          </p:cNvGraphicFramePr>
          <p:nvPr/>
        </p:nvGraphicFramePr>
        <p:xfrm>
          <a:off x="870984" y="3677920"/>
          <a:ext cx="9454831" cy="222424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161222">
                  <a:extLst>
                    <a:ext uri="{9D8B030D-6E8A-4147-A177-3AD203B41FA5}">
                      <a16:colId xmlns:a16="http://schemas.microsoft.com/office/drawing/2014/main" val="3992285313"/>
                    </a:ext>
                  </a:extLst>
                </a:gridCol>
                <a:gridCol w="1455621">
                  <a:extLst>
                    <a:ext uri="{9D8B030D-6E8A-4147-A177-3AD203B41FA5}">
                      <a16:colId xmlns:a16="http://schemas.microsoft.com/office/drawing/2014/main" val="3294038949"/>
                    </a:ext>
                  </a:extLst>
                </a:gridCol>
                <a:gridCol w="1336875">
                  <a:extLst>
                    <a:ext uri="{9D8B030D-6E8A-4147-A177-3AD203B41FA5}">
                      <a16:colId xmlns:a16="http://schemas.microsoft.com/office/drawing/2014/main" val="832081977"/>
                    </a:ext>
                  </a:extLst>
                </a:gridCol>
                <a:gridCol w="1112567">
                  <a:extLst>
                    <a:ext uri="{9D8B030D-6E8A-4147-A177-3AD203B41FA5}">
                      <a16:colId xmlns:a16="http://schemas.microsoft.com/office/drawing/2014/main" val="570611660"/>
                    </a:ext>
                  </a:extLst>
                </a:gridCol>
                <a:gridCol w="1112567">
                  <a:extLst>
                    <a:ext uri="{9D8B030D-6E8A-4147-A177-3AD203B41FA5}">
                      <a16:colId xmlns:a16="http://schemas.microsoft.com/office/drawing/2014/main" val="1431488744"/>
                    </a:ext>
                  </a:extLst>
                </a:gridCol>
                <a:gridCol w="1271079">
                  <a:extLst>
                    <a:ext uri="{9D8B030D-6E8A-4147-A177-3AD203B41FA5}">
                      <a16:colId xmlns:a16="http://schemas.microsoft.com/office/drawing/2014/main" val="3965164189"/>
                    </a:ext>
                  </a:extLst>
                </a:gridCol>
                <a:gridCol w="1004900">
                  <a:extLst>
                    <a:ext uri="{9D8B030D-6E8A-4147-A177-3AD203B41FA5}">
                      <a16:colId xmlns:a16="http://schemas.microsoft.com/office/drawing/2014/main" val="157450642"/>
                    </a:ext>
                  </a:extLst>
                </a:gridCol>
              </a:tblGrid>
              <a:tr h="66039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 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Coefficients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Standard Error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t Stat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P-value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Lower 95%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Upper 95%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68555065"/>
                  </a:ext>
                </a:extLst>
              </a:tr>
              <a:tr h="51273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Intercept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highlight>
                            <a:srgbClr val="FFFF00"/>
                          </a:highlight>
                        </a:rPr>
                        <a:t>3.604334</a:t>
                      </a:r>
                      <a:endParaRPr lang="en-GB" sz="18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0.275931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13.06245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highlight>
                            <a:srgbClr val="FFFF00"/>
                          </a:highlight>
                        </a:rPr>
                        <a:t>2.51E-21</a:t>
                      </a:r>
                      <a:endParaRPr lang="en-GB" sz="18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3.054997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4.15367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50839610"/>
                  </a:ext>
                </a:extLst>
              </a:tr>
              <a:tr h="51273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Watching before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highlight>
                            <a:srgbClr val="FFFF00"/>
                          </a:highlight>
                        </a:rPr>
                        <a:t>0.299753</a:t>
                      </a:r>
                      <a:endParaRPr lang="en-GB" sz="18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0.149111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2.010266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highlight>
                            <a:srgbClr val="FFFF00"/>
                          </a:highlight>
                        </a:rPr>
                        <a:t>0.04786</a:t>
                      </a:r>
                      <a:endParaRPr lang="en-GB" sz="18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0.002896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0.59661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19838789"/>
                  </a:ext>
                </a:extLst>
              </a:tr>
              <a:tr h="53837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Watching after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highlight>
                            <a:srgbClr val="FFFF00"/>
                          </a:highlight>
                        </a:rPr>
                        <a:t>0.414619</a:t>
                      </a:r>
                      <a:endParaRPr lang="en-GB" sz="18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0.135043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3.070267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highlight>
                            <a:srgbClr val="FFFF00"/>
                          </a:highlight>
                        </a:rPr>
                        <a:t>0.002943</a:t>
                      </a:r>
                      <a:endParaRPr lang="en-GB" sz="18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0.145769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0.68347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514804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DA027D6-22A0-0917-E64A-ADAFF8EA1760}"/>
              </a:ext>
            </a:extLst>
          </p:cNvPr>
          <p:cNvSpPr txBox="1"/>
          <p:nvPr/>
        </p:nvSpPr>
        <p:spPr>
          <a:xfrm>
            <a:off x="702428" y="5974967"/>
            <a:ext cx="75474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Students’ characteristics and supportiveness insignificant.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499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1B74E8-34BF-F8C7-66CE-7C3F0FCA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287344"/>
            <a:ext cx="11389360" cy="655021"/>
          </a:xfrm>
        </p:spPr>
        <p:txBody>
          <a:bodyPr/>
          <a:lstStyle/>
          <a:p>
            <a:r>
              <a:rPr lang="en-US" sz="4800" dirty="0">
                <a:solidFill>
                  <a:srgbClr val="196488"/>
                </a:solidFill>
              </a:rPr>
              <a:t>Findings </a:t>
            </a:r>
            <a:r>
              <a:rPr lang="en-GB" sz="2400" kern="0" dirty="0">
                <a:solidFill>
                  <a:srgbClr val="196488"/>
                </a:solidFill>
                <a:effectLst/>
                <a:ea typeface="Calibri" panose="020F0502020204030204" pitchFamily="34" charset="0"/>
              </a:rPr>
              <a:t>Students’ experiences of pre-recorded lecture-Qualitative</a:t>
            </a:r>
            <a:br>
              <a:rPr lang="en-GB" sz="2400" kern="0" dirty="0">
                <a:effectLst/>
                <a:ea typeface="Calibri" panose="020F0502020204030204" pitchFamily="34" charset="0"/>
              </a:rPr>
            </a:br>
            <a:endParaRPr lang="en-GB" sz="2400" dirty="0"/>
          </a:p>
        </p:txBody>
      </p:sp>
      <p:pic>
        <p:nvPicPr>
          <p:cNvPr id="5" name="Picture 4" descr="A graph with blue and white text&#10;&#10;Description automatically generated">
            <a:extLst>
              <a:ext uri="{FF2B5EF4-FFF2-40B4-BE49-F238E27FC236}">
                <a16:creationId xmlns:a16="http://schemas.microsoft.com/office/drawing/2014/main" id="{D606BDF2-1A5B-E770-BFDB-15BA9B43F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88"/>
          <a:stretch/>
        </p:blipFill>
        <p:spPr bwMode="auto">
          <a:xfrm>
            <a:off x="579120" y="1105147"/>
            <a:ext cx="8864599" cy="4234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5ED5E3-EFEC-EFE4-0050-B100383883B3}"/>
              </a:ext>
            </a:extLst>
          </p:cNvPr>
          <p:cNvSpPr txBox="1"/>
          <p:nvPr/>
        </p:nvSpPr>
        <p:spPr>
          <a:xfrm>
            <a:off x="690879" y="5502702"/>
            <a:ext cx="9291320" cy="1066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‘It was very useful as I got to </a:t>
            </a:r>
            <a:r>
              <a:rPr kumimoji="0" lang="en-GB" sz="2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</a:t>
            </a:r>
            <a:r>
              <a:rPr kumimoji="0" lang="en-GB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the concepts and principles of the topic in a </a:t>
            </a:r>
            <a:r>
              <a:rPr kumimoji="0" lang="en-GB" sz="2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summary</a:t>
            </a:r>
            <a:r>
              <a:rPr kumimoji="0" lang="en-GB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helped me </a:t>
            </a:r>
            <a:r>
              <a:rPr kumimoji="0" lang="en-GB" sz="2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kumimoji="0" lang="en-GB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 </a:t>
            </a:r>
            <a:r>
              <a:rPr kumimoji="0" lang="en-GB" sz="2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kumimoji="0" lang="en-GB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quickly into the </a:t>
            </a:r>
            <a:r>
              <a:rPr kumimoji="0" lang="en-GB" sz="2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lecture</a:t>
            </a:r>
            <a:r>
              <a:rPr kumimoji="0" lang="en-GB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well as the </a:t>
            </a:r>
            <a:r>
              <a:rPr kumimoji="0" lang="en-GB" sz="2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seminars</a:t>
            </a:r>
            <a:r>
              <a:rPr kumimoji="0" lang="en-GB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.’ </a:t>
            </a: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(RS_063)</a:t>
            </a:r>
            <a:endParaRPr kumimoji="0" lang="en-GB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98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89EB15-264A-591B-476F-59F7197F2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48" y="298258"/>
            <a:ext cx="10515600" cy="724726"/>
          </a:xfrm>
        </p:spPr>
        <p:txBody>
          <a:bodyPr/>
          <a:lstStyle/>
          <a:p>
            <a:r>
              <a:rPr lang="en-US" dirty="0">
                <a:solidFill>
                  <a:srgbClr val="196488"/>
                </a:solidFill>
              </a:rPr>
              <a:t>Findings – Exam performance</a:t>
            </a:r>
            <a:br>
              <a:rPr lang="en-US" dirty="0"/>
            </a:br>
            <a:r>
              <a:rPr lang="en-US" dirty="0"/>
              <a:t> </a:t>
            </a:r>
            <a:endParaRPr lang="en-GB" dirty="0"/>
          </a:p>
        </p:txBody>
      </p:sp>
      <p:pic>
        <p:nvPicPr>
          <p:cNvPr id="4" name="Picture 3" descr="A table with numbers and text&#10;&#10;Description automatically generated">
            <a:extLst>
              <a:ext uri="{FF2B5EF4-FFF2-40B4-BE49-F238E27FC236}">
                <a16:creationId xmlns:a16="http://schemas.microsoft.com/office/drawing/2014/main" id="{8CE501AC-EBA5-248E-43F8-672535C89D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5" t="9942" r="907" b="8890"/>
          <a:stretch/>
        </p:blipFill>
        <p:spPr bwMode="auto">
          <a:xfrm>
            <a:off x="702428" y="1168400"/>
            <a:ext cx="10515600" cy="25474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1922EF-352D-D41D-5F7E-A7739ECB4C60}"/>
              </a:ext>
            </a:extLst>
          </p:cNvPr>
          <p:cNvSpPr txBox="1"/>
          <p:nvPr/>
        </p:nvSpPr>
        <p:spPr>
          <a:xfrm>
            <a:off x="773548" y="3730509"/>
            <a:ext cx="10515600" cy="3350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The relationship between exam performance and watching prerecorded lectures is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significant at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 p-value of 0.08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. However, there is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no significant relationship between students' characteristics, exam performance, and watching prerecorded lectures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Typical Qualitative Response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‘The ability to 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review 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the topics taught at our 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own pace 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valuable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, especially for the purpose of 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exam revision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.' 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(RS_063)</a:t>
            </a:r>
            <a:endParaRPr kumimoji="0" lang="en-GB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16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B315964-152B-C1AB-87B7-859C8681E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084" y="365061"/>
            <a:ext cx="10515600" cy="612787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rgbClr val="19648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Pre-recorded lectures with accompanying Excel worksheets could serve as</a:t>
            </a:r>
            <a:r>
              <a:rPr lang="en-GB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supportive additional pedagogical learning resources</a:t>
            </a:r>
            <a:r>
              <a:rPr lang="en-GB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Pre-recorded lectures could have the potential to </a:t>
            </a:r>
            <a:r>
              <a:rPr lang="en-GB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enhance students' engagement</a:t>
            </a:r>
            <a:r>
              <a:rPr lang="en-GB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in class by allowing them to </a:t>
            </a:r>
            <a:r>
              <a:rPr lang="en-GB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prepare at their own pace </a:t>
            </a:r>
            <a:r>
              <a:rPr lang="en-GB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before the face-to-face flipped lecture.</a:t>
            </a:r>
            <a:endParaRPr lang="en-GB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Pre-recorded lectures watched before the lecture</a:t>
            </a:r>
            <a:r>
              <a:rPr lang="en-GB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demonstrate a statistical improvement in average mean exam marks </a:t>
            </a:r>
            <a:r>
              <a:rPr lang="en-GB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pass rate significant at p value 0.1 but not at p value of 0.05</a:t>
            </a:r>
            <a:r>
              <a:rPr lang="en-GB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Finally, pre-recorded lectures offer a </a:t>
            </a:r>
            <a:r>
              <a:rPr lang="en-GB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tangible opportunity for post-lecture catch-up</a:t>
            </a:r>
            <a:r>
              <a:rPr lang="en-GB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assisting students in </a:t>
            </a:r>
            <a:r>
              <a:rPr lang="en-GB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clarification, preparation for seminars, and exam revision</a:t>
            </a:r>
            <a:r>
              <a:rPr lang="en-GB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22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740984E-9964-4325-F38F-E4A3497D0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548" y="560440"/>
            <a:ext cx="10515600" cy="59216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solidFill>
                  <a:srgbClr val="19648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Limitations to research</a:t>
            </a:r>
            <a:endParaRPr lang="en-GB" sz="4800" dirty="0">
              <a:solidFill>
                <a:srgbClr val="196488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Study carried out in only 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one higher education institution 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GB" sz="2200" dirty="0">
                <a:effectLst/>
                <a:ea typeface="Calibri" panose="020F0502020204030204" pitchFamily="34" charset="0"/>
              </a:rPr>
              <a:t> a limited sample in each student characteristic category. </a:t>
            </a:r>
          </a:p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Research relies on </a:t>
            </a:r>
            <a:r>
              <a:rPr lang="en-GB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students' experiences </a:t>
            </a:r>
            <a:r>
              <a:rPr lang="en-GB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 these additional resources, which may vary from one student to another and are </a:t>
            </a:r>
            <a:r>
              <a:rPr lang="en-GB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subjective depending </a:t>
            </a:r>
            <a:r>
              <a:rPr lang="en-GB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 whether the students made use of the resources or not.</a:t>
            </a:r>
          </a:p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address these limitations, future studies could explore the benefits of pre-recorded lectures, Excel worksheets, and flipped lectures in </a:t>
            </a:r>
            <a:r>
              <a:rPr lang="en-GB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other accounting modules studied in years 2, 3, and at postgraduate levels. </a:t>
            </a:r>
          </a:p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study could also investigate the </a:t>
            </a:r>
            <a:r>
              <a:rPr lang="en-GB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impact of pre-recorded lectures and attendance. </a:t>
            </a:r>
          </a:p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Despite these limitations, the study offers </a:t>
            </a:r>
            <a:r>
              <a:rPr lang="en-GB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valuable insights into student experiences, providing academics with useful information </a:t>
            </a:r>
            <a:r>
              <a:rPr lang="en-GB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enhance their teaching methods.</a:t>
            </a:r>
            <a:endParaRPr lang="en-GB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270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F68EA66-4726-71D8-02E4-8BCDFC4BC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08" y="969917"/>
            <a:ext cx="11062852" cy="5470472"/>
          </a:xfrm>
        </p:spPr>
        <p:txBody>
          <a:bodyPr/>
          <a:lstStyle/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study aims to address the existing knowledge gap by investigating student experiences and </a:t>
            </a: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impact of watching pre-recorded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lectures before the lecture as an additional learning resource. Furthermore, the research explores the </a:t>
            </a: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of watching prerecorded lectures on exam performance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expected to </a:t>
            </a: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 academics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seeking to </a:t>
            </a: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alternative teaching pedagogies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meet students' demands and possibly </a:t>
            </a: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 their engagement and performance.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Aggregate mean score on a </a:t>
            </a: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5-point Likert scale was 4.60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indicating a high level of support for the utilisation of pre-recorded lectures as an additional pedagogical learning resource. The multiple regression </a:t>
            </a: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demonstrates a positive significant relationship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between watching pre-recorded lectures and perceiving them as </a:t>
            </a: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supportive of pedagogical learning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Improvement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students</a:t>
            </a: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mean exam gra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pass rate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evident among those who actively engaged in flipped learning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Not significant at p value 0.05 </a:t>
            </a:r>
            <a:r>
              <a:rPr lang="en-GB"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significant at 0.1.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Lectures are widely used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the primary form of teaching in most disciplines (Jones, 2007), and this research shows that </a:t>
            </a: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pre-recorded lectures could be suitable learning        method.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2785C3-2681-9AB1-6A17-F8A17590B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48" y="298258"/>
            <a:ext cx="10515600" cy="773798"/>
          </a:xfrm>
        </p:spPr>
        <p:txBody>
          <a:bodyPr/>
          <a:lstStyle/>
          <a:p>
            <a:r>
              <a:rPr lang="en-US" dirty="0">
                <a:solidFill>
                  <a:srgbClr val="196488"/>
                </a:solidFill>
              </a:rPr>
              <a:t>Conclusion</a:t>
            </a:r>
            <a:endParaRPr lang="en-GB" dirty="0">
              <a:solidFill>
                <a:srgbClr val="1964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07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1824AAE-025C-AC2A-7AFC-7EB3361C1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88" y="335745"/>
            <a:ext cx="10515600" cy="314036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3200" b="1" kern="100" dirty="0">
                <a:solidFill>
                  <a:srgbClr val="19648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References:</a:t>
            </a:r>
            <a:endParaRPr lang="en-GB" sz="3200" kern="100" dirty="0">
              <a:solidFill>
                <a:srgbClr val="196488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GB" sz="1200" kern="1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Blau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I., &amp; Shamir-</a:t>
            </a:r>
            <a:r>
              <a:rPr lang="en-GB" sz="1200" kern="1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Inbal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T. (2017). Re-designed flipped learning model in an academic course: The role of co-creation and co-regulation. </a:t>
            </a:r>
            <a:r>
              <a:rPr lang="en-GB" sz="1200" i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Computers &amp; Education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1200" i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115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69-81.</a:t>
            </a:r>
            <a:endParaRPr lang="en-GB" sz="1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Davies, R. S., Dean, D. L., &amp; Ball, N. (2013). Flipping the classroom and instructional technology integration in a college-level information systems spreadsheet course. </a:t>
            </a:r>
            <a:r>
              <a:rPr lang="en-GB" sz="1200" i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Educational Technology Research and Development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1200" i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61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563-580.</a:t>
            </a:r>
            <a:endParaRPr lang="en-GB" sz="1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Fogarty, T.J. (2020). Accounting education in the post-COVID world: looking into the Mirror of </a:t>
            </a:r>
            <a:r>
              <a:rPr lang="en-GB" sz="1200" kern="1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Erised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GB" sz="1200" i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Accounting Education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1200" i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(6), pp.563-571.</a:t>
            </a:r>
            <a:endParaRPr lang="en-GB" sz="1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GB" sz="1200" kern="1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Gilboy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M. B., </a:t>
            </a:r>
            <a:r>
              <a:rPr lang="en-GB" sz="1200" kern="1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Heinerichs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S., &amp; </a:t>
            </a:r>
            <a:r>
              <a:rPr lang="en-GB" sz="1200" kern="1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Pazzaglia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G. (2015). Enhancing student engagement using the flipped classroom. </a:t>
            </a:r>
            <a:r>
              <a:rPr lang="en-GB" sz="1200" i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Journal of nutrition education and </a:t>
            </a:r>
            <a:r>
              <a:rPr lang="en-GB" sz="1200" i="1" kern="1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1200" i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47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(1), 109-114.</a:t>
            </a:r>
            <a:endParaRPr lang="en-GB" sz="1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Jones, S. E. (2007). Reflections on the lecture: Outmoded medium or instrument of inspiration? Journal of Further and Higher Education, 31(4), 397–406. 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GB" sz="1200" kern="1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Ketz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J. E. (2021). Teaching forensic accounting in a covid environment. In </a:t>
            </a:r>
            <a:r>
              <a:rPr lang="en-GB" sz="1200" i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Advances in Accounting Education: Teaching and Curriculum Innovations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(Vol. 25, pp. 93-100). </a:t>
            </a:r>
            <a:endParaRPr lang="en-GB" sz="1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Long, T., Cummins, J., &amp; Waugh, M. (2017). Use of the flipped classroom instructional model in higher education: instructors’ perspectives. </a:t>
            </a:r>
            <a:r>
              <a:rPr lang="en-GB" sz="1200" i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Journal of computing in higher education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1200" i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179-200.</a:t>
            </a:r>
            <a:endParaRPr lang="en-GB" sz="1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McLaughlin, J. E., Roth, M. T., Glatt, D. M., </a:t>
            </a:r>
            <a:r>
              <a:rPr lang="en-GB" sz="1200" kern="1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Gharkholonarehe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N., Davidson, C. A., Griffin, L. M., ... &amp; Mumper, R. J. (2014). The flipped classroom: a course redesign to foster learning and engagement in a health professions school. </a:t>
            </a:r>
            <a:r>
              <a:rPr lang="en-GB" sz="1200" i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Academic medicine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1200" i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89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(2), 236-243.</a:t>
            </a:r>
            <a:endParaRPr lang="en-GB" sz="1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200" kern="1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Mladenovic, R., 2000. An investigation into ways of challenging introductory accounting students' negative perceptions of accounting. </a:t>
            </a:r>
            <a:r>
              <a:rPr lang="en-GB" sz="1200" i="1" kern="1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Accounting Education</a:t>
            </a:r>
            <a:r>
              <a:rPr lang="en-GB" sz="1200" kern="1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1200" i="1" kern="1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GB" sz="1200" kern="1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(2), pp.135-155.</a:t>
            </a:r>
            <a:endParaRPr lang="en-GB" sz="1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O'Flaherty, J., &amp; Phillips, C. (2015). The use of flipped classrooms in higher education: A scoping review. </a:t>
            </a:r>
            <a:r>
              <a:rPr lang="en-GB" sz="1200" i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internet and higher education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1200" i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85-95.</a:t>
            </a:r>
            <a:endParaRPr lang="en-GB" sz="1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Roach, T. (2014). Student perceptions toward flipped learning: New methods to increase interaction and active learning in economics. </a:t>
            </a:r>
            <a:r>
              <a:rPr lang="en-GB" sz="1200" i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International review of economics education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1200" i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74-84.</a:t>
            </a:r>
            <a:endParaRPr lang="en-GB" sz="1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Thomas, N. (2014). Dual coding and common coding theories of memory. </a:t>
            </a:r>
            <a:r>
              <a:rPr lang="en-GB" sz="1200" i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Stanford </a:t>
            </a:r>
            <a:r>
              <a:rPr lang="en-GB" sz="1200" i="1" kern="1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encyclopedia</a:t>
            </a:r>
            <a:r>
              <a:rPr lang="en-GB" sz="1200" i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of philosophy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Yadav, A., Phillips, M. M., Lundeberg, M. A., Koehler, M. J., Hilden, K., &amp; </a:t>
            </a:r>
            <a:r>
              <a:rPr lang="en-GB" sz="1200" kern="1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Dirkin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K. H. (2011). If a picture is worth a thousand words is video worth a million? Differences in affective and cognitive processing of video and text cases. </a:t>
            </a:r>
            <a:r>
              <a:rPr lang="en-GB" sz="1200" i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Journal of Computing in Higher Education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1200" i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23(1)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15-37.</a:t>
            </a:r>
            <a:endParaRPr lang="en-GB" sz="1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12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2114-5976-338D-60E3-CEB22BC9D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238" y="149225"/>
            <a:ext cx="5054600" cy="48613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400" b="1" dirty="0">
                <a:solidFill>
                  <a:srgbClr val="1964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 you!</a:t>
            </a:r>
            <a:br>
              <a:rPr lang="en-GB" sz="4400" b="1" dirty="0">
                <a:solidFill>
                  <a:srgbClr val="1964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400" b="1" dirty="0">
                <a:solidFill>
                  <a:srgbClr val="1964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 Questions?</a:t>
            </a:r>
            <a:br>
              <a:rPr lang="en-GB" sz="4400" b="1" dirty="0">
                <a:solidFill>
                  <a:srgbClr val="1964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4400" b="1" dirty="0">
                <a:solidFill>
                  <a:srgbClr val="1964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4400" dirty="0">
              <a:solidFill>
                <a:srgbClr val="196488"/>
              </a:solidFill>
            </a:endParaRP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6831848B-ABB3-3497-737F-E43F05E964C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2238" y="1465263"/>
            <a:ext cx="5054600" cy="4103687"/>
          </a:xfrm>
        </p:spPr>
        <p:txBody>
          <a:bodyPr/>
          <a:lstStyle/>
          <a:p>
            <a:endParaRPr lang="en-GB" altLang="en-US" dirty="0">
              <a:solidFill>
                <a:srgbClr val="196488"/>
              </a:solidFill>
            </a:endParaRPr>
          </a:p>
          <a:p>
            <a:endParaRPr lang="en-GB" altLang="en-US" dirty="0">
              <a:solidFill>
                <a:srgbClr val="196488"/>
              </a:solidFill>
            </a:endParaRPr>
          </a:p>
          <a:p>
            <a:endParaRPr lang="en-GB" altLang="en-US" dirty="0">
              <a:solidFill>
                <a:srgbClr val="196488"/>
              </a:solidFill>
            </a:endParaRPr>
          </a:p>
          <a:p>
            <a:endParaRPr lang="en-GB" altLang="en-US" dirty="0">
              <a:solidFill>
                <a:srgbClr val="196488"/>
              </a:solidFill>
            </a:endParaRPr>
          </a:p>
          <a:p>
            <a:endParaRPr lang="en-GB" altLang="en-US" dirty="0">
              <a:solidFill>
                <a:srgbClr val="196488"/>
              </a:solidFill>
            </a:endParaRPr>
          </a:p>
          <a:p>
            <a:endParaRPr lang="en-GB" altLang="en-US" dirty="0">
              <a:solidFill>
                <a:srgbClr val="196488"/>
              </a:solidFill>
            </a:endParaRPr>
          </a:p>
          <a:p>
            <a:endParaRPr lang="en-GB" altLang="en-US" dirty="0">
              <a:solidFill>
                <a:srgbClr val="196488"/>
              </a:solidFill>
            </a:endParaRPr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BD2A23DD-464D-ACAC-93CA-3A15C25CFA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0" b="24017"/>
          <a:stretch>
            <a:fillRect/>
          </a:stretch>
        </p:blipFill>
        <p:spPr bwMode="auto">
          <a:xfrm>
            <a:off x="0" y="5568950"/>
            <a:ext cx="23749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A yellow and blue poster with text&#10;&#10;Description automatically generated">
            <a:extLst>
              <a:ext uri="{FF2B5EF4-FFF2-40B4-BE49-F238E27FC236}">
                <a16:creationId xmlns:a16="http://schemas.microsoft.com/office/drawing/2014/main" id="{86A7BE12-48EB-6E73-9E20-BBDE159002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175"/>
            <a:ext cx="6854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98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FBF49EA-58EF-0DF1-707A-8BB519023D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 r="51900"/>
          <a:stretch>
            <a:fillRect/>
          </a:stretch>
        </p:blipFill>
        <p:spPr bwMode="auto">
          <a:xfrm>
            <a:off x="0" y="0"/>
            <a:ext cx="138271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A4FAF49B-2120-0E13-593A-9AD4BF2AD4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30350" y="211138"/>
            <a:ext cx="8637588" cy="871537"/>
          </a:xfrm>
        </p:spPr>
        <p:txBody>
          <a:bodyPr/>
          <a:lstStyle/>
          <a:p>
            <a:pPr algn="l"/>
            <a:r>
              <a:rPr lang="en-GB" altLang="en-US" sz="4400" b="1" dirty="0">
                <a:solidFill>
                  <a:srgbClr val="196488"/>
                </a:solidFill>
              </a:rPr>
              <a:t>Content</a:t>
            </a:r>
          </a:p>
        </p:txBody>
      </p:sp>
      <p:sp>
        <p:nvSpPr>
          <p:cNvPr id="3076" name="Subtitle 2">
            <a:extLst>
              <a:ext uri="{FF2B5EF4-FFF2-40B4-BE49-F238E27FC236}">
                <a16:creationId xmlns:a16="http://schemas.microsoft.com/office/drawing/2014/main" id="{CBE53DD0-59EE-282D-EA53-1EE46B39DF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325" y="1416050"/>
            <a:ext cx="12018963" cy="5378450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073A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073A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Study contribution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Pre-recorded lectures and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Flipped Classroom Model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rgbClr val="00073A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073A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Literature Review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073A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Research Method 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073A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07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073A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Limitation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073A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 Questions?</a:t>
            </a:r>
          </a:p>
        </p:txBody>
      </p:sp>
      <p:pic>
        <p:nvPicPr>
          <p:cNvPr id="3077" name="Picture 2">
            <a:extLst>
              <a:ext uri="{FF2B5EF4-FFF2-40B4-BE49-F238E27FC236}">
                <a16:creationId xmlns:a16="http://schemas.microsoft.com/office/drawing/2014/main" id="{1B4FEC39-25F7-62AB-C740-9502D496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0" b="24017"/>
          <a:stretch>
            <a:fillRect/>
          </a:stretch>
        </p:blipFill>
        <p:spPr bwMode="auto">
          <a:xfrm>
            <a:off x="10742613" y="11113"/>
            <a:ext cx="14493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3719" y="231637"/>
            <a:ext cx="1093952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The "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flipped classroom" is a pedagogical model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that transforms the traditional learning environment. In this model, students were instructed to 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learn before the class by watching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pre-recorded video lectures, followed by in-class activities, presentations, or discussions focused on knowledge construction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    (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Blau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ShmirInbal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, 2017).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Arial" panose="020B0604020202020204" pitchFamily="34" charset="0"/>
              </a:rPr>
              <a:t>This research was conducted in the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Arial" panose="020B0604020202020204" pitchFamily="34" charset="0"/>
              </a:rPr>
              <a:t>post-COVID-19 pandemic winter of 2022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Arial" panose="020B0604020202020204" pitchFamily="34" charset="0"/>
              </a:rPr>
              <a:t>at a U.K. university.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Mladenovic (2000) asserts that 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introductory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 accounting courses often play a role in 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shaping or reinforcing unfavourable perceptions about accounting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This study examines the use of pre-recorded lectures as an additional pedagogical resource and aims to answer the following research questions: ‘</a:t>
            </a:r>
            <a:r>
              <a:rPr kumimoji="0" lang="en-GB" sz="2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What are students' experiences of pre-recorded lecture recordings used in flipped lectures, and how do they impact exam performance?’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To address our research questions a set of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 prerecorded lectures using Panopto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covering the entire semester 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Level 4 module 'Elements of Financial Accounting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’ were made available for students to review before their scheduled in-person lectures.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59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5649235-7AD3-375B-8185-99A76364C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" y="294968"/>
            <a:ext cx="10892908" cy="6227752"/>
          </a:xfrm>
        </p:spPr>
        <p:txBody>
          <a:bodyPr/>
          <a:lstStyle/>
          <a:p>
            <a:r>
              <a:rPr lang="en-US" sz="3200" b="1" dirty="0">
                <a:solidFill>
                  <a:srgbClr val="196488"/>
                </a:solidFill>
                <a:latin typeface="+mj-lt"/>
              </a:rPr>
              <a:t>Study contribution:</a:t>
            </a:r>
          </a:p>
          <a:p>
            <a:endParaRPr lang="en-US" sz="8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ims to address the </a:t>
            </a:r>
            <a:r>
              <a:rPr lang="en-GB" b="1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literature gap </a:t>
            </a:r>
            <a:r>
              <a:rPr lang="en-GB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by evaluating students' preferences for flipped classrooms, including pre-recorded lectures and Excel worksheets as additional learning resources, alongside the usual lecture notes.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Examines the </a:t>
            </a:r>
            <a:r>
              <a:rPr lang="en-GB" b="1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impact</a:t>
            </a:r>
            <a:r>
              <a:rPr lang="en-GB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of this approach, taking into consideration </a:t>
            </a:r>
            <a:r>
              <a:rPr lang="en-GB" b="1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student characteristics.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Examines the </a:t>
            </a:r>
            <a:r>
              <a:rPr lang="en-GB" b="1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impact </a:t>
            </a:r>
            <a:r>
              <a:rPr lang="en-GB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this approach on students</a:t>
            </a:r>
            <a:r>
              <a:rPr lang="en-GB" b="1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' exam performance</a:t>
            </a:r>
            <a:r>
              <a:rPr lang="en-GB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Provides </a:t>
            </a:r>
            <a:r>
              <a:rPr lang="en-GB" b="1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empirical evidence </a:t>
            </a:r>
            <a:r>
              <a:rPr lang="en-GB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regarding the </a:t>
            </a:r>
            <a:r>
              <a:rPr lang="en-GB" b="1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effectiveness </a:t>
            </a:r>
            <a:r>
              <a:rPr lang="en-GB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this approach for first-year undergraduate accounting students. The selection of first-year students for this study is aimed at supporting their </a:t>
            </a:r>
            <a:r>
              <a:rPr lang="en-GB" b="1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transition to higher education.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 adds to the continuing </a:t>
            </a:r>
            <a:r>
              <a:rPr lang="en-GB" b="1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debat</a:t>
            </a:r>
            <a:r>
              <a:rPr lang="en-GB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 about how to </a:t>
            </a:r>
            <a:r>
              <a:rPr lang="en-GB" b="1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best employ </a:t>
            </a:r>
            <a:r>
              <a:rPr lang="en-GB" b="1" ker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technology </a:t>
            </a:r>
            <a:r>
              <a:rPr lang="en-GB" ker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assist  student learning.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findings of this study could be </a:t>
            </a:r>
            <a:r>
              <a:rPr lang="en-GB" b="1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valuable for academics</a:t>
            </a:r>
            <a:r>
              <a:rPr lang="en-GB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seeking a better understanding of the most effective ways to </a:t>
            </a:r>
            <a:r>
              <a:rPr lang="en-GB" b="1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implement the flipped classroom approach.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Finally, the study provides </a:t>
            </a:r>
            <a:r>
              <a:rPr lang="en-GB" b="1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recommendations and limitations</a:t>
            </a:r>
            <a:r>
              <a:rPr lang="en-GB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for consideration</a:t>
            </a:r>
            <a:r>
              <a:rPr lang="en-GB" sz="2200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3105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42B026-BFDA-AC5F-AE75-467C1F28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8" y="340206"/>
            <a:ext cx="10515600" cy="828193"/>
          </a:xfrm>
        </p:spPr>
        <p:txBody>
          <a:bodyPr/>
          <a:lstStyle/>
          <a:p>
            <a:r>
              <a:rPr lang="en-GB" sz="3200" dirty="0">
                <a:solidFill>
                  <a:srgbClr val="19648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1:</a:t>
            </a:r>
            <a:r>
              <a:rPr lang="en-GB" sz="3200" b="1" dirty="0">
                <a:solidFill>
                  <a:srgbClr val="19648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Pre-recorded lectures and Flipped Classroom Model</a:t>
            </a:r>
            <a:endParaRPr lang="en-GB" sz="3200" dirty="0">
              <a:solidFill>
                <a:srgbClr val="1964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99AEA70-9B51-2008-60FB-2AC6B1DE8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598793"/>
              </p:ext>
            </p:extLst>
          </p:nvPr>
        </p:nvGraphicFramePr>
        <p:xfrm>
          <a:off x="717668" y="1257300"/>
          <a:ext cx="10160000" cy="481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Arrow: Bent 10">
            <a:extLst>
              <a:ext uri="{FF2B5EF4-FFF2-40B4-BE49-F238E27FC236}">
                <a16:creationId xmlns:a16="http://schemas.microsoft.com/office/drawing/2014/main" id="{1F5D50F1-F5E6-2EB7-421F-D89D49336D21}"/>
              </a:ext>
            </a:extLst>
          </p:cNvPr>
          <p:cNvSpPr/>
          <p:nvPr/>
        </p:nvSpPr>
        <p:spPr>
          <a:xfrm rot="13512778">
            <a:off x="5384936" y="5243476"/>
            <a:ext cx="1146955" cy="1339287"/>
          </a:xfrm>
          <a:prstGeom prst="bentArrow">
            <a:avLst>
              <a:gd name="adj1" fmla="val 25034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71C8A09D-43DD-8AAA-7DEE-F13DE612C6ED}"/>
              </a:ext>
            </a:extLst>
          </p:cNvPr>
          <p:cNvSpPr/>
          <p:nvPr/>
        </p:nvSpPr>
        <p:spPr>
          <a:xfrm rot="5570473">
            <a:off x="7851280" y="2153392"/>
            <a:ext cx="1146955" cy="1339287"/>
          </a:xfrm>
          <a:prstGeom prst="bentArrow">
            <a:avLst>
              <a:gd name="adj1" fmla="val 25034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6AECC991-61A4-B6E1-929B-0FD2F664C3C2}"/>
              </a:ext>
            </a:extLst>
          </p:cNvPr>
          <p:cNvSpPr/>
          <p:nvPr/>
        </p:nvSpPr>
        <p:spPr>
          <a:xfrm>
            <a:off x="2933840" y="2089713"/>
            <a:ext cx="1146955" cy="1339287"/>
          </a:xfrm>
          <a:prstGeom prst="bentArrow">
            <a:avLst>
              <a:gd name="adj1" fmla="val 25034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20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E1B1D3D-72C8-4D53-9564-9ECA56130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943" y="1108658"/>
            <a:ext cx="10880581" cy="502798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higher education, 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students' active engagement in class 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has long been a 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research priority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The flipped classroom has been suggested as a 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potential remedy for enhancing student engagement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since it 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maximises classroom contact time 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offers opportunities for the 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integration and application of information 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(Niekerk and </a:t>
            </a: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Delport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2022).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Pre-recorded videos allow for 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two modes of information processing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visual and auditory.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According to this theory, 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more sensory modes learners engage 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 while interacting with the subject, the 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better their chances of recalling the learned material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(Thomas, 2014).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Yadave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et al. (2011) proposed that 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videos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are a 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more influential medium 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affective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cognitive processing 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compared to other flipped classroom modalities, such as the use of readings. </a:t>
            </a:r>
            <a:endParaRPr lang="en-GB" sz="2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6C765F-D2B6-4A06-BBFF-827C9BB7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43" y="453838"/>
            <a:ext cx="10515600" cy="632176"/>
          </a:xfrm>
        </p:spPr>
        <p:txBody>
          <a:bodyPr/>
          <a:lstStyle/>
          <a:p>
            <a:r>
              <a:rPr lang="en-US" sz="4000" dirty="0">
                <a:solidFill>
                  <a:srgbClr val="196488"/>
                </a:solidFill>
              </a:rPr>
              <a:t>Literature Online teaching </a:t>
            </a:r>
            <a:endParaRPr lang="en-GB" sz="4000" dirty="0">
              <a:solidFill>
                <a:srgbClr val="1964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9BF8732-81B0-F416-ACD3-8C0FB0159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228" y="600366"/>
            <a:ext cx="10515600" cy="5383874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Ketz</a:t>
            </a:r>
            <a:r>
              <a:rPr lang="en-GB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(2021) concluded, based on the experience during the </a:t>
            </a:r>
            <a:r>
              <a:rPr lang="en-GB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pandemic </a:t>
            </a:r>
            <a:r>
              <a:rPr lang="en-GB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the </a:t>
            </a:r>
            <a:r>
              <a:rPr lang="en-GB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en-GB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GB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pre-recorded videos</a:t>
            </a:r>
            <a:r>
              <a:rPr lang="en-GB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that the flipped classroom model has become increasingly appealing and will likely be </a:t>
            </a:r>
            <a:r>
              <a:rPr lang="en-GB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adopted more widely in the future</a:t>
            </a:r>
            <a:r>
              <a:rPr lang="en-GB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It was found that this approach </a:t>
            </a:r>
            <a:r>
              <a:rPr lang="en-GB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saves valuable class time </a:t>
            </a:r>
            <a:r>
              <a:rPr lang="en-GB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GB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discussions and active learning projects.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Fogarty (2020) following the pandemic, where the flipped classroom approach was implemented, and students watched pre-recorded lectures while </a:t>
            </a:r>
            <a:r>
              <a:rPr lang="en-GB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class time was dedicated to answering questions and engaging in activities</a:t>
            </a:r>
            <a:r>
              <a:rPr lang="en-GB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20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2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GB" sz="2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reported </a:t>
            </a:r>
            <a:r>
              <a:rPr lang="en-GB" sz="22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enjoying</a:t>
            </a:r>
            <a:r>
              <a:rPr lang="en-GB" sz="2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GB" sz="22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flexibility of learning </a:t>
            </a:r>
            <a:r>
              <a:rPr lang="en-GB" sz="2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at their own pace and expressed a </a:t>
            </a:r>
            <a:r>
              <a:rPr lang="en-GB" sz="22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preference</a:t>
            </a:r>
            <a:r>
              <a:rPr lang="en-GB" sz="2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en-GB" sz="22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flipped classroom approach </a:t>
            </a:r>
            <a:r>
              <a:rPr lang="en-GB" sz="2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over </a:t>
            </a:r>
            <a:r>
              <a:rPr lang="en-GB" sz="22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traditional approaches </a:t>
            </a:r>
            <a:r>
              <a:rPr lang="en-GB" sz="2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(Davies et al., 2013; McLaughlin et al., 2014; Roach, 2014; </a:t>
            </a:r>
            <a:r>
              <a:rPr lang="en-GB" sz="2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Gilboy</a:t>
            </a:r>
            <a:r>
              <a:rPr lang="en-GB" sz="2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et al., 2015).</a:t>
            </a:r>
          </a:p>
          <a:p>
            <a:endParaRPr lang="en-GB" sz="1000" dirty="0">
              <a:latin typeface="+mj-lt"/>
            </a:endParaRPr>
          </a:p>
          <a:p>
            <a:r>
              <a:rPr lang="en-GB" sz="2200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Some students </a:t>
            </a:r>
            <a:r>
              <a:rPr lang="en-GB" sz="2200" b="1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 not prefer taking control of their own learning </a:t>
            </a:r>
            <a:r>
              <a:rPr lang="en-GB" sz="2200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outside of class and find it difficult to perform tasks independently (Long et al., 2017; O’Flaherty &amp; Phillips, 2015). </a:t>
            </a:r>
            <a:endParaRPr lang="en-GB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248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29B81DD-07C9-4B89-89B8-BC78594A4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613" y="1003895"/>
            <a:ext cx="10797535" cy="55558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kern="0" dirty="0">
                <a:effectLst/>
                <a:latin typeface="+mj-lt"/>
                <a:ea typeface="Calibri" panose="020F0502020204030204" pitchFamily="34" charset="0"/>
              </a:rPr>
              <a:t>The research was conducted on </a:t>
            </a:r>
            <a:r>
              <a:rPr lang="en-GB" sz="2200" b="1" kern="0" dirty="0">
                <a:effectLst/>
                <a:latin typeface="+mj-lt"/>
                <a:ea typeface="Calibri" panose="020F0502020204030204" pitchFamily="34" charset="0"/>
              </a:rPr>
              <a:t>Elements of Financial Accounting</a:t>
            </a:r>
            <a:r>
              <a:rPr lang="en-GB" sz="2200" kern="0" dirty="0">
                <a:effectLst/>
                <a:latin typeface="+mj-lt"/>
                <a:ea typeface="Calibri" panose="020F0502020204030204" pitchFamily="34" charset="0"/>
              </a:rPr>
              <a:t>, a core module primarily studied by undergraduate first-year BA (Hons) Accounting and Finance students after the COVID-19 pandemic during the winter of 2022, spanning 12 weeks in semester 1.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kern="0" dirty="0">
                <a:effectLst/>
                <a:latin typeface="+mj-lt"/>
                <a:ea typeface="Calibri" panose="020F0502020204030204" pitchFamily="34" charset="0"/>
              </a:rPr>
              <a:t>The module is assessed through mid-semester coursework and an end-of-semester, two-hour closed-book examination, each contributing 50% to the final module mark.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effectLst/>
                <a:latin typeface="+mj-lt"/>
                <a:ea typeface="Calibri" panose="020F0502020204030204" pitchFamily="34" charset="0"/>
              </a:rPr>
              <a:t>Mixed methods </a:t>
            </a:r>
            <a:r>
              <a:rPr lang="en-GB" sz="2200" dirty="0">
                <a:effectLst/>
                <a:latin typeface="+mj-lt"/>
                <a:ea typeface="Calibri" panose="020F0502020204030204" pitchFamily="34" charset="0"/>
              </a:rPr>
              <a:t>of quantitative and qualitative methods to explore the effectiveness of prerecorded lectures through data collection and statistical analysis.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</a:rPr>
              <a:t>Online questionnaire using Google Forms.</a:t>
            </a:r>
            <a:endParaRPr lang="en-US" sz="2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+mj-lt"/>
                <a:ea typeface="Calibri" panose="020F0502020204030204" pitchFamily="34" charset="0"/>
              </a:rPr>
              <a:t>81 responses were received, i.e., a </a:t>
            </a:r>
            <a:r>
              <a:rPr lang="en-GB" sz="2200" dirty="0">
                <a:latin typeface="+mj-lt"/>
                <a:ea typeface="Calibri" panose="020F0502020204030204" pitchFamily="34" charset="0"/>
              </a:rPr>
              <a:t>44</a:t>
            </a:r>
            <a:r>
              <a:rPr lang="en-GB" sz="2200" dirty="0">
                <a:effectLst/>
                <a:latin typeface="+mj-lt"/>
                <a:ea typeface="Calibri" panose="020F0502020204030204" pitchFamily="34" charset="0"/>
              </a:rPr>
              <a:t>% response rate.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+mj-lt"/>
                <a:ea typeface="Calibri" panose="020F0502020204030204" pitchFamily="34" charset="0"/>
              </a:rPr>
              <a:t>The questionnaire: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GB" sz="2200" dirty="0">
                <a:effectLst/>
                <a:latin typeface="+mj-lt"/>
                <a:ea typeface="Calibri" panose="020F0502020204030204" pitchFamily="34" charset="0"/>
              </a:rPr>
              <a:t>Part A asked students first their characteristics/background. 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GB" sz="2200" dirty="0">
                <a:effectLst/>
                <a:latin typeface="+mj-lt"/>
                <a:ea typeface="Calibri" panose="020F0502020204030204" pitchFamily="34" charset="0"/>
              </a:rPr>
              <a:t>Part B asked whether students watched pre-recordings before/after class, students’ likes/dislikes of prerecorded lecture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+mj-lt"/>
                <a:ea typeface="Calibri" panose="020F0502020204030204" pitchFamily="34" charset="0"/>
              </a:rPr>
              <a:t>Quantitative data analysed using descriptive statistics, multiple regression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  <a:ea typeface="Calibri" panose="020F0502020204030204" pitchFamily="34" charset="0"/>
              </a:rPr>
              <a:t>Q</a:t>
            </a:r>
            <a:r>
              <a:rPr lang="en-GB" sz="2200" dirty="0">
                <a:effectLst/>
                <a:latin typeface="+mj-lt"/>
                <a:ea typeface="Calibri" panose="020F0502020204030204" pitchFamily="34" charset="0"/>
              </a:rPr>
              <a:t>ualitative data grouped according to common shared experiences quoted. </a:t>
            </a:r>
            <a:endParaRPr lang="en-GB" sz="2200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DDFD25-201E-47E7-8B99-56097793F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48" y="298257"/>
            <a:ext cx="10515600" cy="616143"/>
          </a:xfrm>
        </p:spPr>
        <p:txBody>
          <a:bodyPr/>
          <a:lstStyle/>
          <a:p>
            <a:r>
              <a:rPr lang="en-US" sz="4400" dirty="0">
                <a:solidFill>
                  <a:srgbClr val="196488"/>
                </a:solidFill>
              </a:rPr>
              <a:t>Research Method</a:t>
            </a:r>
            <a:endParaRPr lang="en-GB" sz="4400" dirty="0">
              <a:solidFill>
                <a:srgbClr val="1964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33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30EA0-EEDD-2B75-D31B-D84A38ECF0CD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Findings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Students’ characteristics&amp; background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 descr="A table of information&#10;&#10;Description automatically generated">
            <a:extLst>
              <a:ext uri="{FF2B5EF4-FFF2-40B4-BE49-F238E27FC236}">
                <a16:creationId xmlns:a16="http://schemas.microsoft.com/office/drawing/2014/main" id="{E4D6C51B-2876-1A71-2308-C101DB0CF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1" t="2239" r="7183" b="4125"/>
          <a:stretch/>
        </p:blipFill>
        <p:spPr bwMode="auto">
          <a:xfrm>
            <a:off x="4216526" y="212136"/>
            <a:ext cx="5739004" cy="643372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4864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TSE 2024 Presentation template  -  Compatibility Mode" id="{26153A2F-8D7C-446B-A13B-6B6F6F7DBEE9}" vid="{A3D9C305-7D44-4FF1-BE26-DC950ABBB3D8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1bb885-184c-4c60-ad82-b6322aa0eed2">
      <Terms xmlns="http://schemas.microsoft.com/office/infopath/2007/PartnerControls"/>
    </lcf76f155ced4ddcb4097134ff3c332f>
    <TaxCatchAll xmlns="435b6d61-36be-47e1-8003-d374fbdb6ab5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8AC20B1C8A5C44B06E670321BA72A8" ma:contentTypeVersion="15" ma:contentTypeDescription="Create a new document." ma:contentTypeScope="" ma:versionID="bb8b9ecd5eaa150b234a18f0683c11c1">
  <xsd:schema xmlns:xsd="http://www.w3.org/2001/XMLSchema" xmlns:xs="http://www.w3.org/2001/XMLSchema" xmlns:p="http://schemas.microsoft.com/office/2006/metadata/properties" xmlns:ns2="961bb885-184c-4c60-ad82-b6322aa0eed2" xmlns:ns3="435b6d61-36be-47e1-8003-d374fbdb6ab5" targetNamespace="http://schemas.microsoft.com/office/2006/metadata/properties" ma:root="true" ma:fieldsID="b35e3b5264f1e7e9fd770cc853316205" ns2:_="" ns3:_="">
    <xsd:import namespace="961bb885-184c-4c60-ad82-b6322aa0eed2"/>
    <xsd:import namespace="435b6d61-36be-47e1-8003-d374fbdb6a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1bb885-184c-4c60-ad82-b6322aa0ee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1ceb5e89-a7ee-4d35-b0b2-06cb08046c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b6d61-36be-47e1-8003-d374fbdb6ab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4931140-169f-4a37-9eae-4e01fa194cd9}" ma:internalName="TaxCatchAll" ma:showField="CatchAllData" ma:web="435b6d61-36be-47e1-8003-d374fbdb6a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351182-2275-4EAC-B3E0-B1DF1F2B67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956A43-1C0E-420D-953F-B0B3893D11DE}">
  <ds:schemaRefs>
    <ds:schemaRef ds:uri="http://purl.org/dc/elements/1.1/"/>
    <ds:schemaRef ds:uri="http://schemas.microsoft.com/office/2006/metadata/properties"/>
    <ds:schemaRef ds:uri="http://purl.org/dc/terms/"/>
    <ds:schemaRef ds:uri="961bb885-184c-4c60-ad82-b6322aa0ee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35b6d61-36be-47e1-8003-d374fbdb6ab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800DCD4-66DD-44E3-94B0-EC0A4F7B3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1bb885-184c-4c60-ad82-b6322aa0eed2"/>
    <ds:schemaRef ds:uri="435b6d61-36be-47e1-8003-d374fbdb6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LTSE 2024 Presentation template</Template>
  <TotalTime>1664</TotalTime>
  <Words>2112</Words>
  <Application>Microsoft Office PowerPoint</Application>
  <PresentationFormat>Widescreen</PresentationFormat>
  <Paragraphs>146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Courier New</vt:lpstr>
      <vt:lpstr>Symbol</vt:lpstr>
      <vt:lpstr>Times New Roman</vt:lpstr>
      <vt:lpstr>Wingdings</vt:lpstr>
      <vt:lpstr>Office Theme</vt:lpstr>
      <vt:lpstr>1_Custom Design</vt:lpstr>
      <vt:lpstr>11_Custom Design</vt:lpstr>
      <vt:lpstr>Flipped classrooms using pre-recorded lectures and their impact on exam performance in accounting education</vt:lpstr>
      <vt:lpstr>Content</vt:lpstr>
      <vt:lpstr>PowerPoint Presentation</vt:lpstr>
      <vt:lpstr>PowerPoint Presentation</vt:lpstr>
      <vt:lpstr>Figure 1:Pre-recorded lectures and Flipped Classroom Model</vt:lpstr>
      <vt:lpstr>Literature Online teaching </vt:lpstr>
      <vt:lpstr>PowerPoint Presentation</vt:lpstr>
      <vt:lpstr>Research Method</vt:lpstr>
      <vt:lpstr>PowerPoint Presentation</vt:lpstr>
      <vt:lpstr>Findings  Students’ experience of pre-recorded lectures </vt:lpstr>
      <vt:lpstr>Excel worksheet</vt:lpstr>
      <vt:lpstr>Findings  Supportiveness of prerecorded lecture to learning–Quantitative </vt:lpstr>
      <vt:lpstr>Findings Students’ experiences of pre-recorded lecture-Qualitative </vt:lpstr>
      <vt:lpstr>Findings – Exam performance  </vt:lpstr>
      <vt:lpstr>PowerPoint Presentation</vt:lpstr>
      <vt:lpstr>PowerPoint Presentation</vt:lpstr>
      <vt:lpstr>Conclusion</vt:lpstr>
      <vt:lpstr>PowerPoint Presentation</vt:lpstr>
      <vt:lpstr>Thank you! Any Questions?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Rebecca Adams</dc:creator>
  <cp:lastModifiedBy>ushamistry1@yahoo.com</cp:lastModifiedBy>
  <cp:revision>5</cp:revision>
  <dcterms:created xsi:type="dcterms:W3CDTF">2024-04-19T08:25:54Z</dcterms:created>
  <dcterms:modified xsi:type="dcterms:W3CDTF">2024-05-08T11:57:16Z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0x010100238AC20B1C8A5C44B06E670321BA72A8</vt:lpwstr>
  </property>
  <property fmtid="{D5CDD505-2E9C-101B-9397-08002B2CF9AE}" pid="3" name="lcf76f155ced4ddcb4097134ff3c332f">
    <vt:lpwstr/>
  </property>
  <property fmtid="{D5CDD505-2E9C-101B-9397-08002B2CF9AE}" pid="4" name="TaxCatchAll">
    <vt:lpwstr/>
  </property>
</Properties>
</file>