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4"/>
  </p:notesMasterIdLst>
  <p:sldIdLst>
    <p:sldId id="286" r:id="rId6"/>
    <p:sldId id="295" r:id="rId7"/>
    <p:sldId id="291" r:id="rId8"/>
    <p:sldId id="292" r:id="rId9"/>
    <p:sldId id="306" r:id="rId10"/>
    <p:sldId id="305" r:id="rId11"/>
    <p:sldId id="308" r:id="rId12"/>
    <p:sldId id="309" r:id="rId13"/>
    <p:sldId id="299" r:id="rId14"/>
    <p:sldId id="301" r:id="rId15"/>
    <p:sldId id="302" r:id="rId16"/>
    <p:sldId id="300" r:id="rId17"/>
    <p:sldId id="287" r:id="rId18"/>
    <p:sldId id="288" r:id="rId19"/>
    <p:sldId id="284" r:id="rId20"/>
    <p:sldId id="303" r:id="rId21"/>
    <p:sldId id="285"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38"/>
    <a:srgbClr val="000000"/>
    <a:srgbClr val="9D1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A9959-C0D9-4B63-A891-2666B9869FD6}" v="197" dt="2021-08-26T14:53:54.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81888" autoAdjust="0"/>
  </p:normalViewPr>
  <p:slideViewPr>
    <p:cSldViewPr snapToGrid="0">
      <p:cViewPr>
        <p:scale>
          <a:sx n="51" d="100"/>
          <a:sy n="51" d="100"/>
        </p:scale>
        <p:origin x="43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amh Fitzgerald" userId="S::nf12@stir.ac.uk::8e25c885-c9a6-400e-b52d-19da07e669ba" providerId="AD" clId="Web-{1C0A9959-C0D9-4B63-A891-2666B9869FD6}"/>
    <pc:docChg chg="modSld">
      <pc:chgData name="Niamh Fitzgerald" userId="S::nf12@stir.ac.uk::8e25c885-c9a6-400e-b52d-19da07e669ba" providerId="AD" clId="Web-{1C0A9959-C0D9-4B63-A891-2666B9869FD6}" dt="2021-08-26T14:53:54.278" v="190"/>
      <pc:docMkLst>
        <pc:docMk/>
      </pc:docMkLst>
      <pc:sldChg chg="addSp delSp modSp">
        <pc:chgData name="Niamh Fitzgerald" userId="S::nf12@stir.ac.uk::8e25c885-c9a6-400e-b52d-19da07e669ba" providerId="AD" clId="Web-{1C0A9959-C0D9-4B63-A891-2666B9869FD6}" dt="2021-08-26T14:53:54.278" v="190"/>
        <pc:sldMkLst>
          <pc:docMk/>
          <pc:sldMk cId="1309042989" sldId="256"/>
        </pc:sldMkLst>
        <pc:spChg chg="add mod">
          <ac:chgData name="Niamh Fitzgerald" userId="S::nf12@stir.ac.uk::8e25c885-c9a6-400e-b52d-19da07e669ba" providerId="AD" clId="Web-{1C0A9959-C0D9-4B63-A891-2666B9869FD6}" dt="2021-08-26T14:49:01.522" v="19" actId="1076"/>
          <ac:spMkLst>
            <pc:docMk/>
            <pc:sldMk cId="1309042989" sldId="256"/>
            <ac:spMk id="2" creationId="{F7DBCA74-323D-4E82-B022-D844E471B82B}"/>
          </ac:spMkLst>
        </pc:spChg>
        <pc:spChg chg="add mod">
          <ac:chgData name="Niamh Fitzgerald" userId="S::nf12@stir.ac.uk::8e25c885-c9a6-400e-b52d-19da07e669ba" providerId="AD" clId="Web-{1C0A9959-C0D9-4B63-A891-2666B9869FD6}" dt="2021-08-26T14:53:23.433" v="189" actId="14100"/>
          <ac:spMkLst>
            <pc:docMk/>
            <pc:sldMk cId="1309042989" sldId="256"/>
            <ac:spMk id="3" creationId="{A4D625BD-EA83-4D3F-8002-78D128919D1B}"/>
          </ac:spMkLst>
        </pc:spChg>
        <pc:spChg chg="mod">
          <ac:chgData name="Niamh Fitzgerald" userId="S::nf12@stir.ac.uk::8e25c885-c9a6-400e-b52d-19da07e669ba" providerId="AD" clId="Web-{1C0A9959-C0D9-4B63-A891-2666B9869FD6}" dt="2021-08-26T14:51:32.962" v="154" actId="20577"/>
          <ac:spMkLst>
            <pc:docMk/>
            <pc:sldMk cId="1309042989" sldId="256"/>
            <ac:spMk id="6" creationId="{00000000-0000-0000-0000-000000000000}"/>
          </ac:spMkLst>
        </pc:spChg>
        <pc:spChg chg="mod">
          <ac:chgData name="Niamh Fitzgerald" userId="S::nf12@stir.ac.uk::8e25c885-c9a6-400e-b52d-19da07e669ba" providerId="AD" clId="Web-{1C0A9959-C0D9-4B63-A891-2666B9869FD6}" dt="2021-08-26T14:50:28.648" v="104" actId="14100"/>
          <ac:spMkLst>
            <pc:docMk/>
            <pc:sldMk cId="1309042989" sldId="256"/>
            <ac:spMk id="7" creationId="{00000000-0000-0000-0000-000000000000}"/>
          </ac:spMkLst>
        </pc:spChg>
        <pc:spChg chg="mod">
          <ac:chgData name="Niamh Fitzgerald" userId="S::nf12@stir.ac.uk::8e25c885-c9a6-400e-b52d-19da07e669ba" providerId="AD" clId="Web-{1C0A9959-C0D9-4B63-A891-2666B9869FD6}" dt="2021-08-26T14:49:52.148" v="99" actId="20577"/>
          <ac:spMkLst>
            <pc:docMk/>
            <pc:sldMk cId="1309042989" sldId="256"/>
            <ac:spMk id="8" creationId="{00000000-0000-0000-0000-000000000000}"/>
          </ac:spMkLst>
        </pc:spChg>
        <pc:spChg chg="mod">
          <ac:chgData name="Niamh Fitzgerald" userId="S::nf12@stir.ac.uk::8e25c885-c9a6-400e-b52d-19da07e669ba" providerId="AD" clId="Web-{1C0A9959-C0D9-4B63-A891-2666B9869FD6}" dt="2021-08-26T14:50:20.680" v="103" actId="14100"/>
          <ac:spMkLst>
            <pc:docMk/>
            <pc:sldMk cId="1309042989" sldId="256"/>
            <ac:spMk id="10" creationId="{00000000-0000-0000-0000-000000000000}"/>
          </ac:spMkLst>
        </pc:spChg>
        <pc:spChg chg="mod">
          <ac:chgData name="Niamh Fitzgerald" userId="S::nf12@stir.ac.uk::8e25c885-c9a6-400e-b52d-19da07e669ba" providerId="AD" clId="Web-{1C0A9959-C0D9-4B63-A891-2666B9869FD6}" dt="2021-08-26T14:50:05.007" v="101" actId="14100"/>
          <ac:spMkLst>
            <pc:docMk/>
            <pc:sldMk cId="1309042989" sldId="256"/>
            <ac:spMk id="12" creationId="{00000000-0000-0000-0000-000000000000}"/>
          </ac:spMkLst>
        </pc:spChg>
        <pc:spChg chg="mod">
          <ac:chgData name="Niamh Fitzgerald" userId="S::nf12@stir.ac.uk::8e25c885-c9a6-400e-b52d-19da07e669ba" providerId="AD" clId="Web-{1C0A9959-C0D9-4B63-A891-2666B9869FD6}" dt="2021-08-26T14:51:40.134" v="155" actId="14100"/>
          <ac:spMkLst>
            <pc:docMk/>
            <pc:sldMk cId="1309042989" sldId="256"/>
            <ac:spMk id="17" creationId="{00000000-0000-0000-0000-000000000000}"/>
          </ac:spMkLst>
        </pc:spChg>
        <pc:spChg chg="add mod">
          <ac:chgData name="Niamh Fitzgerald" userId="S::nf12@stir.ac.uk::8e25c885-c9a6-400e-b52d-19da07e669ba" providerId="AD" clId="Web-{1C0A9959-C0D9-4B63-A891-2666B9869FD6}" dt="2021-08-26T14:48:38.584" v="15" actId="14100"/>
          <ac:spMkLst>
            <pc:docMk/>
            <pc:sldMk cId="1309042989" sldId="256"/>
            <ac:spMk id="22" creationId="{E67FD29B-583E-4E87-869B-64D916B65CE7}"/>
          </ac:spMkLst>
        </pc:spChg>
        <pc:spChg chg="add mod">
          <ac:chgData name="Niamh Fitzgerald" userId="S::nf12@stir.ac.uk::8e25c885-c9a6-400e-b52d-19da07e669ba" providerId="AD" clId="Web-{1C0A9959-C0D9-4B63-A891-2666B9869FD6}" dt="2021-08-26T14:48:46.224" v="17" actId="1076"/>
          <ac:spMkLst>
            <pc:docMk/>
            <pc:sldMk cId="1309042989" sldId="256"/>
            <ac:spMk id="24" creationId="{0E0EEC55-17D5-4E1E-BD6B-0A308FF88B4F}"/>
          </ac:spMkLst>
        </pc:spChg>
        <pc:spChg chg="add mod">
          <ac:chgData name="Niamh Fitzgerald" userId="S::nf12@stir.ac.uk::8e25c885-c9a6-400e-b52d-19da07e669ba" providerId="AD" clId="Web-{1C0A9959-C0D9-4B63-A891-2666B9869FD6}" dt="2021-08-26T14:50:41.805" v="106" actId="1076"/>
          <ac:spMkLst>
            <pc:docMk/>
            <pc:sldMk cId="1309042989" sldId="256"/>
            <ac:spMk id="26" creationId="{E0750513-13F1-488F-BD25-1A8AEFB6498A}"/>
          </ac:spMkLst>
        </pc:spChg>
        <pc:spChg chg="add del">
          <ac:chgData name="Niamh Fitzgerald" userId="S::nf12@stir.ac.uk::8e25c885-c9a6-400e-b52d-19da07e669ba" providerId="AD" clId="Web-{1C0A9959-C0D9-4B63-A891-2666B9869FD6}" dt="2021-08-26T14:51:46.478" v="157"/>
          <ac:spMkLst>
            <pc:docMk/>
            <pc:sldMk cId="1309042989" sldId="256"/>
            <ac:spMk id="28" creationId="{8B40ADEC-EF3D-4DE9-89AD-E855A16F37BF}"/>
          </ac:spMkLst>
        </pc:spChg>
        <pc:spChg chg="add del">
          <ac:chgData name="Niamh Fitzgerald" userId="S::nf12@stir.ac.uk::8e25c885-c9a6-400e-b52d-19da07e669ba" providerId="AD" clId="Web-{1C0A9959-C0D9-4B63-A891-2666B9869FD6}" dt="2021-08-26T14:51:55.791" v="159"/>
          <ac:spMkLst>
            <pc:docMk/>
            <pc:sldMk cId="1309042989" sldId="256"/>
            <ac:spMk id="30" creationId="{D192B364-83AF-4232-858B-E07A3C75AAD8}"/>
          </ac:spMkLst>
        </pc:spChg>
        <pc:grpChg chg="add">
          <ac:chgData name="Niamh Fitzgerald" userId="S::nf12@stir.ac.uk::8e25c885-c9a6-400e-b52d-19da07e669ba" providerId="AD" clId="Web-{1C0A9959-C0D9-4B63-A891-2666B9869FD6}" dt="2021-08-26T14:53:54.278" v="190"/>
          <ac:grpSpMkLst>
            <pc:docMk/>
            <pc:sldMk cId="1309042989" sldId="256"/>
            <ac:grpSpMk id="4" creationId="{47CD982E-EAD0-4C3E-96CC-E611190024A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B452D-7B71-441A-BCA3-2F626874207E}"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AB59B-2C3D-420D-903B-23D66A6ECF34}" type="slidenum">
              <a:rPr lang="en-GB" smtClean="0"/>
              <a:t>‹#›</a:t>
            </a:fld>
            <a:endParaRPr lang="en-GB"/>
          </a:p>
        </p:txBody>
      </p:sp>
    </p:spTree>
    <p:extLst>
      <p:ext uri="{BB962C8B-B14F-4D97-AF65-F5344CB8AC3E}">
        <p14:creationId xmlns:p14="http://schemas.microsoft.com/office/powerpoint/2010/main" val="319542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Taking</a:t>
            </a:r>
            <a:r>
              <a:rPr lang="en-GB" baseline="0" dirty="0" smtClean="0"/>
              <a:t> these findings and comparing them to the expert story that we have just discussed, we can identify several key gaps that the framing strategies we develop have the task of bridging.  CLICK. </a:t>
            </a:r>
          </a:p>
          <a:p>
            <a:r>
              <a:rPr lang="en-GB" baseline="0" dirty="0" smtClean="0"/>
              <a:t>Talk through these gaps but need to stick to time. </a:t>
            </a:r>
            <a:endParaRPr lang="en-GB" dirty="0"/>
          </a:p>
        </p:txBody>
      </p:sp>
      <p:sp>
        <p:nvSpPr>
          <p:cNvPr id="4" name="Slide Number Placeholder 3"/>
          <p:cNvSpPr>
            <a:spLocks noGrp="1"/>
          </p:cNvSpPr>
          <p:nvPr>
            <p:ph type="sldNum" sz="quarter" idx="10"/>
          </p:nvPr>
        </p:nvSpPr>
        <p:spPr/>
        <p:txBody>
          <a:bodyPr/>
          <a:lstStyle/>
          <a:p>
            <a:fld id="{1300C139-AAC4-44F5-A6BE-F38A24CCF62C}" type="slidenum">
              <a:rPr lang="en-GB" smtClean="0"/>
              <a:t>13</a:t>
            </a:fld>
            <a:endParaRPr lang="en-GB"/>
          </a:p>
        </p:txBody>
      </p:sp>
    </p:spTree>
    <p:extLst>
      <p:ext uri="{BB962C8B-B14F-4D97-AF65-F5344CB8AC3E}">
        <p14:creationId xmlns:p14="http://schemas.microsoft.com/office/powerpoint/2010/main" val="191946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Shift the UK public’s position on alcohol from one of overwhelming positivity to one where alcohol harms come to mind more readily, are recognised as widespread and diverse, caused by multiple factors including big companies, government and society actions (or inaction), which can and should be urgently addressed to reduce harms. </a:t>
            </a:r>
          </a:p>
          <a:p>
            <a:endParaRPr lang="en-GB" dirty="0"/>
          </a:p>
        </p:txBody>
      </p:sp>
      <p:sp>
        <p:nvSpPr>
          <p:cNvPr id="4" name="Slide Number Placeholder 3"/>
          <p:cNvSpPr>
            <a:spLocks noGrp="1"/>
          </p:cNvSpPr>
          <p:nvPr>
            <p:ph type="sldNum" sz="quarter" idx="10"/>
          </p:nvPr>
        </p:nvSpPr>
        <p:spPr/>
        <p:txBody>
          <a:bodyPr/>
          <a:lstStyle/>
          <a:p>
            <a:fld id="{F62AB59B-2C3D-420D-903B-23D66A6ECF34}" type="slidenum">
              <a:rPr lang="en-GB" smtClean="0"/>
              <a:t>15</a:t>
            </a:fld>
            <a:endParaRPr lang="en-GB"/>
          </a:p>
        </p:txBody>
      </p:sp>
    </p:spTree>
    <p:extLst>
      <p:ext uri="{BB962C8B-B14F-4D97-AF65-F5344CB8AC3E}">
        <p14:creationId xmlns:p14="http://schemas.microsoft.com/office/powerpoint/2010/main" val="383629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DAA0D9-ED31-4795-98D4-8A5C2881FB4A}" type="slidenum">
              <a:rPr lang="en-GB" smtClean="0"/>
              <a:t>17</a:t>
            </a:fld>
            <a:endParaRPr lang="en-GB"/>
          </a:p>
        </p:txBody>
      </p:sp>
    </p:spTree>
    <p:extLst>
      <p:ext uri="{BB962C8B-B14F-4D97-AF65-F5344CB8AC3E}">
        <p14:creationId xmlns:p14="http://schemas.microsoft.com/office/powerpoint/2010/main" val="53551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is very new to us as a team, we are learning all the time from </a:t>
            </a:r>
            <a:r>
              <a:rPr lang="en-GB" dirty="0" err="1" smtClean="0"/>
              <a:t>FrameWorks</a:t>
            </a:r>
            <a:r>
              <a:rPr lang="en-GB" dirty="0" smtClean="0"/>
              <a:t> who specialise in this work. They</a:t>
            </a:r>
            <a:r>
              <a:rPr lang="en-GB" baseline="0" dirty="0" smtClean="0"/>
              <a:t> are clearly experts in this process but that comes with some language and learning that we were not familiar with. </a:t>
            </a:r>
            <a:endParaRPr lang="en-GB" dirty="0" smtClean="0"/>
          </a:p>
          <a:p>
            <a:endParaRPr lang="en-GB" dirty="0"/>
          </a:p>
        </p:txBody>
      </p:sp>
      <p:sp>
        <p:nvSpPr>
          <p:cNvPr id="4" name="Slide Number Placeholder 3"/>
          <p:cNvSpPr>
            <a:spLocks noGrp="1"/>
          </p:cNvSpPr>
          <p:nvPr>
            <p:ph type="sldNum" sz="quarter" idx="10"/>
          </p:nvPr>
        </p:nvSpPr>
        <p:spPr/>
        <p:txBody>
          <a:bodyPr/>
          <a:lstStyle/>
          <a:p>
            <a:fld id="{F62AB59B-2C3D-420D-903B-23D66A6ECF34}" type="slidenum">
              <a:rPr lang="en-GB" smtClean="0"/>
              <a:t>18</a:t>
            </a:fld>
            <a:endParaRPr lang="en-GB"/>
          </a:p>
        </p:txBody>
      </p:sp>
    </p:spTree>
    <p:extLst>
      <p:ext uri="{BB962C8B-B14F-4D97-AF65-F5344CB8AC3E}">
        <p14:creationId xmlns:p14="http://schemas.microsoft.com/office/powerpoint/2010/main" val="303209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404735-4352-4663-9E6E-A8E4BA99BFDD}"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236302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404735-4352-4663-9E6E-A8E4BA99BFDD}"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369609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404735-4352-4663-9E6E-A8E4BA99BFDD}"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30430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Slide (Image)">
    <p:bg>
      <p:bgPr>
        <a:solidFill>
          <a:schemeClr val="bg1"/>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4463865" y="687699"/>
            <a:ext cx="7152136" cy="419268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576006" y="687699"/>
            <a:ext cx="3350959" cy="4192681"/>
          </a:xfrm>
          <a:prstGeom prst="rect">
            <a:avLst/>
          </a:prstGeom>
        </p:spPr>
        <p:txBody>
          <a:bodyPr/>
          <a:lstStyle>
            <a:lvl1pPr>
              <a:lnSpc>
                <a:spcPts val="3600"/>
              </a:lnSpc>
              <a:defRPr sz="4000" b="0">
                <a:solidFill>
                  <a:srgbClr val="9D1E65"/>
                </a:solidFill>
                <a:latin typeface="FS Maja" panose="02000503050000020004" pitchFamily="2" charset="77"/>
              </a:defRPr>
            </a:lvl1pPr>
            <a:lvl2pPr>
              <a:defRPr sz="2400">
                <a:solidFill>
                  <a:srgbClr val="746E64"/>
                </a:solidFill>
              </a:defRPr>
            </a:lvl2pPr>
            <a:lvl3pPr marL="287978" indent="-287978">
              <a:defRPr sz="2400">
                <a:solidFill>
                  <a:srgbClr val="746E64"/>
                </a:solidFill>
              </a:defRPr>
            </a:lvl3pPr>
            <a:lvl4pPr marL="527961" indent="-287978">
              <a:buFont typeface="Symbol" pitchFamily="18" charset="2"/>
              <a:buChar char=""/>
              <a:defRPr sz="2400">
                <a:solidFill>
                  <a:srgbClr val="746E64"/>
                </a:solidFill>
              </a:defRPr>
            </a:lvl4pPr>
            <a:lvl5pPr>
              <a:defRPr sz="24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Graphic 5">
            <a:extLst>
              <a:ext uri="{FF2B5EF4-FFF2-40B4-BE49-F238E27FC236}">
                <a16:creationId xmlns:a16="http://schemas.microsoft.com/office/drawing/2014/main" id="{613B3F98-99BB-0C4D-9FFE-57FE7A39D37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928" y="5401733"/>
            <a:ext cx="12218894" cy="1456267"/>
          </a:xfrm>
          <a:prstGeom prst="rect">
            <a:avLst/>
          </a:prstGeom>
        </p:spPr>
      </p:pic>
      <p:pic>
        <p:nvPicPr>
          <p:cNvPr id="7" name="Graphic 6">
            <a:extLst>
              <a:ext uri="{FF2B5EF4-FFF2-40B4-BE49-F238E27FC236}">
                <a16:creationId xmlns:a16="http://schemas.microsoft.com/office/drawing/2014/main" id="{70FB1A31-17CC-2D46-B6F5-713426E0D52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453839" y="6091883"/>
            <a:ext cx="2751487" cy="244764"/>
          </a:xfrm>
          <a:prstGeom prst="rect">
            <a:avLst/>
          </a:prstGeom>
        </p:spPr>
      </p:pic>
    </p:spTree>
    <p:extLst>
      <p:ext uri="{BB962C8B-B14F-4D97-AF65-F5344CB8AC3E}">
        <p14:creationId xmlns:p14="http://schemas.microsoft.com/office/powerpoint/2010/main" val="3349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No Image)">
    <p:bg>
      <p:bgPr>
        <a:solidFill>
          <a:srgbClr val="006938"/>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70656D5-20EE-D048-AF56-95FCDC3738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146" y="0"/>
            <a:ext cx="12192000" cy="6358467"/>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576000" y="1594053"/>
            <a:ext cx="11040000" cy="3298017"/>
          </a:xfrm>
          <a:prstGeom prst="rect">
            <a:avLst/>
          </a:prstGeom>
        </p:spPr>
        <p:txBody>
          <a:bodyPr/>
          <a:lstStyle>
            <a:lvl1pPr>
              <a:lnSpc>
                <a:spcPts val="8000"/>
              </a:lnSpc>
              <a:defRPr sz="8800" b="0">
                <a:solidFill>
                  <a:schemeClr val="bg1"/>
                </a:solidFill>
                <a:latin typeface="FS Maja" panose="02000503050000020004" pitchFamily="2" charset="77"/>
              </a:defRPr>
            </a:lvl1pPr>
          </a:lstStyle>
          <a:p>
            <a:r>
              <a:rPr lang="en-GB" noProof="0"/>
              <a:t>CLICK TO EDIT MASTER TITLE STYLE</a:t>
            </a:r>
          </a:p>
        </p:txBody>
      </p:sp>
      <p:pic>
        <p:nvPicPr>
          <p:cNvPr id="20" name="Graphic 19">
            <a:extLst>
              <a:ext uri="{FF2B5EF4-FFF2-40B4-BE49-F238E27FC236}">
                <a16:creationId xmlns:a16="http://schemas.microsoft.com/office/drawing/2014/main" id="{5BE1E731-2D0C-BC4E-BF10-84217E6FC27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7928" y="5401733"/>
            <a:ext cx="12218894" cy="1456267"/>
          </a:xfrm>
          <a:prstGeom prst="rect">
            <a:avLst/>
          </a:prstGeom>
        </p:spPr>
      </p:pic>
      <p:grpSp>
        <p:nvGrpSpPr>
          <p:cNvPr id="21" name="Group 20">
            <a:extLst>
              <a:ext uri="{FF2B5EF4-FFF2-40B4-BE49-F238E27FC236}">
                <a16:creationId xmlns:a16="http://schemas.microsoft.com/office/drawing/2014/main" id="{3F9A9716-94B0-9041-9308-1ED69A0B9BAE}"/>
              </a:ext>
            </a:extLst>
          </p:cNvPr>
          <p:cNvGrpSpPr/>
          <p:nvPr/>
        </p:nvGrpSpPr>
        <p:grpSpPr>
          <a:xfrm>
            <a:off x="9276596" y="5914640"/>
            <a:ext cx="2928730" cy="599251"/>
            <a:chOff x="9263270" y="4003518"/>
            <a:chExt cx="2928730" cy="599251"/>
          </a:xfrm>
        </p:grpSpPr>
        <p:pic>
          <p:nvPicPr>
            <p:cNvPr id="25" name="Graphic 24">
              <a:extLst>
                <a:ext uri="{FF2B5EF4-FFF2-40B4-BE49-F238E27FC236}">
                  <a16:creationId xmlns:a16="http://schemas.microsoft.com/office/drawing/2014/main" id="{6C52F144-A53C-E640-99A1-A780A74422E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263270" y="4003518"/>
              <a:ext cx="2928730" cy="599251"/>
            </a:xfrm>
            <a:prstGeom prst="rect">
              <a:avLst/>
            </a:prstGeom>
          </p:spPr>
        </p:pic>
        <p:pic>
          <p:nvPicPr>
            <p:cNvPr id="26" name="Graphic 25">
              <a:extLst>
                <a:ext uri="{FF2B5EF4-FFF2-40B4-BE49-F238E27FC236}">
                  <a16:creationId xmlns:a16="http://schemas.microsoft.com/office/drawing/2014/main" id="{FAF7C8C1-B13D-E74E-9043-E5D51C143D6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440513" y="4180761"/>
              <a:ext cx="2751487" cy="244764"/>
            </a:xfrm>
            <a:prstGeom prst="rect">
              <a:avLst/>
            </a:prstGeom>
          </p:spPr>
        </p:pic>
      </p:grpSp>
      <p:pic>
        <p:nvPicPr>
          <p:cNvPr id="27" name="Graphic 26">
            <a:extLst>
              <a:ext uri="{FF2B5EF4-FFF2-40B4-BE49-F238E27FC236}">
                <a16:creationId xmlns:a16="http://schemas.microsoft.com/office/drawing/2014/main" id="{EC59003E-9169-C643-97DB-6D70D74F8E2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261481" y="509662"/>
            <a:ext cx="2370452" cy="589933"/>
          </a:xfrm>
          <a:prstGeom prst="rect">
            <a:avLst/>
          </a:prstGeom>
        </p:spPr>
      </p:pic>
      <p:sp>
        <p:nvSpPr>
          <p:cNvPr id="9" name="Text Placeholder 2">
            <a:extLst>
              <a:ext uri="{FF2B5EF4-FFF2-40B4-BE49-F238E27FC236}">
                <a16:creationId xmlns:a16="http://schemas.microsoft.com/office/drawing/2014/main" id="{1EA96CBE-EEBF-B44D-A4AA-D6FBAABA9BD3}"/>
              </a:ext>
            </a:extLst>
          </p:cNvPr>
          <p:cNvSpPr>
            <a:spLocks noGrp="1"/>
          </p:cNvSpPr>
          <p:nvPr>
            <p:ph type="body" sz="quarter" idx="11" hasCustomPrompt="1"/>
          </p:nvPr>
        </p:nvSpPr>
        <p:spPr>
          <a:xfrm>
            <a:off x="576000" y="5914640"/>
            <a:ext cx="8257104" cy="586688"/>
          </a:xfrm>
          <a:prstGeom prst="rect">
            <a:avLst/>
          </a:prstGeom>
        </p:spPr>
        <p:txBody>
          <a:bodyPr/>
          <a:lstStyle>
            <a:lvl1pPr>
              <a:lnSpc>
                <a:spcPts val="2000"/>
              </a:lnSpc>
              <a:spcAft>
                <a:spcPts val="0"/>
              </a:spcAft>
              <a:defRPr sz="2000" b="0">
                <a:solidFill>
                  <a:srgbClr val="006938"/>
                </a:solidFill>
                <a:latin typeface="FS Maja" panose="02000503050000020004" pitchFamily="2" charset="77"/>
              </a:defRPr>
            </a:lvl1pPr>
          </a:lstStyle>
          <a:p>
            <a:r>
              <a:rPr lang="en-US"/>
              <a:t>CLICK TO EDIT MASTER SUBTITLE STYLE</a:t>
            </a:r>
          </a:p>
          <a:p>
            <a:endParaRPr lang="en-US"/>
          </a:p>
          <a:p>
            <a:endParaRPr lang="en-US"/>
          </a:p>
        </p:txBody>
      </p:sp>
    </p:spTree>
    <p:extLst>
      <p:ext uri="{BB962C8B-B14F-4D97-AF65-F5344CB8AC3E}">
        <p14:creationId xmlns:p14="http://schemas.microsoft.com/office/powerpoint/2010/main" val="50188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EAED-B899-43DA-9096-0C92A3C25E7E}"/>
              </a:ext>
            </a:extLst>
          </p:cNvPr>
          <p:cNvSpPr>
            <a:spLocks noGrp="1"/>
          </p:cNvSpPr>
          <p:nvPr>
            <p:ph type="title"/>
          </p:nvPr>
        </p:nvSpPr>
        <p:spPr/>
        <p:txBody>
          <a:bodyPr/>
          <a:lstStyle/>
          <a:p>
            <a:r>
              <a:rPr lang="en-US" smtClean="0"/>
              <a:t>Click to edit Master title style</a:t>
            </a:r>
            <a:endParaRPr lang="en-GB" dirty="0"/>
          </a:p>
        </p:txBody>
      </p:sp>
      <p:sp>
        <p:nvSpPr>
          <p:cNvPr id="3" name="Subtitle 2">
            <a:extLst>
              <a:ext uri="{FF2B5EF4-FFF2-40B4-BE49-F238E27FC236}">
                <a16:creationId xmlns:a16="http://schemas.microsoft.com/office/drawing/2014/main" id="{449707E8-550F-48B1-A45D-98663EB30073}"/>
              </a:ext>
            </a:extLst>
          </p:cNvPr>
          <p:cNvSpPr>
            <a:spLocks noGrp="1"/>
          </p:cNvSpPr>
          <p:nvPr>
            <p:ph type="subTitle" idx="1" hasCustomPrompt="1"/>
          </p:nvPr>
        </p:nvSpPr>
        <p:spPr>
          <a:xfrm>
            <a:off x="838200" y="2857500"/>
            <a:ext cx="10515600" cy="2746886"/>
          </a:xfrm>
          <a:prstGeom prst="rect">
            <a:avLst/>
          </a:prstGeom>
        </p:spPr>
        <p:txBody>
          <a:bodyPr/>
          <a:lstStyle>
            <a:lvl1pPr marL="0" indent="0" algn="l">
              <a:spcBef>
                <a:spcPts val="0"/>
              </a:spcBef>
              <a:buFont typeface="Arial" charset="0"/>
              <a:buNone/>
              <a:defRPr sz="24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t>
            </a:r>
            <a:r>
              <a:rPr lang="en-US"/>
              <a:t>body text.</a:t>
            </a:r>
            <a:endParaRPr lang="en-US" dirty="0"/>
          </a:p>
        </p:txBody>
      </p:sp>
    </p:spTree>
    <p:extLst>
      <p:ext uri="{BB962C8B-B14F-4D97-AF65-F5344CB8AC3E}">
        <p14:creationId xmlns:p14="http://schemas.microsoft.com/office/powerpoint/2010/main" val="421105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14400" y="640176"/>
            <a:ext cx="10363200" cy="657225"/>
          </a:xfrm>
          <a:prstGeom prst="rect">
            <a:avLst/>
          </a:prstGeom>
        </p:spPr>
        <p:txBody>
          <a:bodyPr anchor="b"/>
          <a:lstStyle>
            <a:lvl1pPr algn="l">
              <a:defRPr sz="4000" b="1">
                <a:solidFill>
                  <a:schemeClr val="tx1"/>
                </a:solidFill>
                <a:latin typeface="Calibri" panose="020F0502020204030204" pitchFamily="34" charset="0"/>
                <a:cs typeface="Calibri" panose="020F0502020204030204" pitchFamily="34" charset="0"/>
              </a:defRPr>
            </a:lvl1pPr>
          </a:lstStyle>
          <a:p>
            <a:r>
              <a:rPr lang="en-US" dirty="0"/>
              <a:t>This is the headline</a:t>
            </a:r>
          </a:p>
        </p:txBody>
      </p:sp>
      <p:sp>
        <p:nvSpPr>
          <p:cNvPr id="7" name="Subtitle 2"/>
          <p:cNvSpPr>
            <a:spLocks noGrp="1"/>
          </p:cNvSpPr>
          <p:nvPr>
            <p:ph type="subTitle" idx="1" hasCustomPrompt="1"/>
          </p:nvPr>
        </p:nvSpPr>
        <p:spPr>
          <a:xfrm>
            <a:off x="914400" y="1558881"/>
            <a:ext cx="10363200" cy="4045505"/>
          </a:xfrm>
          <a:prstGeom prst="rect">
            <a:avLst/>
          </a:prstGeom>
        </p:spPr>
        <p:txBody>
          <a:bodyPr/>
          <a:lstStyle>
            <a:lvl1pPr marL="0" indent="0" algn="l">
              <a:spcBef>
                <a:spcPts val="0"/>
              </a:spcBef>
              <a:buFont typeface="Arial" charset="0"/>
              <a:buNone/>
              <a:defRPr sz="2400" baseline="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p>
        </p:txBody>
      </p:sp>
    </p:spTree>
    <p:extLst>
      <p:ext uri="{BB962C8B-B14F-4D97-AF65-F5344CB8AC3E}">
        <p14:creationId xmlns:p14="http://schemas.microsoft.com/office/powerpoint/2010/main" val="145439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884896" y="6250171"/>
            <a:ext cx="5048920" cy="365125"/>
          </a:xfrm>
          <a:prstGeom prst="rect">
            <a:avLst/>
          </a:prstGeom>
        </p:spPr>
        <p:txBody>
          <a:bodyPr/>
          <a:lstStyle/>
          <a:p>
            <a:pPr>
              <a:defRPr/>
            </a:pPr>
            <a:endParaRPr lang="en-GB"/>
          </a:p>
        </p:txBody>
      </p:sp>
      <p:sp>
        <p:nvSpPr>
          <p:cNvPr id="6" name="Footer Placeholder 5"/>
          <p:cNvSpPr>
            <a:spLocks noGrp="1"/>
          </p:cNvSpPr>
          <p:nvPr>
            <p:ph type="ftr" sz="quarter" idx="11"/>
          </p:nvPr>
        </p:nvSpPr>
        <p:spPr>
          <a:xfrm>
            <a:off x="258189" y="6250171"/>
            <a:ext cx="5048921"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a:xfrm>
            <a:off x="5321452" y="6250170"/>
            <a:ext cx="1549101" cy="365125"/>
          </a:xfrm>
          <a:prstGeom prst="rect">
            <a:avLst/>
          </a:prstGeom>
        </p:spPr>
        <p:txBody>
          <a:bodyPr/>
          <a:lstStyle/>
          <a:p>
            <a:pPr>
              <a:defRPr/>
            </a:pPr>
            <a:fld id="{F42ADC42-BB70-45DF-94D4-24A94F5AFFC4}" type="slidenum">
              <a:rPr lang="en-GB" smtClean="0"/>
              <a:pPr>
                <a:defRPr/>
              </a:pPr>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24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576000" y="431400"/>
            <a:ext cx="11040000" cy="1332000"/>
          </a:xfrm>
        </p:spPr>
        <p:txBody>
          <a:bodyPr/>
          <a:lstStyle>
            <a:lvl1pPr>
              <a:defRPr>
                <a:solidFill>
                  <a:schemeClr val="tx2"/>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576000" y="1827406"/>
            <a:ext cx="11040000" cy="4140000"/>
          </a:xfrm>
        </p:spPr>
        <p:txBody>
          <a:bodyPr/>
          <a:lstStyle>
            <a:lvl1pPr>
              <a:lnSpc>
                <a:spcPts val="2800"/>
              </a:lnSpc>
              <a:defRPr sz="2400" b="0">
                <a:solidFill>
                  <a:schemeClr val="bg2">
                    <a:lumMod val="50000"/>
                  </a:schemeClr>
                </a:solidFill>
              </a:defRPr>
            </a:lvl1pPr>
            <a:lvl3pPr marL="215989" indent="-215989">
              <a:defRPr/>
            </a:lvl3pPr>
            <a:lvl4pPr marL="395981" indent="-215989">
              <a:buFont typeface="Symbol" pitchFamily="18" charset="2"/>
              <a:buChar cha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4" y="6235016"/>
            <a:ext cx="2080345"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238731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404735-4352-4663-9E6E-A8E4BA99BFDD}"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311095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404735-4352-4663-9E6E-A8E4BA99BFDD}"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10577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404735-4352-4663-9E6E-A8E4BA99BFDD}"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15579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404735-4352-4663-9E6E-A8E4BA99BFDD}"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267189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404735-4352-4663-9E6E-A8E4BA99BFDD}"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169270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04735-4352-4663-9E6E-A8E4BA99BFDD}"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337906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404735-4352-4663-9E6E-A8E4BA99BFDD}"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413907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404735-4352-4663-9E6E-A8E4BA99BFDD}"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EA924-2605-42F1-8078-C0CD86565475}" type="slidenum">
              <a:rPr lang="en-GB" smtClean="0"/>
              <a:t>‹#›</a:t>
            </a:fld>
            <a:endParaRPr lang="en-GB"/>
          </a:p>
        </p:txBody>
      </p:sp>
    </p:spTree>
    <p:extLst>
      <p:ext uri="{BB962C8B-B14F-4D97-AF65-F5344CB8AC3E}">
        <p14:creationId xmlns:p14="http://schemas.microsoft.com/office/powerpoint/2010/main" val="41945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04735-4352-4663-9E6E-A8E4BA99BFDD}" type="datetimeFigureOut">
              <a:rPr lang="en-GB" smtClean="0"/>
              <a:t>11/05/2023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EA924-2605-42F1-8078-C0CD86565475}" type="slidenum">
              <a:rPr lang="en-GB" smtClean="0"/>
              <a:t>‹#›</a:t>
            </a:fld>
            <a:endParaRPr lang="en-GB"/>
          </a:p>
        </p:txBody>
      </p:sp>
    </p:spTree>
    <p:extLst>
      <p:ext uri="{BB962C8B-B14F-4D97-AF65-F5344CB8AC3E}">
        <p14:creationId xmlns:p14="http://schemas.microsoft.com/office/powerpoint/2010/main" val="153468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Title Placeholder 9"/>
          <p:cNvSpPr>
            <a:spLocks noGrp="1"/>
          </p:cNvSpPr>
          <p:nvPr>
            <p:ph type="title"/>
          </p:nvPr>
        </p:nvSpPr>
        <p:spPr>
          <a:xfrm>
            <a:off x="838200" y="955062"/>
            <a:ext cx="10515600" cy="1325563"/>
          </a:xfrm>
          <a:prstGeom prst="rect">
            <a:avLst/>
          </a:prstGeom>
        </p:spPr>
        <p:txBody>
          <a:bodyPr vert="horz" lIns="91440" tIns="45720" rIns="91440" bIns="45720" rtlCol="0" anchor="ctr">
            <a:normAutofit/>
          </a:bodyPr>
          <a:lstStyle/>
          <a:p>
            <a:endParaRPr lang="en-GB" dirty="0"/>
          </a:p>
        </p:txBody>
      </p:sp>
      <p:sp>
        <p:nvSpPr>
          <p:cNvPr id="8" name="Text Placeholder 10"/>
          <p:cNvSpPr>
            <a:spLocks noGrp="1"/>
          </p:cNvSpPr>
          <p:nvPr>
            <p:ph type="body" idx="1"/>
          </p:nvPr>
        </p:nvSpPr>
        <p:spPr>
          <a:xfrm>
            <a:off x="838200" y="2415562"/>
            <a:ext cx="10515600" cy="3129833"/>
          </a:xfrm>
          <a:prstGeom prst="rect">
            <a:avLst/>
          </a:prstGeom>
        </p:spPr>
        <p:txBody>
          <a:bodyPr vert="horz" lIns="91440" tIns="45720" rIns="91440" bIns="45720" rtlCol="0">
            <a:normAutofit/>
          </a:bodyPr>
          <a:lstStyle/>
          <a:p>
            <a:pPr lvl="0"/>
            <a:endParaRPr lang="en-US" dirty="0"/>
          </a:p>
        </p:txBody>
      </p:sp>
      <p:sp>
        <p:nvSpPr>
          <p:cNvPr id="2" name="Rectangle 1">
            <a:extLst>
              <a:ext uri="{FF2B5EF4-FFF2-40B4-BE49-F238E27FC236}">
                <a16:creationId xmlns:a16="http://schemas.microsoft.com/office/drawing/2014/main" id="{AD05BDD9-4655-4582-9FED-9B324BEA84FA}"/>
              </a:ext>
            </a:extLst>
          </p:cNvPr>
          <p:cNvSpPr/>
          <p:nvPr userDrawn="1"/>
        </p:nvSpPr>
        <p:spPr>
          <a:xfrm>
            <a:off x="215900" y="114300"/>
            <a:ext cx="11760200" cy="6591300"/>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24534" y="6121378"/>
            <a:ext cx="1633373" cy="363838"/>
          </a:xfrm>
          <a:prstGeom prst="rect">
            <a:avLst/>
          </a:prstGeom>
        </p:spPr>
      </p:pic>
    </p:spTree>
    <p:extLst>
      <p:ext uri="{BB962C8B-B14F-4D97-AF65-F5344CB8AC3E}">
        <p14:creationId xmlns:p14="http://schemas.microsoft.com/office/powerpoint/2010/main" val="19107858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lang="en-GB" sz="4000" b="1" kern="120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50000"/>
        </a:lnSpc>
        <a:spcBef>
          <a:spcPts val="0"/>
        </a:spcBef>
        <a:buFont typeface="Arial"/>
        <a:buNone/>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sbu.ac.uk/" TargetMode="Externa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orrij24@lsbu.ac.uk"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2718486"/>
            <a:ext cx="11040000" cy="2173584"/>
          </a:xfrm>
        </p:spPr>
        <p:txBody>
          <a:bodyPr lIns="91440" tIns="45720" rIns="91440" bIns="45720" anchor="t">
            <a:normAutofit fontScale="90000"/>
          </a:bodyPr>
          <a:lstStyle/>
          <a:p>
            <a:pPr>
              <a:lnSpc>
                <a:spcPct val="100000"/>
              </a:lnSpc>
            </a:pPr>
            <a:r>
              <a:rPr lang="en-GB" sz="6000" b="1" dirty="0" smtClean="0">
                <a:latin typeface="Arial" panose="020B0604020202020204" pitchFamily="34" charset="0"/>
                <a:cs typeface="Arial" panose="020B0604020202020204" pitchFamily="34" charset="0"/>
              </a:rPr>
              <a:t>Changing public perceptions of alcohol harms through framing.</a:t>
            </a:r>
            <a:endParaRPr lang="en-GB" sz="6000" dirty="0">
              <a:latin typeface="FS Maja"/>
            </a:endParaRPr>
          </a:p>
        </p:txBody>
      </p:sp>
      <p:sp>
        <p:nvSpPr>
          <p:cNvPr id="3" name="Text Placeholder 2"/>
          <p:cNvSpPr>
            <a:spLocks noGrp="1"/>
          </p:cNvSpPr>
          <p:nvPr>
            <p:ph type="body" sz="quarter" idx="11"/>
          </p:nvPr>
        </p:nvSpPr>
        <p:spPr>
          <a:xfrm>
            <a:off x="576000" y="5836581"/>
            <a:ext cx="8257104" cy="586688"/>
          </a:xfrm>
        </p:spPr>
        <p:txBody>
          <a:bodyPr lIns="91440" tIns="45720" rIns="91440" bIns="45720" anchor="t">
            <a:noAutofit/>
          </a:bodyPr>
          <a:lstStyle/>
          <a:p>
            <a:pPr marL="0" indent="0">
              <a:lnSpc>
                <a:spcPct val="100000"/>
              </a:lnSpc>
              <a:spcBef>
                <a:spcPts val="0"/>
              </a:spcBef>
              <a:buNone/>
            </a:pPr>
            <a:r>
              <a:rPr lang="en-GB" sz="1600" dirty="0" smtClean="0"/>
              <a:t>SPECTRUM </a:t>
            </a:r>
            <a:r>
              <a:rPr lang="en-GB" sz="1600" dirty="0" err="1" smtClean="0"/>
              <a:t>Workship</a:t>
            </a:r>
            <a:r>
              <a:rPr lang="en-GB" sz="1600" dirty="0" smtClean="0"/>
              <a:t> 2023</a:t>
            </a:r>
          </a:p>
          <a:p>
            <a:pPr marL="0" indent="0">
              <a:lnSpc>
                <a:spcPct val="100000"/>
              </a:lnSpc>
              <a:spcBef>
                <a:spcPts val="0"/>
              </a:spcBef>
              <a:buNone/>
            </a:pPr>
            <a:r>
              <a:rPr lang="en-GB" sz="1600" dirty="0" err="1" smtClean="0"/>
              <a:t>Prof</a:t>
            </a:r>
            <a:r>
              <a:rPr lang="en-GB" sz="1600" dirty="0" err="1"/>
              <a:t>.</a:t>
            </a:r>
            <a:r>
              <a:rPr lang="en-GB" sz="1600" dirty="0"/>
              <a:t> Niamh </a:t>
            </a:r>
            <a:r>
              <a:rPr lang="en-GB" sz="1600" dirty="0" smtClean="0"/>
              <a:t>Fitzgerald,  Professor </a:t>
            </a:r>
            <a:r>
              <a:rPr lang="en-GB" sz="1600" dirty="0"/>
              <a:t>of Alcohol </a:t>
            </a:r>
            <a:r>
              <a:rPr lang="en-GB" sz="1600" dirty="0" smtClean="0"/>
              <a:t>Policy, Institute </a:t>
            </a:r>
            <a:r>
              <a:rPr lang="en-GB" sz="1600" dirty="0"/>
              <a:t>for Social Marketing &amp; </a:t>
            </a:r>
            <a:r>
              <a:rPr lang="en-GB" sz="1600" dirty="0" smtClean="0"/>
              <a:t>Health</a:t>
            </a:r>
            <a:endParaRPr lang="en-GB" sz="1600" dirty="0"/>
          </a:p>
          <a:p>
            <a:pPr marL="0" indent="0">
              <a:lnSpc>
                <a:spcPct val="100000"/>
              </a:lnSpc>
              <a:spcBef>
                <a:spcPts val="0"/>
              </a:spcBef>
              <a:buNone/>
            </a:pPr>
            <a:r>
              <a:rPr lang="en-GB" sz="1600" dirty="0" err="1" smtClean="0"/>
              <a:t>Dr.</a:t>
            </a:r>
            <a:r>
              <a:rPr lang="en-GB" sz="1600" dirty="0" smtClean="0"/>
              <a:t> James Morris, Research Fellow, London South Bank University</a:t>
            </a:r>
            <a:endParaRPr lang="en-GB" sz="1600" dirty="0"/>
          </a:p>
          <a:p>
            <a:pPr marL="0" indent="0">
              <a:lnSpc>
                <a:spcPct val="100000"/>
              </a:lnSpc>
              <a:spcBef>
                <a:spcPts val="0"/>
              </a:spcBef>
              <a:buNone/>
            </a:pPr>
            <a:endParaRPr lang="en-GB" sz="1600" dirty="0"/>
          </a:p>
        </p:txBody>
      </p:sp>
      <p:sp>
        <p:nvSpPr>
          <p:cNvPr id="5" name="TextBox 4"/>
          <p:cNvSpPr txBox="1"/>
          <p:nvPr/>
        </p:nvSpPr>
        <p:spPr>
          <a:xfrm>
            <a:off x="1" y="0"/>
            <a:ext cx="1692875" cy="2421924"/>
          </a:xfrm>
          <a:prstGeom prst="rect">
            <a:avLst/>
          </a:prstGeom>
          <a:solidFill>
            <a:schemeClr val="bg1"/>
          </a:solidFill>
        </p:spPr>
        <p:txBody>
          <a:bodyPr wrap="square" rtlCol="0">
            <a:spAutoFit/>
          </a:bodyPr>
          <a:lstStyle/>
          <a:p>
            <a:endParaRPr lang="en-GB" dirty="0"/>
          </a:p>
        </p:txBody>
      </p:sp>
      <p:pic>
        <p:nvPicPr>
          <p:cNvPr id="4" name="Picture 3" descr="Text, icon&#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39" y="301884"/>
            <a:ext cx="1038598" cy="1818155"/>
          </a:xfrm>
          <a:prstGeom prst="rect">
            <a:avLst/>
          </a:prstGeom>
          <a:noFill/>
          <a:ln>
            <a:noFill/>
          </a:ln>
        </p:spPr>
      </p:pic>
      <p:sp>
        <p:nvSpPr>
          <p:cNvPr id="7" name="Text Placeholder 2"/>
          <p:cNvSpPr txBox="1">
            <a:spLocks/>
          </p:cNvSpPr>
          <p:nvPr/>
        </p:nvSpPr>
        <p:spPr>
          <a:xfrm>
            <a:off x="8597018" y="10331324"/>
            <a:ext cx="314144" cy="124431"/>
          </a:xfrm>
          <a:prstGeom prst="rect">
            <a:avLst/>
          </a:prstGeom>
        </p:spPr>
        <p:txBody>
          <a:bodyPr vert="horz" lIns="91440" tIns="45720" rIns="91440" bIns="45720" rtlCol="0" anchor="t">
            <a:noAutofit/>
          </a:bodyPr>
          <a:lstStyle>
            <a:lvl1pPr marL="228600" indent="-228600" algn="l" defTabSz="914400" rtl="0" eaLnBrk="1" latinLnBrk="0" hangingPunct="1">
              <a:lnSpc>
                <a:spcPts val="2000"/>
              </a:lnSpc>
              <a:spcBef>
                <a:spcPts val="1000"/>
              </a:spcBef>
              <a:spcAft>
                <a:spcPts val="0"/>
              </a:spcAft>
              <a:buFont typeface="Arial" panose="020B0604020202020204" pitchFamily="34" charset="0"/>
              <a:buChar char="•"/>
              <a:defRPr sz="2000" b="0" kern="1200">
                <a:solidFill>
                  <a:srgbClr val="006938"/>
                </a:solidFill>
                <a:latin typeface="FS Maja" panose="0200050305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smtClean="0"/>
              <a:t>Prof. Niamh Fitzgerald,  Professor of Alcohol Policy, Institute for Social Marketing &amp; Health</a:t>
            </a:r>
          </a:p>
          <a:p>
            <a:pPr marL="0" indent="0">
              <a:lnSpc>
                <a:spcPct val="100000"/>
              </a:lnSpc>
              <a:spcBef>
                <a:spcPts val="0"/>
              </a:spcBef>
              <a:buFont typeface="Arial" panose="020B0604020202020204" pitchFamily="34" charset="0"/>
              <a:buNone/>
            </a:pPr>
            <a:r>
              <a:rPr lang="en-GB" sz="1600" smtClean="0"/>
              <a:t>Dr. James Morris, Substance Use and Behaviours Group, London South Bank University</a:t>
            </a:r>
          </a:p>
          <a:p>
            <a:pPr marL="0" indent="0">
              <a:lnSpc>
                <a:spcPct val="100000"/>
              </a:lnSpc>
              <a:spcBef>
                <a:spcPts val="0"/>
              </a:spcBef>
              <a:buFont typeface="Arial" panose="020B0604020202020204" pitchFamily="34" charset="0"/>
              <a:buNone/>
            </a:pPr>
            <a:endParaRPr lang="en-GB" sz="1600" dirty="0"/>
          </a:p>
        </p:txBody>
      </p:sp>
      <p:pic>
        <p:nvPicPr>
          <p:cNvPr id="9" name="Picture 8" descr="A close up of a logo&#10;&#10;Description automatically generated">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998997" y="366324"/>
            <a:ext cx="1834107" cy="844637"/>
          </a:xfrm>
          <a:prstGeom prst="rect">
            <a:avLst/>
          </a:prstGeom>
          <a:noFill/>
          <a:ln>
            <a:noFill/>
          </a:ln>
        </p:spPr>
      </p:pic>
    </p:spTree>
    <p:extLst>
      <p:ext uri="{BB962C8B-B14F-4D97-AF65-F5344CB8AC3E}">
        <p14:creationId xmlns:p14="http://schemas.microsoft.com/office/powerpoint/2010/main" val="2866403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Group Activity:</a:t>
            </a:r>
            <a:endParaRPr lang="en-GB" b="1" dirty="0"/>
          </a:p>
        </p:txBody>
      </p:sp>
      <p:sp>
        <p:nvSpPr>
          <p:cNvPr id="3" name="Content Placeholder 2"/>
          <p:cNvSpPr>
            <a:spLocks noGrp="1"/>
          </p:cNvSpPr>
          <p:nvPr>
            <p:ph idx="1"/>
          </p:nvPr>
        </p:nvSpPr>
        <p:spPr/>
        <p:txBody>
          <a:bodyPr/>
          <a:lstStyle/>
          <a:p>
            <a:pPr marL="0" indent="0">
              <a:buNone/>
            </a:pPr>
            <a:r>
              <a:rPr lang="en-GB" b="1" dirty="0" smtClean="0"/>
              <a:t>Intro: Do you currently use framing?</a:t>
            </a:r>
          </a:p>
          <a:p>
            <a:pPr marL="0" indent="0">
              <a:buNone/>
            </a:pPr>
            <a:r>
              <a:rPr lang="en-GB" b="1" dirty="0" smtClean="0"/>
              <a:t>In your groups:</a:t>
            </a:r>
          </a:p>
          <a:p>
            <a:r>
              <a:rPr lang="en-GB" dirty="0" smtClean="0"/>
              <a:t>To what extent do you think about framing when you’re communicating about alcohol currently? </a:t>
            </a:r>
          </a:p>
          <a:p>
            <a:pPr lvl="1"/>
            <a:r>
              <a:rPr lang="en-GB" dirty="0" smtClean="0"/>
              <a:t>Whether in research papers, press releases, campaigns, twitter, PPI etc. </a:t>
            </a:r>
          </a:p>
          <a:p>
            <a:r>
              <a:rPr lang="en-GB" dirty="0" smtClean="0"/>
              <a:t>What guides your current communication (language, frames)? </a:t>
            </a:r>
          </a:p>
          <a:p>
            <a:r>
              <a:rPr lang="en-GB" dirty="0" smtClean="0"/>
              <a:t>What does success look like in your current communication? What are you hoping to achieve? </a:t>
            </a:r>
            <a:endParaRPr lang="en-GB" dirty="0"/>
          </a:p>
        </p:txBody>
      </p:sp>
    </p:spTree>
    <p:extLst>
      <p:ext uri="{BB962C8B-B14F-4D97-AF65-F5344CB8AC3E}">
        <p14:creationId xmlns:p14="http://schemas.microsoft.com/office/powerpoint/2010/main" val="9298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Reflections</a:t>
            </a:r>
            <a:endParaRPr lang="en-GB" b="1" dirty="0"/>
          </a:p>
        </p:txBody>
      </p:sp>
      <p:sp>
        <p:nvSpPr>
          <p:cNvPr id="3" name="Content Placeholder 2"/>
          <p:cNvSpPr>
            <a:spLocks noGrp="1"/>
          </p:cNvSpPr>
          <p:nvPr>
            <p:ph idx="1"/>
          </p:nvPr>
        </p:nvSpPr>
        <p:spPr/>
        <p:txBody>
          <a:bodyPr/>
          <a:lstStyle/>
          <a:p>
            <a:r>
              <a:rPr lang="en-GB" dirty="0" smtClean="0"/>
              <a:t>Framing is unavoidable. </a:t>
            </a:r>
          </a:p>
          <a:p>
            <a:r>
              <a:rPr lang="en-GB" dirty="0" smtClean="0"/>
              <a:t>Anytime we talk or write about alcohol, we are choosing what to include and what to leave out, and so using framing, even if unconsciously.</a:t>
            </a:r>
          </a:p>
          <a:p>
            <a:r>
              <a:rPr lang="en-GB" dirty="0" smtClean="0"/>
              <a:t>Even trying to write objectively in a research paper, we have to choose some ways of describing issues over others. </a:t>
            </a:r>
          </a:p>
          <a:p>
            <a:r>
              <a:rPr lang="en-GB" dirty="0" smtClean="0"/>
              <a:t>(Apart from the work on behaviour change as earlier), we know almost nothing about what framing strategies ‘work’ to change public attitudes to policy, stigma, norms etc.  </a:t>
            </a:r>
            <a:endParaRPr lang="en-GB" dirty="0"/>
          </a:p>
        </p:txBody>
      </p:sp>
    </p:spTree>
    <p:extLst>
      <p:ext uri="{BB962C8B-B14F-4D97-AF65-F5344CB8AC3E}">
        <p14:creationId xmlns:p14="http://schemas.microsoft.com/office/powerpoint/2010/main" val="2907269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Stage 1 Findings: Desk-based research</a:t>
            </a:r>
            <a:endParaRPr lang="en-GB" b="1" dirty="0"/>
          </a:p>
        </p:txBody>
      </p:sp>
      <p:sp>
        <p:nvSpPr>
          <p:cNvPr id="3" name="Content Placeholder 2"/>
          <p:cNvSpPr>
            <a:spLocks noGrp="1"/>
          </p:cNvSpPr>
          <p:nvPr>
            <p:ph idx="1"/>
          </p:nvPr>
        </p:nvSpPr>
        <p:spPr>
          <a:xfrm>
            <a:off x="838200" y="1690688"/>
            <a:ext cx="10673219" cy="4509696"/>
          </a:xfrm>
        </p:spPr>
        <p:txBody>
          <a:bodyPr>
            <a:normAutofit fontScale="70000" lnSpcReduction="20000"/>
          </a:bodyPr>
          <a:lstStyle/>
          <a:p>
            <a:r>
              <a:rPr lang="en-GB" dirty="0"/>
              <a:t>Alcohol ‘problems’ are heavily stigmatized; frames that reduce or avoid stigma threats appear important. For instance, continuum or psychological models (in contrast to binary/ ‘alcoholic’ models) might reduce stigma/identity threats and increase problem recognition.</a:t>
            </a:r>
          </a:p>
          <a:p>
            <a:r>
              <a:rPr lang="en-GB" dirty="0"/>
              <a:t>Frames that directly encourage or support behaviour change (e.g. via increasing motivation or self-efficacy) may be important.</a:t>
            </a:r>
          </a:p>
          <a:p>
            <a:r>
              <a:rPr lang="en-GB" dirty="0"/>
              <a:t>Mediums that are engaging may be important (i.e., relatable narratives over dry statistical information), and the message source, but clear reasons/motives for change also important.</a:t>
            </a:r>
          </a:p>
          <a:p>
            <a:r>
              <a:rPr lang="en-GB" dirty="0"/>
              <a:t>Frames which emphasise the need to protect children and public health may be successful in engaging public support.</a:t>
            </a:r>
          </a:p>
          <a:p>
            <a:r>
              <a:rPr lang="en-GB" dirty="0"/>
              <a:t>Frames which identify population-level causes of alcohol related problems and population-level gains of policy solutions may also be successful in engaging public support.</a:t>
            </a:r>
          </a:p>
          <a:p>
            <a:r>
              <a:rPr lang="en-GB" dirty="0"/>
              <a:t>Frames which focus on the gains of specific groups (e.g. ‘problem’ drinkers) should also incorporate population-level arguments.</a:t>
            </a:r>
          </a:p>
          <a:p>
            <a:r>
              <a:rPr lang="en-GB" dirty="0"/>
              <a:t>Avoid crisis messaging in, for example explanatory metaphor frames, as this may lead to fatalist thinking.</a:t>
            </a:r>
          </a:p>
        </p:txBody>
      </p:sp>
    </p:spTree>
    <p:extLst>
      <p:ext uri="{BB962C8B-B14F-4D97-AF65-F5344CB8AC3E}">
        <p14:creationId xmlns:p14="http://schemas.microsoft.com/office/powerpoint/2010/main" val="3423778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Stage 2 Findings “the GAP”: key differences between current public understanding and where we want them to be?</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8524"/>
              </p:ext>
            </p:extLst>
          </p:nvPr>
        </p:nvGraphicFramePr>
        <p:xfrm>
          <a:off x="838200" y="1825625"/>
          <a:ext cx="10515600" cy="4114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06018345"/>
                    </a:ext>
                  </a:extLst>
                </a:gridCol>
                <a:gridCol w="5257800">
                  <a:extLst>
                    <a:ext uri="{9D8B030D-6E8A-4147-A177-3AD203B41FA5}">
                      <a16:colId xmlns:a16="http://schemas.microsoft.com/office/drawing/2014/main" val="1473963784"/>
                    </a:ext>
                  </a:extLst>
                </a:gridCol>
              </a:tblGrid>
              <a:tr h="370840">
                <a:tc>
                  <a:txBody>
                    <a:bodyPr/>
                    <a:lstStyle/>
                    <a:p>
                      <a:r>
                        <a:rPr lang="en-GB" sz="2800" dirty="0" smtClean="0"/>
                        <a:t>Public Views</a:t>
                      </a:r>
                      <a:endParaRPr lang="en-GB" sz="2800" dirty="0"/>
                    </a:p>
                  </a:txBody>
                  <a:tcPr/>
                </a:tc>
                <a:tc>
                  <a:txBody>
                    <a:bodyPr/>
                    <a:lstStyle/>
                    <a:p>
                      <a:r>
                        <a:rPr lang="en-GB" sz="2800" dirty="0" smtClean="0"/>
                        <a:t>Expert Views</a:t>
                      </a:r>
                      <a:endParaRPr lang="en-GB" sz="2800" dirty="0"/>
                    </a:p>
                  </a:txBody>
                  <a:tcPr/>
                </a:tc>
                <a:extLst>
                  <a:ext uri="{0D108BD9-81ED-4DB2-BD59-A6C34878D82A}">
                    <a16:rowId xmlns:a16="http://schemas.microsoft.com/office/drawing/2014/main" val="634124198"/>
                  </a:ext>
                </a:extLst>
              </a:tr>
              <a:tr h="370840">
                <a:tc>
                  <a:txBody>
                    <a:bodyPr/>
                    <a:lstStyle/>
                    <a:p>
                      <a:r>
                        <a:rPr lang="en-GB" sz="2800" b="1" dirty="0" smtClean="0"/>
                        <a:t>Overarching:</a:t>
                      </a:r>
                      <a:r>
                        <a:rPr lang="en-GB" sz="2800" b="1" baseline="0" dirty="0" smtClean="0"/>
                        <a:t> </a:t>
                      </a:r>
                      <a:r>
                        <a:rPr lang="en-GB" sz="2800" baseline="0" dirty="0" smtClean="0"/>
                        <a:t>positive about alcohol; harms not salient; concentrated in minority at the extreme. </a:t>
                      </a:r>
                      <a:endParaRPr lang="en-GB" sz="2800" dirty="0"/>
                    </a:p>
                  </a:txBody>
                  <a:tcPr/>
                </a:tc>
                <a:tc>
                  <a:txBody>
                    <a:bodyPr/>
                    <a:lstStyle/>
                    <a:p>
                      <a:r>
                        <a:rPr lang="en-GB" sz="2800" dirty="0" smtClean="0"/>
                        <a:t>Alcohol</a:t>
                      </a:r>
                      <a:r>
                        <a:rPr lang="en-GB" sz="2800" baseline="0" dirty="0" smtClean="0"/>
                        <a:t> as toxic, addictive substance; harms are diverse – not just health harms, not just for a minority, not just drinkers. </a:t>
                      </a:r>
                      <a:endParaRPr lang="en-GB" sz="2800" dirty="0"/>
                    </a:p>
                  </a:txBody>
                  <a:tcPr/>
                </a:tc>
                <a:extLst>
                  <a:ext uri="{0D108BD9-81ED-4DB2-BD59-A6C34878D82A}">
                    <a16:rowId xmlns:a16="http://schemas.microsoft.com/office/drawing/2014/main" val="2020660088"/>
                  </a:ext>
                </a:extLst>
              </a:tr>
              <a:tr h="370840">
                <a:tc>
                  <a:txBody>
                    <a:bodyPr/>
                    <a:lstStyle/>
                    <a:p>
                      <a:r>
                        <a:rPr lang="en-GB" sz="2800" b="1" dirty="0" smtClean="0"/>
                        <a:t>Nature &amp; Causes</a:t>
                      </a:r>
                      <a:r>
                        <a:rPr lang="en-GB" sz="2800" dirty="0" smtClean="0"/>
                        <a:t> of alcohol</a:t>
                      </a:r>
                      <a:r>
                        <a:rPr lang="en-GB" sz="2800" baseline="0" dirty="0" smtClean="0"/>
                        <a:t> harms: individual deficits, v. few mentioned availability, advertising, sponsorship.</a:t>
                      </a:r>
                      <a:endParaRPr lang="en-GB" sz="2800" dirty="0"/>
                    </a:p>
                  </a:txBody>
                  <a:tcPr/>
                </a:tc>
                <a:tc>
                  <a:txBody>
                    <a:bodyPr/>
                    <a:lstStyle/>
                    <a:p>
                      <a:r>
                        <a:rPr lang="en-GB" sz="2800" dirty="0" smtClean="0"/>
                        <a:t>Societal</a:t>
                      </a:r>
                      <a:r>
                        <a:rPr lang="en-GB" sz="2800" baseline="0" dirty="0" smtClean="0"/>
                        <a:t> and regulatory deficits; </a:t>
                      </a:r>
                    </a:p>
                    <a:p>
                      <a:r>
                        <a:rPr lang="en-GB" sz="2800" baseline="0" dirty="0" smtClean="0"/>
                        <a:t>Inherent properties of alcohol lead to more consumption and addiction. </a:t>
                      </a:r>
                      <a:endParaRPr lang="en-GB" sz="2800" dirty="0"/>
                    </a:p>
                  </a:txBody>
                  <a:tcPr/>
                </a:tc>
                <a:extLst>
                  <a:ext uri="{0D108BD9-81ED-4DB2-BD59-A6C34878D82A}">
                    <a16:rowId xmlns:a16="http://schemas.microsoft.com/office/drawing/2014/main" val="3850063590"/>
                  </a:ext>
                </a:extLst>
              </a:tr>
            </a:tbl>
          </a:graphicData>
        </a:graphic>
      </p:graphicFrame>
    </p:spTree>
    <p:extLst>
      <p:ext uri="{BB962C8B-B14F-4D97-AF65-F5344CB8AC3E}">
        <p14:creationId xmlns:p14="http://schemas.microsoft.com/office/powerpoint/2010/main" val="2138151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The GAP2: key differences between current public understanding and where we want them to be?</a:t>
            </a:r>
            <a:endParaRPr lang="en-GB"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6316564"/>
              </p:ext>
            </p:extLst>
          </p:nvPr>
        </p:nvGraphicFramePr>
        <p:xfrm>
          <a:off x="838200" y="1825625"/>
          <a:ext cx="10515600" cy="4663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06018345"/>
                    </a:ext>
                  </a:extLst>
                </a:gridCol>
                <a:gridCol w="5257800">
                  <a:extLst>
                    <a:ext uri="{9D8B030D-6E8A-4147-A177-3AD203B41FA5}">
                      <a16:colId xmlns:a16="http://schemas.microsoft.com/office/drawing/2014/main" val="1473963784"/>
                    </a:ext>
                  </a:extLst>
                </a:gridCol>
              </a:tblGrid>
              <a:tr h="370840">
                <a:tc>
                  <a:txBody>
                    <a:bodyPr/>
                    <a:lstStyle/>
                    <a:p>
                      <a:r>
                        <a:rPr lang="en-GB" sz="2400" dirty="0" smtClean="0"/>
                        <a:t>Public Views</a:t>
                      </a:r>
                      <a:endParaRPr lang="en-GB" sz="2400" dirty="0"/>
                    </a:p>
                  </a:txBody>
                  <a:tcPr/>
                </a:tc>
                <a:tc>
                  <a:txBody>
                    <a:bodyPr/>
                    <a:lstStyle/>
                    <a:p>
                      <a:r>
                        <a:rPr lang="en-GB" sz="2400" dirty="0" smtClean="0"/>
                        <a:t>Expert Views</a:t>
                      </a:r>
                      <a:endParaRPr lang="en-GB" sz="2400" dirty="0"/>
                    </a:p>
                  </a:txBody>
                  <a:tcPr/>
                </a:tc>
                <a:extLst>
                  <a:ext uri="{0D108BD9-81ED-4DB2-BD59-A6C34878D82A}">
                    <a16:rowId xmlns:a16="http://schemas.microsoft.com/office/drawing/2014/main" val="634124198"/>
                  </a:ext>
                </a:extLst>
              </a:tr>
              <a:tr h="370840">
                <a:tc>
                  <a:txBody>
                    <a:bodyPr/>
                    <a:lstStyle/>
                    <a:p>
                      <a:r>
                        <a:rPr lang="en-GB" sz="2400" b="1" dirty="0" smtClean="0"/>
                        <a:t>Causes, continued:</a:t>
                      </a:r>
                    </a:p>
                    <a:p>
                      <a:r>
                        <a:rPr lang="en-GB" sz="2400" b="0" dirty="0" smtClean="0"/>
                        <a:t>Social</a:t>
                      </a:r>
                      <a:r>
                        <a:rPr lang="en-GB" sz="2400" b="0" baseline="0" dirty="0" smtClean="0"/>
                        <a:t> pressure: little reflection on this </a:t>
                      </a:r>
                      <a:r>
                        <a:rPr lang="en-GB" sz="2400" baseline="0" dirty="0" smtClean="0"/>
                        <a:t>but feeling that drinking is normal ‘its odd not to drink’. </a:t>
                      </a:r>
                      <a:endParaRPr lang="en-GB" sz="2400" dirty="0"/>
                    </a:p>
                  </a:txBody>
                  <a:tcPr/>
                </a:tc>
                <a:tc>
                  <a:txBody>
                    <a:bodyPr/>
                    <a:lstStyle/>
                    <a:p>
                      <a:r>
                        <a:rPr lang="en-GB" sz="2400" dirty="0" smtClean="0"/>
                        <a:t>See</a:t>
                      </a:r>
                      <a:r>
                        <a:rPr lang="en-GB" sz="2400" baseline="0" dirty="0" smtClean="0"/>
                        <a:t> not drinking alcohol as a positive choice, whether on occasion or at all; not necessary to drink to enjoy other activities/socialising. </a:t>
                      </a:r>
                      <a:endParaRPr lang="en-GB" sz="2400" dirty="0"/>
                    </a:p>
                  </a:txBody>
                  <a:tcPr/>
                </a:tc>
                <a:extLst>
                  <a:ext uri="{0D108BD9-81ED-4DB2-BD59-A6C34878D82A}">
                    <a16:rowId xmlns:a16="http://schemas.microsoft.com/office/drawing/2014/main" val="821282956"/>
                  </a:ext>
                </a:extLst>
              </a:tr>
              <a:tr h="370840">
                <a:tc>
                  <a:txBody>
                    <a:bodyPr/>
                    <a:lstStyle/>
                    <a:p>
                      <a:r>
                        <a:rPr lang="en-GB" sz="2400" b="1" dirty="0" smtClean="0"/>
                        <a:t>Solutions to alcohol harms</a:t>
                      </a:r>
                      <a:r>
                        <a:rPr lang="en-GB" sz="2400" dirty="0" smtClean="0"/>
                        <a:t>: focused on treatment/support rather than prevention</a:t>
                      </a:r>
                      <a:r>
                        <a:rPr lang="en-GB" sz="2400" baseline="0" dirty="0" smtClean="0"/>
                        <a:t> (fatalism about people with deficits developing problems, can’t prevent this); some recognition of the role of ease of access, advertising, cheap alcohol. No blame attributed to industry.</a:t>
                      </a:r>
                      <a:endParaRPr lang="en-GB" sz="2400" dirty="0"/>
                    </a:p>
                  </a:txBody>
                  <a:tcPr/>
                </a:tc>
                <a:tc>
                  <a:txBody>
                    <a:bodyPr/>
                    <a:lstStyle/>
                    <a:p>
                      <a:r>
                        <a:rPr lang="en-GB" sz="2400" baseline="0" dirty="0" smtClean="0"/>
                        <a:t>See clear solutions in addressing a deficit of regulation, and industry activity directly driving drinking as well as influencing government not to regulate.  Also believe in power of society to change to be more supportive of people not drinking. </a:t>
                      </a:r>
                      <a:endParaRPr lang="en-GB" sz="2400" dirty="0"/>
                    </a:p>
                  </a:txBody>
                  <a:tcPr/>
                </a:tc>
                <a:extLst>
                  <a:ext uri="{0D108BD9-81ED-4DB2-BD59-A6C34878D82A}">
                    <a16:rowId xmlns:a16="http://schemas.microsoft.com/office/drawing/2014/main" val="423422067"/>
                  </a:ext>
                </a:extLst>
              </a:tr>
            </a:tbl>
          </a:graphicData>
        </a:graphic>
      </p:graphicFrame>
    </p:spTree>
    <p:extLst>
      <p:ext uri="{BB962C8B-B14F-4D97-AF65-F5344CB8AC3E}">
        <p14:creationId xmlns:p14="http://schemas.microsoft.com/office/powerpoint/2010/main" val="3712846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080616"/>
          </a:xfrm>
        </p:spPr>
        <p:txBody>
          <a:bodyPr/>
          <a:lstStyle/>
          <a:p>
            <a:r>
              <a:rPr lang="en-GB" dirty="0" smtClean="0"/>
              <a:t>Tasks for the framing strategies to achieve</a:t>
            </a:r>
            <a:endParaRPr lang="en-GB" dirty="0"/>
          </a:p>
        </p:txBody>
      </p:sp>
      <p:sp>
        <p:nvSpPr>
          <p:cNvPr id="5" name="Content Placeholder 4"/>
          <p:cNvSpPr>
            <a:spLocks noGrp="1"/>
          </p:cNvSpPr>
          <p:nvPr>
            <p:ph idx="1"/>
          </p:nvPr>
        </p:nvSpPr>
        <p:spPr>
          <a:xfrm>
            <a:off x="838200" y="1445742"/>
            <a:ext cx="10515600" cy="5165123"/>
          </a:xfrm>
        </p:spPr>
        <p:txBody>
          <a:bodyPr>
            <a:normAutofit fontScale="92500" lnSpcReduction="20000"/>
          </a:bodyPr>
          <a:lstStyle/>
          <a:p>
            <a:r>
              <a:rPr lang="en-GB" b="1" dirty="0"/>
              <a:t>Overarching Task: Increase the salience and understanding of alcohol harm and public demand for effective action to address it.  </a:t>
            </a:r>
            <a:endParaRPr lang="en-GB" b="1" dirty="0" smtClean="0"/>
          </a:p>
          <a:p>
            <a:r>
              <a:rPr lang="en-GB" b="1" dirty="0" smtClean="0"/>
              <a:t>Task </a:t>
            </a:r>
            <a:r>
              <a:rPr lang="en-GB" b="1" dirty="0"/>
              <a:t>1: Build public understanding of how alcohol affects us and that is not the same as other types of food and drink and so needs to be handled more carefully. </a:t>
            </a:r>
            <a:endParaRPr lang="en-GB" b="1" dirty="0" smtClean="0"/>
          </a:p>
          <a:p>
            <a:r>
              <a:rPr lang="en-GB" b="1" dirty="0" smtClean="0"/>
              <a:t>Task </a:t>
            </a:r>
            <a:r>
              <a:rPr lang="en-GB" b="1" dirty="0"/>
              <a:t>2: Build public understanding that alcohol causes diverse harms for a diverse range of people. </a:t>
            </a:r>
            <a:endParaRPr lang="en-GB" b="1" dirty="0" smtClean="0"/>
          </a:p>
          <a:p>
            <a:r>
              <a:rPr lang="en-GB" dirty="0" smtClean="0"/>
              <a:t>Task </a:t>
            </a:r>
            <a:r>
              <a:rPr lang="en-GB" dirty="0"/>
              <a:t>3: Increase public recognition of societal pressures to drink and their support for choices to not drink alcohol</a:t>
            </a:r>
            <a:r>
              <a:rPr lang="en-GB" dirty="0" smtClean="0"/>
              <a:t>.</a:t>
            </a:r>
            <a:endParaRPr lang="en-GB" dirty="0"/>
          </a:p>
          <a:p>
            <a:r>
              <a:rPr lang="en-GB" dirty="0"/>
              <a:t>Task 4: Build public support for greater restrictions on the promotion, availability and affordability of </a:t>
            </a:r>
            <a:r>
              <a:rPr lang="en-GB" dirty="0" smtClean="0"/>
              <a:t>alcohol.</a:t>
            </a:r>
            <a:endParaRPr lang="en-GB" dirty="0"/>
          </a:p>
          <a:p>
            <a:r>
              <a:rPr lang="en-GB" b="1" dirty="0" smtClean="0"/>
              <a:t>Task 5: Build a sense of collective efficacy that, together, we can prevent and reduce alcohol harms. </a:t>
            </a:r>
          </a:p>
          <a:p>
            <a:r>
              <a:rPr lang="en-GB" dirty="0" smtClean="0"/>
              <a:t>Task 6: Build public recognition of the role big companies play in driving increased alcohol consumption both directly and indirectly.</a:t>
            </a:r>
            <a:endParaRPr lang="en-GB" dirty="0"/>
          </a:p>
        </p:txBody>
      </p:sp>
    </p:spTree>
    <p:extLst>
      <p:ext uri="{BB962C8B-B14F-4D97-AF65-F5344CB8AC3E}">
        <p14:creationId xmlns:p14="http://schemas.microsoft.com/office/powerpoint/2010/main" val="3215055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Next steps</a:t>
            </a:r>
            <a:endParaRPr lang="en-GB" b="1" dirty="0"/>
          </a:p>
        </p:txBody>
      </p:sp>
      <p:sp>
        <p:nvSpPr>
          <p:cNvPr id="3" name="Content Placeholder 2"/>
          <p:cNvSpPr>
            <a:spLocks noGrp="1"/>
          </p:cNvSpPr>
          <p:nvPr>
            <p:ph idx="1"/>
          </p:nvPr>
        </p:nvSpPr>
        <p:spPr/>
        <p:txBody>
          <a:bodyPr/>
          <a:lstStyle/>
          <a:p>
            <a:r>
              <a:rPr lang="en-GB" dirty="0" smtClean="0"/>
              <a:t>Focus group workshop analysis</a:t>
            </a:r>
          </a:p>
          <a:p>
            <a:pPr lvl="1"/>
            <a:r>
              <a:rPr lang="en-GB" dirty="0" smtClean="0"/>
              <a:t>Individual change within focus groups</a:t>
            </a:r>
          </a:p>
          <a:p>
            <a:pPr lvl="1"/>
            <a:r>
              <a:rPr lang="en-GB" dirty="0" smtClean="0"/>
              <a:t>Overall impact of different framing strategies</a:t>
            </a:r>
          </a:p>
          <a:p>
            <a:r>
              <a:rPr lang="en-GB" dirty="0" smtClean="0"/>
              <a:t>Survey testing against specific outcome statements</a:t>
            </a:r>
          </a:p>
          <a:p>
            <a:pPr lvl="1"/>
            <a:r>
              <a:rPr lang="en-GB" dirty="0" smtClean="0"/>
              <a:t>We need to narrow down to outcome statements that can demonstrate whether the framing strategies are working or not. </a:t>
            </a:r>
          </a:p>
          <a:p>
            <a:pPr lvl="1"/>
            <a:r>
              <a:rPr lang="en-GB" dirty="0" smtClean="0"/>
              <a:t>To do this we need to be clear on what we mean by ‘working’. </a:t>
            </a:r>
          </a:p>
          <a:p>
            <a:r>
              <a:rPr lang="en-GB" dirty="0" smtClean="0"/>
              <a:t>Communications toolkit</a:t>
            </a:r>
          </a:p>
        </p:txBody>
      </p:sp>
    </p:spTree>
    <p:extLst>
      <p:ext uri="{BB962C8B-B14F-4D97-AF65-F5344CB8AC3E}">
        <p14:creationId xmlns:p14="http://schemas.microsoft.com/office/powerpoint/2010/main" val="155585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2310" y="619007"/>
            <a:ext cx="4037906" cy="4261373"/>
          </a:xfrm>
        </p:spPr>
        <p:txBody>
          <a:bodyPr/>
          <a:lstStyle/>
          <a:p>
            <a:pPr marL="0" indent="0">
              <a:buNone/>
            </a:pPr>
            <a:r>
              <a:rPr lang="en-GB" sz="3200" dirty="0"/>
              <a:t>Thanks for listening!</a:t>
            </a:r>
          </a:p>
          <a:p>
            <a:endParaRPr lang="en-GB" sz="3200" dirty="0"/>
          </a:p>
          <a:p>
            <a:r>
              <a:rPr lang="en-GB" sz="2400" u="sng" dirty="0">
                <a:solidFill>
                  <a:schemeClr val="accent5"/>
                </a:solidFill>
              </a:rPr>
              <a:t>niamh.fitzgerald@stir.ac.uk</a:t>
            </a:r>
            <a:r>
              <a:rPr lang="en-GB" sz="2400" dirty="0"/>
              <a:t> </a:t>
            </a:r>
          </a:p>
          <a:p>
            <a:r>
              <a:rPr lang="en-GB" sz="2400" dirty="0"/>
              <a:t>@</a:t>
            </a:r>
            <a:r>
              <a:rPr lang="en-GB" sz="2400" dirty="0" err="1" smtClean="0"/>
              <a:t>NiamhCreate</a:t>
            </a:r>
            <a:endParaRPr lang="en-GB" sz="2400" dirty="0" smtClean="0"/>
          </a:p>
          <a:p>
            <a:r>
              <a:rPr lang="en-GB" sz="2400" dirty="0" smtClean="0">
                <a:hlinkClick r:id="rId3"/>
              </a:rPr>
              <a:t>morrij24@lsbu.ac.uk</a:t>
            </a:r>
            <a:r>
              <a:rPr lang="en-GB" sz="2400" dirty="0" smtClean="0"/>
              <a:t> </a:t>
            </a:r>
          </a:p>
          <a:p>
            <a:r>
              <a:rPr lang="en-GB" sz="2400" dirty="0" smtClean="0"/>
              <a:t>@jamesmorris24</a:t>
            </a:r>
            <a:r>
              <a:rPr lang="en-GB" sz="2400" dirty="0"/>
              <a:t/>
            </a:r>
            <a:br>
              <a:rPr lang="en-GB" sz="2400" dirty="0"/>
            </a:br>
            <a:endParaRPr lang="en-GB" sz="1200" dirty="0"/>
          </a:p>
        </p:txBody>
      </p:sp>
      <p:pic>
        <p:nvPicPr>
          <p:cNvPr id="7" name="Picture 2" descr="May be an image of nature"/>
          <p:cNvPicPr>
            <a:picLocks noChangeAspect="1" noChangeArrowheads="1"/>
          </p:cNvPicPr>
          <p:nvPr/>
        </p:nvPicPr>
        <p:blipFill>
          <a:blip r:embed="rId4">
            <a:extLst>
              <a:ext uri="{28A0092B-C50C-407E-A947-70E740481C1C}">
                <a14:useLocalDpi xmlns:a14="http://schemas.microsoft.com/office/drawing/2010/main" val="0"/>
              </a:ext>
            </a:extLst>
          </a:blip>
          <a:srcRect t="9297" b="9297"/>
          <a:stretch>
            <a:fillRect/>
          </a:stretch>
        </p:blipFill>
        <p:spPr bwMode="auto">
          <a:xfrm>
            <a:off x="4730981" y="593688"/>
            <a:ext cx="6885019" cy="412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95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081" y="1245844"/>
            <a:ext cx="10965205" cy="4477425"/>
          </a:xfrm>
        </p:spPr>
        <p:txBody>
          <a:bodyPr>
            <a:normAutofit fontScale="62500" lnSpcReduction="20000"/>
          </a:bodyPr>
          <a:lstStyle/>
          <a:p>
            <a:pPr>
              <a:lnSpc>
                <a:spcPct val="120000"/>
              </a:lnSpc>
              <a:spcBef>
                <a:spcPts val="0"/>
              </a:spcBef>
            </a:pPr>
            <a:r>
              <a:rPr lang="en-GB" dirty="0" smtClean="0">
                <a:latin typeface="+mn-lt"/>
              </a:rPr>
              <a:t>The framing strategies that will emerge do not tell us what to say – its not about trying to find exact wording but concepts that the field can use.</a:t>
            </a:r>
          </a:p>
          <a:p>
            <a:pPr lvl="1">
              <a:lnSpc>
                <a:spcPct val="120000"/>
              </a:lnSpc>
              <a:spcBef>
                <a:spcPts val="0"/>
              </a:spcBef>
            </a:pPr>
            <a:r>
              <a:rPr lang="en-GB" sz="2900" dirty="0">
                <a:solidFill>
                  <a:srgbClr val="9D1E65"/>
                </a:solidFill>
                <a:latin typeface="Arial" panose="020B0604020202020204" pitchFamily="34" charset="0"/>
                <a:cs typeface="Arial" panose="020B0604020202020204" pitchFamily="34" charset="0"/>
              </a:rPr>
              <a:t>A framing strategy for testing is long - more like a ‘story’ or ‘explanation’ that may use metaphor or values within it – not a short ‘frame’ or phrase or slogan.</a:t>
            </a:r>
          </a:p>
          <a:p>
            <a:pPr>
              <a:lnSpc>
                <a:spcPct val="120000"/>
              </a:lnSpc>
              <a:spcBef>
                <a:spcPts val="0"/>
              </a:spcBef>
            </a:pPr>
            <a:r>
              <a:rPr lang="en-GB" dirty="0">
                <a:latin typeface="+mn-lt"/>
              </a:rPr>
              <a:t>The framing strategies </a:t>
            </a:r>
            <a:r>
              <a:rPr lang="en-GB" dirty="0" smtClean="0">
                <a:latin typeface="+mn-lt"/>
              </a:rPr>
              <a:t>are not segmented for specific audiences – they need to work for the general public, anyone; as well as being easy to explain and use.</a:t>
            </a:r>
          </a:p>
          <a:p>
            <a:pPr>
              <a:lnSpc>
                <a:spcPct val="120000"/>
              </a:lnSpc>
              <a:spcBef>
                <a:spcPts val="0"/>
              </a:spcBef>
            </a:pPr>
            <a:r>
              <a:rPr lang="en-GB" dirty="0" smtClean="0">
                <a:latin typeface="+mn-lt"/>
              </a:rPr>
              <a:t>Popular strategies are not always effective and often backfire e.g. crisis messaging; messaging about financial costs; empathy for people in specific circumstances. </a:t>
            </a:r>
          </a:p>
          <a:p>
            <a:pPr>
              <a:lnSpc>
                <a:spcPct val="120000"/>
              </a:lnSpc>
              <a:spcBef>
                <a:spcPts val="0"/>
              </a:spcBef>
            </a:pPr>
            <a:r>
              <a:rPr lang="en-GB" dirty="0" smtClean="0">
                <a:latin typeface="+mn-lt"/>
              </a:rPr>
              <a:t>When testing the strategies in the survey, it is important to test against outcomes that everyone won’t already agree with, to avoid ‘ceiling effects’. </a:t>
            </a:r>
          </a:p>
        </p:txBody>
      </p:sp>
      <p:sp>
        <p:nvSpPr>
          <p:cNvPr id="2" name="Title 1"/>
          <p:cNvSpPr>
            <a:spLocks noGrp="1"/>
          </p:cNvSpPr>
          <p:nvPr>
            <p:ph type="title" idx="4294967295"/>
          </p:nvPr>
        </p:nvSpPr>
        <p:spPr>
          <a:xfrm>
            <a:off x="0" y="117475"/>
            <a:ext cx="10515600" cy="1325563"/>
          </a:xfrm>
        </p:spPr>
        <p:txBody>
          <a:bodyPr/>
          <a:lstStyle/>
          <a:p>
            <a:r>
              <a:rPr lang="en-GB" b="1" dirty="0" smtClean="0">
                <a:solidFill>
                  <a:srgbClr val="9D1E65"/>
                </a:solidFill>
                <a:latin typeface="FS Maja" panose="02000503050000020004" pitchFamily="2" charset="0"/>
              </a:rPr>
              <a:t>Some reflections &amp; learning to date</a:t>
            </a:r>
            <a:endParaRPr lang="en-GB" b="1" dirty="0">
              <a:solidFill>
                <a:srgbClr val="9D1E65"/>
              </a:solidFill>
              <a:latin typeface="FS Maja" panose="02000503050000020004" pitchFamily="2" charset="0"/>
            </a:endParaRPr>
          </a:p>
        </p:txBody>
      </p:sp>
    </p:spTree>
    <p:extLst>
      <p:ext uri="{BB962C8B-B14F-4D97-AF65-F5344CB8AC3E}">
        <p14:creationId xmlns:p14="http://schemas.microsoft.com/office/powerpoint/2010/main" val="1959850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0" y="1709739"/>
            <a:ext cx="10515600" cy="1020936"/>
          </a:xfrm>
        </p:spPr>
        <p:txBody>
          <a:bodyPr/>
          <a:lstStyle/>
          <a:p>
            <a:r>
              <a:rPr lang="en-GB" dirty="0" smtClean="0">
                <a:solidFill>
                  <a:srgbClr val="006938"/>
                </a:solidFill>
                <a:latin typeface="FS Maja" panose="02000503050000020004" pitchFamily="2" charset="0"/>
              </a:rPr>
              <a:t>What is framing? </a:t>
            </a:r>
            <a:endParaRPr lang="en-GB" dirty="0">
              <a:solidFill>
                <a:srgbClr val="006938"/>
              </a:solidFill>
              <a:latin typeface="FS Maja" panose="02000503050000020004" pitchFamily="2" charset="0"/>
            </a:endParaRPr>
          </a:p>
        </p:txBody>
      </p:sp>
      <p:sp>
        <p:nvSpPr>
          <p:cNvPr id="7" name="Text Placeholder 6"/>
          <p:cNvSpPr>
            <a:spLocks noGrp="1"/>
          </p:cNvSpPr>
          <p:nvPr>
            <p:ph type="body" idx="1"/>
          </p:nvPr>
        </p:nvSpPr>
        <p:spPr>
          <a:xfrm>
            <a:off x="831850" y="2730676"/>
            <a:ext cx="10515600" cy="626300"/>
          </a:xfrm>
        </p:spPr>
        <p:txBody>
          <a:bodyPr>
            <a:normAutofit/>
          </a:bodyPr>
          <a:lstStyle/>
          <a:p>
            <a:r>
              <a:rPr lang="en-GB" sz="3200" b="1" dirty="0" smtClean="0">
                <a:solidFill>
                  <a:srgbClr val="006938"/>
                </a:solidFill>
              </a:rPr>
              <a:t>Discuss…</a:t>
            </a:r>
            <a:endParaRPr lang="en-GB" sz="3200" b="1" dirty="0">
              <a:solidFill>
                <a:srgbClr val="006938"/>
              </a:solidFill>
            </a:endParaRPr>
          </a:p>
        </p:txBody>
      </p:sp>
      <p:sp>
        <p:nvSpPr>
          <p:cNvPr id="10" name="Rectangle 9"/>
          <p:cNvSpPr/>
          <p:nvPr/>
        </p:nvSpPr>
        <p:spPr>
          <a:xfrm>
            <a:off x="4427034" y="4363019"/>
            <a:ext cx="7315200" cy="1938992"/>
          </a:xfrm>
          <a:prstGeom prst="rect">
            <a:avLst/>
          </a:prstGeom>
        </p:spPr>
        <p:txBody>
          <a:bodyPr wrap="square">
            <a:spAutoFit/>
          </a:bodyPr>
          <a:lstStyle/>
          <a:p>
            <a:pPr>
              <a:spcAft>
                <a:spcPts val="0"/>
              </a:spcAft>
            </a:pPr>
            <a:r>
              <a:rPr lang="en-US" sz="2400" dirty="0">
                <a:solidFill>
                  <a:srgbClr val="000000"/>
                </a:solidFill>
                <a:latin typeface="FS Maja" panose="02000503050000020004" pitchFamily="2" charset="0"/>
                <a:ea typeface="Calibri" panose="020F0502020204030204" pitchFamily="34" charset="0"/>
              </a:rPr>
              <a:t>Framing is the selection and salience of certain information in a context, thus promoting “a particular problem definition, causal interpretation, moral evaluation, and/or treatment  recommendation” (</a:t>
            </a:r>
            <a:r>
              <a:rPr lang="en-US" sz="2400" dirty="0" err="1">
                <a:solidFill>
                  <a:srgbClr val="000000"/>
                </a:solidFill>
                <a:latin typeface="FS Maja" panose="02000503050000020004" pitchFamily="2" charset="0"/>
                <a:ea typeface="Calibri" panose="020F0502020204030204" pitchFamily="34" charset="0"/>
              </a:rPr>
              <a:t>Entman</a:t>
            </a:r>
            <a:r>
              <a:rPr lang="en-US" sz="2400" dirty="0">
                <a:solidFill>
                  <a:srgbClr val="000000"/>
                </a:solidFill>
                <a:latin typeface="FS Maja" panose="02000503050000020004" pitchFamily="2" charset="0"/>
                <a:ea typeface="Calibri" panose="020F0502020204030204" pitchFamily="34" charset="0"/>
              </a:rPr>
              <a:t>, 1993, p. 52). </a:t>
            </a:r>
            <a:endParaRPr lang="en-GB" sz="1100" dirty="0">
              <a:effectLst/>
              <a:latin typeface="FS Maja" panose="02000503050000020004" pitchFamily="2" charset="0"/>
              <a:ea typeface="Calibri" panose="020F0502020204030204" pitchFamily="34" charset="0"/>
            </a:endParaRPr>
          </a:p>
        </p:txBody>
      </p:sp>
    </p:spTree>
    <p:extLst>
      <p:ext uri="{BB962C8B-B14F-4D97-AF65-F5344CB8AC3E}">
        <p14:creationId xmlns:p14="http://schemas.microsoft.com/office/powerpoint/2010/main" val="28828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230052" y="273588"/>
            <a:ext cx="10717695" cy="861782"/>
          </a:xfrm>
        </p:spPr>
        <p:txBody>
          <a:bodyPr>
            <a:noAutofit/>
          </a:bodyPr>
          <a:lstStyle/>
          <a:p>
            <a:r>
              <a:rPr lang="en-GB" sz="3600" b="1" dirty="0"/>
              <a:t>Framing: how language shapes beliefs and behaviour </a:t>
            </a:r>
          </a:p>
        </p:txBody>
      </p:sp>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591016" y="1593910"/>
            <a:ext cx="7337960" cy="5483295"/>
          </a:xfrm>
        </p:spPr>
        <p:txBody>
          <a:bodyPr>
            <a:normAutofit lnSpcReduction="10000"/>
          </a:bodyPr>
          <a:lstStyle/>
          <a:p>
            <a:pPr marL="342900" indent="-342900" algn="l">
              <a:lnSpc>
                <a:spcPct val="100000"/>
              </a:lnSpc>
              <a:spcBef>
                <a:spcPts val="400"/>
              </a:spcBef>
              <a:spcAft>
                <a:spcPts val="400"/>
              </a:spcAft>
              <a:buFont typeface="Arial" panose="020B0604020202020204" pitchFamily="34" charset="0"/>
              <a:buChar char="•"/>
            </a:pPr>
            <a:r>
              <a:rPr lang="en-US" dirty="0" smtClean="0"/>
              <a:t>‘Framing’ is how we represent or portray a certain </a:t>
            </a:r>
            <a:r>
              <a:rPr lang="en-US" dirty="0" smtClean="0"/>
              <a:t>issue</a:t>
            </a:r>
          </a:p>
          <a:p>
            <a:pPr marL="342900" indent="-342900" algn="l">
              <a:lnSpc>
                <a:spcPct val="100000"/>
              </a:lnSpc>
              <a:spcBef>
                <a:spcPts val="400"/>
              </a:spcBef>
              <a:spcAft>
                <a:spcPts val="400"/>
              </a:spcAft>
              <a:buFont typeface="Arial" panose="020B0604020202020204" pitchFamily="34" charset="0"/>
              <a:buChar char="•"/>
            </a:pPr>
            <a:r>
              <a:rPr lang="en-US" dirty="0" smtClean="0"/>
              <a:t>Alcohol </a:t>
            </a:r>
            <a:r>
              <a:rPr lang="en-US" dirty="0"/>
              <a:t>problems/addiction may be framed as:</a:t>
            </a:r>
          </a:p>
          <a:p>
            <a:pPr marL="800100" lvl="1" indent="-342900" algn="l">
              <a:spcBef>
                <a:spcPts val="400"/>
              </a:spcBef>
              <a:spcAft>
                <a:spcPts val="400"/>
              </a:spcAft>
              <a:buFont typeface="Arial" panose="020B0604020202020204" pitchFamily="34" charset="0"/>
              <a:buChar char="•"/>
            </a:pPr>
            <a:r>
              <a:rPr lang="en-US" sz="2100" i="1" dirty="0"/>
              <a:t>A ‘disease’ (in various senses, including metaphorically)</a:t>
            </a:r>
          </a:p>
          <a:p>
            <a:pPr marL="800100" lvl="1" indent="-342900" algn="l">
              <a:spcBef>
                <a:spcPts val="400"/>
              </a:spcBef>
              <a:spcAft>
                <a:spcPts val="400"/>
              </a:spcAft>
              <a:buFont typeface="Arial" panose="020B0604020202020204" pitchFamily="34" charset="0"/>
              <a:buChar char="•"/>
            </a:pPr>
            <a:r>
              <a:rPr lang="en-US" sz="2100" i="1" dirty="0"/>
              <a:t>A ‘weakness of will’ (moral model)</a:t>
            </a:r>
          </a:p>
          <a:p>
            <a:pPr marL="800100" lvl="1" indent="-342900" algn="l">
              <a:spcBef>
                <a:spcPts val="400"/>
              </a:spcBef>
              <a:spcAft>
                <a:spcPts val="400"/>
              </a:spcAft>
              <a:buFont typeface="Arial" panose="020B0604020202020204" pitchFamily="34" charset="0"/>
              <a:buChar char="•"/>
            </a:pPr>
            <a:r>
              <a:rPr lang="en-US" sz="2100" i="1" dirty="0"/>
              <a:t>A consequence of trauma (e.g. Gabor Mate) </a:t>
            </a:r>
          </a:p>
          <a:p>
            <a:pPr marL="800100" lvl="1" indent="-342900" algn="l">
              <a:spcBef>
                <a:spcPts val="400"/>
              </a:spcBef>
              <a:spcAft>
                <a:spcPts val="400"/>
              </a:spcAft>
              <a:buFont typeface="Arial" panose="020B0604020202020204" pitchFamily="34" charset="0"/>
              <a:buChar char="•"/>
            </a:pPr>
            <a:r>
              <a:rPr lang="en-US" sz="2100" i="1" dirty="0"/>
              <a:t>A ‘disorder’ of choice (e.g. Nick Heather)</a:t>
            </a:r>
          </a:p>
          <a:p>
            <a:pPr marL="800100" lvl="1" indent="-342900" algn="l">
              <a:spcBef>
                <a:spcPts val="400"/>
              </a:spcBef>
              <a:spcAft>
                <a:spcPts val="400"/>
              </a:spcAft>
              <a:buFont typeface="Arial" panose="020B0604020202020204" pitchFamily="34" charset="0"/>
              <a:buChar char="•"/>
            </a:pPr>
            <a:r>
              <a:rPr lang="en-US" sz="2100" i="1" dirty="0"/>
              <a:t>A biopsychosocial issue/multi-factorial (‘pluralism’)</a:t>
            </a:r>
          </a:p>
          <a:p>
            <a:pPr marL="800100" lvl="1" indent="-342900" algn="l">
              <a:spcBef>
                <a:spcPts val="400"/>
              </a:spcBef>
              <a:spcAft>
                <a:spcPts val="400"/>
              </a:spcAft>
              <a:buFont typeface="Arial" panose="020B0604020202020204" pitchFamily="34" charset="0"/>
              <a:buChar char="•"/>
            </a:pPr>
            <a:r>
              <a:rPr lang="en-US" sz="2100" i="1" dirty="0"/>
              <a:t>A continuum of use and harms… (e.g., Morris et al.)</a:t>
            </a:r>
          </a:p>
          <a:p>
            <a:pPr marL="800100" lvl="1" indent="-342900" algn="l">
              <a:spcBef>
                <a:spcPts val="400"/>
              </a:spcBef>
              <a:spcAft>
                <a:spcPts val="400"/>
              </a:spcAft>
              <a:buFont typeface="Arial" panose="020B0604020202020204" pitchFamily="34" charset="0"/>
              <a:buChar char="•"/>
            </a:pPr>
            <a:r>
              <a:rPr lang="en-US" sz="2100" i="1" dirty="0"/>
              <a:t>A public health issue (value frame)</a:t>
            </a:r>
          </a:p>
          <a:p>
            <a:pPr marL="800100" lvl="1" indent="-342900" algn="l">
              <a:spcBef>
                <a:spcPts val="400"/>
              </a:spcBef>
              <a:spcAft>
                <a:spcPts val="400"/>
              </a:spcAft>
              <a:buFont typeface="Arial" panose="020B0604020202020204" pitchFamily="34" charset="0"/>
              <a:buChar char="•"/>
            </a:pPr>
            <a:endParaRPr lang="en-US" sz="1800" i="1" dirty="0"/>
          </a:p>
          <a:p>
            <a:pPr marL="342900" indent="-342900">
              <a:lnSpc>
                <a:spcPct val="100000"/>
              </a:lnSpc>
              <a:spcBef>
                <a:spcPts val="400"/>
              </a:spcBef>
              <a:spcAft>
                <a:spcPts val="400"/>
              </a:spcAft>
              <a:buFont typeface="Arial" panose="020B0604020202020204" pitchFamily="34" charset="0"/>
              <a:buChar char="•"/>
            </a:pPr>
            <a:r>
              <a:rPr lang="en-US" dirty="0"/>
              <a:t>Each ‘frame’ has implications </a:t>
            </a:r>
            <a:r>
              <a:rPr lang="en-US" dirty="0" smtClean="0"/>
              <a:t>for how we </a:t>
            </a:r>
            <a:r>
              <a:rPr lang="en-US" i="1" dirty="0" smtClean="0"/>
              <a:t>understand</a:t>
            </a:r>
            <a:r>
              <a:rPr lang="en-US" dirty="0" smtClean="0"/>
              <a:t> and </a:t>
            </a:r>
            <a:r>
              <a:rPr lang="en-US" i="1" dirty="0" smtClean="0"/>
              <a:t>respond</a:t>
            </a:r>
            <a:r>
              <a:rPr lang="en-US" dirty="0" smtClean="0"/>
              <a:t> to addictions/AUD… e.g., policy support, problem recognition, stigma etc.</a:t>
            </a:r>
            <a:endParaRPr lang="en-GB" i="1" dirty="0"/>
          </a:p>
        </p:txBody>
      </p:sp>
      <p:pic>
        <p:nvPicPr>
          <p:cNvPr id="7" name="Picture 6" descr="Logo&#10;&#10;Description automatically generated">
            <a:extLst>
              <a:ext uri="{FF2B5EF4-FFF2-40B4-BE49-F238E27FC236}">
                <a16:creationId xmlns:a16="http://schemas.microsoft.com/office/drawing/2014/main" id="{A39B71BA-1A5C-46BD-8474-E53A75836DC2}"/>
              </a:ext>
            </a:extLst>
          </p:cNvPr>
          <p:cNvPicPr>
            <a:picLocks noChangeAspect="1"/>
          </p:cNvPicPr>
          <p:nvPr/>
        </p:nvPicPr>
        <p:blipFill rotWithShape="1">
          <a:blip r:embed="rId2"/>
          <a:srcRect b="6135"/>
          <a:stretch/>
        </p:blipFill>
        <p:spPr>
          <a:xfrm>
            <a:off x="8442542" y="1719171"/>
            <a:ext cx="3261351" cy="3468634"/>
          </a:xfrm>
          <a:prstGeom prst="rect">
            <a:avLst/>
          </a:prstGeom>
          <a:effectLst>
            <a:glow rad="419100">
              <a:schemeClr val="accent1">
                <a:alpha val="38000"/>
              </a:schemeClr>
            </a:glow>
          </a:effectLst>
        </p:spPr>
      </p:pic>
    </p:spTree>
    <p:extLst>
      <p:ext uri="{BB962C8B-B14F-4D97-AF65-F5344CB8AC3E}">
        <p14:creationId xmlns:p14="http://schemas.microsoft.com/office/powerpoint/2010/main" val="40970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771292" y="564775"/>
            <a:ext cx="4982737" cy="657225"/>
          </a:xfrm>
        </p:spPr>
        <p:txBody>
          <a:bodyPr>
            <a:normAutofit fontScale="90000"/>
          </a:bodyPr>
          <a:lstStyle/>
          <a:p>
            <a:r>
              <a:rPr lang="en-GB" sz="3600" dirty="0"/>
              <a:t>An experimental example (Morris et al. 2020)</a:t>
            </a:r>
          </a:p>
        </p:txBody>
      </p:sp>
      <p:sp>
        <p:nvSpPr>
          <p:cNvPr id="6" name="Subtitle 4">
            <a:extLst>
              <a:ext uri="{FF2B5EF4-FFF2-40B4-BE49-F238E27FC236}">
                <a16:creationId xmlns:a16="http://schemas.microsoft.com/office/drawing/2014/main" id="{AABDC492-E44C-4B17-A8D2-39833EEB41E9}"/>
              </a:ext>
            </a:extLst>
          </p:cNvPr>
          <p:cNvSpPr>
            <a:spLocks noGrp="1"/>
          </p:cNvSpPr>
          <p:nvPr>
            <p:ph type="subTitle" idx="1"/>
          </p:nvPr>
        </p:nvSpPr>
        <p:spPr>
          <a:xfrm>
            <a:off x="680225" y="1437177"/>
            <a:ext cx="5073804" cy="4930169"/>
          </a:xfrm>
        </p:spPr>
        <p:txBody>
          <a:bodyPr>
            <a:normAutofit lnSpcReduction="10000"/>
          </a:bodyPr>
          <a:lstStyle/>
          <a:p>
            <a:pPr marL="342900" indent="-342900" algn="l">
              <a:lnSpc>
                <a:spcPct val="100000"/>
              </a:lnSpc>
              <a:spcBef>
                <a:spcPts val="300"/>
              </a:spcBef>
              <a:spcAft>
                <a:spcPts val="300"/>
              </a:spcAft>
              <a:buFont typeface="Arial" panose="020B0604020202020204" pitchFamily="34" charset="0"/>
              <a:buChar char="•"/>
            </a:pPr>
            <a:r>
              <a:rPr lang="en-GB" dirty="0" smtClean="0"/>
              <a:t>People tend to think in binary terms e.g., ‘alcoholics’ vs not</a:t>
            </a:r>
          </a:p>
          <a:p>
            <a:pPr marL="342900" indent="-342900" algn="l">
              <a:lnSpc>
                <a:spcPct val="100000"/>
              </a:lnSpc>
              <a:spcBef>
                <a:spcPts val="300"/>
              </a:spcBef>
              <a:spcAft>
                <a:spcPts val="300"/>
              </a:spcAft>
              <a:buFont typeface="Arial" panose="020B0604020202020204" pitchFamily="34" charset="0"/>
              <a:buChar char="•"/>
            </a:pPr>
            <a:r>
              <a:rPr lang="en-GB" dirty="0" smtClean="0"/>
              <a:t>Harmful </a:t>
            </a:r>
            <a:r>
              <a:rPr lang="en-GB" dirty="0" smtClean="0"/>
              <a:t>drinkers (AUDIT-C &gt;8f/9m) </a:t>
            </a:r>
            <a:r>
              <a:rPr lang="en-GB" dirty="0" smtClean="0"/>
              <a:t>were randomised to a continuum frame vs a binary disease model frame</a:t>
            </a:r>
          </a:p>
          <a:p>
            <a:pPr marL="342900" indent="-342900" algn="l">
              <a:lnSpc>
                <a:spcPct val="100000"/>
              </a:lnSpc>
              <a:spcBef>
                <a:spcPts val="300"/>
              </a:spcBef>
              <a:spcAft>
                <a:spcPts val="300"/>
              </a:spcAft>
              <a:buFont typeface="Arial" panose="020B0604020202020204" pitchFamily="34" charset="0"/>
              <a:buChar char="•"/>
            </a:pPr>
            <a:r>
              <a:rPr lang="en-GB" dirty="0" smtClean="0"/>
              <a:t>Harmful drinkers showed higher </a:t>
            </a:r>
            <a:r>
              <a:rPr lang="en-GB" dirty="0"/>
              <a:t>problem recognition in the continuum condition versus control (p=.007) and binary (p&lt;.001) </a:t>
            </a:r>
            <a:r>
              <a:rPr lang="en-GB" dirty="0" smtClean="0"/>
              <a:t>conditions</a:t>
            </a:r>
          </a:p>
          <a:p>
            <a:pPr marL="342900" indent="-342900" algn="l">
              <a:lnSpc>
                <a:spcPct val="100000"/>
              </a:lnSpc>
              <a:spcBef>
                <a:spcPts val="300"/>
              </a:spcBef>
              <a:spcAft>
                <a:spcPts val="300"/>
              </a:spcAft>
              <a:buFont typeface="Arial" panose="020B0604020202020204" pitchFamily="34" charset="0"/>
              <a:buChar char="•"/>
            </a:pPr>
            <a:r>
              <a:rPr lang="en-GB" dirty="0" smtClean="0"/>
              <a:t>Continuum framing therefore beneficial to ‘problem recognition’ </a:t>
            </a:r>
            <a:endParaRPr lang="en-GB" dirty="0"/>
          </a:p>
          <a:p>
            <a:pPr marL="342900" indent="-342900">
              <a:spcBef>
                <a:spcPts val="300"/>
              </a:spcBef>
              <a:spcAft>
                <a:spcPts val="300"/>
              </a:spcAft>
              <a:buFont typeface="Arial" panose="020B0604020202020204" pitchFamily="34" charset="0"/>
              <a:buChar char="•"/>
            </a:pPr>
            <a:endParaRPr lang="en-GB" sz="2000" dirty="0"/>
          </a:p>
          <a:p>
            <a:endParaRPr lang="en-GB" i="1" dirty="0"/>
          </a:p>
        </p:txBody>
      </p:sp>
      <p:pic>
        <p:nvPicPr>
          <p:cNvPr id="7" name="Picture 6">
            <a:extLst>
              <a:ext uri="{FF2B5EF4-FFF2-40B4-BE49-F238E27FC236}">
                <a16:creationId xmlns:a16="http://schemas.microsoft.com/office/drawing/2014/main" id="{0520404C-98B4-42ED-8B93-44D0A078D8EE}"/>
              </a:ext>
            </a:extLst>
          </p:cNvPr>
          <p:cNvPicPr>
            <a:picLocks noChangeAspect="1"/>
          </p:cNvPicPr>
          <p:nvPr/>
        </p:nvPicPr>
        <p:blipFill>
          <a:blip r:embed="rId2"/>
          <a:stretch>
            <a:fillRect/>
          </a:stretch>
        </p:blipFill>
        <p:spPr>
          <a:xfrm>
            <a:off x="6164022" y="492209"/>
            <a:ext cx="5404179" cy="1889935"/>
          </a:xfrm>
          <a:prstGeom prst="rect">
            <a:avLst/>
          </a:prstGeom>
        </p:spPr>
      </p:pic>
      <p:pic>
        <p:nvPicPr>
          <p:cNvPr id="8" name="Picture 7"/>
          <p:cNvPicPr>
            <a:picLocks noChangeAspect="1"/>
          </p:cNvPicPr>
          <p:nvPr/>
        </p:nvPicPr>
        <p:blipFill>
          <a:blip r:embed="rId3"/>
          <a:stretch>
            <a:fillRect/>
          </a:stretch>
        </p:blipFill>
        <p:spPr>
          <a:xfrm>
            <a:off x="6293914" y="2497874"/>
            <a:ext cx="5144394" cy="4185752"/>
          </a:xfrm>
          <a:prstGeom prst="rect">
            <a:avLst/>
          </a:prstGeom>
        </p:spPr>
      </p:pic>
    </p:spTree>
    <p:extLst>
      <p:ext uri="{BB962C8B-B14F-4D97-AF65-F5344CB8AC3E}">
        <p14:creationId xmlns:p14="http://schemas.microsoft.com/office/powerpoint/2010/main" val="34252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0" y="1039660"/>
            <a:ext cx="4083486" cy="5600766"/>
          </a:xfrm>
        </p:spPr>
        <p:txBody>
          <a:bodyPr/>
          <a:lstStyle/>
          <a:p>
            <a:pPr marL="0" indent="0">
              <a:buNone/>
            </a:pPr>
            <a:r>
              <a:rPr lang="en-GB" sz="4000" dirty="0"/>
              <a:t>A </a:t>
            </a:r>
            <a:r>
              <a:rPr lang="en-GB" sz="4000" dirty="0" err="1"/>
              <a:t>comms</a:t>
            </a:r>
            <a:r>
              <a:rPr lang="en-GB" sz="4000" dirty="0"/>
              <a:t> &amp; policy example: Diageo’s ‘Stop out of control drinking’ campaign, Ireland</a:t>
            </a:r>
          </a:p>
          <a:p>
            <a:endParaRPr lang="en-GB" dirty="0"/>
          </a:p>
        </p:txBody>
      </p:sp>
      <p:pic>
        <p:nvPicPr>
          <p:cNvPr id="4" name="Picture 4" descr="http://cdn-01.independent.ie/incoming/article31064194.ece/9ce63/AUTOCROP/w620/11111111111111111111111111111111111111111111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900" y="2851259"/>
            <a:ext cx="7307262" cy="38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620" t="28157" r="34617" b="35995"/>
          <a:stretch/>
        </p:blipFill>
        <p:spPr>
          <a:xfrm>
            <a:off x="838200" y="747917"/>
            <a:ext cx="9815332" cy="3912243"/>
          </a:xfrm>
          <a:prstGeom prst="rect">
            <a:avLst/>
          </a:prstGeom>
        </p:spPr>
      </p:pic>
      <p:sp>
        <p:nvSpPr>
          <p:cNvPr id="5" name="Content Placeholder 5"/>
          <p:cNvSpPr txBox="1">
            <a:spLocks/>
          </p:cNvSpPr>
          <p:nvPr/>
        </p:nvSpPr>
        <p:spPr>
          <a:xfrm>
            <a:off x="576003" y="4521895"/>
            <a:ext cx="11060673" cy="3251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3200" smtClean="0"/>
          </a:p>
          <a:p>
            <a:pPr>
              <a:lnSpc>
                <a:spcPct val="100000"/>
              </a:lnSpc>
            </a:pPr>
            <a:r>
              <a:rPr lang="en-GB" sz="3200" smtClean="0"/>
              <a:t>Twitter:               @niamhcreate           	@petticrewmark</a:t>
            </a:r>
          </a:p>
          <a:p>
            <a:r>
              <a:rPr lang="en-GB" sz="3200" smtClean="0"/>
              <a:t>Unfunded work. </a:t>
            </a:r>
            <a:br>
              <a:rPr lang="en-GB" sz="3200" smtClean="0"/>
            </a:br>
            <a:endParaRPr lang="en-GB" sz="3200" dirty="0"/>
          </a:p>
        </p:txBody>
      </p:sp>
    </p:spTree>
    <p:extLst>
      <p:ext uri="{BB962C8B-B14F-4D97-AF65-F5344CB8AC3E}">
        <p14:creationId xmlns:p14="http://schemas.microsoft.com/office/powerpoint/2010/main" val="3113443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Overview</a:t>
            </a:r>
            <a:endParaRPr lang="en-GB" dirty="0"/>
          </a:p>
        </p:txBody>
      </p:sp>
      <p:sp>
        <p:nvSpPr>
          <p:cNvPr id="3" name="Content Placeholder 2"/>
          <p:cNvSpPr>
            <a:spLocks noGrp="1"/>
          </p:cNvSpPr>
          <p:nvPr>
            <p:ph idx="1"/>
          </p:nvPr>
        </p:nvSpPr>
        <p:spPr>
          <a:xfrm>
            <a:off x="838200" y="1888255"/>
            <a:ext cx="9570929" cy="4351338"/>
          </a:xfrm>
        </p:spPr>
        <p:txBody>
          <a:bodyPr/>
          <a:lstStyle/>
          <a:p>
            <a:pPr marL="342900" indent="-342900">
              <a:lnSpc>
                <a:spcPct val="100000"/>
              </a:lnSpc>
            </a:pPr>
            <a:r>
              <a:rPr lang="en-GB" dirty="0" smtClean="0"/>
              <a:t>How </a:t>
            </a:r>
            <a:r>
              <a:rPr lang="en-GB" dirty="0"/>
              <a:t>we ‘frame’ alcohol use and harms has wide ranging implications </a:t>
            </a:r>
          </a:p>
          <a:p>
            <a:pPr marL="342900" indent="-342900">
              <a:lnSpc>
                <a:spcPct val="100000"/>
              </a:lnSpc>
            </a:pPr>
            <a:r>
              <a:rPr lang="en-GB" dirty="0"/>
              <a:t>To date, little empirical research has looked at framing in the context of how alcohol charities (or public bodies) communicate – what works? </a:t>
            </a:r>
          </a:p>
          <a:p>
            <a:pPr marL="342900" indent="-342900">
              <a:lnSpc>
                <a:spcPct val="100000"/>
              </a:lnSpc>
            </a:pPr>
            <a:r>
              <a:rPr lang="en-GB" dirty="0"/>
              <a:t>ACUK commissioned a consortium of researchers to explore, develop and test different framing strategies to evaluate this which will result in a ‘communications </a:t>
            </a:r>
            <a:r>
              <a:rPr lang="en-GB" dirty="0" err="1"/>
              <a:t>tookit</a:t>
            </a:r>
            <a:r>
              <a:rPr lang="en-GB" dirty="0"/>
              <a:t>’ for stakeholders </a:t>
            </a:r>
            <a:endParaRPr lang="en-GB" dirty="0">
              <a:solidFill>
                <a:srgbClr val="000000"/>
              </a:solidFill>
            </a:endParaRPr>
          </a:p>
          <a:p>
            <a:endParaRPr lang="en-GB" dirty="0"/>
          </a:p>
        </p:txBody>
      </p:sp>
      <p:pic>
        <p:nvPicPr>
          <p:cNvPr id="5" name="Picture 4" descr="Text, icon&#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5409" y="4063924"/>
            <a:ext cx="1038598" cy="1818155"/>
          </a:xfrm>
          <a:prstGeom prst="rect">
            <a:avLst/>
          </a:prstGeom>
          <a:noFill/>
          <a:ln>
            <a:noFill/>
          </a:ln>
        </p:spPr>
      </p:pic>
    </p:spTree>
    <p:extLst>
      <p:ext uri="{BB962C8B-B14F-4D97-AF65-F5344CB8AC3E}">
        <p14:creationId xmlns:p14="http://schemas.microsoft.com/office/powerpoint/2010/main" val="4119395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14" y="415229"/>
            <a:ext cx="10515600" cy="1325563"/>
          </a:xfrm>
        </p:spPr>
        <p:txBody>
          <a:bodyPr/>
          <a:lstStyle/>
          <a:p>
            <a:r>
              <a:rPr lang="en-GB" b="1" dirty="0">
                <a:latin typeface="Arial" panose="020B0604020202020204" pitchFamily="34" charset="0"/>
                <a:cs typeface="Arial" panose="020B0604020202020204" pitchFamily="34" charset="0"/>
              </a:rPr>
              <a:t>Alcohol Harms Framing project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0414" y="2063620"/>
            <a:ext cx="6289109" cy="4351338"/>
          </a:xfrm>
        </p:spPr>
        <p:txBody>
          <a:bodyPr/>
          <a:lstStyle/>
          <a:p>
            <a:pPr marL="0" indent="0">
              <a:lnSpc>
                <a:spcPct val="107000"/>
              </a:lnSpc>
              <a:spcAft>
                <a:spcPts val="800"/>
              </a:spcAft>
              <a:buNone/>
            </a:pPr>
            <a:r>
              <a:rPr lang="en-GB" dirty="0">
                <a:latin typeface="Arial" panose="020B0604020202020204" pitchFamily="34" charset="0"/>
                <a:ea typeface="Calibri" panose="020F0502020204030204" pitchFamily="34" charset="0"/>
              </a:rPr>
              <a:t>Aim: </a:t>
            </a:r>
            <a:endParaRPr lang="en-GB" dirty="0" smtClean="0">
              <a:latin typeface="Arial" panose="020B0604020202020204" pitchFamily="34" charset="0"/>
              <a:ea typeface="Calibri" panose="020F0502020204030204" pitchFamily="34" charset="0"/>
            </a:endParaRPr>
          </a:p>
          <a:p>
            <a:pPr marL="0" indent="0">
              <a:lnSpc>
                <a:spcPct val="107000"/>
              </a:lnSpc>
              <a:spcAft>
                <a:spcPts val="800"/>
              </a:spcAft>
              <a:buNone/>
            </a:pPr>
            <a:r>
              <a:rPr lang="en-GB" dirty="0" smtClean="0">
                <a:latin typeface="Arial" panose="020B0604020202020204" pitchFamily="34" charset="0"/>
                <a:ea typeface="Calibri" panose="020F0502020204030204" pitchFamily="34" charset="0"/>
              </a:rPr>
              <a:t>To </a:t>
            </a:r>
            <a:r>
              <a:rPr lang="en-GB" dirty="0">
                <a:latin typeface="Arial" panose="020B0604020202020204" pitchFamily="34" charset="0"/>
                <a:ea typeface="Calibri" panose="020F0502020204030204" pitchFamily="34" charset="0"/>
              </a:rPr>
              <a:t>inform and enable a ‘reframing’ of conversations about alcohol harm, leading to a deeper understanding of the problem, and greater and more effective action to drive change.  </a:t>
            </a:r>
            <a:endParaRPr lang="en-GB" dirty="0">
              <a:latin typeface="Arial" panose="020B0604020202020204" pitchFamily="34" charset="0"/>
              <a:ea typeface="Calibri" panose="020F0502020204030204" pitchFamily="34" charset="0"/>
            </a:endParaRPr>
          </a:p>
        </p:txBody>
      </p:sp>
      <p:sp>
        <p:nvSpPr>
          <p:cNvPr id="6" name="Rectangle 5"/>
          <p:cNvSpPr/>
          <p:nvPr/>
        </p:nvSpPr>
        <p:spPr>
          <a:xfrm>
            <a:off x="7187514" y="2355953"/>
            <a:ext cx="4253969" cy="3766672"/>
          </a:xfrm>
          <a:prstGeom prst="rect">
            <a:avLst/>
          </a:prstGeom>
        </p:spPr>
        <p:txBody>
          <a:bodyPr wrap="square">
            <a:spAutoFit/>
          </a:bodyPr>
          <a:lstStyle/>
          <a:p>
            <a:pPr>
              <a:lnSpc>
                <a:spcPct val="107000"/>
              </a:lnSpc>
              <a:spcAft>
                <a:spcPts val="800"/>
              </a:spcAft>
            </a:pPr>
            <a:r>
              <a:rPr lang="en-GB" sz="2400" b="1" dirty="0" smtClean="0">
                <a:solidFill>
                  <a:srgbClr val="006938"/>
                </a:solidFill>
                <a:latin typeface="Arial" panose="020B0604020202020204" pitchFamily="34" charset="0"/>
                <a:ea typeface="Calibri" panose="020F0502020204030204" pitchFamily="34" charset="0"/>
              </a:rPr>
              <a:t>ISMH, </a:t>
            </a:r>
            <a:r>
              <a:rPr lang="en-GB" sz="2400" b="1" dirty="0">
                <a:solidFill>
                  <a:srgbClr val="006938"/>
                </a:solidFill>
                <a:latin typeface="Arial" panose="020B0604020202020204" pitchFamily="34" charset="0"/>
                <a:ea typeface="Calibri" panose="020F0502020204030204" pitchFamily="34" charset="0"/>
              </a:rPr>
              <a:t>University of Stirling </a:t>
            </a:r>
          </a:p>
          <a:p>
            <a:pPr>
              <a:lnSpc>
                <a:spcPct val="107000"/>
              </a:lnSpc>
              <a:spcAft>
                <a:spcPts val="800"/>
              </a:spcAft>
            </a:pPr>
            <a:r>
              <a:rPr lang="en-GB" sz="2400" b="1" dirty="0">
                <a:solidFill>
                  <a:srgbClr val="006938"/>
                </a:solidFill>
                <a:latin typeface="Arial" panose="020B0604020202020204" pitchFamily="34" charset="0"/>
                <a:ea typeface="Calibri" panose="020F0502020204030204" pitchFamily="34" charset="0"/>
              </a:rPr>
              <a:t>University College London</a:t>
            </a:r>
          </a:p>
          <a:p>
            <a:pPr>
              <a:lnSpc>
                <a:spcPct val="107000"/>
              </a:lnSpc>
              <a:spcAft>
                <a:spcPts val="800"/>
              </a:spcAft>
            </a:pPr>
            <a:r>
              <a:rPr lang="en-GB" sz="2400" b="1" dirty="0">
                <a:solidFill>
                  <a:srgbClr val="006938"/>
                </a:solidFill>
                <a:latin typeface="Arial" panose="020B0604020202020204" pitchFamily="34" charset="0"/>
                <a:ea typeface="Calibri" panose="020F0502020204030204" pitchFamily="34" charset="0"/>
              </a:rPr>
              <a:t>University of Sheffield</a:t>
            </a:r>
          </a:p>
          <a:p>
            <a:pPr>
              <a:lnSpc>
                <a:spcPct val="107000"/>
              </a:lnSpc>
              <a:spcAft>
                <a:spcPts val="800"/>
              </a:spcAft>
            </a:pPr>
            <a:r>
              <a:rPr lang="en-GB" sz="2400" b="1" dirty="0">
                <a:solidFill>
                  <a:srgbClr val="006938"/>
                </a:solidFill>
                <a:latin typeface="Arial" panose="020B0604020202020204" pitchFamily="34" charset="0"/>
                <a:ea typeface="Calibri" panose="020F0502020204030204" pitchFamily="34" charset="0"/>
              </a:rPr>
              <a:t>London </a:t>
            </a:r>
            <a:r>
              <a:rPr lang="en-GB" sz="2400" b="1" dirty="0" smtClean="0">
                <a:solidFill>
                  <a:srgbClr val="006938"/>
                </a:solidFill>
                <a:latin typeface="Arial" panose="020B0604020202020204" pitchFamily="34" charset="0"/>
                <a:ea typeface="Calibri" panose="020F0502020204030204" pitchFamily="34" charset="0"/>
              </a:rPr>
              <a:t>South Bank </a:t>
            </a:r>
            <a:r>
              <a:rPr lang="en-GB" sz="2400" b="1" dirty="0">
                <a:solidFill>
                  <a:srgbClr val="006938"/>
                </a:solidFill>
                <a:latin typeface="Arial" panose="020B0604020202020204" pitchFamily="34" charset="0"/>
                <a:ea typeface="Calibri" panose="020F0502020204030204" pitchFamily="34" charset="0"/>
              </a:rPr>
              <a:t>University</a:t>
            </a:r>
          </a:p>
          <a:p>
            <a:pPr>
              <a:lnSpc>
                <a:spcPct val="107000"/>
              </a:lnSpc>
              <a:spcAft>
                <a:spcPts val="800"/>
              </a:spcAft>
            </a:pPr>
            <a:r>
              <a:rPr lang="en-GB" sz="2400" b="1" dirty="0">
                <a:solidFill>
                  <a:srgbClr val="006938"/>
                </a:solidFill>
                <a:latin typeface="Arial" panose="020B0604020202020204" pitchFamily="34" charset="0"/>
                <a:ea typeface="Calibri" panose="020F0502020204030204" pitchFamily="34" charset="0"/>
              </a:rPr>
              <a:t>London School of Hygiene &amp; Tropical </a:t>
            </a:r>
            <a:r>
              <a:rPr lang="en-GB" sz="2400" b="1" dirty="0" smtClean="0">
                <a:solidFill>
                  <a:srgbClr val="006938"/>
                </a:solidFill>
                <a:latin typeface="Arial" panose="020B0604020202020204" pitchFamily="34" charset="0"/>
                <a:ea typeface="Calibri" panose="020F0502020204030204" pitchFamily="34" charset="0"/>
              </a:rPr>
              <a:t>Medicine</a:t>
            </a:r>
          </a:p>
          <a:p>
            <a:pPr>
              <a:lnSpc>
                <a:spcPct val="107000"/>
              </a:lnSpc>
              <a:spcAft>
                <a:spcPts val="800"/>
              </a:spcAft>
            </a:pPr>
            <a:r>
              <a:rPr lang="en-GB" sz="2400" b="1" dirty="0" err="1" smtClean="0">
                <a:solidFill>
                  <a:srgbClr val="006938"/>
                </a:solidFill>
                <a:latin typeface="Arial" panose="020B0604020202020204" pitchFamily="34" charset="0"/>
                <a:ea typeface="Calibri" panose="020F0502020204030204" pitchFamily="34" charset="0"/>
              </a:rPr>
              <a:t>FrameWorks</a:t>
            </a:r>
            <a:r>
              <a:rPr lang="en-GB" sz="2400" b="1" dirty="0" smtClean="0">
                <a:solidFill>
                  <a:srgbClr val="006938"/>
                </a:solidFill>
                <a:latin typeface="Arial" panose="020B0604020202020204" pitchFamily="34" charset="0"/>
                <a:ea typeface="Calibri" panose="020F0502020204030204" pitchFamily="34" charset="0"/>
              </a:rPr>
              <a:t> UK</a:t>
            </a:r>
            <a:endParaRPr lang="en-GB" sz="2400" b="1" dirty="0">
              <a:solidFill>
                <a:srgbClr val="006938"/>
              </a:solidFill>
            </a:endParaRPr>
          </a:p>
        </p:txBody>
      </p:sp>
      <p:pic>
        <p:nvPicPr>
          <p:cNvPr id="7" name="Picture 6" descr="Text, icon&#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2987" y="321393"/>
            <a:ext cx="1038598" cy="1818155"/>
          </a:xfrm>
          <a:prstGeom prst="rect">
            <a:avLst/>
          </a:prstGeom>
          <a:noFill/>
          <a:ln>
            <a:noFill/>
          </a:ln>
        </p:spPr>
      </p:pic>
    </p:spTree>
    <p:extLst>
      <p:ext uri="{BB962C8B-B14F-4D97-AF65-F5344CB8AC3E}">
        <p14:creationId xmlns:p14="http://schemas.microsoft.com/office/powerpoint/2010/main" val="3920904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Five </a:t>
            </a:r>
            <a:r>
              <a:rPr lang="en-GB" dirty="0"/>
              <a:t>stage mixed-methods </a:t>
            </a:r>
            <a:r>
              <a:rPr lang="en-GB" dirty="0" smtClean="0"/>
              <a:t>project</a:t>
            </a:r>
            <a:endParaRPr lang="en-GB" dirty="0"/>
          </a:p>
        </p:txBody>
      </p:sp>
      <p:sp>
        <p:nvSpPr>
          <p:cNvPr id="5" name="Content Placeholder 4"/>
          <p:cNvSpPr>
            <a:spLocks noGrp="1"/>
          </p:cNvSpPr>
          <p:nvPr>
            <p:ph idx="1"/>
          </p:nvPr>
        </p:nvSpPr>
        <p:spPr/>
        <p:txBody>
          <a:bodyPr>
            <a:normAutofit fontScale="92500" lnSpcReduction="20000"/>
          </a:bodyPr>
          <a:lstStyle/>
          <a:p>
            <a:pPr marL="0" indent="0">
              <a:buNone/>
            </a:pPr>
            <a:r>
              <a:rPr lang="en-GB" dirty="0" smtClean="0"/>
              <a:t>(1</a:t>
            </a:r>
            <a:r>
              <a:rPr lang="en-GB" dirty="0" smtClean="0"/>
              <a:t>) conducted </a:t>
            </a:r>
            <a:r>
              <a:rPr lang="en-GB" dirty="0"/>
              <a:t>a rapid literature review of the influence of framing on behaviour change, attitudes and policy discourse for both alcohol and other social issues</a:t>
            </a:r>
            <a:r>
              <a:rPr lang="en-GB" dirty="0" smtClean="0"/>
              <a:t>;</a:t>
            </a:r>
          </a:p>
          <a:p>
            <a:pPr marL="0" indent="0">
              <a:buNone/>
            </a:pPr>
            <a:r>
              <a:rPr lang="en-GB" dirty="0" smtClean="0"/>
              <a:t>(</a:t>
            </a:r>
            <a:r>
              <a:rPr lang="en-GB" dirty="0"/>
              <a:t>2) conducted four focus groups (n=20) and consulted experts to identify gaps between public and expert understanding; </a:t>
            </a:r>
            <a:endParaRPr lang="en-GB" dirty="0" smtClean="0"/>
          </a:p>
          <a:p>
            <a:pPr marL="0" indent="0">
              <a:buNone/>
            </a:pPr>
            <a:r>
              <a:rPr lang="en-GB" dirty="0" smtClean="0"/>
              <a:t>(</a:t>
            </a:r>
            <a:r>
              <a:rPr lang="en-GB" dirty="0"/>
              <a:t>3) developed, consulted on and shortlisted framing strategies to address this gap; </a:t>
            </a:r>
            <a:endParaRPr lang="en-GB" dirty="0" smtClean="0"/>
          </a:p>
          <a:p>
            <a:pPr marL="0" indent="0">
              <a:buNone/>
            </a:pPr>
            <a:r>
              <a:rPr lang="en-GB" dirty="0" smtClean="0"/>
              <a:t>(</a:t>
            </a:r>
            <a:r>
              <a:rPr lang="en-GB" dirty="0"/>
              <a:t>4) </a:t>
            </a:r>
            <a:r>
              <a:rPr lang="en-GB" dirty="0" smtClean="0"/>
              <a:t>conducted </a:t>
            </a:r>
            <a:r>
              <a:rPr lang="en-GB" dirty="0"/>
              <a:t>15 focus group workshops (n=90) to explore public responses to candidate framing strategies and </a:t>
            </a:r>
            <a:endParaRPr lang="en-GB" dirty="0" smtClean="0"/>
          </a:p>
          <a:p>
            <a:pPr marL="0" indent="0">
              <a:buNone/>
            </a:pPr>
            <a:r>
              <a:rPr lang="en-GB" dirty="0" smtClean="0"/>
              <a:t>(</a:t>
            </a:r>
            <a:r>
              <a:rPr lang="en-GB" dirty="0"/>
              <a:t>5) will examine the impact of selected strategies on knowledge, understanding and attitudes in an online survey of a representative UK adult sample</a:t>
            </a:r>
            <a:r>
              <a:rPr lang="en-GB" dirty="0" smtClean="0"/>
              <a:t>.</a:t>
            </a:r>
          </a:p>
          <a:p>
            <a:pPr marL="0" indent="0">
              <a:buNone/>
            </a:pPr>
            <a:r>
              <a:rPr lang="en-GB" dirty="0" smtClean="0"/>
              <a:t>This will all feed into a communications toolkit developed by </a:t>
            </a:r>
            <a:r>
              <a:rPr lang="en-GB" dirty="0" err="1" smtClean="0"/>
              <a:t>FrameWorks</a:t>
            </a:r>
            <a:r>
              <a:rPr lang="en-GB" dirty="0" smtClean="0"/>
              <a:t> UK </a:t>
            </a:r>
            <a:endParaRPr lang="en-GB" dirty="0"/>
          </a:p>
        </p:txBody>
      </p:sp>
    </p:spTree>
    <p:extLst>
      <p:ext uri="{BB962C8B-B14F-4D97-AF65-F5344CB8AC3E}">
        <p14:creationId xmlns:p14="http://schemas.microsoft.com/office/powerpoint/2010/main" val="217034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PowerPoint template [Read-Only]" id="{BFF1322E-0BE9-4C38-BF6E-FBDB70E6ECB7}" vid="{6B0045BE-063F-4659-9262-247B0511E5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4B63BF122CC348A2B6BBEA1B385277" ma:contentTypeVersion="16" ma:contentTypeDescription="Create a new document." ma:contentTypeScope="" ma:versionID="7504c3be3bab95e44ff468cf7908dcff">
  <xsd:schema xmlns:xsd="http://www.w3.org/2001/XMLSchema" xmlns:xs="http://www.w3.org/2001/XMLSchema" xmlns:p="http://schemas.microsoft.com/office/2006/metadata/properties" xmlns:ns2="14bf0d99-a94f-49bd-ae15-ae761ba5a448" xmlns:ns3="94682d12-cf0d-4769-b018-5bad737f8795" targetNamespace="http://schemas.microsoft.com/office/2006/metadata/properties" ma:root="true" ma:fieldsID="7e34f93c21a75e9d4933b97f96a92a84" ns2:_="" ns3:_="">
    <xsd:import namespace="14bf0d99-a94f-49bd-ae15-ae761ba5a448"/>
    <xsd:import namespace="94682d12-cf0d-4769-b018-5bad737f87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f0d99-a94f-49bd-ae15-ae761ba5a4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701f896-1688-46c9-9388-f01866670b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682d12-cf0d-4769-b018-5bad737f87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45ffd6-4529-49b5-a260-3007aaa5ac56}" ma:internalName="TaxCatchAll" ma:showField="CatchAllData" ma:web="94682d12-cf0d-4769-b018-5bad737f8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bf0d99-a94f-49bd-ae15-ae761ba5a448">
      <Terms xmlns="http://schemas.microsoft.com/office/infopath/2007/PartnerControls"/>
    </lcf76f155ced4ddcb4097134ff3c332f>
    <TaxCatchAll xmlns="94682d12-cf0d-4769-b018-5bad737f8795"/>
  </documentManagement>
</p:properties>
</file>

<file path=customXml/itemProps1.xml><?xml version="1.0" encoding="utf-8"?>
<ds:datastoreItem xmlns:ds="http://schemas.openxmlformats.org/officeDocument/2006/customXml" ds:itemID="{91463C02-4247-429F-9A98-79FEA6C87775}">
  <ds:schemaRefs>
    <ds:schemaRef ds:uri="http://schemas.microsoft.com/sharepoint/v3/contenttype/forms"/>
  </ds:schemaRefs>
</ds:datastoreItem>
</file>

<file path=customXml/itemProps2.xml><?xml version="1.0" encoding="utf-8"?>
<ds:datastoreItem xmlns:ds="http://schemas.openxmlformats.org/officeDocument/2006/customXml" ds:itemID="{C842CC74-1007-4A38-9CB1-C942352C5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f0d99-a94f-49bd-ae15-ae761ba5a448"/>
    <ds:schemaRef ds:uri="94682d12-cf0d-4769-b018-5bad737f8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5DC6E5-815D-4DFA-87C4-EC1B89AB5AD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4bf0d99-a94f-49bd-ae15-ae761ba5a448"/>
    <ds:schemaRef ds:uri="94682d12-cf0d-4769-b018-5bad737f8795"/>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9138</TotalTime>
  <Words>1773</Words>
  <Application>Microsoft Office PowerPoint</Application>
  <PresentationFormat>Widescreen</PresentationFormat>
  <Paragraphs>122</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FS Maja</vt:lpstr>
      <vt:lpstr>Symbol</vt:lpstr>
      <vt:lpstr>Office Theme</vt:lpstr>
      <vt:lpstr>10_Custom Design</vt:lpstr>
      <vt:lpstr>Changing public perceptions of alcohol harms through framing.</vt:lpstr>
      <vt:lpstr>What is framing? </vt:lpstr>
      <vt:lpstr>Framing: how language shapes beliefs and behaviour </vt:lpstr>
      <vt:lpstr>An experimental example (Morris et al. 2020)</vt:lpstr>
      <vt:lpstr>PowerPoint Presentation</vt:lpstr>
      <vt:lpstr>PowerPoint Presentation</vt:lpstr>
      <vt:lpstr>Overview</vt:lpstr>
      <vt:lpstr>Alcohol Harms Framing project</vt:lpstr>
      <vt:lpstr>Five stage mixed-methods project</vt:lpstr>
      <vt:lpstr>Group Activity:</vt:lpstr>
      <vt:lpstr>Reflections</vt:lpstr>
      <vt:lpstr>Stage 1 Findings: Desk-based research</vt:lpstr>
      <vt:lpstr>Stage 2 Findings “the GAP”: key differences between current public understanding and where we want them to be?</vt:lpstr>
      <vt:lpstr>The GAP2: key differences between current public understanding and where we want them to be?</vt:lpstr>
      <vt:lpstr>Tasks for the framing strategies to achieve</vt:lpstr>
      <vt:lpstr>Next steps</vt:lpstr>
      <vt:lpstr>PowerPoint Presentation</vt:lpstr>
      <vt:lpstr>Some reflections &amp; learning to date</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 Fitzgerald</dc:creator>
  <cp:lastModifiedBy>Morris, James 24</cp:lastModifiedBy>
  <cp:revision>92</cp:revision>
  <dcterms:created xsi:type="dcterms:W3CDTF">2021-08-19T17:19:08Z</dcterms:created>
  <dcterms:modified xsi:type="dcterms:W3CDTF">2023-05-11T09:47:09Z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0x010100224B63BF122CC348A2B6BBEA1B385277</vt:lpwstr>
  </property>
</Properties>
</file>