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30279975" cy="42808525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99CC"/>
    <a:srgbClr val="DAFCE0"/>
    <a:srgbClr val="336699"/>
    <a:srgbClr val="CCECFF"/>
    <a:srgbClr val="FF9933"/>
    <a:srgbClr val="FF0066"/>
    <a:srgbClr val="CCFFCC"/>
    <a:srgbClr val="66CCFF"/>
    <a:srgbClr val="FDF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 autoAdjust="0"/>
  </p:normalViewPr>
  <p:slideViewPr>
    <p:cSldViewPr snapToObjects="1">
      <p:cViewPr>
        <p:scale>
          <a:sx n="30" d="100"/>
          <a:sy n="30" d="100"/>
        </p:scale>
        <p:origin x="-744" y="3280"/>
      </p:cViewPr>
      <p:guideLst>
        <p:guide orient="horz" pos="13397"/>
        <p:guide pos="953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B79954-B20C-42D7-B1CB-E04027C8CAF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6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838" y="24258588"/>
            <a:ext cx="21196300" cy="109394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150C5-8423-46A9-8625-7D4B10EF23A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6026C-F94B-4830-BC82-3292DDA4FD8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574125" y="3803650"/>
            <a:ext cx="6434138" cy="34247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71713" y="3803650"/>
            <a:ext cx="19150012" cy="34247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1FA31-18B5-4DBC-A8BC-6F9CE381423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5DED5-15A6-43A3-8545-32F27E49182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26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A4562-DEAB-40FD-98CC-4FCC44947F5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1713" y="12365038"/>
            <a:ext cx="12792075" cy="2568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16188" y="12365038"/>
            <a:ext cx="12792075" cy="2568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AB07B-6CC3-4522-8A65-E9C2EC809F8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475" y="9582150"/>
            <a:ext cx="13377863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475" y="13576300"/>
            <a:ext cx="13377863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288" y="9582150"/>
            <a:ext cx="13384212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288" y="13576300"/>
            <a:ext cx="13384212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F1A2B-CC70-41B6-BA83-B9C6097CC15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969AF-60C0-4C10-8413-80957014184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00672-E0F2-4C0C-BD90-6A958291269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1704975"/>
            <a:ext cx="9961563" cy="7253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7988" y="1704975"/>
            <a:ext cx="16927512" cy="365347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475" y="8958263"/>
            <a:ext cx="9961563" cy="292814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8593F-CD35-4167-B62B-37D5E322091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663" y="29965650"/>
            <a:ext cx="18167350" cy="3538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663" y="3824288"/>
            <a:ext cx="18167350" cy="256857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663" y="33504188"/>
            <a:ext cx="18167350" cy="502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84B62-12B3-43F5-9B4B-390682FEB5B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1713" y="3803650"/>
            <a:ext cx="25736550" cy="713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00" tIns="147600" rIns="295200" bIns="1476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1713" y="12365038"/>
            <a:ext cx="25736550" cy="256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00" tIns="147600" rIns="295200" bIns="1476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71713" y="39004875"/>
            <a:ext cx="6307137" cy="28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00" tIns="147600" rIns="295200" bIns="147600" numCol="1" anchor="t" anchorCtr="0" compatLnSpc="1">
            <a:prstTxWarp prst="textNoShape">
              <a:avLst/>
            </a:prstTxWarp>
          </a:bodyPr>
          <a:lstStyle>
            <a:lvl1pPr defTabSz="2952750">
              <a:defRPr sz="45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738" y="39004875"/>
            <a:ext cx="9588500" cy="28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00" tIns="147600" rIns="295200" bIns="147600" numCol="1" anchor="t" anchorCtr="0" compatLnSpc="1">
            <a:prstTxWarp prst="textNoShape">
              <a:avLst/>
            </a:prstTxWarp>
          </a:bodyPr>
          <a:lstStyle>
            <a:lvl1pPr algn="ctr" defTabSz="2952750">
              <a:defRPr sz="45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1125" y="39004875"/>
            <a:ext cx="6307138" cy="28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00" tIns="147600" rIns="295200" bIns="147600" numCol="1" anchor="t" anchorCtr="0" compatLnSpc="1">
            <a:prstTxWarp prst="textNoShape">
              <a:avLst/>
            </a:prstTxWarp>
          </a:bodyPr>
          <a:lstStyle>
            <a:lvl1pPr algn="r" defTabSz="2952750">
              <a:defRPr sz="4500"/>
            </a:lvl1pPr>
          </a:lstStyle>
          <a:p>
            <a:fld id="{8326E0B0-AC29-4508-B146-762FE9CDD86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2pPr>
      <a:lvl3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3pPr>
      <a:lvl4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4pPr>
      <a:lvl5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5pPr>
      <a:lvl6pPr marL="457200"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6pPr>
      <a:lvl7pPr marL="914400"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7pPr>
      <a:lvl8pPr marL="1371600"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8pPr>
      <a:lvl9pPr marL="1828800"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9pPr>
    </p:titleStyle>
    <p:bodyStyle>
      <a:lvl1pPr marL="1106488" indent="-1106488" algn="l" defTabSz="2952750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  <a:ea typeface="+mn-ea"/>
          <a:cs typeface="+mn-cs"/>
        </a:defRPr>
      </a:lvl1pPr>
      <a:lvl2pPr marL="2398713" indent="-922338" algn="l" defTabSz="2952750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</a:defRPr>
      </a:lvl2pPr>
      <a:lvl3pPr marL="3689350" indent="-736600" algn="l" defTabSz="2952750" rtl="0" eaLnBrk="0" fontAlgn="base" hangingPunct="0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</a:defRPr>
      </a:lvl3pPr>
      <a:lvl4pPr marL="5165725" indent="-738188" algn="l" defTabSz="2952750" rtl="0" eaLnBrk="0" fontAlgn="base" hangingPunct="0">
        <a:spcBef>
          <a:spcPct val="20000"/>
        </a:spcBef>
        <a:spcAft>
          <a:spcPct val="0"/>
        </a:spcAft>
        <a:buChar char="–"/>
        <a:defRPr sz="6400">
          <a:solidFill>
            <a:schemeClr val="tx1"/>
          </a:solidFill>
          <a:latin typeface="+mn-lt"/>
        </a:defRPr>
      </a:lvl4pPr>
      <a:lvl5pPr marL="6642100" indent="-738188" algn="l" defTabSz="2952750" rtl="0" eaLnBrk="0" fontAlgn="base" hangingPunct="0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</a:defRPr>
      </a:lvl5pPr>
      <a:lvl6pPr marL="7099300" indent="-738188" algn="l" defTabSz="2952750" rtl="0" eaLnBrk="0" fontAlgn="base" hangingPunct="0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</a:defRPr>
      </a:lvl6pPr>
      <a:lvl7pPr marL="7556500" indent="-738188" algn="l" defTabSz="2952750" rtl="0" eaLnBrk="0" fontAlgn="base" hangingPunct="0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</a:defRPr>
      </a:lvl7pPr>
      <a:lvl8pPr marL="8013700" indent="-738188" algn="l" defTabSz="2952750" rtl="0" eaLnBrk="0" fontAlgn="base" hangingPunct="0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</a:defRPr>
      </a:lvl8pPr>
      <a:lvl9pPr marL="8470900" indent="-738188" algn="l" defTabSz="2952750" rtl="0" eaLnBrk="0" fontAlgn="base" hangingPunct="0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8.png"/><Relationship Id="rId12" Type="http://schemas.openxmlformats.org/officeDocument/2006/relationships/image" Target="../media/image9.jpg"/><Relationship Id="rId13" Type="http://schemas.openxmlformats.org/officeDocument/2006/relationships/image" Target="../media/image10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g"/><Relationship Id="rId7" Type="http://schemas.openxmlformats.org/officeDocument/2006/relationships/image" Target="../media/image6.png"/><Relationship Id="rId8" Type="http://schemas.openxmlformats.org/officeDocument/2006/relationships/package" Target="../embeddings/Microsoft_Word_Document1.docx"/><Relationship Id="rId9" Type="http://schemas.openxmlformats.org/officeDocument/2006/relationships/image" Target="../media/image1.emf"/><Relationship Id="rId10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nknown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243" y="14745993"/>
            <a:ext cx="9289032" cy="13958927"/>
          </a:xfrm>
          <a:prstGeom prst="rect">
            <a:avLst/>
          </a:prstGeom>
        </p:spPr>
      </p:pic>
      <p:pic>
        <p:nvPicPr>
          <p:cNvPr id="13" name="Picture 12" descr="images-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28" y="12559389"/>
            <a:ext cx="16150164" cy="30330797"/>
          </a:xfrm>
          <a:prstGeom prst="rect">
            <a:avLst/>
          </a:prstGeom>
        </p:spPr>
      </p:pic>
      <p:sp>
        <p:nvSpPr>
          <p:cNvPr id="3302" name="Rectangle 230"/>
          <p:cNvSpPr>
            <a:spLocks noChangeArrowheads="1"/>
          </p:cNvSpPr>
          <p:nvPr/>
        </p:nvSpPr>
        <p:spPr bwMode="auto">
          <a:xfrm>
            <a:off x="11411" y="-23265"/>
            <a:ext cx="30279975" cy="42808525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68" name="Rectangle 120"/>
          <p:cNvSpPr>
            <a:spLocks noChangeArrowheads="1"/>
          </p:cNvSpPr>
          <p:nvPr/>
        </p:nvSpPr>
        <p:spPr bwMode="auto">
          <a:xfrm>
            <a:off x="718696" y="6756633"/>
            <a:ext cx="28630563" cy="3509790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smtClean="0"/>
              <a:t> </a:t>
            </a:r>
            <a:endParaRPr lang="en-GB" dirty="0"/>
          </a:p>
        </p:txBody>
      </p:sp>
      <p:sp>
        <p:nvSpPr>
          <p:cNvPr id="2180" name="Rectangle 132"/>
          <p:cNvSpPr>
            <a:spLocks noChangeArrowheads="1"/>
          </p:cNvSpPr>
          <p:nvPr/>
        </p:nvSpPr>
        <p:spPr bwMode="auto">
          <a:xfrm>
            <a:off x="917575" y="525463"/>
            <a:ext cx="28678188" cy="49815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6402" tIns="43201" rIns="86402" bIns="43201" anchor="ctr"/>
          <a:lstStyle/>
          <a:p>
            <a:pPr algn="ctr" defTabSz="863600"/>
            <a:endParaRPr lang="en-US"/>
          </a:p>
        </p:txBody>
      </p:sp>
      <p:sp>
        <p:nvSpPr>
          <p:cNvPr id="2187" name="Text Box 139"/>
          <p:cNvSpPr txBox="1">
            <a:spLocks noChangeArrowheads="1"/>
          </p:cNvSpPr>
          <p:nvPr/>
        </p:nvSpPr>
        <p:spPr bwMode="auto">
          <a:xfrm>
            <a:off x="16412620" y="23289451"/>
            <a:ext cx="12716392" cy="1933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402" tIns="43201" rIns="86402" bIns="43201">
            <a:spAutoFit/>
          </a:bodyPr>
          <a:lstStyle/>
          <a:p>
            <a:pPr algn="just" defTabSz="863600"/>
            <a:r>
              <a:rPr lang="en-GB" sz="4000" dirty="0" smtClean="0">
                <a:solidFill>
                  <a:srgbClr val="000000"/>
                </a:solidFill>
                <a:latin typeface="Calibri"/>
                <a:cs typeface="Calibri"/>
              </a:rPr>
              <a:t>This illustrates the duplication of purchase law—brands share their customers </a:t>
            </a:r>
            <a:r>
              <a:rPr lang="en-GB" sz="4000" dirty="0" smtClean="0">
                <a:solidFill>
                  <a:srgbClr val="000000"/>
                </a:solidFill>
                <a:latin typeface="Calibri"/>
                <a:cs typeface="Calibri"/>
              </a:rPr>
              <a:t>more with other big brands than with smaller brands</a:t>
            </a:r>
            <a:endParaRPr lang="en-GB" sz="4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3189" name="Rectangle 117"/>
          <p:cNvSpPr>
            <a:spLocks noChangeArrowheads="1"/>
          </p:cNvSpPr>
          <p:nvPr/>
        </p:nvSpPr>
        <p:spPr bwMode="auto">
          <a:xfrm>
            <a:off x="0" y="22088475"/>
            <a:ext cx="17145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6402" tIns="43201" rIns="86402" bIns="43201" anchor="ctr">
            <a:spAutoFit/>
          </a:bodyPr>
          <a:lstStyle/>
          <a:p>
            <a:pPr defTabSz="863600"/>
            <a:endParaRPr lang="en-US"/>
          </a:p>
        </p:txBody>
      </p:sp>
      <p:sp>
        <p:nvSpPr>
          <p:cNvPr id="2275" name="Text Box 227"/>
          <p:cNvSpPr txBox="1">
            <a:spLocks noChangeArrowheads="1"/>
          </p:cNvSpPr>
          <p:nvPr/>
        </p:nvSpPr>
        <p:spPr bwMode="auto">
          <a:xfrm>
            <a:off x="2319338" y="20296188"/>
            <a:ext cx="7885112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6402" tIns="43201" rIns="86402" bIns="43201">
            <a:spAutoFit/>
          </a:bodyPr>
          <a:lstStyle/>
          <a:p>
            <a:pPr defTabSz="863600">
              <a:spcBef>
                <a:spcPct val="50000"/>
              </a:spcBef>
            </a:pPr>
            <a:endParaRPr lang="en-US"/>
          </a:p>
        </p:txBody>
      </p:sp>
      <p:sp>
        <p:nvSpPr>
          <p:cNvPr id="6179" name="Text Box 1059" descr="50%"/>
          <p:cNvSpPr txBox="1">
            <a:spLocks noChangeArrowheads="1"/>
          </p:cNvSpPr>
          <p:nvPr/>
        </p:nvSpPr>
        <p:spPr bwMode="auto">
          <a:xfrm>
            <a:off x="14763750" y="27620913"/>
            <a:ext cx="14617700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6402" tIns="43201" rIns="86402" bIns="43201">
            <a:spAutoFit/>
          </a:bodyPr>
          <a:lstStyle/>
          <a:p>
            <a:pPr defTabSz="863600">
              <a:spcBef>
                <a:spcPct val="50000"/>
              </a:spcBef>
            </a:pPr>
            <a:endParaRPr lang="en-US"/>
          </a:p>
        </p:txBody>
      </p:sp>
      <p:pic>
        <p:nvPicPr>
          <p:cNvPr id="12" name="Picture 11" descr="PClogo3"/>
          <p:cNvPicPr/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319337" y="1242022"/>
            <a:ext cx="7492058" cy="1967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 bwMode="auto">
          <a:xfrm rot="21047242">
            <a:off x="4557831" y="2791667"/>
            <a:ext cx="8261300" cy="3599309"/>
          </a:xfrm>
          <a:prstGeom prst="ellipse">
            <a:avLst/>
          </a:prstGeom>
          <a:solidFill>
            <a:srgbClr val="0099CC"/>
          </a:solidFill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431800" dist="3937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The Ehrenberg Initiative</a:t>
            </a:r>
            <a:r>
              <a:rPr lang="en-GB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Encouraging </a:t>
            </a:r>
            <a:r>
              <a:rPr lang="en-GB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LSBU students </a:t>
            </a:r>
            <a:r>
              <a:rPr lang="en-GB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staff</a:t>
            </a:r>
          </a:p>
          <a:p>
            <a:pPr algn="ctr"/>
            <a:r>
              <a:rPr lang="en-GB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contribute </a:t>
            </a:r>
            <a:r>
              <a:rPr lang="en-GB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GB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 international </a:t>
            </a:r>
            <a:r>
              <a:rPr lang="en-GB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programme of evidence-based research in marketing science</a:t>
            </a:r>
          </a:p>
          <a:p>
            <a:pPr algn="ctr"/>
            <a:endParaRPr lang="en-GB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75228" y="13715444"/>
            <a:ext cx="974427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rgbClr val="0099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Large Commercial Aircraft</a:t>
            </a:r>
            <a:endParaRPr lang="en-GB" sz="5400" b="1" dirty="0" smtClean="0">
              <a:solidFill>
                <a:srgbClr val="0099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000" dirty="0" smtClean="0"/>
          </a:p>
          <a:p>
            <a:r>
              <a:rPr lang="en-GB" sz="4000" b="1" dirty="0" smtClean="0">
                <a:solidFill>
                  <a:srgbClr val="FF0000"/>
                </a:solidFill>
                <a:latin typeface="Calibri"/>
                <a:cs typeface="Calibri"/>
              </a:rPr>
              <a:t>1900 </a:t>
            </a:r>
            <a:r>
              <a:rPr lang="en-GB" sz="4000" b="1" dirty="0" smtClean="0">
                <a:latin typeface="Calibri"/>
                <a:cs typeface="Calibri"/>
              </a:rPr>
              <a:t>aircraft</a:t>
            </a:r>
            <a:r>
              <a:rPr lang="en-GB" sz="4000" dirty="0" smtClean="0">
                <a:latin typeface="Calibri"/>
                <a:cs typeface="Calibri"/>
              </a:rPr>
              <a:t> sold each year</a:t>
            </a:r>
          </a:p>
          <a:p>
            <a:endParaRPr lang="en-GB" sz="2000" dirty="0" smtClean="0">
              <a:latin typeface="Calibri"/>
              <a:cs typeface="Calibri"/>
            </a:endParaRPr>
          </a:p>
          <a:p>
            <a:r>
              <a:rPr lang="en-GB" sz="4000" dirty="0" smtClean="0">
                <a:latin typeface="Calibri"/>
                <a:cs typeface="Calibri"/>
              </a:rPr>
              <a:t>$80-380 million each</a:t>
            </a:r>
          </a:p>
          <a:p>
            <a:r>
              <a:rPr lang="en-GB" sz="4000" dirty="0">
                <a:latin typeface="Calibri"/>
                <a:cs typeface="Calibri"/>
              </a:rPr>
              <a:t>	</a:t>
            </a:r>
            <a:r>
              <a:rPr lang="en-GB" sz="4000" dirty="0" smtClean="0">
                <a:latin typeface="Calibri"/>
                <a:cs typeface="Calibri"/>
              </a:rPr>
              <a:t>- 20 year life</a:t>
            </a:r>
          </a:p>
          <a:p>
            <a:r>
              <a:rPr lang="en-GB" sz="4000" dirty="0">
                <a:latin typeface="Calibri"/>
                <a:cs typeface="Calibri"/>
              </a:rPr>
              <a:t>	</a:t>
            </a:r>
            <a:r>
              <a:rPr lang="en-GB" sz="4000" dirty="0" smtClean="0">
                <a:latin typeface="Calibri"/>
                <a:cs typeface="Calibri"/>
              </a:rPr>
              <a:t>- multi-year purchasing process</a:t>
            </a:r>
            <a:endParaRPr lang="en-GB" sz="4000" dirty="0" smtClean="0">
              <a:latin typeface="Calibri"/>
              <a:cs typeface="Calibri"/>
            </a:endParaRPr>
          </a:p>
          <a:p>
            <a:r>
              <a:rPr lang="en-GB" sz="4000" dirty="0" smtClean="0">
                <a:latin typeface="Calibri"/>
                <a:cs typeface="Calibri"/>
              </a:rPr>
              <a:t>Planes are </a:t>
            </a:r>
            <a:r>
              <a:rPr lang="en-GB" sz="4000" b="1" dirty="0" smtClean="0">
                <a:solidFill>
                  <a:srgbClr val="FF0000"/>
                </a:solidFill>
                <a:latin typeface="Calibri"/>
                <a:cs typeface="Calibri"/>
              </a:rPr>
              <a:t>not</a:t>
            </a:r>
            <a:r>
              <a:rPr lang="en-GB" sz="4000" dirty="0" smtClean="0">
                <a:latin typeface="Calibri"/>
                <a:cs typeface="Calibri"/>
              </a:rPr>
              <a:t> FMCG</a:t>
            </a:r>
            <a:endParaRPr lang="en-GB" sz="4000" dirty="0">
              <a:latin typeface="Calibri"/>
              <a:cs typeface="Calibri"/>
            </a:endParaRPr>
          </a:p>
          <a:p>
            <a:r>
              <a:rPr lang="en-US" sz="4000" dirty="0">
                <a:latin typeface="Calibri"/>
                <a:cs typeface="Calibri"/>
              </a:rPr>
              <a:t>Drawn out purchasing </a:t>
            </a:r>
          </a:p>
          <a:p>
            <a:r>
              <a:rPr lang="en-US" sz="4000" dirty="0">
                <a:latin typeface="Calibri"/>
                <a:cs typeface="Calibri"/>
              </a:rPr>
              <a:t>Final prices and </a:t>
            </a:r>
            <a:r>
              <a:rPr lang="en-US" sz="4000" dirty="0" smtClean="0">
                <a:latin typeface="Calibri"/>
                <a:cs typeface="Calibri"/>
              </a:rPr>
              <a:t>services are negotiated</a:t>
            </a:r>
            <a:endParaRPr lang="en-US" sz="4000" dirty="0">
              <a:latin typeface="Calibri"/>
              <a:ea typeface="Wingdings"/>
              <a:cs typeface="Calibri"/>
              <a:sym typeface="Wingdings"/>
            </a:endParaRPr>
          </a:p>
          <a:p>
            <a:r>
              <a:rPr lang="en-US" sz="4000" dirty="0">
                <a:latin typeface="Calibri"/>
                <a:ea typeface="Wingdings"/>
                <a:cs typeface="Calibri"/>
                <a:sym typeface="Wingdings"/>
              </a:rPr>
              <a:t>Buying </a:t>
            </a:r>
            <a:r>
              <a:rPr lang="en-US" sz="4000" dirty="0" err="1" smtClean="0">
                <a:latin typeface="Calibri"/>
                <a:ea typeface="Wingdings"/>
                <a:cs typeface="Calibri"/>
                <a:sym typeface="Wingdings"/>
              </a:rPr>
              <a:t>centres</a:t>
            </a:r>
            <a:r>
              <a:rPr lang="en-US" sz="4000" dirty="0" smtClean="0">
                <a:latin typeface="Calibri"/>
                <a:ea typeface="Wingdings"/>
                <a:cs typeface="Calibri"/>
                <a:sym typeface="Wingdings"/>
              </a:rPr>
              <a:t>, Dozens of participants</a:t>
            </a:r>
            <a:endParaRPr lang="en-GB" sz="4000" dirty="0" smtClean="0">
              <a:latin typeface="Calibri"/>
              <a:cs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75228" y="20593892"/>
            <a:ext cx="12760568" cy="1148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rgbClr val="0099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Conceptual Framework</a:t>
            </a:r>
          </a:p>
          <a:p>
            <a:endParaRPr lang="en-GB" sz="2000" b="1" dirty="0">
              <a:solidFill>
                <a:srgbClr val="0099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4000" dirty="0">
                <a:latin typeface="Calibri"/>
                <a:cs typeface="Calibri"/>
              </a:rPr>
              <a:t>NBD-</a:t>
            </a:r>
            <a:r>
              <a:rPr lang="en-US" sz="4000" dirty="0" err="1">
                <a:latin typeface="Calibri"/>
                <a:cs typeface="Calibri"/>
              </a:rPr>
              <a:t>Dirichlet</a:t>
            </a:r>
            <a:r>
              <a:rPr lang="en-US" sz="4000" dirty="0">
                <a:latin typeface="Calibri"/>
                <a:cs typeface="Calibri"/>
              </a:rPr>
              <a:t> model (</a:t>
            </a:r>
            <a:r>
              <a:rPr lang="en-US" sz="4000" dirty="0" err="1">
                <a:latin typeface="Calibri"/>
                <a:cs typeface="Calibri"/>
              </a:rPr>
              <a:t>Goodhardt</a:t>
            </a:r>
            <a:r>
              <a:rPr lang="en-US" sz="4000" dirty="0">
                <a:latin typeface="Calibri"/>
                <a:cs typeface="Calibri"/>
              </a:rPr>
              <a:t>, Ehrenberg &amp; Chatfield, 1984</a:t>
            </a:r>
            <a:r>
              <a:rPr lang="en-US" sz="4000" dirty="0" smtClean="0">
                <a:latin typeface="Calibri"/>
                <a:cs typeface="Calibri"/>
              </a:rPr>
              <a:t>) of buying </a:t>
            </a:r>
            <a:r>
              <a:rPr lang="en-US" sz="4000" dirty="0" err="1" smtClean="0">
                <a:latin typeface="Calibri"/>
                <a:cs typeface="Calibri"/>
              </a:rPr>
              <a:t>behaviour</a:t>
            </a:r>
            <a:r>
              <a:rPr lang="en-US" sz="4000" dirty="0" smtClean="0">
                <a:latin typeface="Calibri"/>
                <a:cs typeface="Calibri"/>
              </a:rPr>
              <a:t>.</a:t>
            </a:r>
            <a:endParaRPr lang="en-US" sz="4000" dirty="0">
              <a:latin typeface="Calibri"/>
              <a:cs typeface="Calibri"/>
            </a:endParaRPr>
          </a:p>
          <a:p>
            <a:r>
              <a:rPr lang="en-US" sz="4000" dirty="0">
                <a:latin typeface="Calibri"/>
                <a:cs typeface="Calibri"/>
              </a:rPr>
              <a:t>Validated by application to many different FMCG </a:t>
            </a:r>
            <a:r>
              <a:rPr lang="en-US" sz="4000" dirty="0" smtClean="0">
                <a:latin typeface="Calibri"/>
                <a:cs typeface="Calibri"/>
              </a:rPr>
              <a:t>categories, consumer durables and services, leading </a:t>
            </a:r>
            <a:r>
              <a:rPr lang="en-US" sz="4000" dirty="0">
                <a:latin typeface="Calibri"/>
                <a:cs typeface="Calibri"/>
              </a:rPr>
              <a:t>to empirical </a:t>
            </a:r>
            <a:r>
              <a:rPr lang="en-US" sz="4000" dirty="0" smtClean="0">
                <a:latin typeface="Calibri"/>
                <a:cs typeface="Calibri"/>
              </a:rPr>
              <a:t>generalizations through replication and extension.</a:t>
            </a:r>
            <a:endParaRPr lang="en-GB" dirty="0">
              <a:latin typeface="Calibri"/>
              <a:cs typeface="Calibri"/>
            </a:endParaRPr>
          </a:p>
          <a:p>
            <a:endParaRPr lang="en-GB" sz="4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5400" b="1" dirty="0" smtClean="0">
                <a:solidFill>
                  <a:srgbClr val="0099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Existing Knowledge</a:t>
            </a:r>
          </a:p>
          <a:p>
            <a:endParaRPr lang="en-GB" sz="2000" b="1" dirty="0">
              <a:solidFill>
                <a:srgbClr val="0099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4000" dirty="0" smtClean="0">
                <a:latin typeface="Calibri"/>
                <a:cs typeface="Calibri"/>
              </a:rPr>
              <a:t>1. Double </a:t>
            </a:r>
            <a:r>
              <a:rPr lang="en-US" sz="4000" dirty="0">
                <a:latin typeface="Calibri"/>
                <a:cs typeface="Calibri"/>
              </a:rPr>
              <a:t>Jeopardy Law (DJ</a:t>
            </a:r>
            <a:r>
              <a:rPr lang="en-US" sz="4000" dirty="0" smtClean="0">
                <a:latin typeface="Calibri"/>
                <a:cs typeface="Calibri"/>
              </a:rPr>
              <a:t>) ---- Big </a:t>
            </a:r>
            <a:r>
              <a:rPr lang="en-US" sz="4000" dirty="0">
                <a:latin typeface="Calibri"/>
                <a:cs typeface="Calibri"/>
              </a:rPr>
              <a:t>brands have more customers, who are slightly more loyal</a:t>
            </a:r>
          </a:p>
          <a:p>
            <a:r>
              <a:rPr lang="en-US" sz="4000" dirty="0" smtClean="0">
                <a:latin typeface="Calibri"/>
                <a:cs typeface="Calibri"/>
              </a:rPr>
              <a:t>2. Duplication </a:t>
            </a:r>
            <a:r>
              <a:rPr lang="en-US" sz="4000" dirty="0">
                <a:latin typeface="Calibri"/>
                <a:cs typeface="Calibri"/>
              </a:rPr>
              <a:t>of Purchase </a:t>
            </a:r>
            <a:r>
              <a:rPr lang="en-US" sz="4000" dirty="0" smtClean="0">
                <a:latin typeface="Calibri"/>
                <a:cs typeface="Calibri"/>
              </a:rPr>
              <a:t>Law (</a:t>
            </a:r>
            <a:r>
              <a:rPr lang="en-US" sz="4000" dirty="0" err="1" smtClean="0">
                <a:latin typeface="Calibri"/>
                <a:cs typeface="Calibri"/>
              </a:rPr>
              <a:t>DoP</a:t>
            </a:r>
            <a:r>
              <a:rPr lang="en-US" sz="4000" dirty="0" smtClean="0">
                <a:latin typeface="Calibri"/>
                <a:cs typeface="Calibri"/>
              </a:rPr>
              <a:t>) ---- Brands </a:t>
            </a:r>
            <a:r>
              <a:rPr lang="en-US" sz="4000" dirty="0">
                <a:latin typeface="Calibri"/>
                <a:cs typeface="Calibri"/>
              </a:rPr>
              <a:t>share customers in line with the size of the other brands</a:t>
            </a:r>
          </a:p>
          <a:p>
            <a:r>
              <a:rPr lang="en-US" sz="4000" dirty="0" smtClean="0">
                <a:latin typeface="Calibri"/>
                <a:cs typeface="Calibri"/>
              </a:rPr>
              <a:t>3. Portfolio </a:t>
            </a:r>
            <a:r>
              <a:rPr lang="en-US" sz="4000" dirty="0">
                <a:latin typeface="Calibri"/>
                <a:cs typeface="Calibri"/>
              </a:rPr>
              <a:t>loyalty is the </a:t>
            </a:r>
            <a:r>
              <a:rPr lang="en-US" sz="4000" dirty="0" smtClean="0">
                <a:latin typeface="Calibri"/>
                <a:cs typeface="Calibri"/>
              </a:rPr>
              <a:t>norm</a:t>
            </a:r>
          </a:p>
          <a:p>
            <a:r>
              <a:rPr lang="en-US" sz="4000" dirty="0" smtClean="0">
                <a:latin typeface="Calibri"/>
                <a:cs typeface="Calibri"/>
              </a:rPr>
              <a:t>4. Brand shares are stable</a:t>
            </a:r>
          </a:p>
          <a:p>
            <a:r>
              <a:rPr lang="en-US" sz="4000" dirty="0" smtClean="0">
                <a:latin typeface="Calibri"/>
                <a:cs typeface="Calibri"/>
              </a:rPr>
              <a:t>5. Penetration leads to growth and raises brand loyalty</a:t>
            </a:r>
          </a:p>
          <a:p>
            <a:r>
              <a:rPr lang="en-US" sz="4000" dirty="0" smtClean="0">
                <a:latin typeface="Calibri"/>
                <a:cs typeface="Calibri"/>
              </a:rPr>
              <a:t>6. Brand loyalty is a function of brand size</a:t>
            </a:r>
            <a:endParaRPr lang="en-GB" sz="4000" dirty="0">
              <a:latin typeface="Calibri"/>
              <a:cs typeface="Calibri"/>
            </a:endParaRPr>
          </a:p>
          <a:p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6" name="Text Box 105"/>
          <p:cNvSpPr txBox="1">
            <a:spLocks noChangeArrowheads="1"/>
          </p:cNvSpPr>
          <p:nvPr/>
        </p:nvSpPr>
        <p:spPr bwMode="auto">
          <a:xfrm>
            <a:off x="12619707" y="1170014"/>
            <a:ext cx="15697744" cy="237710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lIns="86402" tIns="43201" rIns="86402" bIns="43201">
            <a:spAutoFit/>
          </a:bodyPr>
          <a:lstStyle/>
          <a:p>
            <a:pPr algn="ctr" defTabSz="863600">
              <a:lnSpc>
                <a:spcPct val="90000"/>
              </a:lnSpc>
              <a:spcBef>
                <a:spcPct val="50000"/>
              </a:spcBef>
            </a:pPr>
            <a:r>
              <a:rPr lang="en-GB" sz="72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Airplanes are like really big candy bars</a:t>
            </a:r>
            <a:endParaRPr lang="en-GB" sz="4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863600"/>
            <a:r>
              <a:rPr lang="en-GB" sz="4000" b="1" dirty="0">
                <a:latin typeface="Calibri" panose="020F0502020204030204" pitchFamily="34" charset="0"/>
                <a:cs typeface="Calibri" panose="020F0502020204030204" pitchFamily="34" charset="0"/>
              </a:rPr>
              <a:t>Dag </a:t>
            </a:r>
            <a:r>
              <a:rPr lang="en-GB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Bennett, </a:t>
            </a:r>
            <a:r>
              <a:rPr lang="en-GB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Helen Aston</a:t>
            </a:r>
            <a:endParaRPr lang="en-GB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863600"/>
            <a:r>
              <a:rPr lang="en-GB" sz="4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Ehrenberg Centre for Research in Marketing</a:t>
            </a:r>
            <a:endParaRPr lang="en-GB" sz="4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75228" y="6756634"/>
            <a:ext cx="13304297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rgbClr val="0099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 Contribution</a:t>
            </a:r>
            <a:endParaRPr lang="en-GB" sz="5400" b="1" dirty="0">
              <a:solidFill>
                <a:srgbClr val="0099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Our new finding is that the competitive structure of a capital goods market </a:t>
            </a:r>
            <a:r>
              <a:rPr lang="en-GB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conforms to the laws of marketing</a:t>
            </a:r>
            <a:endParaRPr lang="en-GB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indent="-742950">
              <a:buAutoNum type="arabicPeriod"/>
            </a:pPr>
            <a:r>
              <a:rPr lang="en-GB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Contrary to contemporary theory (e.g. McCabe &amp; Stern, 2009, Stacey &amp; Wilson, 2015) we show that the market structure is like that for consumer goods</a:t>
            </a:r>
          </a:p>
          <a:p>
            <a:pPr marL="742950" indent="-742950">
              <a:buAutoNum type="arabicPeriod"/>
            </a:pPr>
            <a:r>
              <a:rPr lang="en-GB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Buying is stochastic, but predictable based on underlying buying propensities</a:t>
            </a:r>
            <a:endParaRPr lang="en-GB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indent="-742950">
              <a:buAutoNum type="arabicPeriod"/>
            </a:pPr>
            <a:r>
              <a:rPr lang="en-GB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Readily available, and reliable information makes analysis accessible and straightforward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414750" y="16839376"/>
            <a:ext cx="10900715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5400" b="1" dirty="0" smtClean="0">
                <a:solidFill>
                  <a:srgbClr val="0099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Aircraft makers share customers</a:t>
            </a:r>
            <a:endParaRPr lang="en-GB" sz="5400" b="1" dirty="0" smtClean="0">
              <a:solidFill>
                <a:srgbClr val="0099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en-GB" dirty="0"/>
          </a:p>
          <a:p>
            <a:pPr algn="r"/>
            <a:r>
              <a:rPr lang="en-GB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  <a:endParaRPr lang="en-GB" sz="4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en-GB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n-GB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algn="r"/>
            <a:endParaRPr lang="en-GB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en-GB" sz="4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en-GB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en-GB" sz="4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en-GB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en-GB" sz="4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en-GB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15932837" y="6756634"/>
            <a:ext cx="13222804" cy="8617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2000" b="1" dirty="0" smtClean="0">
              <a:solidFill>
                <a:srgbClr val="0099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5400" b="1" dirty="0" smtClean="0">
                <a:solidFill>
                  <a:srgbClr val="0099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show that</a:t>
            </a:r>
            <a:endParaRPr lang="en-GB" dirty="0"/>
          </a:p>
          <a:p>
            <a:pPr algn="r"/>
            <a:r>
              <a:rPr lang="en-GB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Brand performance metrics are predictable for capital goods.</a:t>
            </a:r>
            <a:endParaRPr lang="en-GB" sz="4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en-GB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n-GB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r"/>
            <a:endParaRPr lang="en-GB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en-GB" sz="4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en-GB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en-GB" sz="4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en-GB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en-GB" sz="4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en-GB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en-GB" sz="4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n-GB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4000" dirty="0"/>
          </a:p>
        </p:txBody>
      </p:sp>
      <p:pic>
        <p:nvPicPr>
          <p:cNvPr id="25" name="Picture 24" descr="CRJ-700_template_white.jp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7" b="48367"/>
          <a:stretch/>
        </p:blipFill>
        <p:spPr>
          <a:xfrm rot="20406393" flipH="1">
            <a:off x="9810407" y="14454949"/>
            <a:ext cx="6007266" cy="2230530"/>
          </a:xfrm>
          <a:prstGeom prst="rect">
            <a:avLst/>
          </a:prstGeom>
        </p:spPr>
      </p:pic>
      <p:pic>
        <p:nvPicPr>
          <p:cNvPr id="27" name="Picture 26" descr="2 (4)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4526">
            <a:off x="14379523" y="2102075"/>
            <a:ext cx="15001926" cy="4562916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1465192"/>
              </p:ext>
            </p:extLst>
          </p:nvPr>
        </p:nvGraphicFramePr>
        <p:xfrm>
          <a:off x="16414750" y="8899525"/>
          <a:ext cx="12717463" cy="1000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8" imgW="5905500" imgH="4648200" progId="Word.Document.12">
                  <p:embed/>
                </p:oleObj>
              </mc:Choice>
              <mc:Fallback>
                <p:oleObj name="Document" r:id="rId8" imgW="5905500" imgH="4648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6414750" y="8899525"/>
                        <a:ext cx="12717463" cy="10004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" name="Content Placeholder 6"/>
          <p:cNvPicPr>
            <a:picLocks noGrp="1" noChangeAspect="1"/>
          </p:cNvPicPr>
          <p:nvPr/>
        </p:nvPicPr>
        <p:blipFill rotWithShape="1">
          <a:blip r:embed="rId10"/>
          <a:srcRect l="7892" t="-4705" r="9035" b="10425"/>
          <a:stretch/>
        </p:blipFill>
        <p:spPr>
          <a:xfrm>
            <a:off x="16011589" y="17729152"/>
            <a:ext cx="12990205" cy="55602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462055" y="25540295"/>
            <a:ext cx="12716391" cy="13449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rgbClr val="0099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Implications for Researchers </a:t>
            </a:r>
            <a:endParaRPr lang="en-GB" sz="5400" b="1" dirty="0">
              <a:solidFill>
                <a:srgbClr val="0099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4000" dirty="0" smtClean="0">
                <a:latin typeface="Calibri"/>
                <a:cs typeface="Calibri"/>
              </a:rPr>
              <a:t>Brand </a:t>
            </a:r>
            <a:r>
              <a:rPr lang="en-US" sz="4000" dirty="0">
                <a:latin typeface="Calibri"/>
                <a:cs typeface="Calibri"/>
              </a:rPr>
              <a:t>performance needs to be </a:t>
            </a:r>
            <a:r>
              <a:rPr lang="en-US" sz="4000" dirty="0" err="1">
                <a:latin typeface="Calibri"/>
                <a:cs typeface="Calibri"/>
              </a:rPr>
              <a:t>analysed</a:t>
            </a:r>
            <a:r>
              <a:rPr lang="en-US" sz="4000" dirty="0">
                <a:latin typeface="Calibri"/>
                <a:cs typeface="Calibri"/>
              </a:rPr>
              <a:t> in context, using established knowledge</a:t>
            </a:r>
          </a:p>
          <a:p>
            <a:r>
              <a:rPr lang="en-US" sz="4000" dirty="0">
                <a:latin typeface="Calibri"/>
                <a:cs typeface="Calibri"/>
              </a:rPr>
              <a:t>Interpret BPMs (loyalty, switching, share of buyers) in reference to established patterns</a:t>
            </a:r>
          </a:p>
          <a:p>
            <a:r>
              <a:rPr lang="en-US" sz="4000" dirty="0">
                <a:latin typeface="Calibri"/>
                <a:cs typeface="Calibri"/>
              </a:rPr>
              <a:t>Predictive power of stochastic models of buyer behavior provide a rich context to study buyer/seller </a:t>
            </a:r>
            <a:r>
              <a:rPr lang="en-US" sz="4000" dirty="0" smtClean="0">
                <a:latin typeface="Calibri"/>
                <a:cs typeface="Calibri"/>
              </a:rPr>
              <a:t>interactions</a:t>
            </a:r>
          </a:p>
          <a:p>
            <a:endParaRPr lang="en-US" sz="4000" dirty="0" smtClean="0"/>
          </a:p>
          <a:p>
            <a:r>
              <a:rPr lang="en-GB" sz="5400" b="1" dirty="0" smtClean="0">
                <a:solidFill>
                  <a:srgbClr val="0099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Implications for Managers</a:t>
            </a:r>
            <a:endParaRPr lang="en-US" sz="5400" dirty="0"/>
          </a:p>
          <a:p>
            <a:r>
              <a:rPr lang="en-US" sz="4000" dirty="0">
                <a:latin typeface="Calibri"/>
                <a:cs typeface="Calibri"/>
              </a:rPr>
              <a:t>Sales </a:t>
            </a:r>
            <a:r>
              <a:rPr lang="en-US" sz="4000" dirty="0" smtClean="0">
                <a:latin typeface="Calibri"/>
                <a:cs typeface="Calibri"/>
              </a:rPr>
              <a:t>increases come from </a:t>
            </a:r>
            <a:r>
              <a:rPr lang="en-US" sz="4000" dirty="0">
                <a:latin typeface="Calibri"/>
                <a:cs typeface="Calibri"/>
              </a:rPr>
              <a:t>attracting new customers across the </a:t>
            </a:r>
            <a:r>
              <a:rPr lang="en-US" sz="4000" dirty="0" smtClean="0">
                <a:latin typeface="Calibri"/>
                <a:cs typeface="Calibri"/>
              </a:rPr>
              <a:t>board and stochastic </a:t>
            </a:r>
            <a:r>
              <a:rPr lang="en-US" sz="4000" dirty="0">
                <a:latin typeface="Calibri"/>
                <a:cs typeface="Calibri"/>
              </a:rPr>
              <a:t>modeling allows managers to predict sales </a:t>
            </a:r>
            <a:r>
              <a:rPr lang="en-US" sz="4000" dirty="0" smtClean="0">
                <a:latin typeface="Calibri"/>
                <a:cs typeface="Calibri"/>
              </a:rPr>
              <a:t>success.  This can use off</a:t>
            </a:r>
            <a:r>
              <a:rPr lang="en-US" sz="4000" dirty="0">
                <a:latin typeface="Calibri"/>
                <a:cs typeface="Calibri"/>
              </a:rPr>
              <a:t>-the-shelf </a:t>
            </a:r>
            <a:r>
              <a:rPr lang="en-US" sz="4000" dirty="0" smtClean="0">
                <a:latin typeface="Calibri"/>
                <a:cs typeface="Calibri"/>
              </a:rPr>
              <a:t>software, readily available data, and simple analysis techniques</a:t>
            </a:r>
            <a:endParaRPr lang="en-US" sz="4000" dirty="0">
              <a:latin typeface="Calibri"/>
              <a:cs typeface="Calibri"/>
            </a:endParaRPr>
          </a:p>
          <a:p>
            <a:r>
              <a:rPr lang="en-US" sz="4000" dirty="0">
                <a:latin typeface="Calibri"/>
                <a:cs typeface="Calibri"/>
              </a:rPr>
              <a:t>Frequency of purchase doesn’t vary much between suppliers, so strategies to capture more of a company’s capital allocations won</a:t>
            </a:r>
            <a:r>
              <a:rPr lang="fr-FR" sz="4000" dirty="0">
                <a:latin typeface="Calibri"/>
                <a:cs typeface="Calibri"/>
              </a:rPr>
              <a:t>’</a:t>
            </a:r>
            <a:r>
              <a:rPr lang="en-US" sz="4000" dirty="0">
                <a:latin typeface="Calibri"/>
                <a:cs typeface="Calibri"/>
              </a:rPr>
              <a:t>t work</a:t>
            </a:r>
          </a:p>
          <a:p>
            <a:r>
              <a:rPr lang="en-US" sz="4000" u="sng" dirty="0">
                <a:latin typeface="Calibri"/>
                <a:cs typeface="Calibri"/>
              </a:rPr>
              <a:t>But strategies to increase market penetration will</a:t>
            </a:r>
          </a:p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11"/>
          <a:srcRect r="31655" b="6967"/>
          <a:stretch/>
        </p:blipFill>
        <p:spPr>
          <a:xfrm>
            <a:off x="1075228" y="32938742"/>
            <a:ext cx="11359917" cy="5689979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082230" y="31981626"/>
            <a:ext cx="13681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rgbClr val="0099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Market Structure</a:t>
            </a:r>
            <a:endParaRPr lang="en-GB" sz="5400" b="1" dirty="0">
              <a:solidFill>
                <a:srgbClr val="0099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Rectangle 1"/>
          <p:cNvSpPr txBox="1">
            <a:spLocks noChangeArrowheads="1"/>
          </p:cNvSpPr>
          <p:nvPr/>
        </p:nvSpPr>
        <p:spPr bwMode="auto">
          <a:xfrm rot="20495335">
            <a:off x="11761587" y="13680745"/>
            <a:ext cx="4481866" cy="121274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4290" tIns="34290" rIns="3429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FFFFFF"/>
                </a:solidFill>
                <a:latin typeface="+mj-lt"/>
                <a:ea typeface="+mj-ea"/>
                <a:cs typeface="+mj-cs"/>
                <a:sym typeface="Futura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FFFFFF"/>
                </a:solidFill>
                <a:latin typeface="Futura" charset="0"/>
                <a:ea typeface="ヒラギノ角ゴ ProN W3" charset="0"/>
                <a:cs typeface="ヒラギノ角ゴ ProN W3" charset="0"/>
                <a:sym typeface="Futura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FFFFFF"/>
                </a:solidFill>
                <a:latin typeface="Futura" charset="0"/>
                <a:ea typeface="ヒラギノ角ゴ ProN W3" charset="0"/>
                <a:cs typeface="ヒラギノ角ゴ ProN W3" charset="0"/>
                <a:sym typeface="Futura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FFFFFF"/>
                </a:solidFill>
                <a:latin typeface="Futura" charset="0"/>
                <a:ea typeface="ヒラギノ角ゴ ProN W3" charset="0"/>
                <a:cs typeface="ヒラギノ角ゴ ProN W3" charset="0"/>
                <a:sym typeface="Futura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FFFFFF"/>
                </a:solidFill>
                <a:latin typeface="Futura" charset="0"/>
                <a:ea typeface="ヒラギノ角ゴ ProN W3" charset="0"/>
                <a:cs typeface="ヒラギノ角ゴ ProN W3" charset="0"/>
                <a:sym typeface="Futura" charset="0"/>
              </a:defRPr>
            </a:lvl5pPr>
            <a:lvl6pPr marL="411472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FFFFFF"/>
                </a:solidFill>
                <a:latin typeface="Futura" charset="0"/>
                <a:ea typeface="ヒラギノ角ゴ ProN W3" charset="0"/>
                <a:cs typeface="ヒラギノ角ゴ ProN W3" charset="0"/>
                <a:sym typeface="Futura" charset="0"/>
              </a:defRPr>
            </a:lvl6pPr>
            <a:lvl7pPr marL="822944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FFFFFF"/>
                </a:solidFill>
                <a:latin typeface="Futura" charset="0"/>
                <a:ea typeface="ヒラギノ角ゴ ProN W3" charset="0"/>
                <a:cs typeface="ヒラギノ角ゴ ProN W3" charset="0"/>
                <a:sym typeface="Futura" charset="0"/>
              </a:defRPr>
            </a:lvl7pPr>
            <a:lvl8pPr marL="1234415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FFFFFF"/>
                </a:solidFill>
                <a:latin typeface="Futura" charset="0"/>
                <a:ea typeface="ヒラギノ角ゴ ProN W3" charset="0"/>
                <a:cs typeface="ヒラギノ角ゴ ProN W3" charset="0"/>
                <a:sym typeface="Futura" charset="0"/>
              </a:defRPr>
            </a:lvl8pPr>
            <a:lvl9pPr marL="1645888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FFFFFF"/>
                </a:solidFill>
                <a:latin typeface="Futura" charset="0"/>
                <a:ea typeface="ヒラギノ角ゴ ProN W3" charset="0"/>
                <a:cs typeface="ヒラギノ角ゴ ProN W3" charset="0"/>
                <a:sym typeface="Futura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latin typeface="Futura"/>
                <a:ea typeface="ヒラギノ角ゴ ProN W3"/>
                <a:cs typeface="ヒラギノ角ゴ ProN W3"/>
              </a:rPr>
              <a:t>$95,000,000</a:t>
            </a:r>
            <a:endParaRPr kumimoji="0" lang="en-US" sz="5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utura"/>
              <a:ea typeface="ヒラギノ角ゴ ProN W3"/>
              <a:cs typeface="ヒラギノ角ゴ ProN W3"/>
              <a:sym typeface="Futura" charset="0"/>
            </a:endParaRPr>
          </a:p>
        </p:txBody>
      </p:sp>
      <p:sp>
        <p:nvSpPr>
          <p:cNvPr id="36" name="Rectangle 1"/>
          <p:cNvSpPr txBox="1">
            <a:spLocks noChangeArrowheads="1"/>
          </p:cNvSpPr>
          <p:nvPr/>
        </p:nvSpPr>
        <p:spPr bwMode="auto">
          <a:xfrm rot="799627">
            <a:off x="13904425" y="6080533"/>
            <a:ext cx="5115260" cy="119305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4290" tIns="34290" rIns="3429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FFFFFF"/>
                </a:solidFill>
                <a:latin typeface="+mj-lt"/>
                <a:ea typeface="+mj-ea"/>
                <a:cs typeface="+mj-cs"/>
                <a:sym typeface="Futura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FFFFFF"/>
                </a:solidFill>
                <a:latin typeface="Futura" charset="0"/>
                <a:ea typeface="ヒラギノ角ゴ ProN W3" charset="0"/>
                <a:cs typeface="ヒラギノ角ゴ ProN W3" charset="0"/>
                <a:sym typeface="Futura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FFFFFF"/>
                </a:solidFill>
                <a:latin typeface="Futura" charset="0"/>
                <a:ea typeface="ヒラギノ角ゴ ProN W3" charset="0"/>
                <a:cs typeface="ヒラギノ角ゴ ProN W3" charset="0"/>
                <a:sym typeface="Futura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FFFFFF"/>
                </a:solidFill>
                <a:latin typeface="Futura" charset="0"/>
                <a:ea typeface="ヒラギノ角ゴ ProN W3" charset="0"/>
                <a:cs typeface="ヒラギノ角ゴ ProN W3" charset="0"/>
                <a:sym typeface="Futura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FFFFFF"/>
                </a:solidFill>
                <a:latin typeface="Futura" charset="0"/>
                <a:ea typeface="ヒラギノ角ゴ ProN W3" charset="0"/>
                <a:cs typeface="ヒラギノ角ゴ ProN W3" charset="0"/>
                <a:sym typeface="Futura" charset="0"/>
              </a:defRPr>
            </a:lvl5pPr>
            <a:lvl6pPr marL="411472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FFFFFF"/>
                </a:solidFill>
                <a:latin typeface="Futura" charset="0"/>
                <a:ea typeface="ヒラギノ角ゴ ProN W3" charset="0"/>
                <a:cs typeface="ヒラギノ角ゴ ProN W3" charset="0"/>
                <a:sym typeface="Futura" charset="0"/>
              </a:defRPr>
            </a:lvl6pPr>
            <a:lvl7pPr marL="822944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FFFFFF"/>
                </a:solidFill>
                <a:latin typeface="Futura" charset="0"/>
                <a:ea typeface="ヒラギノ角ゴ ProN W3" charset="0"/>
                <a:cs typeface="ヒラギノ角ゴ ProN W3" charset="0"/>
                <a:sym typeface="Futura" charset="0"/>
              </a:defRPr>
            </a:lvl7pPr>
            <a:lvl8pPr marL="1234415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FFFFFF"/>
                </a:solidFill>
                <a:latin typeface="Futura" charset="0"/>
                <a:ea typeface="ヒラギノ角ゴ ProN W3" charset="0"/>
                <a:cs typeface="ヒラギノ角ゴ ProN W3" charset="0"/>
                <a:sym typeface="Futura" charset="0"/>
              </a:defRPr>
            </a:lvl8pPr>
            <a:lvl9pPr marL="1645888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rgbClr val="FFFFFF"/>
                </a:solidFill>
                <a:latin typeface="Futura" charset="0"/>
                <a:ea typeface="ヒラギノ角ゴ ProN W3" charset="0"/>
                <a:cs typeface="ヒラギノ角ゴ ProN W3" charset="0"/>
                <a:sym typeface="Futura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latin typeface="Futura"/>
                <a:ea typeface="ヒラギノ角ゴ ProN W3"/>
                <a:cs typeface="ヒラギノ角ゴ ProN W3"/>
              </a:rPr>
              <a:t>$380,000,000</a:t>
            </a:r>
            <a:endParaRPr kumimoji="0" lang="en-US" sz="5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utura"/>
              <a:ea typeface="ヒラギノ角ゴ ProN W3"/>
              <a:cs typeface="ヒラギノ角ゴ ProN W3"/>
              <a:sym typeface="Futura" charset="0"/>
            </a:endParaRPr>
          </a:p>
        </p:txBody>
      </p:sp>
      <p:pic>
        <p:nvPicPr>
          <p:cNvPr id="37" name="Picture 36" descr="plane-spotter-1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9707" y="30113078"/>
            <a:ext cx="3738397" cy="3955041"/>
          </a:xfrm>
          <a:prstGeom prst="rect">
            <a:avLst/>
          </a:prstGeom>
        </p:spPr>
      </p:pic>
      <p:sp>
        <p:nvSpPr>
          <p:cNvPr id="42" name="Oval 41"/>
          <p:cNvSpPr/>
          <p:nvPr/>
        </p:nvSpPr>
        <p:spPr bwMode="auto">
          <a:xfrm>
            <a:off x="21470102" y="37318030"/>
            <a:ext cx="7110868" cy="5019554"/>
          </a:xfrm>
          <a:prstGeom prst="ellipse">
            <a:avLst/>
          </a:prstGeom>
          <a:solidFill>
            <a:srgbClr val="0099CC"/>
          </a:solidFill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431800" dist="3937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Calibri"/>
                <a:cs typeface="Calibri"/>
              </a:rPr>
              <a:t>This </a:t>
            </a:r>
            <a:r>
              <a:rPr lang="en-US" sz="3600" dirty="0">
                <a:solidFill>
                  <a:srgbClr val="FFFFFF"/>
                </a:solidFill>
                <a:latin typeface="Calibri"/>
                <a:cs typeface="Calibri"/>
              </a:rPr>
              <a:t>research makes us question all our thinking about industrial market </a:t>
            </a:r>
            <a:r>
              <a:rPr lang="en-US" sz="3600" dirty="0" err="1">
                <a:solidFill>
                  <a:srgbClr val="FFFFFF"/>
                </a:solidFill>
                <a:latin typeface="Calibri"/>
                <a:cs typeface="Calibri"/>
              </a:rPr>
              <a:t>behaviour</a:t>
            </a:r>
            <a:r>
              <a:rPr lang="en-US" sz="3600" dirty="0" smtClean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lang="en-US" sz="3600" dirty="0">
              <a:solidFill>
                <a:srgbClr val="FFFFFF"/>
              </a:solidFill>
              <a:latin typeface="Calibri"/>
              <a:cs typeface="Calibri"/>
            </a:endParaRPr>
          </a:p>
          <a:p>
            <a:r>
              <a:rPr lang="en-US" sz="3600" dirty="0">
                <a:solidFill>
                  <a:srgbClr val="FFFFFF"/>
                </a:solidFill>
                <a:latin typeface="Calibri"/>
                <a:cs typeface="Calibri"/>
              </a:rPr>
              <a:t>Prof. </a:t>
            </a:r>
            <a:r>
              <a:rPr lang="en-US" sz="3600" dirty="0" err="1">
                <a:solidFill>
                  <a:srgbClr val="FFFFFF"/>
                </a:solidFill>
                <a:latin typeface="Calibri"/>
                <a:cs typeface="Calibri"/>
              </a:rPr>
              <a:t>Øyvind</a:t>
            </a:r>
            <a:r>
              <a:rPr lang="en-US" sz="3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3600" dirty="0" err="1">
                <a:solidFill>
                  <a:srgbClr val="FFFFFF"/>
                </a:solidFill>
                <a:latin typeface="Calibri"/>
                <a:cs typeface="Calibri"/>
              </a:rPr>
              <a:t>Bøhren</a:t>
            </a:r>
            <a:r>
              <a:rPr lang="en-US" sz="3600" dirty="0">
                <a:solidFill>
                  <a:srgbClr val="FFFFFF"/>
                </a:solidFill>
                <a:latin typeface="Calibri"/>
                <a:cs typeface="Calibri"/>
              </a:rPr>
              <a:t>, </a:t>
            </a:r>
            <a:r>
              <a:rPr lang="en-US" sz="3600" dirty="0" smtClean="0">
                <a:solidFill>
                  <a:srgbClr val="FFFFFF"/>
                </a:solidFill>
                <a:latin typeface="Calibri"/>
                <a:cs typeface="Calibri"/>
              </a:rPr>
              <a:t>Industry consultant</a:t>
            </a:r>
            <a:endParaRPr lang="en-GB" sz="36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563310" y="17061223"/>
            <a:ext cx="6756954" cy="4703079"/>
          </a:xfrm>
          <a:prstGeom prst="ellipse">
            <a:avLst/>
          </a:prstGeom>
          <a:solidFill>
            <a:srgbClr val="0099CC"/>
          </a:solidFill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431800" dist="3937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i="1" dirty="0" smtClean="0">
                <a:solidFill>
                  <a:srgbClr val="FFFFFF"/>
                </a:solidFill>
                <a:latin typeface="Calibri"/>
                <a:cs typeface="Calibri"/>
              </a:rPr>
              <a:t>Airbus</a:t>
            </a:r>
          </a:p>
          <a:p>
            <a:r>
              <a:rPr lang="en-US" sz="3600" dirty="0" smtClean="0">
                <a:solidFill>
                  <a:srgbClr val="FFFFFF"/>
                </a:solidFill>
                <a:latin typeface="Calibri"/>
                <a:cs typeface="Calibri"/>
              </a:rPr>
              <a:t>We have great products, but now it’s clear we can market them better.</a:t>
            </a:r>
          </a:p>
          <a:p>
            <a:r>
              <a:rPr lang="en-US" sz="3600" dirty="0" smtClean="0">
                <a:solidFill>
                  <a:srgbClr val="FFFFFF"/>
                </a:solidFill>
                <a:latin typeface="Calibri"/>
                <a:cs typeface="Calibri"/>
              </a:rPr>
              <a:t>John Leahy, COO- Customers </a:t>
            </a:r>
            <a:endParaRPr lang="en-GB" sz="36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82230" y="38799337"/>
            <a:ext cx="1153747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99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Nerd Power</a:t>
            </a:r>
            <a:endParaRPr lang="en-GB" sz="4800" b="1" dirty="0">
              <a:solidFill>
                <a:srgbClr val="0099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dirty="0" smtClean="0">
                <a:latin typeface="Calibri"/>
                <a:cs typeface="Calibri"/>
              </a:rPr>
              <a:t>The data was from </a:t>
            </a:r>
            <a:r>
              <a:rPr lang="en-US" sz="3600" dirty="0" err="1" smtClean="0">
                <a:latin typeface="Calibri"/>
                <a:cs typeface="Calibri"/>
              </a:rPr>
              <a:t>Planespotters.net</a:t>
            </a:r>
            <a:r>
              <a:rPr lang="en-US" sz="3600" dirty="0" smtClean="0">
                <a:latin typeface="Calibri"/>
                <a:cs typeface="Calibri"/>
              </a:rPr>
              <a:t>– a world wide network of aviation nerds who are very keen to know exactly which airline has which plane—each of which has a unique code number, and a unique charm to the </a:t>
            </a:r>
            <a:r>
              <a:rPr lang="en-US" sz="3600" dirty="0" err="1" smtClean="0">
                <a:latin typeface="Calibri"/>
                <a:cs typeface="Calibri"/>
              </a:rPr>
              <a:t>planespotters</a:t>
            </a:r>
            <a:r>
              <a:rPr lang="en-US" dirty="0" smtClean="0">
                <a:latin typeface="Calibri"/>
                <a:cs typeface="Calibri"/>
              </a:rPr>
              <a:t>.</a:t>
            </a:r>
            <a:endParaRPr lang="en-US" dirty="0">
              <a:latin typeface="Calibri"/>
              <a:cs typeface="Calibri"/>
            </a:endParaRPr>
          </a:p>
        </p:txBody>
      </p:sp>
      <p:pic>
        <p:nvPicPr>
          <p:cNvPr id="23" name="Picture 22" descr="Spotter.jpeg.jpe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6014" y="37655325"/>
            <a:ext cx="5588000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50">
          <a:fgClr>
            <a:srgbClr val="CCFFCC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636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50">
          <a:fgClr>
            <a:srgbClr val="CCFFCC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636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10933</TotalTime>
  <Words>511</Words>
  <Application>Microsoft Macintosh PowerPoint</Application>
  <PresentationFormat>Custom</PresentationFormat>
  <Paragraphs>85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Microsoft Word Document</vt:lpstr>
      <vt:lpstr>PowerPoint Presentation</vt:lpstr>
    </vt:vector>
  </TitlesOfParts>
  <Company>SBU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Quinn</dc:creator>
  <cp:lastModifiedBy>lsbu</cp:lastModifiedBy>
  <cp:revision>218</cp:revision>
  <cp:lastPrinted>2015-06-12T09:53:08Z</cp:lastPrinted>
  <dcterms:created xsi:type="dcterms:W3CDTF">2003-08-05T16:41:27Z</dcterms:created>
  <dcterms:modified xsi:type="dcterms:W3CDTF">2016-07-05T23:28:18Z</dcterms:modified>
</cp:coreProperties>
</file>