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7" r:id="rId2"/>
    <p:sldId id="259" r:id="rId3"/>
    <p:sldId id="439" r:id="rId4"/>
    <p:sldId id="405" r:id="rId5"/>
    <p:sldId id="407" r:id="rId6"/>
    <p:sldId id="406" r:id="rId7"/>
    <p:sldId id="260" r:id="rId8"/>
    <p:sldId id="341" r:id="rId9"/>
    <p:sldId id="386" r:id="rId10"/>
    <p:sldId id="410" r:id="rId11"/>
    <p:sldId id="412" r:id="rId12"/>
    <p:sldId id="411" r:id="rId13"/>
    <p:sldId id="400" r:id="rId14"/>
    <p:sldId id="413" r:id="rId15"/>
    <p:sldId id="414" r:id="rId16"/>
    <p:sldId id="415" r:id="rId17"/>
    <p:sldId id="416" r:id="rId18"/>
    <p:sldId id="401" r:id="rId19"/>
    <p:sldId id="403" r:id="rId20"/>
    <p:sldId id="402" r:id="rId21"/>
    <p:sldId id="404" r:id="rId22"/>
    <p:sldId id="417" r:id="rId23"/>
    <p:sldId id="421" r:id="rId24"/>
    <p:sldId id="418" r:id="rId25"/>
    <p:sldId id="419" r:id="rId26"/>
    <p:sldId id="420" r:id="rId27"/>
    <p:sldId id="422" r:id="rId28"/>
    <p:sldId id="423" r:id="rId29"/>
    <p:sldId id="424" r:id="rId30"/>
    <p:sldId id="396" r:id="rId31"/>
    <p:sldId id="426" r:id="rId32"/>
    <p:sldId id="389" r:id="rId33"/>
    <p:sldId id="427" r:id="rId34"/>
    <p:sldId id="395" r:id="rId35"/>
    <p:sldId id="391" r:id="rId36"/>
    <p:sldId id="425" r:id="rId37"/>
    <p:sldId id="428" r:id="rId38"/>
    <p:sldId id="429" r:id="rId39"/>
    <p:sldId id="430" r:id="rId40"/>
    <p:sldId id="431" r:id="rId41"/>
    <p:sldId id="432" r:id="rId42"/>
    <p:sldId id="433" r:id="rId43"/>
    <p:sldId id="434" r:id="rId44"/>
    <p:sldId id="435" r:id="rId45"/>
    <p:sldId id="436" r:id="rId46"/>
    <p:sldId id="437" r:id="rId47"/>
    <p:sldId id="438" r:id="rId48"/>
    <p:sldId id="440" r:id="rId49"/>
  </p:sldIdLst>
  <p:sldSz cx="9144000" cy="6858000" type="screen4x3"/>
  <p:notesSz cx="6858000" cy="952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71" autoAdjust="0"/>
  </p:normalViewPr>
  <p:slideViewPr>
    <p:cSldViewPr showGuides="1">
      <p:cViewPr varScale="1">
        <p:scale>
          <a:sx n="70" d="100"/>
          <a:sy n="70" d="100"/>
        </p:scale>
        <p:origin x="-1356" y="-90"/>
      </p:cViewPr>
      <p:guideLst>
        <p:guide orient="horz" pos="482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82"/>
    </p:cViewPr>
  </p:sorter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300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2A361-79E8-4084-8536-CC666F427B30}" type="datetimeFigureOut">
              <a:rPr lang="en-GB" smtClean="0"/>
              <a:t>13/06/2019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31257-2ACC-4120-90C3-A191C47AE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370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1BE45-5F35-4EBF-8458-0F0198C56BBF}" type="datetimeFigureOut">
              <a:rPr lang="en-GB" smtClean="0"/>
              <a:t>13/06/2019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4375"/>
            <a:ext cx="4762500" cy="357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24375"/>
            <a:ext cx="5486400" cy="4286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BD50E-D450-4033-BF28-3F0FC1E985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37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recording for</a:t>
            </a:r>
            <a:r>
              <a:rPr lang="en-GB" baseline="0" dirty="0" smtClean="0"/>
              <a:t> this talk is available at:</a:t>
            </a:r>
            <a:br>
              <a:rPr lang="en-GB" baseline="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BD50E-D450-4033-BF28-3F0FC1E9857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67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05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38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81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7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18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28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72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4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GB" dirty="0" smtClean="0"/>
              <a:t>DAP Ethics.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FBFFB674-A772-4D56-AC9E-CBE176711D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59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70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8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B674-A772-4D56-AC9E-CBE176711D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333682762_Demand_Avoidance_Phenomena_Pathological_Demand_Avoidance_an_ethical_challenge_to_its_orthodoxy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mitziwaltz@yahoo.com" TargetMode="External"/><Relationship Id="rId2" Type="http://schemas.openxmlformats.org/officeDocument/2006/relationships/hyperlink" Target="https://www.openaccessautism.org/index.php/app/about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Richard_Woods10" TargetMode="External"/><Relationship Id="rId2" Type="http://schemas.openxmlformats.org/officeDocument/2006/relationships/hyperlink" Target="mailto:richardwoodsautism@gmail.com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attwoodandgarnettevents.com/2018/11/29/school-refusal-by-professor-tony-attwood/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tex.net/~nexus23/naa_aba.html" TargetMode="External"/><Relationship Id="rId2" Type="http://schemas.openxmlformats.org/officeDocument/2006/relationships/hyperlink" Target="https://www.autistica.org.uk/downloads/files/Autism-Top-10-Your-Priorities-for-Autism-Research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etwork.autism.org.uk/sites/default/files/ckfinder/files/PDA%20and%20mental%20health.pdf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libertyofthinking.wordpress.com/2018/10/29/reflections-on-the-psychopathology-of-demand-rejection-and-avoidance/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adc.bmj.com/content/88/7/595.response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dasociety.org.uk/blog/2019/04/research-meeting-report" TargetMode="External"/><Relationship Id="rId2" Type="http://schemas.openxmlformats.org/officeDocument/2006/relationships/hyperlink" Target="https://www.rcpsych.ac.uk/pdf/Child%20%20Adolescent%20Psychiatry%202015%20-%20Conference%20Booklet%20v1.pdf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3&amp;v=fx3cfzlCG_Q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kar.kent.ac.uk/69268/1/Applied%20behaviour%20analysis.pdf" TargetMode="External"/><Relationship Id="rId2" Type="http://schemas.openxmlformats.org/officeDocument/2006/relationships/hyperlink" Target="https://www.youtube.com/watch?v=xkjHN4O0zMs" TargetMode="Externa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dasociety.org.uk/resources/research-summary" TargetMode="Externa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autisticmotherland.com/tag/pda/" TargetMode="Externa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tistica.org.uk/downloads/files/Autistica-Scoping-Report.pdf" TargetMode="Externa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25181432_Demand_Avoidance_what_it_is_not_what_it_could_be_what_it_does" TargetMode="External"/><Relationship Id="rId2" Type="http://schemas.openxmlformats.org/officeDocument/2006/relationships/hyperlink" Target="https://rationaldemandavoidance.com/2018/05/15/critical-reflections-on-the-pathological-demand-avoidance-debate-a-response-to-the-practice-mk-blog-and-discussion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esearchgate.net/publication/332727790_An_Updated_Interest_Based_Account_Monotropism_theory_a_Demand_Avoidance_Phenomenon_discussion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DAP Ethics.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8313" y="765175"/>
            <a:ext cx="82073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Demand 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Avoidance </a:t>
            </a:r>
            <a:r>
              <a:rPr lang="en-GB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Phenomena 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(Pathological Demand Avoidance): an ethical challenge to its </a:t>
            </a:r>
            <a:r>
              <a:rPr lang="en-GB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orthodoxy.</a:t>
            </a:r>
            <a:endParaRPr lang="en-GB" sz="32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2" y="4221088"/>
            <a:ext cx="820737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>
                <a:solidFill>
                  <a:prstClr val="black"/>
                </a:solidFill>
                <a:latin typeface="Trebuchet MS" panose="020B0603020202020204" pitchFamily="34" charset="0"/>
              </a:rPr>
              <a:t>Richard Woods.</a:t>
            </a:r>
          </a:p>
          <a:p>
            <a:pPr lvl="0"/>
            <a:r>
              <a:rPr lang="en-GB" sz="32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04</a:t>
            </a:r>
            <a:r>
              <a:rPr lang="en-GB" sz="3200" baseline="300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th</a:t>
            </a:r>
            <a:r>
              <a:rPr lang="en-GB" sz="32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 June 2019.</a:t>
            </a:r>
          </a:p>
          <a:p>
            <a:pPr lvl="0"/>
            <a:r>
              <a:rPr lang="en-GB" sz="32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Participatory Autism Research Collective, Critical Autism Studies Conference.</a:t>
            </a:r>
            <a:endParaRPr lang="en-GB" sz="32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7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2"/>
    </mc:Choice>
    <mc:Fallback xmlns="">
      <p:transition spd="slow" advTm="131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TIME TO PROFILE YOU.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908720"/>
            <a:ext cx="81763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latin typeface="Trebuchet MS" panose="020B0603020202020204" pitchFamily="34" charset="0"/>
              </a:rPr>
              <a:t>Autism + DAP Traits criteria.</a:t>
            </a: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Comfortable in role play and </a:t>
            </a:r>
            <a:r>
              <a:rPr lang="en-GB" sz="2800" dirty="0" smtClean="0">
                <a:latin typeface="Trebuchet MS" panose="020B0603020202020204" pitchFamily="34" charset="0"/>
              </a:rPr>
              <a:t>pretend.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Continues </a:t>
            </a:r>
            <a:r>
              <a:rPr lang="en-GB" sz="2800" dirty="0">
                <a:latin typeface="Trebuchet MS" panose="020B0603020202020204" pitchFamily="34" charset="0"/>
              </a:rPr>
              <a:t>to resist and avoid ordinary demands of life.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Demand avoidance can use social strategies.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Lability </a:t>
            </a:r>
            <a:r>
              <a:rPr lang="en-GB" sz="2800" dirty="0">
                <a:latin typeface="Trebuchet MS" panose="020B0603020202020204" pitchFamily="34" charset="0"/>
              </a:rPr>
              <a:t>of mood &amp; impulsive.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Obsessive behaviour, often focused on other people.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Surface sociability, but apparent lack of sense of social identity, pride, or </a:t>
            </a:r>
            <a:r>
              <a:rPr lang="en-GB" sz="2800" dirty="0" smtClean="0">
                <a:latin typeface="Trebuchet MS" panose="020B0603020202020204" pitchFamily="34" charset="0"/>
              </a:rPr>
              <a:t>shame (Fidler </a:t>
            </a:r>
            <a:r>
              <a:rPr lang="en-GB" sz="2800" dirty="0">
                <a:latin typeface="Trebuchet MS" panose="020B0603020202020204" pitchFamily="34" charset="0"/>
              </a:rPr>
              <a:t>2019; Green et al </a:t>
            </a:r>
            <a:r>
              <a:rPr lang="en-GB" sz="2800" dirty="0" smtClean="0">
                <a:latin typeface="Trebuchet MS" panose="020B0603020202020204" pitchFamily="34" charset="0"/>
              </a:rPr>
              <a:t>2018a; Thompson 2019).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4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9"/>
    </mc:Choice>
    <mc:Fallback xmlns="">
      <p:transition spd="slow" advTm="80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TIME TO PROFILE YOU.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1340768"/>
            <a:ext cx="81763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Credible DAP Points.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Benefit some person’s in terms of understanding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Bringing together some autistic persons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DAPers </a:t>
            </a:r>
            <a:r>
              <a:rPr lang="en-GB" sz="2800" dirty="0">
                <a:latin typeface="Trebuchet MS" panose="020B0603020202020204" pitchFamily="34" charset="0"/>
              </a:rPr>
              <a:t>do require appropriate strategies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DAP supporters do mean </a:t>
            </a:r>
            <a:r>
              <a:rPr lang="en-GB" sz="2800" dirty="0" smtClean="0">
                <a:latin typeface="Trebuchet MS" panose="020B0603020202020204" pitchFamily="34" charset="0"/>
              </a:rPr>
              <a:t>well.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Lived experience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Strong strategies.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Supportive Community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0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9"/>
    </mc:Choice>
    <mc:Fallback xmlns="">
      <p:transition spd="slow" advTm="80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DEPTH OF PERSPECTIVE.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2" y="1196752"/>
            <a:ext cx="81763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latin typeface="Trebuchet MS" panose="020B0603020202020204" pitchFamily="34" charset="0"/>
              </a:rPr>
              <a:t>Internalised Ableism.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Conspiracy theories, apparently, I have NPD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Defamatory petition to have Damian Milton fired from NAS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Instances </a:t>
            </a:r>
            <a:r>
              <a:rPr lang="en-GB" sz="2800" dirty="0">
                <a:latin typeface="Trebuchet MS" panose="020B0603020202020204" pitchFamily="34" charset="0"/>
              </a:rPr>
              <a:t>of attacking those who disagree with main discourse.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Name calling, “Miltonsplaining</a:t>
            </a:r>
            <a:r>
              <a:rPr lang="en-GB" sz="2800" dirty="0" smtClean="0">
                <a:latin typeface="Trebuchet MS" panose="020B0603020202020204" pitchFamily="34" charset="0"/>
              </a:rPr>
              <a:t>”.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Secret documents responding to critique.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Speaker</a:t>
            </a:r>
            <a:r>
              <a:rPr lang="en-GB" sz="2800" dirty="0">
                <a:latin typeface="Trebuchet MS" panose="020B0603020202020204" pitchFamily="34" charset="0"/>
              </a:rPr>
              <a:t>, has interrupted one DAP talk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Surveillance of those with divergent opinion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35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44"/>
    </mc:Choice>
    <mc:Fallback xmlns="">
      <p:transition spd="slow" advTm="1894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TIME TO PROFILE YOU.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052735"/>
            <a:ext cx="81763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General Position.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is comorbid to autism, NOT an ASD.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Decisions about its ontology, nosology and aetiology need robust evidence to inform Policy and Practice.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DSM6/ ICD12 a generation away, no point making decisions on anecdotal evidence.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All research is transparent to all stakeholders.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Research agenda is DAPer-led.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Working name, </a:t>
            </a:r>
            <a:r>
              <a:rPr lang="en-GB" sz="2800" i="1" dirty="0" smtClean="0">
                <a:latin typeface="Trebuchet MS" panose="020B0603020202020204" pitchFamily="34" charset="0"/>
              </a:rPr>
              <a:t>Demand Avoidance Phenomena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665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CAUTION REQUIRED.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556792"/>
            <a:ext cx="81763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Vulnerable groups.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Autistic persons.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DAPers.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parents.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Autistics and DAPers known for internalising (Eaton 2018a; 2018b; Trundle et al 2017; Woods 2018b).</a:t>
            </a:r>
          </a:p>
        </p:txBody>
      </p:sp>
    </p:spTree>
    <p:extLst>
      <p:ext uri="{BB962C8B-B14F-4D97-AF65-F5344CB8AC3E}">
        <p14:creationId xmlns:p14="http://schemas.microsoft.com/office/powerpoint/2010/main" val="21256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CAUTION REQUIRED.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700808"/>
            <a:ext cx="81763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Vulnerable groups.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carers: Do face significant challenges from DAPers behaviour (Malik and Baird 2018).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Creates significant psychological pressures (Eaton 2018b; Fletcher-Watson </a:t>
            </a:r>
            <a:r>
              <a:rPr lang="en-GB" sz="2800" dirty="0">
                <a:latin typeface="Trebuchet MS" panose="020B0603020202020204" pitchFamily="34" charset="0"/>
              </a:rPr>
              <a:t>and </a:t>
            </a:r>
            <a:r>
              <a:rPr lang="en-GB" sz="2800" dirty="0" smtClean="0">
                <a:latin typeface="Trebuchet MS" panose="020B0603020202020204" pitchFamily="34" charset="0"/>
              </a:rPr>
              <a:t>Happé; Malik and Baird 2018; Sherwin 2015).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High anxiety levels (Durà-Vilà and Levi 2019</a:t>
            </a:r>
            <a:r>
              <a:rPr lang="en-GB" sz="2800" dirty="0" smtClean="0">
                <a:latin typeface="Trebuchet MS" panose="020B0603020202020204" pitchFamily="34" charset="0"/>
              </a:rPr>
              <a:t>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40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CAUTION REQUIRED.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330408"/>
            <a:ext cx="81763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Ethical Responsibilities.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Policy and Practice requires good quality evidence (Fletcher-Watson &amp; </a:t>
            </a:r>
            <a:r>
              <a:rPr lang="en-GB" sz="2800" dirty="0">
                <a:latin typeface="Trebuchet MS" panose="020B0603020202020204" pitchFamily="34" charset="0"/>
              </a:rPr>
              <a:t>Happé </a:t>
            </a:r>
            <a:r>
              <a:rPr lang="en-GB" sz="2800" dirty="0" smtClean="0">
                <a:latin typeface="Trebuchet MS" panose="020B0603020202020204" pitchFamily="34" charset="0"/>
              </a:rPr>
              <a:t>2019; Green et al 2018b; Kay 2019).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Should be attempting to disprove their hypothesis (Rutter and Pickles 2016).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Balanced and accurate information should be presented (Brooks </a:t>
            </a:r>
            <a:r>
              <a:rPr lang="en-GB" sz="2800" dirty="0">
                <a:latin typeface="Trebuchet MS" panose="020B0603020202020204" pitchFamily="34" charset="0"/>
              </a:rPr>
              <a:t>et al 2014; Dawson 2004; Rutter &amp; Pickles 2016; Waltz </a:t>
            </a:r>
            <a:r>
              <a:rPr lang="en-GB" sz="2800" dirty="0" smtClean="0">
                <a:latin typeface="Trebuchet MS" panose="020B0603020202020204" pitchFamily="34" charset="0"/>
              </a:rPr>
              <a:t>2007). 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0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EXAMPLE, NOT THE BAND.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91" y="1196752"/>
            <a:ext cx="817639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A problematic statement.</a:t>
            </a:r>
            <a:endParaRPr lang="en-GB" sz="2800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Christie leads developing understanding of main discourse (Fidler 2019).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“</a:t>
            </a:r>
            <a:r>
              <a:rPr lang="en-GB" sz="2800" i="1" dirty="0">
                <a:latin typeface="Trebuchet MS" panose="020B0603020202020204" pitchFamily="34" charset="0"/>
              </a:rPr>
              <a:t>To build on developments, insights and increasing recognition of PDA but maintain the </a:t>
            </a:r>
            <a:r>
              <a:rPr lang="en-GB" sz="2800" i="1" u="sng" dirty="0">
                <a:latin typeface="Trebuchet MS" panose="020B0603020202020204" pitchFamily="34" charset="0"/>
              </a:rPr>
              <a:t>integrity</a:t>
            </a:r>
            <a:r>
              <a:rPr lang="en-GB" sz="2800" i="1" dirty="0">
                <a:latin typeface="Trebuchet MS" panose="020B0603020202020204" pitchFamily="34" charset="0"/>
              </a:rPr>
              <a:t> </a:t>
            </a:r>
            <a:r>
              <a:rPr lang="en-GB" sz="2800" i="1" dirty="0" smtClean="0">
                <a:latin typeface="Trebuchet MS" panose="020B0603020202020204" pitchFamily="34" charset="0"/>
              </a:rPr>
              <a:t>of </a:t>
            </a:r>
            <a:r>
              <a:rPr lang="en-GB" sz="2800" i="1" dirty="0">
                <a:latin typeface="Trebuchet MS" panose="020B0603020202020204" pitchFamily="34" charset="0"/>
              </a:rPr>
              <a:t>how the condition is understood and the nature of support that is needed by individuals.</a:t>
            </a:r>
            <a:r>
              <a:rPr lang="en-GB" sz="2800" dirty="0">
                <a:latin typeface="Trebuchet MS" panose="020B0603020202020204" pitchFamily="34" charset="0"/>
              </a:rPr>
              <a:t>” </a:t>
            </a:r>
            <a:r>
              <a:rPr lang="en-GB" sz="2800" dirty="0" smtClean="0">
                <a:latin typeface="Trebuchet MS" panose="020B0603020202020204" pitchFamily="34" charset="0"/>
              </a:rPr>
              <a:t>(Christie 2018).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Should see flaws here</a:t>
            </a:r>
            <a:r>
              <a:rPr lang="en-GB" sz="2800" dirty="0">
                <a:latin typeface="Trebuchet MS" panose="020B0603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1554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5"/>
    </mc:Choice>
    <mc:Fallback xmlns="">
      <p:transition spd="slow" advTm="3195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TIME TO BE CLINICAL.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908720"/>
            <a:ext cx="81763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DAP as a comorbid.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APA/ WHO’s place to decide what DAP is, e.g. a false form of attachment disorder (Milton 2017a).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Autism ex form of schizophrenia (Silberman 2015; Loong 2019).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Following DAP logic to nosology (DAP has specific strategies); it could be viewed as form of Catatonia &amp; Personality Disorder, due overlap in respective </a:t>
            </a:r>
            <a:r>
              <a:rPr lang="en-GB" sz="2800" dirty="0" smtClean="0">
                <a:latin typeface="Trebuchet MS" panose="020B0603020202020204" pitchFamily="34" charset="0"/>
              </a:rPr>
              <a:t>strategies (Eaton 2018a; 2018b; 2018; Fieldman 2018). 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54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THAT’S NOT TB.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4789" y="1261031"/>
            <a:ext cx="81763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DAP as a comorbid.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Core impairment is high anxiety levels (Christie 2007; Newson et al; Stuart et al 2019).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Anxiety is not part of autism profile &amp; is a comorbid (Fletcher-Watson &amp; </a:t>
            </a:r>
            <a:r>
              <a:rPr lang="en-GB" sz="2800" dirty="0">
                <a:latin typeface="Trebuchet MS" panose="020B0603020202020204" pitchFamily="34" charset="0"/>
              </a:rPr>
              <a:t>Happé </a:t>
            </a:r>
            <a:r>
              <a:rPr lang="en-GB" sz="2800" dirty="0" smtClean="0">
                <a:latin typeface="Trebuchet MS" panose="020B0603020202020204" pitchFamily="34" charset="0"/>
              </a:rPr>
              <a:t>2019; Gullon-Scott &amp; Bass 2018; Malik and Baird 2018; Woods 2018a).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is viewed as a comorbid within autism spectrum (Stuart et al 2019).</a:t>
            </a:r>
          </a:p>
        </p:txBody>
      </p:sp>
    </p:spTree>
    <p:extLst>
      <p:ext uri="{BB962C8B-B14F-4D97-AF65-F5344CB8AC3E}">
        <p14:creationId xmlns:p14="http://schemas.microsoft.com/office/powerpoint/2010/main" val="22854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RECORDINGS.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98" y="1303112"/>
            <a:ext cx="81763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Slide recordings.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 have made recordings for the slides, available at: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hlinkClick r:id="rId2"/>
              </a:rPr>
              <a:t>https://</a:t>
            </a:r>
            <a:r>
              <a:rPr lang="en-GB" sz="2800" dirty="0" smtClean="0">
                <a:hlinkClick r:id="rId2"/>
              </a:rPr>
              <a:t>www.researchgate.net/publication/333682762_Demand_Avoidance_Phenomena_Pathological_Demand_Avoidance_an_ethical_challenge_to_its_orthodoxy</a:t>
            </a:r>
            <a:r>
              <a:rPr lang="en-GB" sz="2800" dirty="0" smtClean="0"/>
              <a:t> 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Audio files located in each slide’s top right hand corner.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68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49"/>
    </mc:Choice>
    <mc:Fallback xmlns="">
      <p:transition spd="slow" advTm="24049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THAT’S NOT TB.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3878" y="1052736"/>
            <a:ext cx="81763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DAP as a comorbid.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DAP has no specificity (Attwood 2018; Christie et al 2012; Christie &amp; Fidler 2015; Garralda 2003</a:t>
            </a:r>
            <a:r>
              <a:rPr lang="en-GB" sz="2800" dirty="0" smtClean="0">
                <a:latin typeface="Trebuchet MS" panose="020B0603020202020204" pitchFamily="34" charset="0"/>
              </a:rPr>
              <a:t>; </a:t>
            </a:r>
            <a:r>
              <a:rPr lang="en-GB" sz="2800" dirty="0">
                <a:latin typeface="Trebuchet MS" panose="020B0603020202020204" pitchFamily="34" charset="0"/>
              </a:rPr>
              <a:t>Kay </a:t>
            </a:r>
            <a:r>
              <a:rPr lang="en-GB" sz="2800" dirty="0" smtClean="0">
                <a:latin typeface="Trebuchet MS" panose="020B0603020202020204" pitchFamily="34" charset="0"/>
              </a:rPr>
              <a:t>2019; </a:t>
            </a:r>
            <a:r>
              <a:rPr lang="en-GB" sz="2800" dirty="0">
                <a:latin typeface="Trebuchet MS" panose="020B0603020202020204" pitchFamily="34" charset="0"/>
              </a:rPr>
              <a:t>Malik and Baird 2018; </a:t>
            </a:r>
            <a:r>
              <a:rPr lang="en-GB" sz="2800" dirty="0" smtClean="0">
                <a:latin typeface="Trebuchet MS" panose="020B0603020202020204" pitchFamily="34" charset="0"/>
              </a:rPr>
              <a:t>Kay 2019</a:t>
            </a:r>
            <a:r>
              <a:rPr lang="en-GB" sz="2800" dirty="0">
                <a:latin typeface="Trebuchet MS" panose="020B0603020202020204" pitchFamily="34" charset="0"/>
              </a:rPr>
              <a:t>; Wing 2002</a:t>
            </a:r>
            <a:r>
              <a:rPr lang="en-GB" sz="2800" dirty="0" smtClean="0">
                <a:latin typeface="Trebuchet MS" panose="020B0603020202020204" pitchFamily="34" charset="0"/>
              </a:rPr>
              <a:t>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Interaction with </a:t>
            </a:r>
            <a:r>
              <a:rPr lang="en-GB" sz="2800" dirty="0" smtClean="0">
                <a:latin typeface="Trebuchet MS" panose="020B0603020202020204" pitchFamily="34" charset="0"/>
              </a:rPr>
              <a:t>comorbidities </a:t>
            </a:r>
            <a:r>
              <a:rPr lang="en-GB" sz="2800" dirty="0">
                <a:latin typeface="Trebuchet MS" panose="020B0603020202020204" pitchFamily="34" charset="0"/>
              </a:rPr>
              <a:t>affects autism development (Brede et al 2017; Flackhill et al 2017; Green et al 2018a; Verhoeff 2012</a:t>
            </a:r>
            <a:r>
              <a:rPr lang="en-GB" sz="2800" dirty="0" smtClean="0">
                <a:latin typeface="Trebuchet MS" panose="020B0603020202020204" pitchFamily="34" charset="0"/>
              </a:rPr>
              <a:t>).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PDA developmental traits are </a:t>
            </a:r>
            <a:r>
              <a:rPr lang="en-GB" sz="2800" dirty="0" smtClean="0">
                <a:latin typeface="Trebuchet MS" panose="020B0603020202020204" pitchFamily="34" charset="0"/>
              </a:rPr>
              <a:t>not-needed </a:t>
            </a:r>
            <a:r>
              <a:rPr lang="en-GB" sz="2800" dirty="0">
                <a:latin typeface="Trebuchet MS" panose="020B0603020202020204" pitchFamily="34" charset="0"/>
              </a:rPr>
              <a:t>for a diagnosis; does not need to be viewed as a PDD/ autism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00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ANXIOUS MOMENT.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052736"/>
            <a:ext cx="81763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DAP as a comorbid.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O’Nions </a:t>
            </a:r>
            <a:r>
              <a:rPr lang="en-GB" sz="2800" dirty="0">
                <a:latin typeface="Trebuchet MS" panose="020B0603020202020204" pitchFamily="34" charset="0"/>
              </a:rPr>
              <a:t>DAP model draws upon Anxiety Disorder &amp;</a:t>
            </a:r>
            <a:r>
              <a:rPr lang="en-GB" sz="2800" dirty="0" smtClean="0">
                <a:latin typeface="Trebuchet MS" panose="020B0603020202020204" pitchFamily="34" charset="0"/>
              </a:rPr>
              <a:t> PBS literature (Kay 2019).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Vicious </a:t>
            </a:r>
            <a:r>
              <a:rPr lang="en-GB" sz="2800" dirty="0">
                <a:latin typeface="Trebuchet MS" panose="020B0603020202020204" pitchFamily="34" charset="0"/>
              </a:rPr>
              <a:t>flower models for depression is from </a:t>
            </a:r>
            <a:r>
              <a:rPr lang="en-GB" sz="2800" dirty="0" smtClean="0">
                <a:latin typeface="Trebuchet MS" panose="020B0603020202020204" pitchFamily="34" charset="0"/>
              </a:rPr>
              <a:t>anxiety </a:t>
            </a:r>
            <a:r>
              <a:rPr lang="en-GB" sz="2800" dirty="0">
                <a:latin typeface="Trebuchet MS" panose="020B0603020202020204" pitchFamily="34" charset="0"/>
              </a:rPr>
              <a:t>scholarship (Moorey </a:t>
            </a:r>
            <a:r>
              <a:rPr lang="en-GB" sz="2800" dirty="0" smtClean="0">
                <a:latin typeface="Trebuchet MS" panose="020B0603020202020204" pitchFamily="34" charset="0"/>
              </a:rPr>
              <a:t>2010</a:t>
            </a:r>
            <a:r>
              <a:rPr lang="en-GB" sz="2800" dirty="0">
                <a:latin typeface="Trebuchet MS" panose="020B0603020202020204" pitchFamily="34" charset="0"/>
              </a:rPr>
              <a:t>); overlaps DAP behaviours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DAPers lived experience accounts suggest anxiety is due to fear of possible negative situations (Cat 2018; Thompson 2019); sign of OCD (Attwood 2015).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1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ANXIOUS MOMENT.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765175"/>
            <a:ext cx="81763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DAP as a comorbid.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Many clinicians have noted DAP is found external to </a:t>
            </a:r>
            <a:r>
              <a:rPr lang="en-GB" sz="2800" dirty="0" smtClean="0">
                <a:latin typeface="Trebuchet MS" panose="020B0603020202020204" pitchFamily="34" charset="0"/>
              </a:rPr>
              <a:t>autism (Flackhill </a:t>
            </a:r>
            <a:r>
              <a:rPr lang="en-GB" sz="2800" dirty="0">
                <a:latin typeface="Trebuchet MS" panose="020B0603020202020204" pitchFamily="34" charset="0"/>
              </a:rPr>
              <a:t>et </a:t>
            </a:r>
            <a:r>
              <a:rPr lang="en-GB" sz="2800" dirty="0" smtClean="0">
                <a:latin typeface="Trebuchet MS" panose="020B0603020202020204" pitchFamily="34" charset="0"/>
              </a:rPr>
              <a:t>al; 2017</a:t>
            </a:r>
            <a:r>
              <a:rPr lang="en-GB" sz="2800" dirty="0">
                <a:latin typeface="Trebuchet MS" panose="020B0603020202020204" pitchFamily="34" charset="0"/>
              </a:rPr>
              <a:t>; Gillberg 2014; Langton and Frederickson 2016; </a:t>
            </a:r>
            <a:r>
              <a:rPr lang="en-GB" sz="2800" dirty="0" smtClean="0">
                <a:latin typeface="Trebuchet MS" panose="020B0603020202020204" pitchFamily="34" charset="0"/>
              </a:rPr>
              <a:t>Trundle</a:t>
            </a:r>
            <a:r>
              <a:rPr lang="en-GB" sz="2800" dirty="0">
                <a:latin typeface="Trebuchet MS" panose="020B0603020202020204" pitchFamily="34" charset="0"/>
              </a:rPr>
              <a:t> </a:t>
            </a:r>
            <a:r>
              <a:rPr lang="en-GB" sz="2800" dirty="0" smtClean="0">
                <a:latin typeface="Trebuchet MS" panose="020B0603020202020204" pitchFamily="34" charset="0"/>
              </a:rPr>
              <a:t>et al 2017); Observation noted in personal correspondences.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Empirical evidence indicates DAP is not unique to autism, its behaviours are not caused </a:t>
            </a:r>
            <a:r>
              <a:rPr lang="en-GB" sz="2800" dirty="0" smtClean="0">
                <a:latin typeface="Trebuchet MS" panose="020B0603020202020204" pitchFamily="34" charset="0"/>
              </a:rPr>
              <a:t>by autism </a:t>
            </a:r>
            <a:r>
              <a:rPr lang="en-GB" sz="2800" dirty="0">
                <a:latin typeface="Trebuchet MS" panose="020B0603020202020204" pitchFamily="34" charset="0"/>
              </a:rPr>
              <a:t>and many DAPers </a:t>
            </a:r>
            <a:r>
              <a:rPr lang="en-GB" sz="2800" dirty="0" smtClean="0">
                <a:latin typeface="Trebuchet MS" panose="020B0603020202020204" pitchFamily="34" charset="0"/>
              </a:rPr>
              <a:t>are </a:t>
            </a:r>
            <a:r>
              <a:rPr lang="en-GB" sz="2800" dirty="0">
                <a:latin typeface="Trebuchet MS" panose="020B0603020202020204" pitchFamily="34" charset="0"/>
              </a:rPr>
              <a:t>not autistic (</a:t>
            </a:r>
            <a:r>
              <a:rPr lang="en-GB" sz="2800" dirty="0" smtClean="0">
                <a:latin typeface="Trebuchet MS" panose="020B0603020202020204" pitchFamily="34" charset="0"/>
              </a:rPr>
              <a:t>Egan et al 2019</a:t>
            </a:r>
            <a:r>
              <a:rPr lang="en-GB" sz="2800" dirty="0">
                <a:latin typeface="Trebuchet MS" panose="020B0603020202020204" pitchFamily="34" charset="0"/>
              </a:rPr>
              <a:t>; Green et al </a:t>
            </a:r>
            <a:r>
              <a:rPr lang="en-GB" sz="2800" dirty="0" smtClean="0">
                <a:latin typeface="Trebuchet MS" panose="020B0603020202020204" pitchFamily="34" charset="0"/>
              </a:rPr>
              <a:t>2018a; Kaushik 2015).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Many developmental pathways (Christie 2018; Loong 2019; Thompson 2019).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6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ABSOLUTELY PHENOMINAL.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1484784"/>
            <a:ext cx="81763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DAP as a comorbid.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What if, EDA-Q false positives are actually diagnostic overshadowing (Eaton 2018c)?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Case that there are </a:t>
            </a:r>
            <a:r>
              <a:rPr lang="en-GB" sz="2800" i="1" dirty="0" smtClean="0">
                <a:latin typeface="Trebuchet MS" panose="020B0603020202020204" pitchFamily="34" charset="0"/>
              </a:rPr>
              <a:t>Demand Avoidance Phenomena</a:t>
            </a:r>
            <a:r>
              <a:rPr lang="en-GB" sz="2800" dirty="0" smtClean="0">
                <a:latin typeface="Trebuchet MS" panose="020B0603020202020204" pitchFamily="34" charset="0"/>
              </a:rPr>
              <a:t> conditions, akin to “autisms” (Fletcher-Watson and </a:t>
            </a:r>
            <a:r>
              <a:rPr lang="en-GB" sz="2800" dirty="0">
                <a:latin typeface="Trebuchet MS" panose="020B0603020202020204" pitchFamily="34" charset="0"/>
              </a:rPr>
              <a:t>Happé </a:t>
            </a:r>
            <a:r>
              <a:rPr lang="en-GB" sz="2800" dirty="0" smtClean="0">
                <a:latin typeface="Trebuchet MS" panose="020B0603020202020204" pitchFamily="34" charset="0"/>
              </a:rPr>
              <a:t>2019; Wing et al 2011).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Good case for this name.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6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A MANIFOLD ISSUE.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1988840"/>
            <a:ext cx="81763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Elephant in the room.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Age of participatory research (Fletcher-Watson et al 2019; Parsons et al 2019; Pellicano et al 2018).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driven by non-autistic groups (</a:t>
            </a:r>
            <a:r>
              <a:rPr lang="fr-FR" sz="2800" dirty="0">
                <a:latin typeface="Trebuchet MS" panose="020B0603020202020204" pitchFamily="34" charset="0"/>
              </a:rPr>
              <a:t>Christie et al 2012; Newson et al 2003; Sanchez </a:t>
            </a:r>
            <a:r>
              <a:rPr lang="fr-FR" sz="2800" dirty="0" smtClean="0">
                <a:latin typeface="Trebuchet MS" panose="020B0603020202020204" pitchFamily="34" charset="0"/>
              </a:rPr>
              <a:t>2018).</a:t>
            </a:r>
            <a:endParaRPr lang="en-GB" sz="28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6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A MANIFOLD ISSUE.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1340768"/>
            <a:ext cx="81763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Elephant in the room.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Thousands of DAPers (autistic and not) are not diagnosed with it. 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Their perspectives need to be accounted for.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Citizen Power requires transparency (Arnstein 1969). 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DAPers, including autistics and non-autistic DAPers need representation on PDA Development Group.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5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MANUAL OR AUTOMATIC.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765175"/>
            <a:ext cx="81763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Evidence Thresholds.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Almost impossible to subtype autism (Wing et al 2011; Fletcher-Watson and </a:t>
            </a:r>
            <a:r>
              <a:rPr lang="en-GB" sz="2800" dirty="0">
                <a:latin typeface="Trebuchet MS" panose="020B0603020202020204" pitchFamily="34" charset="0"/>
              </a:rPr>
              <a:t>Happé </a:t>
            </a:r>
            <a:r>
              <a:rPr lang="en-GB" sz="2800" dirty="0" smtClean="0">
                <a:latin typeface="Trebuchet MS" panose="020B0603020202020204" pitchFamily="34" charset="0"/>
              </a:rPr>
              <a:t>2019).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needs exceptional quality evidence to be accepted as ASD subtype, e.g. more than Asperger’s Syndrome.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Can be accepted into diagnostic manuals with “typical quality” evidence base if non-ASD comorbid.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DSM6 &amp; ICD12 a generation away, might as well focus on gaining that evidence to inform policy and practice.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WHO’S INTERESTS?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052736"/>
            <a:ext cx="81763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Research Agenda.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Most autistic persons do not want autism subtyped or in diagnosis manuals (Chown &amp; Leatherland 2018; Fletcher-Watson and </a:t>
            </a:r>
            <a:r>
              <a:rPr lang="en-GB" sz="2800" dirty="0">
                <a:latin typeface="Trebuchet MS" panose="020B0603020202020204" pitchFamily="34" charset="0"/>
              </a:rPr>
              <a:t>Happé </a:t>
            </a:r>
            <a:r>
              <a:rPr lang="en-GB" sz="2800" dirty="0" smtClean="0">
                <a:latin typeface="Trebuchet MS" panose="020B0603020202020204" pitchFamily="34" charset="0"/>
              </a:rPr>
              <a:t>2019).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is not a autistic research priority (Cusack &amp; Sterry 2016; Pellicano et al 2014).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UK has limited autism research funding (Pellicano 2014), has improved slightly in 2016 (Warner et al 2019).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10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WHO’S INTERESTS?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765175"/>
            <a:ext cx="81763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Research Agenda.</a:t>
            </a:r>
          </a:p>
          <a:p>
            <a:pPr lvl="0"/>
            <a:endParaRPr lang="en-GB" sz="2800" dirty="0" smtClean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All stakeholders want better inclusive </a:t>
            </a:r>
            <a:r>
              <a:rPr lang="en-GB" sz="2800" dirty="0">
                <a:latin typeface="Trebuchet MS" panose="020B0603020202020204" pitchFamily="34" charset="0"/>
              </a:rPr>
              <a:t>education practices (</a:t>
            </a:r>
            <a:r>
              <a:rPr lang="en-GB" sz="2800" dirty="0" smtClean="0">
                <a:latin typeface="Trebuchet MS" panose="020B0603020202020204" pitchFamily="34" charset="0"/>
              </a:rPr>
              <a:t>Dillon et al </a:t>
            </a:r>
            <a:r>
              <a:rPr lang="en-GB" sz="2800" dirty="0">
                <a:latin typeface="Trebuchet MS" panose="020B0603020202020204" pitchFamily="34" charset="0"/>
              </a:rPr>
              <a:t>2016; Hardy and Woodcock 2015; Milton 2013; Stewart </a:t>
            </a:r>
            <a:r>
              <a:rPr lang="en-GB" sz="2800" dirty="0" smtClean="0">
                <a:latin typeface="Trebuchet MS" panose="020B0603020202020204" pitchFamily="34" charset="0"/>
              </a:rPr>
              <a:t>2012), not an additional ASD subtype.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 strategies are good practice (Green et al 2018b; Milton 2017a; Woods forthcoming).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Many non-DAPers benefit from </a:t>
            </a:r>
            <a:r>
              <a:rPr lang="en-GB" sz="2800" dirty="0">
                <a:latin typeface="Trebuchet MS" panose="020B0603020202020204" pitchFamily="34" charset="0"/>
              </a:rPr>
              <a:t>its strategies (</a:t>
            </a:r>
            <a:r>
              <a:rPr lang="en-GB" sz="2800" dirty="0" smtClean="0">
                <a:latin typeface="Trebuchet MS" panose="020B0603020202020204" pitchFamily="34" charset="0"/>
              </a:rPr>
              <a:t>Gore et al 2019</a:t>
            </a:r>
            <a:r>
              <a:rPr lang="en-GB" sz="2800" dirty="0">
                <a:latin typeface="Trebuchet MS" panose="020B0603020202020204" pitchFamily="34" charset="0"/>
              </a:rPr>
              <a:t>; Harrison 2017; </a:t>
            </a:r>
            <a:r>
              <a:rPr lang="en-GB" sz="2800" dirty="0" smtClean="0">
                <a:latin typeface="Trebuchet MS" panose="020B0603020202020204" pitchFamily="34" charset="0"/>
              </a:rPr>
              <a:t>Leatherland 2014; Loong </a:t>
            </a:r>
            <a:r>
              <a:rPr lang="en-GB" sz="2800" dirty="0">
                <a:latin typeface="Trebuchet MS" panose="020B0603020202020204" pitchFamily="34" charset="0"/>
              </a:rPr>
              <a:t>2019</a:t>
            </a:r>
            <a:r>
              <a:rPr lang="en-GB" sz="2800" dirty="0" smtClean="0">
                <a:latin typeface="Trebuchet MS" panose="020B0603020202020204" pitchFamily="34" charset="0"/>
              </a:rPr>
              <a:t>; Milton 2017a; </a:t>
            </a:r>
            <a:r>
              <a:rPr lang="en-GB" sz="2800" dirty="0">
                <a:latin typeface="Trebuchet MS" panose="020B0603020202020204" pitchFamily="34" charset="0"/>
              </a:rPr>
              <a:t>Murray </a:t>
            </a:r>
            <a:r>
              <a:rPr lang="en-GB" sz="2800" dirty="0" smtClean="0">
                <a:latin typeface="Trebuchet MS" panose="020B0603020202020204" pitchFamily="34" charset="0"/>
              </a:rPr>
              <a:t>2017; Stewart 2012; Williams 2018; Wood 2019; Woods, forthcoming).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2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46"/>
    </mc:Choice>
    <mc:Fallback xmlns="">
      <p:transition spd="slow" advTm="19746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Monotropism &amp; DAP.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TIME TO STRATEGISE.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765175"/>
            <a:ext cx="817639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Overlapping Strategies &amp; Pedagogies.</a:t>
            </a:r>
            <a:endParaRPr lang="en-GB" sz="2800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Autism Catatonia (Eaton 2018b).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Autistic preferred approaches (Laurent 2019; Milton 2018).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Capabilities Approach (Woods, forthcoming).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Dielectric Therapy (Eaton 2018b; Fieldman 2018).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Evidence based practices (Green et al 2018b).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Inquiries based learning.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SPELL Framework (Milton </a:t>
            </a:r>
            <a:r>
              <a:rPr lang="en-GB" sz="2800" dirty="0" smtClean="0">
                <a:latin typeface="Trebuchet MS" panose="020B0603020202020204" pitchFamily="34" charset="0"/>
              </a:rPr>
              <a:t>2017a).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Universal Design for Learning </a:t>
            </a:r>
            <a:r>
              <a:rPr lang="en-GB" sz="2800" dirty="0">
                <a:latin typeface="Trebuchet MS" panose="020B0603020202020204" pitchFamily="34" charset="0"/>
              </a:rPr>
              <a:t>(Woods, forthcoming</a:t>
            </a:r>
            <a:r>
              <a:rPr lang="en-GB" sz="2800" dirty="0" smtClean="0">
                <a:latin typeface="Trebuchet MS" panose="020B0603020202020204" pitchFamily="34" charset="0"/>
              </a:rPr>
              <a:t>).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4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34"/>
    </mc:Choice>
    <mc:Fallback xmlns="">
      <p:transition spd="slow" advTm="1803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>
                <a:solidFill>
                  <a:srgbClr val="C00000"/>
                </a:solidFill>
                <a:latin typeface="Trebuchet MS" panose="020B0603020202020204" pitchFamily="34" charset="0"/>
              </a:rPr>
              <a:t>PERSPECTIVE.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99" y="1196752"/>
            <a:ext cx="817639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latin typeface="Trebuchet MS" panose="020B0603020202020204" pitchFamily="34" charset="0"/>
              </a:rPr>
              <a:t>My Bias.</a:t>
            </a: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The speaker meets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its proposed profile, but that does not mean much.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Demand Avoidance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Phenomena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(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DAP)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Significantly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more compelling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research, in quantity and quality, see previous talk (Woods 2019).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Highly contested, undermining credibility of all DAP “experts” (Vassilev &amp; Pilgrim 2009), including the speaker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0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49"/>
    </mc:Choice>
    <mc:Fallback xmlns="">
      <p:transition spd="slow" advTm="24049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ROUND TABLE.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2" y="1628800"/>
            <a:ext cx="81763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Summarising.</a:t>
            </a:r>
            <a:endParaRPr lang="en-GB" sz="2800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DAP, not PDA.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Comorbid, not ASD.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DAP carers are </a:t>
            </a:r>
            <a:r>
              <a:rPr lang="en-GB" sz="2800" dirty="0" smtClean="0">
                <a:latin typeface="Trebuchet MS" panose="020B0603020202020204" pitchFamily="34" charset="0"/>
              </a:rPr>
              <a:t>a vulnerable </a:t>
            </a:r>
            <a:r>
              <a:rPr lang="en-GB" sz="2800" dirty="0">
                <a:latin typeface="Trebuchet MS" panose="020B0603020202020204" pitchFamily="34" charset="0"/>
              </a:rPr>
              <a:t>group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Transparency and inclusion all stakeholders, autistic &amp; non autistic DAPers.</a:t>
            </a:r>
          </a:p>
        </p:txBody>
      </p:sp>
    </p:spTree>
    <p:extLst>
      <p:ext uri="{BB962C8B-B14F-4D97-AF65-F5344CB8AC3E}">
        <p14:creationId xmlns:p14="http://schemas.microsoft.com/office/powerpoint/2010/main" val="240839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5"/>
    </mc:Choice>
    <mc:Fallback xmlns="">
      <p:transition spd="slow" advTm="3195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ROUND TABLE.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7404" y="1700808"/>
            <a:ext cx="81763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Summarising.</a:t>
            </a:r>
            <a:endParaRPr lang="en-GB" sz="2800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Policy and practice decisions require good evidence.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At what specific evidence thresholds?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Not my personal views, what most persons could support.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Please respond to this.</a:t>
            </a:r>
          </a:p>
        </p:txBody>
      </p:sp>
    </p:spTree>
    <p:extLst>
      <p:ext uri="{BB962C8B-B14F-4D97-AF65-F5344CB8AC3E}">
        <p14:creationId xmlns:p14="http://schemas.microsoft.com/office/powerpoint/2010/main" val="184516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5"/>
    </mc:Choice>
    <mc:Fallback xmlns="">
      <p:transition spd="slow" advTm="3195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POSITIVE FEEDBACK.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1268760"/>
            <a:ext cx="81763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Acknowledgements.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Damian Milton for his DAP deconstruction that inspired my original DAP ethics essay.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Peer reviewers of journal </a:t>
            </a:r>
            <a:r>
              <a:rPr lang="en-GB" sz="2800" i="1" dirty="0" smtClean="0">
                <a:latin typeface="Trebuchet MS" panose="020B0603020202020204" pitchFamily="34" charset="0"/>
              </a:rPr>
              <a:t>Autism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Everyone who has supported my academic work.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PDA </a:t>
            </a:r>
            <a:r>
              <a:rPr lang="en-GB" sz="2800" smtClean="0">
                <a:latin typeface="Trebuchet MS" panose="020B0603020202020204" pitchFamily="34" charset="0"/>
              </a:rPr>
              <a:t>Development Group, PDA </a:t>
            </a:r>
            <a:r>
              <a:rPr lang="en-GB" sz="2800" dirty="0">
                <a:latin typeface="Trebuchet MS" panose="020B0603020202020204" pitchFamily="34" charset="0"/>
              </a:rPr>
              <a:t>Society </a:t>
            </a:r>
            <a:r>
              <a:rPr lang="en-GB" sz="2800" dirty="0" smtClean="0">
                <a:latin typeface="Trebuchet MS" panose="020B0603020202020204" pitchFamily="34" charset="0"/>
              </a:rPr>
              <a:t>&amp; Harry Thompson did not respond to invitations to comment on topic. </a:t>
            </a:r>
          </a:p>
        </p:txBody>
      </p:sp>
    </p:spTree>
    <p:extLst>
      <p:ext uri="{BB962C8B-B14F-4D97-AF65-F5344CB8AC3E}">
        <p14:creationId xmlns:p14="http://schemas.microsoft.com/office/powerpoint/2010/main" val="20821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79"/>
    </mc:Choice>
    <mc:Fallback xmlns="">
      <p:transition spd="slow" advTm="11479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POSITIVE FEEDBACK.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1628800"/>
            <a:ext cx="81763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Commentary.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PDA Society did comment privately on the slides.</a:t>
            </a:r>
            <a:r>
              <a:rPr lang="en-GB" sz="2800" dirty="0">
                <a:latin typeface="Trebuchet MS" panose="020B0603020202020204" pitchFamily="34" charset="0"/>
              </a:rPr>
              <a:t> </a:t>
            </a:r>
            <a:r>
              <a:rPr lang="en-GB" sz="2800" dirty="0" smtClean="0">
                <a:latin typeface="Trebuchet MS" panose="020B0603020202020204" pitchFamily="34" charset="0"/>
              </a:rPr>
              <a:t>They declined opportunity to comment the recordings.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What threshold is required for PDA Society and others to change their stance on PDA?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Generally, feedback has positive.</a:t>
            </a:r>
          </a:p>
        </p:txBody>
      </p:sp>
    </p:spTree>
    <p:extLst>
      <p:ext uri="{BB962C8B-B14F-4D97-AF65-F5344CB8AC3E}">
        <p14:creationId xmlns:p14="http://schemas.microsoft.com/office/powerpoint/2010/main" val="191699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79"/>
    </mc:Choice>
    <mc:Fallback xmlns="">
      <p:transition spd="slow" advTm="11479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CHEAP PLUG.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1484784"/>
            <a:ext cx="81763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Autism Policy &amp; Practice.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Open Access autistic-led good practice journal.</a:t>
            </a: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Access via link below: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/>
            </a:r>
            <a:b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  <a:hlinkClick r:id="rId2"/>
              </a:rPr>
              <a:t>www.openaccessautism.org/index.php/app/about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Alternatively, contact Dr Mitzi Waltz.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/>
            </a:r>
            <a:b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  <a:hlinkClick r:id="rId3"/>
              </a:rPr>
              <a:t>mitziwaltz@yahoo.com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395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49"/>
    </mc:Choice>
    <mc:Fallback xmlns="">
      <p:transition spd="slow" advTm="24049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  <a:latin typeface="Trebuchet MS" panose="020B0603020202020204" pitchFamily="34" charset="0"/>
              </a:rPr>
              <a:t>ANY QUESTIONS</a:t>
            </a:r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?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1268759"/>
            <a:ext cx="81763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The End Game.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Contact </a:t>
            </a:r>
            <a:r>
              <a:rPr lang="en-GB" sz="2800" dirty="0">
                <a:latin typeface="Trebuchet MS" panose="020B0603020202020204" pitchFamily="34" charset="0"/>
              </a:rPr>
              <a:t>Details: </a:t>
            </a:r>
            <a:r>
              <a:rPr lang="en-GB" sz="2800" dirty="0" smtClean="0">
                <a:latin typeface="Trebuchet MS" panose="020B0603020202020204" pitchFamily="34" charset="0"/>
                <a:hlinkClick r:id="rId2"/>
              </a:rPr>
              <a:t>richardwoodsautism@gmail.com</a:t>
            </a:r>
            <a:r>
              <a:rPr lang="en-GB" sz="2800" dirty="0" smtClean="0">
                <a:latin typeface="Trebuchet MS" panose="020B0603020202020204" pitchFamily="34" charset="0"/>
              </a:rPr>
              <a:t> 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Twitter </a:t>
            </a:r>
            <a:r>
              <a:rPr lang="en-GB" sz="2800" dirty="0">
                <a:latin typeface="Trebuchet MS" panose="020B0603020202020204" pitchFamily="34" charset="0"/>
              </a:rPr>
              <a:t>handle</a:t>
            </a:r>
            <a:r>
              <a:rPr lang="en-GB" sz="2800" dirty="0" smtClean="0">
                <a:latin typeface="Trebuchet MS" panose="020B0603020202020204" pitchFamily="34" charset="0"/>
              </a:rPr>
              <a:t>:</a:t>
            </a:r>
            <a:br>
              <a:rPr lang="en-GB" sz="2800" dirty="0" smtClean="0">
                <a:latin typeface="Trebuchet MS" panose="020B0603020202020204" pitchFamily="34" charset="0"/>
              </a:rPr>
            </a:br>
            <a:r>
              <a:rPr lang="en-GB" sz="2800" dirty="0" smtClean="0">
                <a:latin typeface="Trebuchet MS" panose="020B0603020202020204" pitchFamily="34" charset="0"/>
              </a:rPr>
              <a:t>@Richard_Autism  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My researchgate:</a:t>
            </a:r>
            <a:r>
              <a:rPr lang="en-GB" sz="2800" dirty="0">
                <a:latin typeface="Trebuchet MS" panose="020B0603020202020204" pitchFamily="34" charset="0"/>
              </a:rPr>
              <a:t/>
            </a:r>
            <a:br>
              <a:rPr lang="en-GB" sz="2800" dirty="0">
                <a:latin typeface="Trebuchet MS" panose="020B0603020202020204" pitchFamily="34" charset="0"/>
              </a:rPr>
            </a:br>
            <a:r>
              <a:rPr lang="en-GB" sz="2800" dirty="0">
                <a:latin typeface="Trebuchet MS" panose="020B0603020202020204" pitchFamily="34" charset="0"/>
                <a:hlinkClick r:id="rId3"/>
              </a:rPr>
              <a:t>https://</a:t>
            </a:r>
            <a:r>
              <a:rPr lang="en-GB" sz="2800" dirty="0" smtClean="0">
                <a:latin typeface="Trebuchet MS" panose="020B0603020202020204" pitchFamily="34" charset="0"/>
                <a:hlinkClick r:id="rId3"/>
              </a:rPr>
              <a:t>www.researchgate.net/profile/Richard_Woods10</a:t>
            </a:r>
            <a:r>
              <a:rPr lang="en-GB" sz="2800" dirty="0" smtClean="0">
                <a:latin typeface="Trebuchet MS" panose="020B0603020202020204" pitchFamily="34" charset="0"/>
              </a:rPr>
              <a:t>  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Any </a:t>
            </a:r>
            <a:r>
              <a:rPr lang="en-GB" sz="2800" dirty="0">
                <a:latin typeface="Trebuchet MS" panose="020B0603020202020204" pitchFamily="34" charset="0"/>
              </a:rPr>
              <a:t>questions</a:t>
            </a:r>
            <a:r>
              <a:rPr lang="en-GB" sz="2800" dirty="0" smtClean="0">
                <a:latin typeface="Trebuchet MS" panose="020B0603020202020204" pitchFamily="34" charset="0"/>
              </a:rPr>
              <a:t>?</a:t>
            </a:r>
            <a:endParaRPr lang="en-GB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1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FIRST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908720"/>
            <a:ext cx="817639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Arnstein, S. (1969). A Ladder of Citizen Participation. </a:t>
            </a:r>
            <a:r>
              <a:rPr lang="en-GB" sz="1600" i="1" dirty="0">
                <a:latin typeface="Trebuchet MS" panose="020B0603020202020204" pitchFamily="34" charset="0"/>
              </a:rPr>
              <a:t>Journal of the American Planning Association</a:t>
            </a:r>
            <a:r>
              <a:rPr lang="en-GB" sz="1600" dirty="0">
                <a:latin typeface="Trebuchet MS" panose="020B0603020202020204" pitchFamily="34" charset="0"/>
              </a:rPr>
              <a:t>, 35: 216-224.</a:t>
            </a:r>
          </a:p>
          <a:p>
            <a:pPr marL="514350" lvl="0" indent="-514350">
              <a:buAutoNum type="arabicParenR"/>
            </a:pPr>
            <a:r>
              <a:rPr lang="en-GB" sz="1600" dirty="0" smtClean="0">
                <a:latin typeface="Trebuchet MS" panose="020B0603020202020204" pitchFamily="34" charset="0"/>
              </a:rPr>
              <a:t>Attwood</a:t>
            </a:r>
            <a:r>
              <a:rPr lang="en-GB" sz="1600" dirty="0">
                <a:latin typeface="Trebuchet MS" panose="020B0603020202020204" pitchFamily="34" charset="0"/>
              </a:rPr>
              <a:t>, T. (2018). School Refusal by Professor Tony Attwood (Online blog).  Retrieved from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https://attwoodandgarnettevents.com/2018/11/29/school-refusal-by-professor-tony-attwood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/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27 March 2018).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Brede, J., Remington, A., Kenny, L., &amp; Warren, K. (2017). Excluded from school: Autistic students’ experiences of school exclusion and subsequent re-integration into school. </a:t>
            </a:r>
            <a:r>
              <a:rPr lang="en-GB" sz="1600" i="1" dirty="0">
                <a:latin typeface="Trebuchet MS" panose="020B0603020202020204" pitchFamily="34" charset="0"/>
              </a:rPr>
              <a:t>Autism &amp; Developmental Language Impairments</a:t>
            </a:r>
            <a:r>
              <a:rPr lang="en-GB" sz="1600" dirty="0">
                <a:latin typeface="Trebuchet MS" panose="020B0603020202020204" pitchFamily="34" charset="0"/>
              </a:rPr>
              <a:t>, 2(1), 1-20.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Brooks, R., Te Riele, K., &amp; Maguire, M. (2014). </a:t>
            </a:r>
            <a:r>
              <a:rPr lang="en-GB" sz="1600" i="1" dirty="0">
                <a:latin typeface="Trebuchet MS" panose="020B0603020202020204" pitchFamily="34" charset="0"/>
              </a:rPr>
              <a:t>Ethics and Education Research. London</a:t>
            </a:r>
            <a:r>
              <a:rPr lang="en-GB" sz="1600" dirty="0">
                <a:latin typeface="Trebuchet MS" panose="020B0603020202020204" pitchFamily="34" charset="0"/>
              </a:rPr>
              <a:t>: Sage Publications Limited.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Cat, Sally. (2018). </a:t>
            </a:r>
            <a:r>
              <a:rPr lang="en-GB" sz="1600" i="1" dirty="0">
                <a:latin typeface="Trebuchet MS" panose="020B0603020202020204" pitchFamily="34" charset="0"/>
              </a:rPr>
              <a:t>PDA by PDAers: From Anxiety to Avoidance and Masking to Meltdowns</a:t>
            </a:r>
            <a:r>
              <a:rPr lang="en-GB" sz="1600" dirty="0">
                <a:latin typeface="Trebuchet MS" panose="020B0603020202020204" pitchFamily="34" charset="0"/>
              </a:rPr>
              <a:t>. London, UK: Jessica Kingsley Publishers.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Chown, N., &amp; Leatherland, J. (2018). An open letter to Professor David Mandell Editor-in-Chief, Autism in response to the article "A new era in Autism". </a:t>
            </a:r>
            <a:r>
              <a:rPr lang="en-GB" sz="1600" i="1" dirty="0">
                <a:latin typeface="Trebuchet MS" panose="020B0603020202020204" pitchFamily="34" charset="0"/>
              </a:rPr>
              <a:t>Autonomy, the Critical Journal of Interdisciplinary Autism Studies</a:t>
            </a:r>
            <a:r>
              <a:rPr lang="en-GB" sz="1600" dirty="0">
                <a:latin typeface="Trebuchet MS" panose="020B0603020202020204" pitchFamily="34" charset="0"/>
              </a:rPr>
              <a:t>, </a:t>
            </a:r>
            <a:r>
              <a:rPr lang="en-GB" sz="1600" dirty="0" smtClean="0">
                <a:latin typeface="Trebuchet MS" panose="020B0603020202020204" pitchFamily="34" charset="0"/>
              </a:rPr>
              <a:t>1(1).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Christie, P. (2007). The Distinctive Clinical and Educational Needs of Children with Pathological Demand Avoidance Syndrome: Guidelines for Good Practice. </a:t>
            </a:r>
            <a:r>
              <a:rPr lang="en-GB" sz="1600" i="1" dirty="0">
                <a:latin typeface="Trebuchet MS" panose="020B0603020202020204" pitchFamily="34" charset="0"/>
              </a:rPr>
              <a:t>Good Autism Practice</a:t>
            </a:r>
            <a:r>
              <a:rPr lang="en-GB" sz="1600" dirty="0">
                <a:latin typeface="Trebuchet MS" panose="020B0603020202020204" pitchFamily="34" charset="0"/>
              </a:rPr>
              <a:t>, 8: 3-11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71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SECOND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759495"/>
            <a:ext cx="817639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Christie, P., Duncan, M., Fidler, R., &amp; Healey, Z. (2012). </a:t>
            </a:r>
            <a:r>
              <a:rPr lang="en-GB" sz="1600" i="1" dirty="0">
                <a:latin typeface="Trebuchet MS" panose="020B0603020202020204" pitchFamily="34" charset="0"/>
              </a:rPr>
              <a:t>Understanding Pathological Demand Avoidance Syndrome: A Guide for Parents, Teachers and Other Professionals</a:t>
            </a:r>
            <a:r>
              <a:rPr lang="en-GB" sz="1600" dirty="0">
                <a:latin typeface="Trebuchet MS" panose="020B0603020202020204" pitchFamily="34" charset="0"/>
              </a:rPr>
              <a:t>. London, UK: Jessica Kingsley Publishers.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Christie, P., &amp; Fidler, R. (2015). Frequently Asked Questions. In: Sherwin, J. </a:t>
            </a:r>
            <a:r>
              <a:rPr lang="en-GB" sz="1600" i="1" dirty="0">
                <a:latin typeface="Trebuchet MS" panose="020B0603020202020204" pitchFamily="34" charset="0"/>
              </a:rPr>
              <a:t>Pathological Demand Avoidance Syndrome, Daughter is Not Naughty </a:t>
            </a:r>
            <a:r>
              <a:rPr lang="en-GB" sz="1600" dirty="0">
                <a:latin typeface="Trebuchet MS" panose="020B0603020202020204" pitchFamily="34" charset="0"/>
              </a:rPr>
              <a:t>(pp. 308-319). London: Jessica Kingsley Publishers.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Cusack, J., &amp; Sterry, R. (2016). </a:t>
            </a:r>
            <a:r>
              <a:rPr lang="en-GB" sz="1600" i="1" dirty="0">
                <a:latin typeface="Trebuchet MS" panose="020B0603020202020204" pitchFamily="34" charset="0"/>
              </a:rPr>
              <a:t>Your questions: shaping future autism research </a:t>
            </a:r>
            <a:r>
              <a:rPr lang="en-GB" sz="1600" dirty="0">
                <a:latin typeface="Trebuchet MS" panose="020B0603020202020204" pitchFamily="34" charset="0"/>
              </a:rPr>
              <a:t>(Online report).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www.autistica.org.uk/downloads/files/Autism-Top-10-Your-Priorities-for-Autism-Research.pdf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29 January 2019).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Dawson, M. (2004). </a:t>
            </a:r>
            <a:r>
              <a:rPr lang="en-GB" sz="1600" i="1" dirty="0">
                <a:latin typeface="Trebuchet MS" panose="020B0603020202020204" pitchFamily="34" charset="0"/>
              </a:rPr>
              <a:t>The misbehaviour of behaviourists: ethical challenges to the autism-ABA industry</a:t>
            </a:r>
            <a:r>
              <a:rPr lang="en-GB" sz="1600" dirty="0">
                <a:latin typeface="Trebuchet MS" panose="020B0603020202020204" pitchFamily="34" charset="0"/>
              </a:rPr>
              <a:t> (Online blog). Retrieved from: </a:t>
            </a:r>
            <a:r>
              <a:rPr lang="en-GB" sz="1600" dirty="0">
                <a:latin typeface="Trebuchet MS" panose="020B0603020202020204" pitchFamily="34" charset="0"/>
                <a:hlinkClick r:id="rId3"/>
              </a:rPr>
              <a:t>http://www.sentex.net/~</a:t>
            </a:r>
            <a:r>
              <a:rPr lang="en-GB" sz="1600" dirty="0" smtClean="0">
                <a:latin typeface="Trebuchet MS" panose="020B0603020202020204" pitchFamily="34" charset="0"/>
                <a:hlinkClick r:id="rId3"/>
              </a:rPr>
              <a:t>nexus23/naa_aba.html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29 January 2019</a:t>
            </a:r>
            <a:r>
              <a:rPr lang="en-GB" sz="1600" dirty="0" smtClean="0">
                <a:latin typeface="Trebuchet MS" panose="020B0603020202020204" pitchFamily="34" charset="0"/>
              </a:rPr>
              <a:t>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Dillon, G., Underwood, J., &amp; Freemantle, L. (2016). Autism and the U.K. Secondary School Experience. </a:t>
            </a:r>
            <a:r>
              <a:rPr lang="en-GB" sz="1600" i="1" dirty="0">
                <a:latin typeface="Trebuchet MS" panose="020B0603020202020204" pitchFamily="34" charset="0"/>
              </a:rPr>
              <a:t>Focus on Autism and Other Developmental Disabilities</a:t>
            </a:r>
            <a:r>
              <a:rPr lang="en-GB" sz="1600" dirty="0">
                <a:latin typeface="Trebuchet MS" panose="020B0603020202020204" pitchFamily="34" charset="0"/>
              </a:rPr>
              <a:t>, 31(3), 221-230.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Durà-Vilà, G. and Levi, T. (2019). </a:t>
            </a:r>
            <a:r>
              <a:rPr lang="en-GB" sz="1600" i="1" dirty="0">
                <a:latin typeface="Trebuchet MS" panose="020B0603020202020204" pitchFamily="34" charset="0"/>
              </a:rPr>
              <a:t>Me and My PDA: A Guide to Pathological Demand Avoidance for Young People</a:t>
            </a:r>
            <a:r>
              <a:rPr lang="en-GB" sz="1600" dirty="0">
                <a:latin typeface="Trebuchet MS" panose="020B0603020202020204" pitchFamily="34" charset="0"/>
              </a:rPr>
              <a:t>. London: Jessica Kingsley Publishers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AutoNum type="arabicParenR"/>
            </a:pPr>
            <a:r>
              <a:rPr lang="en-GB" sz="1600" dirty="0" smtClean="0">
                <a:latin typeface="Trebuchet MS" panose="020B0603020202020204" pitchFamily="34" charset="0"/>
              </a:rPr>
              <a:t>Eaton., J. (2018a). </a:t>
            </a:r>
            <a:r>
              <a:rPr lang="en-GB" sz="1600" i="1" dirty="0" smtClean="0">
                <a:latin typeface="Trebuchet MS" panose="020B0603020202020204" pitchFamily="34" charset="0"/>
              </a:rPr>
              <a:t>PDA and mental health</a:t>
            </a:r>
            <a:r>
              <a:rPr lang="en-GB" sz="1600" dirty="0" smtClean="0">
                <a:latin typeface="Trebuchet MS" panose="020B0603020202020204" pitchFamily="34" charset="0"/>
              </a:rPr>
              <a:t> (online). Retrieved from</a:t>
            </a:r>
            <a:r>
              <a:rPr lang="en-GB" sz="1600" dirty="0">
                <a:latin typeface="Trebuchet MS" panose="020B0603020202020204" pitchFamily="34" charset="0"/>
              </a:rPr>
              <a:t>: </a:t>
            </a:r>
            <a:r>
              <a:rPr lang="en-GB" sz="1600" dirty="0">
                <a:latin typeface="Trebuchet MS" panose="020B0603020202020204" pitchFamily="34" charset="0"/>
                <a:hlinkClick r:id="rId4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4"/>
              </a:rPr>
              <a:t>network.autism.org.uk/sites/default/files/ckfinder/files/PDA%20and%20mental%20health.pdf</a:t>
            </a:r>
            <a:r>
              <a:rPr lang="en-GB" sz="1600" dirty="0" smtClean="0">
                <a:latin typeface="Trebuchet MS" panose="020B0603020202020204" pitchFamily="34" charset="0"/>
              </a:rPr>
              <a:t> (Accessed 12 June 2019). </a:t>
            </a:r>
          </a:p>
        </p:txBody>
      </p:sp>
    </p:spTree>
    <p:extLst>
      <p:ext uri="{BB962C8B-B14F-4D97-AF65-F5344CB8AC3E}">
        <p14:creationId xmlns:p14="http://schemas.microsoft.com/office/powerpoint/2010/main" val="81853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THIRD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765175"/>
            <a:ext cx="817639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Eaton, J. (2018b). </a:t>
            </a:r>
            <a:r>
              <a:rPr lang="en-GB" sz="1600" i="1" dirty="0">
                <a:latin typeface="Trebuchet MS" panose="020B0603020202020204" pitchFamily="34" charset="0"/>
              </a:rPr>
              <a:t>A Guide to Mental Health Issues in Girls and Young Women on the Autism Spectrum: Diagnosis, Intervention and Family Support</a:t>
            </a:r>
            <a:r>
              <a:rPr lang="en-GB" sz="1600" dirty="0">
                <a:latin typeface="Trebuchet MS" panose="020B0603020202020204" pitchFamily="34" charset="0"/>
              </a:rPr>
              <a:t>. London, UK: Jessica Kingsley Publishers.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Eaton, J. (2018c). </a:t>
            </a:r>
            <a:r>
              <a:rPr lang="en-GB" sz="1600" i="1" dirty="0">
                <a:latin typeface="Trebuchet MS" panose="020B0603020202020204" pitchFamily="34" charset="0"/>
              </a:rPr>
              <a:t>PDA and differential diagnosis</a:t>
            </a:r>
            <a:r>
              <a:rPr lang="en-GB" sz="1600" dirty="0">
                <a:latin typeface="Trebuchet MS" panose="020B0603020202020204" pitchFamily="34" charset="0"/>
              </a:rPr>
              <a:t>. In National Autistic Society (Ed), Pathological Demand Avoidance Conference. London: National Autistic Society.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Fidler, R. (2019). Girls who “can’t help won’t”: Understanding the distinctive profile of Pathological Demand Avoidance (PDA) and developing approaches to support girls with PDA. In: Carpenter, B., Happe, F., &amp; Egerton, J (Eds.), </a:t>
            </a:r>
            <a:r>
              <a:rPr lang="en-GB" sz="1600" i="1" dirty="0">
                <a:latin typeface="Trebuchet MS" panose="020B0603020202020204" pitchFamily="34" charset="0"/>
              </a:rPr>
              <a:t>Girls and Autism: Educational, Family and Personal Perspectives </a:t>
            </a:r>
            <a:r>
              <a:rPr lang="en-GB" sz="1600" dirty="0">
                <a:latin typeface="Trebuchet MS" panose="020B0603020202020204" pitchFamily="34" charset="0"/>
              </a:rPr>
              <a:t>(pp. </a:t>
            </a:r>
            <a:r>
              <a:rPr lang="en-GB" sz="1600" dirty="0" smtClean="0">
                <a:latin typeface="Trebuchet MS" panose="020B0603020202020204" pitchFamily="34" charset="0"/>
              </a:rPr>
              <a:t>93-101</a:t>
            </a:r>
            <a:r>
              <a:rPr lang="en-GB" sz="1600" dirty="0">
                <a:latin typeface="Trebuchet MS" panose="020B0603020202020204" pitchFamily="34" charset="0"/>
              </a:rPr>
              <a:t>).Abbingdon, Routledge.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Fidler, R and Christie, P. (2019). </a:t>
            </a:r>
            <a:r>
              <a:rPr lang="en-GB" sz="1600" i="1" dirty="0">
                <a:latin typeface="Trebuchet MS" panose="020B0603020202020204" pitchFamily="34" charset="0"/>
              </a:rPr>
              <a:t>Collaborative Approaches to Learning for Pupils with PDA: Strategies for Education Professionals</a:t>
            </a:r>
            <a:r>
              <a:rPr lang="en-GB" sz="1600" dirty="0">
                <a:latin typeface="Trebuchet MS" panose="020B0603020202020204" pitchFamily="34" charset="0"/>
              </a:rPr>
              <a:t>. London: Jessica Kingsley Publishers.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Fieldman, R. (2018). </a:t>
            </a:r>
            <a:r>
              <a:rPr lang="en-GB" sz="1600" i="1" dirty="0">
                <a:latin typeface="Trebuchet MS" panose="020B0603020202020204" pitchFamily="34" charset="0"/>
              </a:rPr>
              <a:t>Reflections on the Psychopathology of Demand Rejection and Avoidance</a:t>
            </a:r>
            <a:r>
              <a:rPr lang="en-GB" sz="1600" dirty="0">
                <a:latin typeface="Trebuchet MS" panose="020B0603020202020204" pitchFamily="34" charset="0"/>
              </a:rPr>
              <a:t> (Online Blog).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https://libertyofthinking.wordpress.com/2018/10/29/reflections-on-the-psychopathology-of-demand-rejection-and-avoidance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/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08 March 2019</a:t>
            </a:r>
            <a:r>
              <a:rPr lang="en-GB" sz="1600" dirty="0" smtClean="0">
                <a:latin typeface="Trebuchet MS" panose="020B0603020202020204" pitchFamily="34" charset="0"/>
              </a:rPr>
              <a:t>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Flackhill, C., James, S., Soppitt, R., &amp; Milton, K. (2017). The Coventry Grid Interview (CGI): exploring autism and attachment difficulties. </a:t>
            </a:r>
            <a:r>
              <a:rPr lang="en-GB" sz="1600" i="1" dirty="0">
                <a:latin typeface="Trebuchet MS" panose="020B0603020202020204" pitchFamily="34" charset="0"/>
              </a:rPr>
              <a:t>Good Autism Practice</a:t>
            </a:r>
            <a:r>
              <a:rPr lang="en-GB" sz="1600" dirty="0">
                <a:latin typeface="Trebuchet MS" panose="020B0603020202020204" pitchFamily="34" charset="0"/>
              </a:rPr>
              <a:t>, 18: 62–80.</a:t>
            </a:r>
          </a:p>
        </p:txBody>
      </p:sp>
    </p:spTree>
    <p:extLst>
      <p:ext uri="{BB962C8B-B14F-4D97-AF65-F5344CB8AC3E}">
        <p14:creationId xmlns:p14="http://schemas.microsoft.com/office/powerpoint/2010/main" val="95720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FOURTH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980728"/>
            <a:ext cx="81763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Fletcher-Watson, S., Adam, J., Brook, K., Charman, T., Crane, L., Cusack, J.,… Pellicano, E. (</a:t>
            </a:r>
            <a:r>
              <a:rPr lang="en-GB" sz="1600" dirty="0" smtClean="0">
                <a:latin typeface="Trebuchet MS" panose="020B0603020202020204" pitchFamily="34" charset="0"/>
              </a:rPr>
              <a:t>2019). </a:t>
            </a:r>
            <a:r>
              <a:rPr lang="en-GB" sz="1600" dirty="0">
                <a:latin typeface="Trebuchet MS" panose="020B0603020202020204" pitchFamily="34" charset="0"/>
              </a:rPr>
              <a:t>Making the future together: Shaping autism research through meaningful participation. </a:t>
            </a:r>
            <a:r>
              <a:rPr lang="en-GB" sz="1600" i="1" dirty="0">
                <a:latin typeface="Trebuchet MS" panose="020B0603020202020204" pitchFamily="34" charset="0"/>
              </a:rPr>
              <a:t>Autism</a:t>
            </a:r>
            <a:r>
              <a:rPr lang="en-GB" sz="1600" dirty="0">
                <a:latin typeface="Trebuchet MS" panose="020B0603020202020204" pitchFamily="34" charset="0"/>
              </a:rPr>
              <a:t>. 23(4</a:t>
            </a:r>
            <a:r>
              <a:rPr lang="en-GB" sz="1600" dirty="0" smtClean="0">
                <a:latin typeface="Trebuchet MS" panose="020B0603020202020204" pitchFamily="34" charset="0"/>
              </a:rPr>
              <a:t>), 943–953.</a:t>
            </a:r>
          </a:p>
          <a:p>
            <a:pPr marL="514350" lvl="0" indent="-514350">
              <a:buAutoNum type="arabicParenR"/>
            </a:pPr>
            <a:r>
              <a:rPr lang="en-GB" sz="1600" dirty="0" smtClean="0">
                <a:latin typeface="Trebuchet MS" panose="020B0603020202020204" pitchFamily="34" charset="0"/>
              </a:rPr>
              <a:t>Garralda</a:t>
            </a:r>
            <a:r>
              <a:rPr lang="en-GB" sz="1600" dirty="0">
                <a:latin typeface="Trebuchet MS" panose="020B0603020202020204" pitchFamily="34" charset="0"/>
              </a:rPr>
              <a:t>, E. (2003).  Pathological demand avoidance syndrome or psychiatric disorder? </a:t>
            </a:r>
            <a:r>
              <a:rPr lang="en-GB" sz="1600" i="1" dirty="0">
                <a:latin typeface="Trebuchet MS" panose="020B0603020202020204" pitchFamily="34" charset="0"/>
              </a:rPr>
              <a:t>Archives of Disease in Childhood </a:t>
            </a:r>
            <a:r>
              <a:rPr lang="en-GB" sz="1600" dirty="0">
                <a:latin typeface="Trebuchet MS" panose="020B0603020202020204" pitchFamily="34" charset="0"/>
              </a:rPr>
              <a:t>(online only article).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adc.bmj.com/content/88/7/595.responses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11 November 2018).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Gillberg, C. (2014). Commentary: PDA – public display of affection or pathological demand avoidance? – reflections on O’Nions et al. (2014). </a:t>
            </a:r>
            <a:r>
              <a:rPr lang="en-GB" sz="1600" i="1" dirty="0">
                <a:latin typeface="Trebuchet MS" panose="020B0603020202020204" pitchFamily="34" charset="0"/>
              </a:rPr>
              <a:t>Journal of Child Psychology and Psychiatry</a:t>
            </a:r>
            <a:r>
              <a:rPr lang="en-GB" sz="1600" dirty="0">
                <a:latin typeface="Trebuchet MS" panose="020B0603020202020204" pitchFamily="34" charset="0"/>
              </a:rPr>
              <a:t>, 55(7), 769–770.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Gore, N., McGill, P., &amp; Hastings, R. (2019). Making it Meaningful: Caregiver Goal Selection in Positive Behaviour Support. </a:t>
            </a:r>
            <a:r>
              <a:rPr lang="en-GB" sz="1600" i="1" dirty="0">
                <a:latin typeface="Trebuchet MS" panose="020B0603020202020204" pitchFamily="34" charset="0"/>
              </a:rPr>
              <a:t>Journal of Child and Family </a:t>
            </a:r>
            <a:r>
              <a:rPr lang="en-GB" sz="1600" i="1" dirty="0" smtClean="0">
                <a:latin typeface="Trebuchet MS" panose="020B0603020202020204" pitchFamily="34" charset="0"/>
              </a:rPr>
              <a:t>Studies</a:t>
            </a:r>
            <a:r>
              <a:rPr lang="en-GB" sz="1600" dirty="0" smtClean="0">
                <a:latin typeface="Trebuchet MS" panose="020B0603020202020204" pitchFamily="34" charset="0"/>
              </a:rPr>
              <a:t>,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smtClean="0">
                <a:latin typeface="Trebuchet MS" panose="020B0603020202020204" pitchFamily="34" charset="0"/>
              </a:rPr>
              <a:t>28(6</a:t>
            </a:r>
            <a:r>
              <a:rPr lang="en-GB" sz="1600" dirty="0">
                <a:latin typeface="Trebuchet MS" panose="020B0603020202020204" pitchFamily="34" charset="0"/>
              </a:rPr>
              <a:t>), 1703-1712.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Green, J., Absoud, M., Grahame, V., Malik, O., Simonoff, E., Le Couteur, A., &amp; Baird, G. (2018a). Pathological Demand Avoidance: symptoms but not a syndrome. </a:t>
            </a:r>
            <a:r>
              <a:rPr lang="en-GB" sz="1600" i="1" dirty="0">
                <a:latin typeface="Trebuchet MS" panose="020B0603020202020204" pitchFamily="34" charset="0"/>
              </a:rPr>
              <a:t>Lancet Child &amp; Adolescent Health</a:t>
            </a:r>
            <a:r>
              <a:rPr lang="en-GB" sz="1600" dirty="0">
                <a:latin typeface="Trebuchet MS" panose="020B0603020202020204" pitchFamily="34" charset="0"/>
              </a:rPr>
              <a:t>, 2: 455-464.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Green, J., Absoud, M., Grahame, V., Malik, O., Simonoff, E., Le Couteur, A., &amp; Baird, G. (2018b). Demand avoidance is not necessarily </a:t>
            </a:r>
            <a:r>
              <a:rPr lang="en-GB" sz="1600" dirty="0" smtClean="0">
                <a:latin typeface="Trebuchet MS" panose="020B0603020202020204" pitchFamily="34" charset="0"/>
              </a:rPr>
              <a:t>defiance</a:t>
            </a:r>
            <a:r>
              <a:rPr lang="en-GB" sz="1600" dirty="0">
                <a:latin typeface="Trebuchet MS" panose="020B0603020202020204" pitchFamily="34" charset="0"/>
              </a:rPr>
              <a:t>: Authors’ reply. </a:t>
            </a:r>
            <a:r>
              <a:rPr lang="en-GB" sz="1600" i="1" dirty="0">
                <a:latin typeface="Trebuchet MS" panose="020B0603020202020204" pitchFamily="34" charset="0"/>
              </a:rPr>
              <a:t>Lancet Child &amp; Adolescent Health</a:t>
            </a:r>
            <a:r>
              <a:rPr lang="en-GB" sz="1600" dirty="0">
                <a:latin typeface="Trebuchet MS" panose="020B0603020202020204" pitchFamily="34" charset="0"/>
              </a:rPr>
              <a:t>, 2: 21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43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OUTLOOK.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97" y="1556792"/>
            <a:ext cx="81763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Re-construction.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Abstract based on a rejected article.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Happily share said essay if requested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 want to say good things about DAP.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Instead of deconstructing it, constructing what I think an ethical position most people can live with.</a:t>
            </a:r>
          </a:p>
        </p:txBody>
      </p:sp>
    </p:spTree>
    <p:extLst>
      <p:ext uri="{BB962C8B-B14F-4D97-AF65-F5344CB8AC3E}">
        <p14:creationId xmlns:p14="http://schemas.microsoft.com/office/powerpoint/2010/main" val="336785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49"/>
    </mc:Choice>
    <mc:Fallback xmlns="">
      <p:transition spd="slow" advTm="24049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FIFTH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980728"/>
            <a:ext cx="81763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Gullen-Scott, F., and Bass, C. (2018). Munchausen by proxy: under-recognition of autism in women investigated for fabricated or induced illness. </a:t>
            </a:r>
            <a:r>
              <a:rPr lang="en-GB" sz="1600" i="1" dirty="0">
                <a:latin typeface="Trebuchet MS" panose="020B0603020202020204" pitchFamily="34" charset="0"/>
              </a:rPr>
              <a:t>Good Autism Practice</a:t>
            </a:r>
            <a:r>
              <a:rPr lang="en-GB" sz="1600" dirty="0">
                <a:latin typeface="Trebuchet MS" panose="020B0603020202020204" pitchFamily="34" charset="0"/>
              </a:rPr>
              <a:t>, 19(2).6-11.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Hardy, I., and Woodcock, S. (2015). Inclusive education policies: discourses of difference, diversity and deficit. </a:t>
            </a:r>
            <a:r>
              <a:rPr lang="en-GB" sz="1600" i="1" dirty="0">
                <a:latin typeface="Trebuchet MS" panose="020B0603020202020204" pitchFamily="34" charset="0"/>
              </a:rPr>
              <a:t>International Journal of Inclusive Education</a:t>
            </a:r>
            <a:r>
              <a:rPr lang="en-GB" sz="1600" dirty="0">
                <a:latin typeface="Trebuchet MS" panose="020B0603020202020204" pitchFamily="34" charset="0"/>
              </a:rPr>
              <a:t>, 19(2), 141-164.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Harrison, L. (2017). Finding the 'what': how are senior teachers in secondary schools thinking about outcomes for young people with autism? </a:t>
            </a:r>
            <a:r>
              <a:rPr lang="en-GB" sz="1600" i="1" dirty="0">
                <a:latin typeface="Trebuchet MS" panose="020B0603020202020204" pitchFamily="34" charset="0"/>
              </a:rPr>
              <a:t>Good </a:t>
            </a:r>
            <a:r>
              <a:rPr lang="en-GB" sz="1600" i="1" dirty="0" smtClean="0">
                <a:latin typeface="Trebuchet MS" panose="020B0603020202020204" pitchFamily="34" charset="0"/>
              </a:rPr>
              <a:t>Autism Practice</a:t>
            </a:r>
            <a:r>
              <a:rPr lang="en-GB" sz="1600" dirty="0">
                <a:latin typeface="Trebuchet MS" panose="020B0603020202020204" pitchFamily="34" charset="0"/>
              </a:rPr>
              <a:t>, 18(2), 45-50.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Harvey, T. (2012). The educational issues for the child with a diagnosis of Pathological Demand Avoidance. </a:t>
            </a:r>
            <a:r>
              <a:rPr lang="en-GB" sz="1600" i="1" dirty="0">
                <a:latin typeface="Trebuchet MS" panose="020B0603020202020204" pitchFamily="34" charset="0"/>
              </a:rPr>
              <a:t>Good Autism Practice</a:t>
            </a:r>
            <a:r>
              <a:rPr lang="en-GB" sz="1600" dirty="0">
                <a:latin typeface="Trebuchet MS" panose="020B0603020202020204" pitchFamily="34" charset="0"/>
              </a:rPr>
              <a:t>, 13: 9-12.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Kaushik, A. (2015). </a:t>
            </a:r>
            <a:r>
              <a:rPr lang="en-GB" sz="1600" i="1" dirty="0">
                <a:latin typeface="Trebuchet MS" panose="020B0603020202020204" pitchFamily="34" charset="0"/>
              </a:rPr>
              <a:t>Extreme Demand Avoidance: towards a dimensional approach in children presenting with complex neurodevelopmental disorders and avoidance of demands</a:t>
            </a:r>
            <a:r>
              <a:rPr lang="en-GB" sz="1600" dirty="0">
                <a:latin typeface="Trebuchet MS" panose="020B0603020202020204" pitchFamily="34" charset="0"/>
              </a:rPr>
              <a:t> (Conference Paper).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https://www.rcpsych.ac.uk/pdf/Child%20%20Adolescent%20Psychiatry%202015%20-%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20Conference%20Booklet%20v1.pdf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07 November 2018).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Kay, H. (2019). </a:t>
            </a:r>
            <a:r>
              <a:rPr lang="en-GB" sz="1600" i="1" dirty="0">
                <a:latin typeface="Trebuchet MS" panose="020B0603020202020204" pitchFamily="34" charset="0"/>
              </a:rPr>
              <a:t>Research Meeting: Record of meeting held 08th of January 2019 </a:t>
            </a:r>
            <a:r>
              <a:rPr lang="en-GB" sz="1600" dirty="0">
                <a:latin typeface="Trebuchet MS" panose="020B0603020202020204" pitchFamily="34" charset="0"/>
              </a:rPr>
              <a:t>(Online Report): </a:t>
            </a:r>
            <a:r>
              <a:rPr lang="en-GB" sz="1600" dirty="0">
                <a:latin typeface="Trebuchet MS" panose="020B0603020202020204" pitchFamily="34" charset="0"/>
                <a:hlinkClick r:id="rId3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3"/>
              </a:rPr>
              <a:t>www.pdasociety.org.uk/blog/2019/04/research-meeting-report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05 April 2019</a:t>
            </a:r>
            <a:r>
              <a:rPr lang="en-GB" sz="1600" dirty="0" smtClean="0">
                <a:latin typeface="Trebuchet MS" panose="020B0603020202020204" pitchFamily="34" charset="0"/>
              </a:rPr>
              <a:t>).</a:t>
            </a:r>
            <a:endParaRPr lang="en-GB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6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SIXTH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980728"/>
            <a:ext cx="817639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Langton, E., &amp; Frederickson, N. (2016). Mapping the educational experiences of </a:t>
            </a:r>
            <a:r>
              <a:rPr lang="en-GB" sz="1600" dirty="0" smtClean="0">
                <a:latin typeface="Trebuchet MS" panose="020B0603020202020204" pitchFamily="34" charset="0"/>
              </a:rPr>
              <a:t>children with </a:t>
            </a:r>
            <a:r>
              <a:rPr lang="en-GB" sz="1600" dirty="0">
                <a:latin typeface="Trebuchet MS" panose="020B0603020202020204" pitchFamily="34" charset="0"/>
              </a:rPr>
              <a:t>pathological demand avoidance. </a:t>
            </a:r>
            <a:r>
              <a:rPr lang="en-GB" sz="1600" i="1" dirty="0">
                <a:latin typeface="Trebuchet MS" panose="020B0603020202020204" pitchFamily="34" charset="0"/>
              </a:rPr>
              <a:t>Journal of Research in Special Educational </a:t>
            </a:r>
            <a:r>
              <a:rPr lang="en-GB" sz="1600" i="1" dirty="0" smtClean="0">
                <a:latin typeface="Trebuchet MS" panose="020B0603020202020204" pitchFamily="34" charset="0"/>
              </a:rPr>
              <a:t>Needs</a:t>
            </a:r>
            <a:r>
              <a:rPr lang="en-GB" sz="1600" dirty="0" smtClean="0">
                <a:latin typeface="Trebuchet MS" panose="020B0603020202020204" pitchFamily="34" charset="0"/>
              </a:rPr>
              <a:t>, 16(4</a:t>
            </a:r>
            <a:r>
              <a:rPr lang="en-GB" sz="1600" dirty="0">
                <a:latin typeface="Trebuchet MS" panose="020B0603020202020204" pitchFamily="34" charset="0"/>
              </a:rPr>
              <a:t>), 254–263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Laurent, A. (2019). </a:t>
            </a:r>
            <a:r>
              <a:rPr lang="en-GB" sz="1600" i="1" dirty="0">
                <a:latin typeface="Trebuchet MS" panose="020B0603020202020204" pitchFamily="34" charset="0"/>
              </a:rPr>
              <a:t>Letting Go of Control and Rethinking Support for Autistic Individuals (</a:t>
            </a:r>
            <a:r>
              <a:rPr lang="en-GB" sz="1600" dirty="0">
                <a:latin typeface="Trebuchet MS" panose="020B0603020202020204" pitchFamily="34" charset="0"/>
              </a:rPr>
              <a:t>Online seminar).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www.youtube.com/watch?time_continue=3&amp;v=fx3cfzlCG_Q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31 March 2019).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Leatherland, J. (2014). The Potential Impact of the SEN Green Paper “Support and Aspiration: A new approach to special educational needs and disability” on the educational inclusion of autistic children in mainstream schools. </a:t>
            </a:r>
            <a:r>
              <a:rPr lang="en-GB" sz="1600" i="1" dirty="0">
                <a:latin typeface="Trebuchet MS" panose="020B0603020202020204" pitchFamily="34" charset="0"/>
              </a:rPr>
              <a:t>Autism Policy and Practice</a:t>
            </a:r>
            <a:r>
              <a:rPr lang="en-GB" sz="1600" dirty="0">
                <a:latin typeface="Trebuchet MS" panose="020B0603020202020204" pitchFamily="34" charset="0"/>
              </a:rPr>
              <a:t>, 1(1), 166-139.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Loong, O. (2019). </a:t>
            </a:r>
            <a:r>
              <a:rPr lang="en-GB" sz="1600" i="1" dirty="0">
                <a:latin typeface="Trebuchet MS" panose="020B0603020202020204" pitchFamily="34" charset="0"/>
              </a:rPr>
              <a:t>Supporting Students with Pathological Demand Avoidance</a:t>
            </a:r>
            <a:r>
              <a:rPr lang="en-GB" sz="1600" dirty="0">
                <a:latin typeface="Trebuchet MS" panose="020B0603020202020204" pitchFamily="34" charset="0"/>
              </a:rPr>
              <a:t>. Masters, City University of Seattle.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Malik, O, &amp; Baird, G. (2018). Commentary: PDA - what’s in a name? Dimensions of difficulty in children reported to have an ASD and features of extreme/pathological demand avoidance: a commentary on O’Nions et al. (2018). Child and Adolescent Mental Health, 23(4), 387–388.</a:t>
            </a:r>
          </a:p>
        </p:txBody>
      </p:sp>
    </p:spTree>
    <p:extLst>
      <p:ext uri="{BB962C8B-B14F-4D97-AF65-F5344CB8AC3E}">
        <p14:creationId xmlns:p14="http://schemas.microsoft.com/office/powerpoint/2010/main" val="26390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SEVENTH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765175"/>
            <a:ext cx="817639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indent="-514350">
              <a:buFontTx/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Milton, D. (2013). Reversing the vicious circle of psycho-emotional disablism in the education of autistic people. In: Banerjee, P., Barrie, R. &amp; Hand, M (Eds.), </a:t>
            </a:r>
            <a:r>
              <a:rPr lang="en-GB" sz="1600" i="1" dirty="0">
                <a:latin typeface="Trebuchet MS" panose="020B0603020202020204" pitchFamily="34" charset="0"/>
              </a:rPr>
              <a:t>Championing research, educating professionals: how compatible are elitism, inclusion and social justice? </a:t>
            </a:r>
            <a:r>
              <a:rPr lang="en-GB" sz="1600" dirty="0">
                <a:latin typeface="Trebuchet MS" panose="020B0603020202020204" pitchFamily="34" charset="0"/>
              </a:rPr>
              <a:t>(pp. 127-134). Birmingham, UK: University of Birmingham.</a:t>
            </a:r>
          </a:p>
          <a:p>
            <a:pPr marL="514350" indent="-514350">
              <a:buFontTx/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Milton, D. (2016). </a:t>
            </a:r>
            <a:r>
              <a:rPr lang="en-GB" sz="1600" i="1" dirty="0">
                <a:latin typeface="Trebuchet MS" panose="020B0603020202020204" pitchFamily="34" charset="0"/>
              </a:rPr>
              <a:t>The “cure” vs “acceptance” debate</a:t>
            </a:r>
            <a:r>
              <a:rPr lang="en-GB" sz="1600" dirty="0">
                <a:latin typeface="Trebuchet MS" panose="020B0603020202020204" pitchFamily="34" charset="0"/>
              </a:rPr>
              <a:t> (Conference speech).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www.youtube.com/watch?v=xkjHN4O0zMs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29 January 2019).</a:t>
            </a:r>
          </a:p>
          <a:p>
            <a:pPr marL="514350" indent="-514350">
              <a:buFontTx/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Milton, D. (2017a). </a:t>
            </a:r>
            <a:r>
              <a:rPr lang="en-GB" sz="1600" i="1" dirty="0">
                <a:latin typeface="Trebuchet MS" panose="020B0603020202020204" pitchFamily="34" charset="0"/>
              </a:rPr>
              <a:t>A Mismatch of Salience: Explorations of the nature of autism from theory to practice</a:t>
            </a:r>
            <a:r>
              <a:rPr lang="en-GB" sz="1600" dirty="0">
                <a:latin typeface="Trebuchet MS" panose="020B0603020202020204" pitchFamily="34" charset="0"/>
              </a:rPr>
              <a:t>. Hove, UK: Pavilion Publishing and Media Limited.</a:t>
            </a:r>
          </a:p>
          <a:p>
            <a:pPr marL="514350" indent="-514350">
              <a:buFontTx/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Milton, D. (2017b). Challenging the ideology of idealised normalcy. In: Martin, N., &amp; Milton, D. (Eds.), </a:t>
            </a:r>
            <a:r>
              <a:rPr lang="en-GB" sz="1600" i="1" dirty="0">
                <a:latin typeface="Trebuchet MS" panose="020B0603020202020204" pitchFamily="34" charset="0"/>
              </a:rPr>
              <a:t>Autism and Intellectual Disability in Adults Volume 2 </a:t>
            </a:r>
            <a:r>
              <a:rPr lang="en-GB" sz="1600" dirty="0">
                <a:latin typeface="Trebuchet MS" panose="020B0603020202020204" pitchFamily="34" charset="0"/>
              </a:rPr>
              <a:t>(pp. 7-10). Hove, UK: Pavilion Publishing and Media Limited.</a:t>
            </a:r>
          </a:p>
          <a:p>
            <a:pPr marL="514350" indent="-514350">
              <a:buFontTx/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Milton, D. (2018). </a:t>
            </a:r>
            <a:r>
              <a:rPr lang="en-GB" sz="1600" i="1" dirty="0">
                <a:latin typeface="Trebuchet MS" panose="020B0603020202020204" pitchFamily="34" charset="0"/>
              </a:rPr>
              <a:t>A critique of the use of Applied Behavioural Analysis (ABA): on behalf of the Neurodiversity Manifesto Steering Group </a:t>
            </a:r>
            <a:r>
              <a:rPr lang="en-GB" sz="1600" dirty="0">
                <a:latin typeface="Trebuchet MS" panose="020B0603020202020204" pitchFamily="34" charset="0"/>
              </a:rPr>
              <a:t>(Internet article). Retrieved from: </a:t>
            </a:r>
            <a:r>
              <a:rPr lang="en-GB" sz="1600" dirty="0">
                <a:latin typeface="Trebuchet MS" panose="020B0603020202020204" pitchFamily="34" charset="0"/>
                <a:hlinkClick r:id="rId3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3"/>
              </a:rPr>
              <a:t>kar.kent.ac.uk/69268/1/Applied%20behaviour%20analysis.pdf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31 March 2019).</a:t>
            </a:r>
          </a:p>
          <a:p>
            <a:pPr marL="514350" indent="-514350">
              <a:buFontTx/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Milton, D., Ridout, S., Kourti, M., Loomes, G., and Martin, N. (2019). A critical reflection on the development of the Participatory Autism Research Collective (PARC). </a:t>
            </a:r>
            <a:r>
              <a:rPr lang="en-GB" sz="1600" i="1" dirty="0">
                <a:latin typeface="Trebuchet MS" panose="020B0603020202020204" pitchFamily="34" charset="0"/>
              </a:rPr>
              <a:t>Tizard Learning Disability Review</a:t>
            </a:r>
            <a:r>
              <a:rPr lang="en-GB" sz="1600" dirty="0">
                <a:latin typeface="Trebuchet MS" panose="020B0603020202020204" pitchFamily="34" charset="0"/>
              </a:rPr>
              <a:t>, 24(2), </a:t>
            </a:r>
            <a:r>
              <a:rPr lang="en-GB" sz="1600" dirty="0" smtClean="0">
                <a:latin typeface="Trebuchet MS" panose="020B0603020202020204" pitchFamily="34" charset="0"/>
              </a:rPr>
              <a:t>82-89</a:t>
            </a:r>
            <a:r>
              <a:rPr lang="en-GB" sz="1600" dirty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20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EIGHTH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908720"/>
            <a:ext cx="817639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Moorey, S. (2010).  The Six Cycles Maintenance Model: Growing a “Vicious Flower” for Depression. </a:t>
            </a:r>
            <a:r>
              <a:rPr lang="en-GB" sz="1600" i="1" dirty="0">
                <a:latin typeface="Trebuchet MS" panose="020B0603020202020204" pitchFamily="34" charset="0"/>
              </a:rPr>
              <a:t>Behavioural and Cognitive Psychotherapy</a:t>
            </a:r>
            <a:r>
              <a:rPr lang="en-GB" sz="1600" dirty="0">
                <a:latin typeface="Trebuchet MS" panose="020B0603020202020204" pitchFamily="34" charset="0"/>
              </a:rPr>
              <a:t>, 38(2), 173-184.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Murray, C. (2017). Consulting young people with autism within a specialist Further Education college on their personal happiness. </a:t>
            </a:r>
            <a:r>
              <a:rPr lang="en-GB" sz="1600" i="1" dirty="0">
                <a:latin typeface="Trebuchet MS" panose="020B0603020202020204" pitchFamily="34" charset="0"/>
              </a:rPr>
              <a:t>Good Autism Practice</a:t>
            </a:r>
            <a:r>
              <a:rPr lang="en-GB" sz="1600" dirty="0">
                <a:latin typeface="Trebuchet MS" panose="020B0603020202020204" pitchFamily="34" charset="0"/>
              </a:rPr>
              <a:t>, 18(2), 32-44.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Newson, E., Le Maréchal, K., &amp; David, C. (2003). Pathological demand avoidance syndrome: a necessary d distinction within the pervasive developmental disorders. </a:t>
            </a:r>
            <a:r>
              <a:rPr lang="en-GB" sz="1600" i="1" dirty="0">
                <a:latin typeface="Trebuchet MS" panose="020B0603020202020204" pitchFamily="34" charset="0"/>
              </a:rPr>
              <a:t>Archives of Disease in Childhood</a:t>
            </a:r>
            <a:r>
              <a:rPr lang="en-GB" sz="1600" dirty="0">
                <a:latin typeface="Trebuchet MS" panose="020B0603020202020204" pitchFamily="34" charset="0"/>
              </a:rPr>
              <a:t>, 88: 595–600.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O’Nions, E., Christie, P., Gould, J., Viding, E., &amp; Happe, F. (2014). Development of the ‘Extreme Demand Avoidance Questionnaire’ (EDA-Q): preliminary observations on a trait measure for Pathological Demand Avoidance. </a:t>
            </a:r>
            <a:r>
              <a:rPr lang="en-GB" sz="1600" i="1" dirty="0">
                <a:latin typeface="Trebuchet MS" panose="020B0603020202020204" pitchFamily="34" charset="0"/>
              </a:rPr>
              <a:t>Journal of Child Psychology and Psychiatry</a:t>
            </a:r>
            <a:r>
              <a:rPr lang="en-GB" sz="1600" dirty="0">
                <a:latin typeface="Trebuchet MS" panose="020B0603020202020204" pitchFamily="34" charset="0"/>
              </a:rPr>
              <a:t>, 55: 758–768.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O’Nions, E., Gould, J., Christie, P., Gillberg, C., Viding, E., &amp; Happé, F. (2016). Identifying features of ‘pathological demand avoidance’ using the Diagnostic Interview for Social and Communication Disorders (DISCO). </a:t>
            </a:r>
            <a:r>
              <a:rPr lang="en-GB" sz="1600" i="1" dirty="0">
                <a:latin typeface="Trebuchet MS" panose="020B0603020202020204" pitchFamily="34" charset="0"/>
              </a:rPr>
              <a:t>European Child &amp; Adolescent Psychiatry</a:t>
            </a:r>
            <a:r>
              <a:rPr lang="en-GB" sz="1600" dirty="0">
                <a:latin typeface="Trebuchet MS" panose="020B0603020202020204" pitchFamily="34" charset="0"/>
              </a:rPr>
              <a:t>, 25: 407–419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O’Nions, E., Happé, F., Viding, E., Gould, J., &amp; Noens, I. (2018). Demand avoidance is not necessarily defiance. </a:t>
            </a:r>
            <a:r>
              <a:rPr lang="en-GB" sz="1600" i="1" dirty="0">
                <a:latin typeface="Trebuchet MS" panose="020B0603020202020204" pitchFamily="34" charset="0"/>
              </a:rPr>
              <a:t>The Lancet Child &amp; Adolescent Health</a:t>
            </a:r>
            <a:r>
              <a:rPr lang="en-GB" sz="1600" dirty="0">
                <a:latin typeface="Trebuchet MS" panose="020B0603020202020204" pitchFamily="34" charset="0"/>
              </a:rPr>
              <a:t>, 2: 14.</a:t>
            </a:r>
          </a:p>
        </p:txBody>
      </p:sp>
    </p:spTree>
    <p:extLst>
      <p:ext uri="{BB962C8B-B14F-4D97-AF65-F5344CB8AC3E}">
        <p14:creationId xmlns:p14="http://schemas.microsoft.com/office/powerpoint/2010/main" val="191098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NINTH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765175"/>
            <a:ext cx="817639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Parsons, S., Yuill, N., Good, J., &amp; Brosnan, M. (2019). "Whose agenda? Who knows best? Whose voice?": Co-creating a technology research roadmap with autism stakeholders. </a:t>
            </a:r>
            <a:r>
              <a:rPr lang="en-GB" sz="1600" i="1" dirty="0">
                <a:latin typeface="Trebuchet MS" panose="020B0603020202020204" pitchFamily="34" charset="0"/>
              </a:rPr>
              <a:t>Disability and Society</a:t>
            </a:r>
            <a:r>
              <a:rPr lang="en-GB" sz="1600" dirty="0">
                <a:latin typeface="Trebuchet MS" panose="020B0603020202020204" pitchFamily="34" charset="0"/>
              </a:rPr>
              <a:t>, In press.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Pellicano, E., Dinsmore, A., &amp; Charman, T. (2014). What should autism research focus upon? Community views and priorities from the United Kingdom. </a:t>
            </a:r>
            <a:r>
              <a:rPr lang="en-GB" sz="1600" i="1" dirty="0">
                <a:latin typeface="Trebuchet MS" panose="020B0603020202020204" pitchFamily="34" charset="0"/>
              </a:rPr>
              <a:t>Autism</a:t>
            </a:r>
            <a:r>
              <a:rPr lang="en-GB" sz="1600" dirty="0">
                <a:latin typeface="Trebuchet MS" panose="020B0603020202020204" pitchFamily="34" charset="0"/>
              </a:rPr>
              <a:t>, 18: 756-770.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Pellicano, L., Mandy, W., Bölte, S., Stahmer, A., Lounds Taylor, J., and Mandell, D. (2018). A new era for autism research, and for our journal. </a:t>
            </a:r>
            <a:r>
              <a:rPr lang="en-GB" sz="1600" i="1" dirty="0">
                <a:latin typeface="Trebuchet MS" panose="020B0603020202020204" pitchFamily="34" charset="0"/>
              </a:rPr>
              <a:t>Autism</a:t>
            </a:r>
            <a:r>
              <a:rPr lang="en-GB" sz="1600" dirty="0">
                <a:latin typeface="Trebuchet MS" panose="020B0603020202020204" pitchFamily="34" charset="0"/>
              </a:rPr>
              <a:t>, 22: 82–83.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Reilly, C., Atkinson, P., Menlove, L., Gillberg, C., O’Nions, E., Happe, F., &amp; Neville, B. (2014). Pathological Demand Avoidance in a population-based cohort of children with epilepsy: Four case studies. </a:t>
            </a:r>
            <a:r>
              <a:rPr lang="en-GB" sz="1600" i="1" dirty="0">
                <a:latin typeface="Trebuchet MS" panose="020B0603020202020204" pitchFamily="34" charset="0"/>
              </a:rPr>
              <a:t>Research in Developmental Disabilities</a:t>
            </a:r>
            <a:r>
              <a:rPr lang="en-GB" sz="1600" dirty="0">
                <a:latin typeface="Trebuchet MS" panose="020B0603020202020204" pitchFamily="34" charset="0"/>
              </a:rPr>
              <a:t>, 35: 3236–3244.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Richardson, D. (2005). Desiring Sameness? The Rise of a Neoliberal Politics of Normalisation. </a:t>
            </a:r>
            <a:r>
              <a:rPr lang="en-GB" sz="1600" i="1" dirty="0">
                <a:latin typeface="Trebuchet MS" panose="020B0603020202020204" pitchFamily="34" charset="0"/>
              </a:rPr>
              <a:t>Antipode</a:t>
            </a:r>
            <a:r>
              <a:rPr lang="en-GB" sz="1600" dirty="0">
                <a:latin typeface="Trebuchet MS" panose="020B0603020202020204" pitchFamily="34" charset="0"/>
              </a:rPr>
              <a:t>, 37: 515-535.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Russell, S. (2018). </a:t>
            </a:r>
            <a:r>
              <a:rPr lang="en-GB" sz="1600" i="1" dirty="0">
                <a:latin typeface="Trebuchet MS" panose="020B0603020202020204" pitchFamily="34" charset="0"/>
              </a:rPr>
              <a:t>Being Misunderstood: Experiences of the Pathological Demand Avoidance of ASD </a:t>
            </a:r>
            <a:r>
              <a:rPr lang="en-GB" sz="1600" dirty="0">
                <a:latin typeface="Trebuchet MS" panose="020B0603020202020204" pitchFamily="34" charset="0"/>
              </a:rPr>
              <a:t>(Online report).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www.pdasociety.org.uk/resources/research-summary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29 January 2019</a:t>
            </a:r>
            <a:r>
              <a:rPr lang="en-GB" sz="1600" dirty="0" smtClean="0">
                <a:latin typeface="Trebuchet MS" panose="020B0603020202020204" pitchFamily="34" charset="0"/>
              </a:rPr>
              <a:t>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Rutter, M., &amp; Pickles, A. (2016). Annual Research Review: Threats to the </a:t>
            </a:r>
            <a:r>
              <a:rPr lang="en-GB" sz="1600" dirty="0" smtClean="0">
                <a:latin typeface="Trebuchet MS" panose="020B0603020202020204" pitchFamily="34" charset="0"/>
              </a:rPr>
              <a:t>validity of child psychiatry and psychology. </a:t>
            </a:r>
            <a:r>
              <a:rPr lang="en-GB" sz="1600" i="1" dirty="0" smtClean="0">
                <a:latin typeface="Trebuchet MS" panose="020B0603020202020204" pitchFamily="34" charset="0"/>
              </a:rPr>
              <a:t>Journal </a:t>
            </a:r>
            <a:r>
              <a:rPr lang="en-GB" sz="1600" i="1" dirty="0">
                <a:latin typeface="Trebuchet MS" panose="020B0603020202020204" pitchFamily="34" charset="0"/>
              </a:rPr>
              <a:t>of Child Psychology and Psychiatry</a:t>
            </a:r>
            <a:r>
              <a:rPr lang="en-GB" sz="1600" dirty="0">
                <a:latin typeface="Trebuchet MS" panose="020B0603020202020204" pitchFamily="34" charset="0"/>
              </a:rPr>
              <a:t>, 57(3), 398–416.</a:t>
            </a:r>
          </a:p>
        </p:txBody>
      </p:sp>
    </p:spTree>
    <p:extLst>
      <p:ext uri="{BB962C8B-B14F-4D97-AF65-F5344CB8AC3E}">
        <p14:creationId xmlns:p14="http://schemas.microsoft.com/office/powerpoint/2010/main" val="311801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TENTH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908720"/>
            <a:ext cx="817639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Sanchez, P. (2018). </a:t>
            </a:r>
            <a:r>
              <a:rPr lang="en-GB" sz="1600" i="1" dirty="0">
                <a:latin typeface="Trebuchet MS" panose="020B0603020202020204" pitchFamily="34" charset="0"/>
              </a:rPr>
              <a:t>PDA &amp; Parenting: A critical-insider perspective on PDA and parenting</a:t>
            </a:r>
            <a:r>
              <a:rPr lang="en-GB" sz="1600" dirty="0">
                <a:latin typeface="Trebuchet MS" panose="020B0603020202020204" pitchFamily="34" charset="0"/>
              </a:rPr>
              <a:t> (Conference paper).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https://autisticmotherland.com/tag/pda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/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29 January 2019).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Sherwin, J. (2015). </a:t>
            </a:r>
            <a:r>
              <a:rPr lang="en-GB" sz="1600" i="1" dirty="0">
                <a:latin typeface="Trebuchet MS" panose="020B0603020202020204" pitchFamily="34" charset="0"/>
              </a:rPr>
              <a:t>Pathological Demand Avoidance Syndrome, Daughter is Not Naughty</a:t>
            </a:r>
            <a:r>
              <a:rPr lang="en-GB" sz="1600" dirty="0">
                <a:latin typeface="Trebuchet MS" panose="020B0603020202020204" pitchFamily="34" charset="0"/>
              </a:rPr>
              <a:t>. London, UK: Jessica Kingsley Publishers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Shippee, N., Domecq Garces, J., Prutsky Lopez, G., Wang, Z., Elraiyah, T., Nabhan, M.,…Murad, M. (2013). Patient and service user engagement in research: A systematic review and synthesized framework. </a:t>
            </a:r>
            <a:r>
              <a:rPr lang="en-GB" sz="1600" i="1" dirty="0">
                <a:latin typeface="Trebuchet MS" panose="020B0603020202020204" pitchFamily="34" charset="0"/>
              </a:rPr>
              <a:t>Health Expectations</a:t>
            </a:r>
            <a:r>
              <a:rPr lang="en-GB" sz="1600" dirty="0">
                <a:latin typeface="Trebuchet MS" panose="020B0603020202020204" pitchFamily="34" charset="0"/>
              </a:rPr>
              <a:t>, 18: 1151-1166.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Silberman, S. (2015). </a:t>
            </a:r>
            <a:r>
              <a:rPr lang="en-GB" sz="1600" i="1" dirty="0">
                <a:latin typeface="Trebuchet MS" panose="020B0603020202020204" pitchFamily="34" charset="0"/>
              </a:rPr>
              <a:t>Neurotribes: The Legacy of Autism and the Future of Neurodiversity</a:t>
            </a:r>
            <a:r>
              <a:rPr lang="en-GB" sz="1600" dirty="0">
                <a:latin typeface="Trebuchet MS" panose="020B0603020202020204" pitchFamily="34" charset="0"/>
              </a:rPr>
              <a:t>. London: Allen and Unwin. 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Stewart, C. (2012). ‘Where can we be what we are?’: the experiences of girls with Asperger syndrome and their mothers. </a:t>
            </a:r>
            <a:r>
              <a:rPr lang="en-GB" sz="1600" i="1" dirty="0">
                <a:latin typeface="Trebuchet MS" panose="020B0603020202020204" pitchFamily="34" charset="0"/>
              </a:rPr>
              <a:t>Good Autism Practice</a:t>
            </a:r>
            <a:r>
              <a:rPr lang="en-GB" sz="1600" dirty="0">
                <a:latin typeface="Trebuchet MS" panose="020B0603020202020204" pitchFamily="34" charset="0"/>
              </a:rPr>
              <a:t>, 13(1), 40-48.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Stuart, L., Grahame, V., Honey, E., and Freeston, M. (2019). Intolerance of uncertainty and anxiety as explanatory frameworks for extreme demand avoidance in children and adolescents. </a:t>
            </a:r>
            <a:r>
              <a:rPr lang="en-GB" sz="1600" i="1" dirty="0">
                <a:latin typeface="Trebuchet MS" panose="020B0603020202020204" pitchFamily="34" charset="0"/>
              </a:rPr>
              <a:t>Child and Adolescent Mental Health</a:t>
            </a:r>
            <a:r>
              <a:rPr lang="en-GB" sz="1600" dirty="0">
                <a:latin typeface="Trebuchet MS" panose="020B0603020202020204" pitchFamily="34" charset="0"/>
              </a:rPr>
              <a:t>, DOI: 10.1111/camh.12336 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Tamimi, S. (2018). Rebuttal to Foreman’s article ‘Attention-deficit hyperactivity disorder (ADHD): progress and controversy in diagnosis and treatment. </a:t>
            </a:r>
            <a:r>
              <a:rPr lang="en-GB" sz="1600" i="1" dirty="0">
                <a:latin typeface="Trebuchet MS" panose="020B0603020202020204" pitchFamily="34" charset="0"/>
              </a:rPr>
              <a:t>Irish Journal of Psychological Medicine</a:t>
            </a:r>
            <a:r>
              <a:rPr lang="en-GB" sz="1600" dirty="0">
                <a:latin typeface="Trebuchet MS" panose="020B0603020202020204" pitchFamily="34" charset="0"/>
              </a:rPr>
              <a:t>, 35(3), 262-265.</a:t>
            </a:r>
          </a:p>
        </p:txBody>
      </p:sp>
    </p:spTree>
    <p:extLst>
      <p:ext uri="{BB962C8B-B14F-4D97-AF65-F5344CB8AC3E}">
        <p14:creationId xmlns:p14="http://schemas.microsoft.com/office/powerpoint/2010/main" val="359960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ELEVENTH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021" y="908720"/>
            <a:ext cx="817639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 smtClean="0">
              <a:latin typeface="Trebuchet MS" panose="020B0603020202020204" pitchFamily="34" charset="0"/>
            </a:endParaRP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Trundle, G., Leam., C., Stringer, I. (2017). Differentiating between pathological demand avoidance and antisocial personality disorder: a case study. </a:t>
            </a:r>
            <a:r>
              <a:rPr lang="en-GB" sz="1600" i="1" dirty="0">
                <a:latin typeface="Trebuchet MS" panose="020B0603020202020204" pitchFamily="34" charset="0"/>
              </a:rPr>
              <a:t>Journal of Intellectual Disabilities and Offending Behaviour</a:t>
            </a:r>
            <a:r>
              <a:rPr lang="en-GB" sz="1600" dirty="0">
                <a:latin typeface="Trebuchet MS" panose="020B0603020202020204" pitchFamily="34" charset="0"/>
              </a:rPr>
              <a:t>, 8(1), 13-27.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Thompson, H. (2019). </a:t>
            </a:r>
            <a:r>
              <a:rPr lang="en-GB" sz="1600" i="1" dirty="0">
                <a:latin typeface="Trebuchet MS" panose="020B0603020202020204" pitchFamily="34" charset="0"/>
              </a:rPr>
              <a:t>The PDA Paradox: The Highs and Lows of My Life on a Little-Known Part of the Autism Spectrum</a:t>
            </a:r>
            <a:r>
              <a:rPr lang="en-GB" sz="1600" dirty="0">
                <a:latin typeface="Trebuchet MS" panose="020B0603020202020204" pitchFamily="34" charset="0"/>
              </a:rPr>
              <a:t>. London: Jessica Kingsley Publishers.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Vassilev, I., &amp; Pilgrim, D. (2009). Risk, trust and the myth of mental health services. </a:t>
            </a:r>
            <a:r>
              <a:rPr lang="en-GB" sz="1600" i="1" dirty="0">
                <a:latin typeface="Trebuchet MS" panose="020B0603020202020204" pitchFamily="34" charset="0"/>
              </a:rPr>
              <a:t>Journal of Mental Health</a:t>
            </a:r>
            <a:r>
              <a:rPr lang="en-GB" sz="1600" dirty="0">
                <a:latin typeface="Trebuchet MS" panose="020B0603020202020204" pitchFamily="34" charset="0"/>
              </a:rPr>
              <a:t>,16(3), 347-357.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Verhoeff, B. (2012). What is this thing called autism? A critical analysis of the tenacious search for autism's essence. </a:t>
            </a:r>
            <a:r>
              <a:rPr lang="en-GB" sz="1600" i="1" dirty="0">
                <a:latin typeface="Trebuchet MS" panose="020B0603020202020204" pitchFamily="34" charset="0"/>
              </a:rPr>
              <a:t>BioSoties</a:t>
            </a:r>
            <a:r>
              <a:rPr lang="en-GB" sz="1600" dirty="0">
                <a:latin typeface="Trebuchet MS" panose="020B0603020202020204" pitchFamily="34" charset="0"/>
              </a:rPr>
              <a:t>, 7(4), 410-432.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Waltz, M. (2007). The relationship of ethics to quality: a particular case of research in autism. </a:t>
            </a:r>
            <a:r>
              <a:rPr lang="en-GB" sz="1600" i="1" dirty="0">
                <a:latin typeface="Trebuchet MS" panose="020B0603020202020204" pitchFamily="34" charset="0"/>
              </a:rPr>
              <a:t>International Journal of Research &amp; Method in Education</a:t>
            </a:r>
            <a:r>
              <a:rPr lang="en-GB" sz="1600" dirty="0">
                <a:latin typeface="Trebuchet MS" panose="020B0603020202020204" pitchFamily="34" charset="0"/>
              </a:rPr>
              <a:t>, 30(3), 353-361.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Warner, G., Cooper, H., &amp; Cusack, J. (2019). A review of the autism research funding landscape in the United Kingdom (Online report).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www.autistica.org.uk/downloads/files/Autistica-Scoping-Report.pdf</a:t>
            </a:r>
            <a:r>
              <a:rPr lang="en-GB" sz="1600" dirty="0" smtClean="0">
                <a:latin typeface="Trebuchet MS" panose="020B0603020202020204" pitchFamily="34" charset="0"/>
              </a:rPr>
              <a:t>  </a:t>
            </a:r>
            <a:r>
              <a:rPr lang="en-GB" sz="1600" dirty="0">
                <a:latin typeface="Trebuchet MS" panose="020B0603020202020204" pitchFamily="34" charset="0"/>
              </a:rPr>
              <a:t>(Accessed 12 June 2019).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Williams, A. (2018). Autonomously Autistic: Exposing the Locus of Autistic Pathology. </a:t>
            </a:r>
            <a:r>
              <a:rPr lang="en-GB" sz="1600" i="1" dirty="0">
                <a:latin typeface="Trebuchet MS" panose="020B0603020202020204" pitchFamily="34" charset="0"/>
              </a:rPr>
              <a:t>Canadian Journal of Disability Studies</a:t>
            </a:r>
            <a:r>
              <a:rPr lang="en-GB" sz="1600" dirty="0">
                <a:latin typeface="Trebuchet MS" panose="020B0603020202020204" pitchFamily="34" charset="0"/>
              </a:rPr>
              <a:t>, 7: 60-82.</a:t>
            </a:r>
          </a:p>
          <a:p>
            <a:pPr marL="342900" lvl="0" indent="-34290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Wing, L. (2002). </a:t>
            </a:r>
            <a:r>
              <a:rPr lang="en-GB" sz="1600" i="1" dirty="0">
                <a:latin typeface="Trebuchet MS" panose="020B0603020202020204" pitchFamily="34" charset="0"/>
              </a:rPr>
              <a:t>The Autistic Spectrum: A guide for parents and professionals</a:t>
            </a:r>
            <a:r>
              <a:rPr lang="en-GB" sz="1600" dirty="0">
                <a:latin typeface="Trebuchet MS" panose="020B0603020202020204" pitchFamily="34" charset="0"/>
              </a:rPr>
              <a:t>. London: Constable &amp; Robinson Limited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  <a:endParaRPr lang="en-GB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2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TWELFTH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3" y="908720"/>
            <a:ext cx="81763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Wood, R. (2018). The wrong kind of noise: understanding and valuing the communication of autistic children in schools. </a:t>
            </a:r>
            <a:r>
              <a:rPr lang="en-GB" sz="1600" i="1" dirty="0">
                <a:latin typeface="Trebuchet MS" panose="020B0603020202020204" pitchFamily="34" charset="0"/>
              </a:rPr>
              <a:t>Educational Review</a:t>
            </a:r>
            <a:r>
              <a:rPr lang="en-GB" sz="1600" dirty="0">
                <a:latin typeface="Trebuchet MS" panose="020B0603020202020204" pitchFamily="34" charset="0"/>
              </a:rPr>
              <a:t>. </a:t>
            </a:r>
            <a:r>
              <a:rPr lang="en-GB" sz="1600" dirty="0" smtClean="0">
                <a:latin typeface="Trebuchet MS" panose="020B0603020202020204" pitchFamily="34" charset="0"/>
              </a:rPr>
              <a:t>DOI: </a:t>
            </a:r>
            <a:r>
              <a:rPr lang="en-GB" sz="1600" dirty="0">
                <a:latin typeface="Trebuchet MS" panose="020B0603020202020204" pitchFamily="34" charset="0"/>
              </a:rPr>
              <a:t>10.1080/00131911.2018.1483895.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Woods, R. (2017). Pathological demand avoidance: my thoughts on looping effects and commodification of autism. </a:t>
            </a:r>
            <a:r>
              <a:rPr lang="en-GB" sz="1600" i="1" dirty="0">
                <a:latin typeface="Trebuchet MS" panose="020B0603020202020204" pitchFamily="34" charset="0"/>
              </a:rPr>
              <a:t>Disability &amp; Society</a:t>
            </a:r>
            <a:r>
              <a:rPr lang="en-GB" sz="1600" dirty="0">
                <a:latin typeface="Trebuchet MS" panose="020B0603020202020204" pitchFamily="34" charset="0"/>
              </a:rPr>
              <a:t>, 34: 753-758. 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Woods, R. (2018a). </a:t>
            </a:r>
            <a:r>
              <a:rPr lang="en-GB" sz="1600" i="1" dirty="0">
                <a:latin typeface="Trebuchet MS" panose="020B0603020202020204" pitchFamily="34" charset="0"/>
              </a:rPr>
              <a:t>Critical Reflections on the Pathological Demand Avoidance debate: A response to The Practice MK blog and discussion</a:t>
            </a:r>
            <a:r>
              <a:rPr lang="en-GB" sz="1600" dirty="0">
                <a:latin typeface="Trebuchet MS" panose="020B0603020202020204" pitchFamily="34" charset="0"/>
              </a:rPr>
              <a:t> (Blog post). Retrieved from: </a:t>
            </a:r>
            <a:r>
              <a:rPr lang="en-GB" sz="1600" dirty="0">
                <a:latin typeface="Trebuchet MS" panose="020B0603020202020204" pitchFamily="34" charset="0"/>
                <a:hlinkClick r:id="rId2"/>
              </a:rPr>
              <a:t>https://rationaldemandavoidance.com/2018/05/15/critical-reflections-on-the-pathological-demand-avoidance-debate-a-response-to-the-practice-mk-blog-and-discussion</a:t>
            </a:r>
            <a:r>
              <a:rPr lang="en-GB" sz="1600" dirty="0" smtClean="0">
                <a:latin typeface="Trebuchet MS" panose="020B0603020202020204" pitchFamily="34" charset="0"/>
                <a:hlinkClick r:id="rId2"/>
              </a:rPr>
              <a:t>/</a:t>
            </a:r>
            <a:r>
              <a:rPr lang="en-GB" sz="1600" dirty="0" smtClean="0">
                <a:latin typeface="Trebuchet MS" panose="020B0603020202020204" pitchFamily="34" charset="0"/>
              </a:rPr>
              <a:t> (</a:t>
            </a:r>
            <a:r>
              <a:rPr lang="en-GB" sz="1600" dirty="0">
                <a:latin typeface="Trebuchet MS" panose="020B0603020202020204" pitchFamily="34" charset="0"/>
              </a:rPr>
              <a:t>Accessed 29 January 2019).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Woods, R. (2018b). </a:t>
            </a:r>
            <a:r>
              <a:rPr lang="en-GB" sz="1600" i="1" dirty="0">
                <a:latin typeface="Trebuchet MS" panose="020B0603020202020204" pitchFamily="34" charset="0"/>
              </a:rPr>
              <a:t>Rational (Pathological) Demand Avoidance: what it is not, what it could be &amp; what it does </a:t>
            </a:r>
            <a:r>
              <a:rPr lang="en-GB" sz="1600" dirty="0">
                <a:latin typeface="Trebuchet MS" panose="020B0603020202020204" pitchFamily="34" charset="0"/>
              </a:rPr>
              <a:t>(Conference Paper). Retrieved from: </a:t>
            </a:r>
            <a:r>
              <a:rPr lang="en-GB" sz="1600" dirty="0">
                <a:latin typeface="Trebuchet MS" panose="020B0603020202020204" pitchFamily="34" charset="0"/>
                <a:hlinkClick r:id="rId3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3"/>
              </a:rPr>
              <a:t>www.researchgate.net/publication/325181432_Demand_Avoidance_what_it_is_not_what_it_could_be_what_it_does</a:t>
            </a:r>
            <a:r>
              <a:rPr lang="en-GB" sz="1600" dirty="0" smtClean="0">
                <a:latin typeface="Trebuchet MS" panose="020B0603020202020204" pitchFamily="34" charset="0"/>
              </a:rPr>
              <a:t> (Accessed </a:t>
            </a:r>
            <a:r>
              <a:rPr lang="en-GB" sz="1600" dirty="0">
                <a:latin typeface="Trebuchet MS" panose="020B0603020202020204" pitchFamily="34" charset="0"/>
              </a:rPr>
              <a:t>07 November 2018).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Woods, R. (2019). </a:t>
            </a:r>
            <a:r>
              <a:rPr lang="en-GB" sz="1600" i="1" dirty="0">
                <a:latin typeface="Trebuchet MS" panose="020B0603020202020204" pitchFamily="34" charset="0"/>
              </a:rPr>
              <a:t>An Updated Interest Based Account (Monotropism theory) &amp; a Demand Avoidance Phenomenon discussion</a:t>
            </a:r>
            <a:r>
              <a:rPr lang="en-GB" sz="1600" dirty="0">
                <a:latin typeface="Trebuchet MS" panose="020B0603020202020204" pitchFamily="34" charset="0"/>
              </a:rPr>
              <a:t> (Conference paper). Retrieved from: </a:t>
            </a:r>
            <a:r>
              <a:rPr lang="en-GB" sz="1600" dirty="0">
                <a:latin typeface="Trebuchet MS" panose="020B0603020202020204" pitchFamily="34" charset="0"/>
                <a:hlinkClick r:id="rId4"/>
              </a:rPr>
              <a:t>https://</a:t>
            </a:r>
            <a:r>
              <a:rPr lang="en-GB" sz="1600" dirty="0" smtClean="0">
                <a:latin typeface="Trebuchet MS" panose="020B0603020202020204" pitchFamily="34" charset="0"/>
                <a:hlinkClick r:id="rId4"/>
              </a:rPr>
              <a:t>www.researchgate.net/publication/332727790_An_Updated_Interest_Based_Account_Monotropism_theory_a_Demand_Avoidance_Phenomenon_discussion</a:t>
            </a:r>
            <a:r>
              <a:rPr lang="en-GB" sz="1600" dirty="0" smtClean="0">
                <a:latin typeface="Trebuchet MS" panose="020B0603020202020204" pitchFamily="34" charset="0"/>
              </a:rPr>
              <a:t>  </a:t>
            </a:r>
            <a:r>
              <a:rPr lang="en-GB" sz="1600" dirty="0">
                <a:latin typeface="Trebuchet MS" panose="020B0603020202020204" pitchFamily="34" charset="0"/>
              </a:rPr>
              <a:t>(Accessed 08 June 2019).</a:t>
            </a:r>
          </a:p>
        </p:txBody>
      </p:sp>
    </p:spTree>
    <p:extLst>
      <p:ext uri="{BB962C8B-B14F-4D97-AF65-F5344CB8AC3E}">
        <p14:creationId xmlns:p14="http://schemas.microsoft.com/office/powerpoint/2010/main" val="419836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NOT THE LAST BIBLE.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2" y="2060848"/>
            <a:ext cx="81763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b="1" dirty="0" smtClean="0">
                <a:latin typeface="Trebuchet MS" panose="020B0603020202020204" pitchFamily="34" charset="0"/>
              </a:rPr>
              <a:t>Bibliography.</a:t>
            </a:r>
            <a:endParaRPr lang="en-GB" sz="1600" b="1" dirty="0">
              <a:latin typeface="Trebuchet MS" panose="020B0603020202020204" pitchFamily="34" charset="0"/>
            </a:endParaRPr>
          </a:p>
          <a:p>
            <a:pPr lvl="0"/>
            <a:endParaRPr lang="en-GB" sz="1600" dirty="0"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Woods, R. (Forthcoming). Pathological Demand Avoidance: Is it time to move beyond the pathological need to not to develop more inclusive pedagogical practices? </a:t>
            </a:r>
            <a:r>
              <a:rPr lang="en-GB" sz="1600" i="1" dirty="0">
                <a:latin typeface="Trebuchet MS" panose="020B0603020202020204" pitchFamily="34" charset="0"/>
              </a:rPr>
              <a:t>Autonomy, the Critical Journal of Interdisciplinary Autism Studies</a:t>
            </a:r>
            <a:r>
              <a:rPr lang="en-GB" sz="1600" dirty="0">
                <a:latin typeface="Trebuchet MS" panose="020B0603020202020204" pitchFamily="34" charset="0"/>
              </a:rPr>
              <a:t>.</a:t>
            </a:r>
          </a:p>
          <a:p>
            <a:pPr marL="514350" lvl="0" indent="-514350">
              <a:buAutoNum type="arabicParenR"/>
            </a:pPr>
            <a:r>
              <a:rPr lang="en-GB" sz="1600" dirty="0">
                <a:latin typeface="Trebuchet MS" panose="020B0603020202020204" pitchFamily="34" charset="0"/>
              </a:rPr>
              <a:t>Woods, R., Milton, D., Arnold, L., &amp; Graby, G. (2018). Redefining Critical Autism Studies: a more inclusive interpretation. </a:t>
            </a:r>
            <a:r>
              <a:rPr lang="en-GB" sz="1600" i="1" dirty="0">
                <a:latin typeface="Trebuchet MS" panose="020B0603020202020204" pitchFamily="34" charset="0"/>
              </a:rPr>
              <a:t>Disability &amp; Society</a:t>
            </a:r>
            <a:r>
              <a:rPr lang="en-GB" sz="1600" dirty="0">
                <a:latin typeface="Trebuchet MS" panose="020B0603020202020204" pitchFamily="34" charset="0"/>
              </a:rPr>
              <a:t>, 33: 974-979</a:t>
            </a:r>
            <a:r>
              <a:rPr lang="en-GB" sz="1600" dirty="0" smtClean="0">
                <a:latin typeface="Trebuchet MS" panose="020B0603020202020204" pitchFamily="34" charset="0"/>
              </a:rPr>
              <a:t>.</a:t>
            </a:r>
            <a:endParaRPr lang="en-GB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3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0"/>
    </mc:Choice>
    <mc:Fallback xmlns="">
      <p:transition spd="slow" advTm="339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OUTLOOK.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98" y="1772816"/>
            <a:ext cx="81763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Questions and Response.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Take questions at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the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end.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Permission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to record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if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I receive a copy of the recordings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by Wednesday 12</a:t>
            </a:r>
            <a:r>
              <a:rPr lang="en-GB" sz="2800" baseline="300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th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 of June 2019.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Include 100 word responses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if received by above date.</a:t>
            </a:r>
          </a:p>
        </p:txBody>
      </p:sp>
    </p:spTree>
    <p:extLst>
      <p:ext uri="{BB962C8B-B14F-4D97-AF65-F5344CB8AC3E}">
        <p14:creationId xmlns:p14="http://schemas.microsoft.com/office/powerpoint/2010/main" val="264534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49"/>
    </mc:Choice>
    <mc:Fallback xmlns="">
      <p:transition spd="slow" advTm="2404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OUTLOOK.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96" y="1556792"/>
            <a:ext cx="81763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Commentary articles.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Please respond to the talk.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Possible journals: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Autism; Autism Policy and Practice; Autonomy, the Critical Journal of Interdisciplinary Autism Studies; Canadian Journal of Disability Studies; Disability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and Society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; Good Autism Practice;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Tizard Learning Disability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Review.</a:t>
            </a:r>
          </a:p>
        </p:txBody>
      </p:sp>
    </p:spTree>
    <p:extLst>
      <p:ext uri="{BB962C8B-B14F-4D97-AF65-F5344CB8AC3E}">
        <p14:creationId xmlns:p14="http://schemas.microsoft.com/office/powerpoint/2010/main" val="126431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49"/>
    </mc:Choice>
    <mc:Fallback xmlns="">
      <p:transition spd="slow" advTm="2404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IN THE BEGINNING.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2" y="1916832"/>
            <a:ext cx="81763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latin typeface="Trebuchet MS" panose="020B0603020202020204" pitchFamily="34" charset="0"/>
              </a:rPr>
              <a:t>Introduction.</a:t>
            </a:r>
          </a:p>
          <a:p>
            <a:pPr lvl="0"/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514350" lvl="0" indent="-514350"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Main DAP discourse.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Vulnerable groups.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Comorbid, not an ASD.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Research priorities.</a:t>
            </a:r>
          </a:p>
          <a:p>
            <a:pPr marL="514350" lvl="0" indent="-514350">
              <a:buAutoNum type="arabicParenR"/>
            </a:pP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Closing remarks.</a:t>
            </a: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67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40"/>
    </mc:Choice>
    <mc:Fallback xmlns="">
      <p:transition spd="slow" advTm="3564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WHAT IS IN A NAME?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8311" y="1545754"/>
            <a:ext cx="81763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A Suitable Name.</a:t>
            </a:r>
            <a:endParaRPr lang="en-GB" sz="2800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Demand to change its name (Eaton 2018b; Gillberg 2014; Milton 2017a; Newson et al 2003; PDA Society 2019; Reilly et al 2014; Sanchez 2018; Woods forthcoming).</a:t>
            </a: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DAP, </a:t>
            </a:r>
            <a:r>
              <a:rPr lang="en-GB" sz="2800" i="1" dirty="0" smtClean="0">
                <a:latin typeface="Trebuchet MS" panose="020B0603020202020204" pitchFamily="34" charset="0"/>
              </a:rPr>
              <a:t>Demand </a:t>
            </a:r>
            <a:r>
              <a:rPr lang="en-GB" sz="2800" i="1" dirty="0">
                <a:latin typeface="Trebuchet MS" panose="020B0603020202020204" pitchFamily="34" charset="0"/>
              </a:rPr>
              <a:t>Avoidance </a:t>
            </a:r>
            <a:r>
              <a:rPr lang="en-GB" sz="2800" i="1" dirty="0" smtClean="0">
                <a:latin typeface="Trebuchet MS" panose="020B0603020202020204" pitchFamily="34" charset="0"/>
              </a:rPr>
              <a:t>Phenomena</a:t>
            </a:r>
            <a:r>
              <a:rPr lang="en-GB" sz="2800" dirty="0" smtClean="0">
                <a:latin typeface="Trebuchet MS" panose="020B0603020202020204" pitchFamily="34" charset="0"/>
              </a:rPr>
              <a:t>.</a:t>
            </a:r>
          </a:p>
          <a:p>
            <a:pPr marL="514350" indent="-514350">
              <a:buFontTx/>
              <a:buAutoNum type="arabicParenR"/>
            </a:pP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W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ill 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be </a:t>
            </a:r>
            <a:r>
              <a:rPr lang="en-GB" sz="2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clear later why this is appropriate.</a:t>
            </a: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16"/>
    </mc:Choice>
    <mc:Fallback xmlns="">
      <p:transition spd="slow" advTm="1941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DAP Ethics.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B674-A772-4D56-AC9E-CBE176711D7F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8313" y="180400"/>
            <a:ext cx="8176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LET’S TALK.</a:t>
            </a:r>
            <a:endParaRPr lang="en-GB" sz="32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" y="1988840"/>
            <a:ext cx="81763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b="1" dirty="0" smtClean="0">
                <a:latin typeface="Trebuchet MS" panose="020B0603020202020204" pitchFamily="34" charset="0"/>
              </a:rPr>
              <a:t>Main DAP Discourse.</a:t>
            </a:r>
            <a:endParaRPr lang="en-GB" sz="2800" b="1" dirty="0">
              <a:latin typeface="Trebuchet MS" panose="020B0603020202020204" pitchFamily="34" charset="0"/>
            </a:endParaRPr>
          </a:p>
          <a:p>
            <a:pPr lvl="0"/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Called Pathological Demand Avoidance or Extreme Demand Avoidance.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>
                <a:latin typeface="Trebuchet MS" panose="020B0603020202020204" pitchFamily="34" charset="0"/>
              </a:rPr>
              <a:t>A</a:t>
            </a:r>
            <a:r>
              <a:rPr lang="en-GB" sz="2800" dirty="0" smtClean="0">
                <a:latin typeface="Trebuchet MS" panose="020B0603020202020204" pitchFamily="34" charset="0"/>
              </a:rPr>
              <a:t> distinct syndrome.</a:t>
            </a:r>
            <a:endParaRPr lang="en-GB" sz="2800" dirty="0">
              <a:latin typeface="Trebuchet MS" panose="020B0603020202020204" pitchFamily="34" charset="0"/>
            </a:endParaRPr>
          </a:p>
          <a:p>
            <a:pPr marL="514350" lvl="0" indent="-514350">
              <a:buFontTx/>
              <a:buAutoNum type="arabicParenR"/>
            </a:pPr>
            <a:r>
              <a:rPr lang="en-GB" sz="2800" dirty="0" smtClean="0">
                <a:latin typeface="Trebuchet MS" panose="020B0603020202020204" pitchFamily="34" charset="0"/>
              </a:rPr>
              <a:t>An autism subtype/ Pervasive Developmental Disorder.</a:t>
            </a:r>
          </a:p>
        </p:txBody>
      </p:sp>
    </p:spTree>
    <p:extLst>
      <p:ext uri="{BB962C8B-B14F-4D97-AF65-F5344CB8AC3E}">
        <p14:creationId xmlns:p14="http://schemas.microsoft.com/office/powerpoint/2010/main" val="40395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28"/>
    </mc:Choice>
    <mc:Fallback xmlns="">
      <p:transition spd="slow" advTm="2342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5219</Words>
  <Application>Microsoft Office PowerPoint</Application>
  <PresentationFormat>On-screen Show (4:3)</PresentationFormat>
  <Paragraphs>452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Richard</cp:lastModifiedBy>
  <cp:revision>1316</cp:revision>
  <cp:lastPrinted>2019-06-05T17:42:58Z</cp:lastPrinted>
  <dcterms:created xsi:type="dcterms:W3CDTF">2019-03-24T21:41:26Z</dcterms:created>
  <dcterms:modified xsi:type="dcterms:W3CDTF">2019-06-13T15:44:40Z</dcterms:modified>
</cp:coreProperties>
</file>