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62" r:id="rId2"/>
  </p:sldMasterIdLst>
  <p:notesMasterIdLst>
    <p:notesMasterId r:id="rId38"/>
  </p:notesMasterIdLst>
  <p:handoutMasterIdLst>
    <p:handoutMasterId r:id="rId39"/>
  </p:handoutMasterIdLst>
  <p:sldIdLst>
    <p:sldId id="256" r:id="rId3"/>
    <p:sldId id="257" r:id="rId4"/>
    <p:sldId id="258" r:id="rId5"/>
    <p:sldId id="259" r:id="rId6"/>
    <p:sldId id="294" r:id="rId7"/>
    <p:sldId id="262" r:id="rId8"/>
    <p:sldId id="263" r:id="rId9"/>
    <p:sldId id="295" r:id="rId10"/>
    <p:sldId id="296" r:id="rId11"/>
    <p:sldId id="293" r:id="rId12"/>
    <p:sldId id="269" r:id="rId13"/>
    <p:sldId id="270" r:id="rId14"/>
    <p:sldId id="29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97" r:id="rId29"/>
    <p:sldId id="285" r:id="rId30"/>
    <p:sldId id="286" r:id="rId31"/>
    <p:sldId id="287" r:id="rId32"/>
    <p:sldId id="298" r:id="rId33"/>
    <p:sldId id="289" r:id="rId34"/>
    <p:sldId id="292" r:id="rId35"/>
    <p:sldId id="290" r:id="rId36"/>
    <p:sldId id="291" r:id="rId37"/>
  </p:sldIdLst>
  <p:sldSz cx="9144000" cy="6858000" type="screen4x3"/>
  <p:notesSz cx="9926638" cy="6797675"/>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70013" indent="1588" algn="l" defTabSz="912813" rtl="0" fontAlgn="base">
      <a:spcBef>
        <a:spcPct val="0"/>
      </a:spcBef>
      <a:spcAft>
        <a:spcPct val="0"/>
      </a:spcAft>
      <a:defRPr sz="1900" kern="1200">
        <a:solidFill>
          <a:schemeClr val="tx1"/>
        </a:solidFill>
        <a:latin typeface="Arial" charset="0"/>
        <a:ea typeface="+mn-ea"/>
        <a:cs typeface="Arial" charset="0"/>
      </a:defRPr>
    </a:lvl4pPr>
    <a:lvl5pPr marL="1827213" indent="1588"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240" autoAdjust="0"/>
  </p:normalViewPr>
  <p:slideViewPr>
    <p:cSldViewPr snapToGrid="0">
      <p:cViewPr varScale="1">
        <p:scale>
          <a:sx n="93" d="100"/>
          <a:sy n="93" d="100"/>
        </p:scale>
        <p:origin x="-52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4050" y="-102"/>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F66F16-E75E-442B-AAA0-6C80EA4157B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DF7FC850-1FBB-413B-8150-626C48BE49AF}">
      <dgm:prSet phldrT="[Text]"/>
      <dgm:spPr/>
      <dgm:t>
        <a:bodyPr/>
        <a:lstStyle/>
        <a:p>
          <a:r>
            <a:rPr lang="en-GB" dirty="0"/>
            <a:t>Identify</a:t>
          </a:r>
        </a:p>
        <a:p>
          <a:r>
            <a:rPr lang="en-GB" dirty="0"/>
            <a:t>items</a:t>
          </a:r>
        </a:p>
      </dgm:t>
    </dgm:pt>
    <dgm:pt modelId="{FAC3EA78-E0C5-46D9-91CE-866EB2F0BB58}" type="parTrans" cxnId="{5B09F9BA-C825-4E84-B301-DF67409BC00B}">
      <dgm:prSet/>
      <dgm:spPr/>
      <dgm:t>
        <a:bodyPr/>
        <a:lstStyle/>
        <a:p>
          <a:endParaRPr lang="en-GB"/>
        </a:p>
      </dgm:t>
    </dgm:pt>
    <dgm:pt modelId="{08AC9D7A-F36E-455E-972C-AB0844F4E8E5}" type="sibTrans" cxnId="{5B09F9BA-C825-4E84-B301-DF67409BC00B}">
      <dgm:prSet/>
      <dgm:spPr/>
      <dgm:t>
        <a:bodyPr/>
        <a:lstStyle/>
        <a:p>
          <a:endParaRPr lang="en-GB"/>
        </a:p>
      </dgm:t>
    </dgm:pt>
    <dgm:pt modelId="{28E76D69-D1E7-48D0-9A3D-A524D7C7ACD7}">
      <dgm:prSet phldrT="[Text]"/>
      <dgm:spPr/>
      <dgm:t>
        <a:bodyPr/>
        <a:lstStyle/>
        <a:p>
          <a:r>
            <a:rPr lang="en-GB" dirty="0"/>
            <a:t>Summary</a:t>
          </a:r>
        </a:p>
      </dgm:t>
    </dgm:pt>
    <dgm:pt modelId="{19396A0C-4723-4668-9645-CE056928A805}" type="parTrans" cxnId="{2259E7B7-DBBF-4D35-9EEF-49A78ACF1620}">
      <dgm:prSet/>
      <dgm:spPr/>
      <dgm:t>
        <a:bodyPr/>
        <a:lstStyle/>
        <a:p>
          <a:endParaRPr lang="en-GB"/>
        </a:p>
      </dgm:t>
    </dgm:pt>
    <dgm:pt modelId="{22866884-BEA2-4924-BE43-C1CE26AB54F2}" type="sibTrans" cxnId="{2259E7B7-DBBF-4D35-9EEF-49A78ACF1620}">
      <dgm:prSet/>
      <dgm:spPr/>
      <dgm:t>
        <a:bodyPr/>
        <a:lstStyle/>
        <a:p>
          <a:endParaRPr lang="en-GB"/>
        </a:p>
      </dgm:t>
    </dgm:pt>
    <dgm:pt modelId="{9811DC6C-5049-4660-BAEB-4B8A78E691F1}">
      <dgm:prSet/>
      <dgm:spPr/>
      <dgm:t>
        <a:bodyPr/>
        <a:lstStyle/>
        <a:p>
          <a:r>
            <a:rPr lang="en-GB" dirty="0"/>
            <a:t>Charting the data</a:t>
          </a:r>
        </a:p>
      </dgm:t>
    </dgm:pt>
    <dgm:pt modelId="{025E2F39-9791-48BF-B620-56311C6C0AE0}" type="parTrans" cxnId="{5F213686-D796-444E-95C2-3A5129FDDAFF}">
      <dgm:prSet/>
      <dgm:spPr/>
      <dgm:t>
        <a:bodyPr/>
        <a:lstStyle/>
        <a:p>
          <a:endParaRPr lang="en-GB"/>
        </a:p>
      </dgm:t>
    </dgm:pt>
    <dgm:pt modelId="{261F1888-4CE7-4C1C-8B52-2087183B23D0}" type="sibTrans" cxnId="{5F213686-D796-444E-95C2-3A5129FDDAFF}">
      <dgm:prSet/>
      <dgm:spPr/>
      <dgm:t>
        <a:bodyPr/>
        <a:lstStyle/>
        <a:p>
          <a:endParaRPr lang="en-GB"/>
        </a:p>
      </dgm:t>
    </dgm:pt>
    <dgm:pt modelId="{6401D944-5178-4BE8-A661-CA3913E608F0}">
      <dgm:prSet/>
      <dgm:spPr/>
      <dgm:t>
        <a:bodyPr/>
        <a:lstStyle/>
        <a:p>
          <a:r>
            <a:rPr lang="en-GB" dirty="0"/>
            <a:t>Select items</a:t>
          </a:r>
        </a:p>
      </dgm:t>
    </dgm:pt>
    <dgm:pt modelId="{C2A54C0A-02DD-4234-B1BC-876E345EAEEE}" type="parTrans" cxnId="{D1AE994D-F598-4DF3-AD09-530666EAD55B}">
      <dgm:prSet/>
      <dgm:spPr/>
      <dgm:t>
        <a:bodyPr/>
        <a:lstStyle/>
        <a:p>
          <a:endParaRPr lang="en-GB"/>
        </a:p>
      </dgm:t>
    </dgm:pt>
    <dgm:pt modelId="{1683FEB8-60C6-478C-9C2D-8BA660B72448}" type="sibTrans" cxnId="{D1AE994D-F598-4DF3-AD09-530666EAD55B}">
      <dgm:prSet/>
      <dgm:spPr/>
      <dgm:t>
        <a:bodyPr/>
        <a:lstStyle/>
        <a:p>
          <a:endParaRPr lang="en-GB"/>
        </a:p>
      </dgm:t>
    </dgm:pt>
    <dgm:pt modelId="{67FB2AF2-D79E-43BF-947D-FB6889E03DC7}">
      <dgm:prSet/>
      <dgm:spPr/>
      <dgm:t>
        <a:bodyPr/>
        <a:lstStyle/>
        <a:p>
          <a:r>
            <a:rPr lang="en-GB" dirty="0"/>
            <a:t>Determine research question</a:t>
          </a:r>
        </a:p>
      </dgm:t>
    </dgm:pt>
    <dgm:pt modelId="{0E3ED0A9-6593-4472-A0C7-439C7BC4A70B}" type="parTrans" cxnId="{C3377B88-5955-4F46-91F2-3B6046D3CA2D}">
      <dgm:prSet/>
      <dgm:spPr/>
      <dgm:t>
        <a:bodyPr/>
        <a:lstStyle/>
        <a:p>
          <a:endParaRPr lang="en-GB"/>
        </a:p>
      </dgm:t>
    </dgm:pt>
    <dgm:pt modelId="{98F0FBAC-55BB-47A9-A930-048F5D4C44CB}" type="sibTrans" cxnId="{C3377B88-5955-4F46-91F2-3B6046D3CA2D}">
      <dgm:prSet/>
      <dgm:spPr/>
      <dgm:t>
        <a:bodyPr/>
        <a:lstStyle/>
        <a:p>
          <a:endParaRPr lang="en-GB"/>
        </a:p>
      </dgm:t>
    </dgm:pt>
    <dgm:pt modelId="{52F1FB91-6D7B-44CB-B780-7CE7804395CA}" type="pres">
      <dgm:prSet presAssocID="{E3F66F16-E75E-442B-AAA0-6C80EA4157B2}" presName="CompostProcess" presStyleCnt="0">
        <dgm:presLayoutVars>
          <dgm:dir/>
          <dgm:resizeHandles val="exact"/>
        </dgm:presLayoutVars>
      </dgm:prSet>
      <dgm:spPr/>
      <dgm:t>
        <a:bodyPr/>
        <a:lstStyle/>
        <a:p>
          <a:endParaRPr lang="en-GB"/>
        </a:p>
      </dgm:t>
    </dgm:pt>
    <dgm:pt modelId="{B9C60861-CF5C-4969-9851-9C9985346A37}" type="pres">
      <dgm:prSet presAssocID="{E3F66F16-E75E-442B-AAA0-6C80EA4157B2}" presName="arrow" presStyleLbl="bgShp" presStyleIdx="0" presStyleCnt="1" custScaleX="117647" custLinFactNeighborX="0" custLinFactNeighborY="-737"/>
      <dgm:spPr>
        <a:solidFill>
          <a:schemeClr val="accent6">
            <a:lumMod val="75000"/>
          </a:schemeClr>
        </a:solidFill>
      </dgm:spPr>
    </dgm:pt>
    <dgm:pt modelId="{CD9CA525-5A4E-498E-82B9-949C5CEBB2B3}" type="pres">
      <dgm:prSet presAssocID="{E3F66F16-E75E-442B-AAA0-6C80EA4157B2}" presName="linearProcess" presStyleCnt="0"/>
      <dgm:spPr/>
    </dgm:pt>
    <dgm:pt modelId="{EB12B446-6514-4644-9E99-BB472E433133}" type="pres">
      <dgm:prSet presAssocID="{67FB2AF2-D79E-43BF-947D-FB6889E03DC7}" presName="textNode" presStyleLbl="node1" presStyleIdx="0" presStyleCnt="5" custAng="0" custScaleX="59911" custScaleY="95151" custLinFactX="-3807" custLinFactNeighborX="-100000">
        <dgm:presLayoutVars>
          <dgm:bulletEnabled val="1"/>
        </dgm:presLayoutVars>
      </dgm:prSet>
      <dgm:spPr/>
      <dgm:t>
        <a:bodyPr/>
        <a:lstStyle/>
        <a:p>
          <a:endParaRPr lang="en-GB"/>
        </a:p>
      </dgm:t>
    </dgm:pt>
    <dgm:pt modelId="{A001CC1B-4E46-4F5A-92E4-4B3D3C7192CE}" type="pres">
      <dgm:prSet presAssocID="{98F0FBAC-55BB-47A9-A930-048F5D4C44CB}" presName="sibTrans" presStyleCnt="0"/>
      <dgm:spPr/>
    </dgm:pt>
    <dgm:pt modelId="{D3C217C9-B2CC-42B8-904B-760C094A2D59}" type="pres">
      <dgm:prSet presAssocID="{DF7FC850-1FBB-413B-8150-626C48BE49AF}" presName="textNode" presStyleLbl="node1" presStyleIdx="1" presStyleCnt="5" custAng="0" custScaleX="48926" custScaleY="95151" custLinFactX="-5540" custLinFactNeighborX="-100000" custLinFactNeighborY="202">
        <dgm:presLayoutVars>
          <dgm:bulletEnabled val="1"/>
        </dgm:presLayoutVars>
      </dgm:prSet>
      <dgm:spPr/>
      <dgm:t>
        <a:bodyPr/>
        <a:lstStyle/>
        <a:p>
          <a:endParaRPr lang="en-GB"/>
        </a:p>
      </dgm:t>
    </dgm:pt>
    <dgm:pt modelId="{DA69383E-A045-42C4-96E4-F09F90222AD1}" type="pres">
      <dgm:prSet presAssocID="{08AC9D7A-F36E-455E-972C-AB0844F4E8E5}" presName="sibTrans" presStyleCnt="0"/>
      <dgm:spPr/>
    </dgm:pt>
    <dgm:pt modelId="{58FB24AE-7316-44F7-8E31-2A726A59056E}" type="pres">
      <dgm:prSet presAssocID="{6401D944-5178-4BE8-A661-CA3913E608F0}" presName="textNode" presStyleLbl="node1" presStyleIdx="2" presStyleCnt="5" custAng="0" custScaleX="46621" custScaleY="95151" custLinFactX="-8532" custLinFactNeighborX="-100000" custLinFactNeighborY="202">
        <dgm:presLayoutVars>
          <dgm:bulletEnabled val="1"/>
        </dgm:presLayoutVars>
      </dgm:prSet>
      <dgm:spPr/>
      <dgm:t>
        <a:bodyPr/>
        <a:lstStyle/>
        <a:p>
          <a:endParaRPr lang="en-GB"/>
        </a:p>
      </dgm:t>
    </dgm:pt>
    <dgm:pt modelId="{0D4C04F0-AB8B-4AE6-B222-3E7E7F4BD713}" type="pres">
      <dgm:prSet presAssocID="{1683FEB8-60C6-478C-9C2D-8BA660B72448}" presName="sibTrans" presStyleCnt="0"/>
      <dgm:spPr/>
    </dgm:pt>
    <dgm:pt modelId="{1CB964A7-2FEA-46DC-8696-DD8F6A296B42}" type="pres">
      <dgm:prSet presAssocID="{9811DC6C-5049-4660-BAEB-4B8A78E691F1}" presName="textNode" presStyleLbl="node1" presStyleIdx="3" presStyleCnt="5" custAng="0" custScaleX="56265" custScaleY="95650" custLinFactX="-11660" custLinFactNeighborX="-100000" custLinFactNeighborY="-37">
        <dgm:presLayoutVars>
          <dgm:bulletEnabled val="1"/>
        </dgm:presLayoutVars>
      </dgm:prSet>
      <dgm:spPr/>
      <dgm:t>
        <a:bodyPr/>
        <a:lstStyle/>
        <a:p>
          <a:endParaRPr lang="en-GB"/>
        </a:p>
      </dgm:t>
    </dgm:pt>
    <dgm:pt modelId="{3BC11FA9-3E77-469C-AECD-748D4AEF0F00}" type="pres">
      <dgm:prSet presAssocID="{261F1888-4CE7-4C1C-8B52-2087183B23D0}" presName="sibTrans" presStyleCnt="0"/>
      <dgm:spPr/>
    </dgm:pt>
    <dgm:pt modelId="{F7DDF2D2-F053-422C-A212-6C43699377F4}" type="pres">
      <dgm:prSet presAssocID="{28E76D69-D1E7-48D0-9A3D-A524D7C7ACD7}" presName="textNode" presStyleLbl="node1" presStyleIdx="4" presStyleCnt="5" custAng="0" custScaleX="53819" custScaleY="95151" custLinFactX="-14646" custLinFactNeighborX="-100000" custLinFactNeighborY="212">
        <dgm:presLayoutVars>
          <dgm:bulletEnabled val="1"/>
        </dgm:presLayoutVars>
      </dgm:prSet>
      <dgm:spPr/>
      <dgm:t>
        <a:bodyPr/>
        <a:lstStyle/>
        <a:p>
          <a:endParaRPr lang="en-GB"/>
        </a:p>
      </dgm:t>
    </dgm:pt>
  </dgm:ptLst>
  <dgm:cxnLst>
    <dgm:cxn modelId="{5F213686-D796-444E-95C2-3A5129FDDAFF}" srcId="{E3F66F16-E75E-442B-AAA0-6C80EA4157B2}" destId="{9811DC6C-5049-4660-BAEB-4B8A78E691F1}" srcOrd="3" destOrd="0" parTransId="{025E2F39-9791-48BF-B620-56311C6C0AE0}" sibTransId="{261F1888-4CE7-4C1C-8B52-2087183B23D0}"/>
    <dgm:cxn modelId="{1DADA17A-5DC8-4CA2-8832-87008FCF8ED8}" type="presOf" srcId="{9811DC6C-5049-4660-BAEB-4B8A78E691F1}" destId="{1CB964A7-2FEA-46DC-8696-DD8F6A296B42}" srcOrd="0" destOrd="0" presId="urn:microsoft.com/office/officeart/2005/8/layout/hProcess9"/>
    <dgm:cxn modelId="{C3377B88-5955-4F46-91F2-3B6046D3CA2D}" srcId="{E3F66F16-E75E-442B-AAA0-6C80EA4157B2}" destId="{67FB2AF2-D79E-43BF-947D-FB6889E03DC7}" srcOrd="0" destOrd="0" parTransId="{0E3ED0A9-6593-4472-A0C7-439C7BC4A70B}" sibTransId="{98F0FBAC-55BB-47A9-A930-048F5D4C44CB}"/>
    <dgm:cxn modelId="{A6714EBD-3118-431A-9EEC-3AF88548EB6F}" type="presOf" srcId="{E3F66F16-E75E-442B-AAA0-6C80EA4157B2}" destId="{52F1FB91-6D7B-44CB-B780-7CE7804395CA}" srcOrd="0" destOrd="0" presId="urn:microsoft.com/office/officeart/2005/8/layout/hProcess9"/>
    <dgm:cxn modelId="{2259E7B7-DBBF-4D35-9EEF-49A78ACF1620}" srcId="{E3F66F16-E75E-442B-AAA0-6C80EA4157B2}" destId="{28E76D69-D1E7-48D0-9A3D-A524D7C7ACD7}" srcOrd="4" destOrd="0" parTransId="{19396A0C-4723-4668-9645-CE056928A805}" sibTransId="{22866884-BEA2-4924-BE43-C1CE26AB54F2}"/>
    <dgm:cxn modelId="{5B09F9BA-C825-4E84-B301-DF67409BC00B}" srcId="{E3F66F16-E75E-442B-AAA0-6C80EA4157B2}" destId="{DF7FC850-1FBB-413B-8150-626C48BE49AF}" srcOrd="1" destOrd="0" parTransId="{FAC3EA78-E0C5-46D9-91CE-866EB2F0BB58}" sibTransId="{08AC9D7A-F36E-455E-972C-AB0844F4E8E5}"/>
    <dgm:cxn modelId="{8C28CDC2-0D14-4D97-91C1-05B2A69918B8}" type="presOf" srcId="{6401D944-5178-4BE8-A661-CA3913E608F0}" destId="{58FB24AE-7316-44F7-8E31-2A726A59056E}" srcOrd="0" destOrd="0" presId="urn:microsoft.com/office/officeart/2005/8/layout/hProcess9"/>
    <dgm:cxn modelId="{05BA9137-DA67-4A66-BCA2-BF59F4E126F7}" type="presOf" srcId="{28E76D69-D1E7-48D0-9A3D-A524D7C7ACD7}" destId="{F7DDF2D2-F053-422C-A212-6C43699377F4}" srcOrd="0" destOrd="0" presId="urn:microsoft.com/office/officeart/2005/8/layout/hProcess9"/>
    <dgm:cxn modelId="{79D71ECF-7808-4FC8-A9E4-99530BF4F288}" type="presOf" srcId="{67FB2AF2-D79E-43BF-947D-FB6889E03DC7}" destId="{EB12B446-6514-4644-9E99-BB472E433133}" srcOrd="0" destOrd="0" presId="urn:microsoft.com/office/officeart/2005/8/layout/hProcess9"/>
    <dgm:cxn modelId="{08E313DF-99DD-41FB-86F0-271DAC6B17EC}" type="presOf" srcId="{DF7FC850-1FBB-413B-8150-626C48BE49AF}" destId="{D3C217C9-B2CC-42B8-904B-760C094A2D59}" srcOrd="0" destOrd="0" presId="urn:microsoft.com/office/officeart/2005/8/layout/hProcess9"/>
    <dgm:cxn modelId="{D1AE994D-F598-4DF3-AD09-530666EAD55B}" srcId="{E3F66F16-E75E-442B-AAA0-6C80EA4157B2}" destId="{6401D944-5178-4BE8-A661-CA3913E608F0}" srcOrd="2" destOrd="0" parTransId="{C2A54C0A-02DD-4234-B1BC-876E345EAEEE}" sibTransId="{1683FEB8-60C6-478C-9C2D-8BA660B72448}"/>
    <dgm:cxn modelId="{799A34F2-556F-4E30-AF9E-23F166AE74BB}" type="presParOf" srcId="{52F1FB91-6D7B-44CB-B780-7CE7804395CA}" destId="{B9C60861-CF5C-4969-9851-9C9985346A37}" srcOrd="0" destOrd="0" presId="urn:microsoft.com/office/officeart/2005/8/layout/hProcess9"/>
    <dgm:cxn modelId="{DA22D492-5632-447E-A457-4E6D4F3D4C8C}" type="presParOf" srcId="{52F1FB91-6D7B-44CB-B780-7CE7804395CA}" destId="{CD9CA525-5A4E-498E-82B9-949C5CEBB2B3}" srcOrd="1" destOrd="0" presId="urn:microsoft.com/office/officeart/2005/8/layout/hProcess9"/>
    <dgm:cxn modelId="{D2ABF7F4-BFCD-4A8F-B1C7-C9CA2F0B702D}" type="presParOf" srcId="{CD9CA525-5A4E-498E-82B9-949C5CEBB2B3}" destId="{EB12B446-6514-4644-9E99-BB472E433133}" srcOrd="0" destOrd="0" presId="urn:microsoft.com/office/officeart/2005/8/layout/hProcess9"/>
    <dgm:cxn modelId="{5B802BC6-6D59-423C-BCE0-EF81992C5E13}" type="presParOf" srcId="{CD9CA525-5A4E-498E-82B9-949C5CEBB2B3}" destId="{A001CC1B-4E46-4F5A-92E4-4B3D3C7192CE}" srcOrd="1" destOrd="0" presId="urn:microsoft.com/office/officeart/2005/8/layout/hProcess9"/>
    <dgm:cxn modelId="{8D11A271-37B4-42E7-9CB7-9B6C963EB9FC}" type="presParOf" srcId="{CD9CA525-5A4E-498E-82B9-949C5CEBB2B3}" destId="{D3C217C9-B2CC-42B8-904B-760C094A2D59}" srcOrd="2" destOrd="0" presId="urn:microsoft.com/office/officeart/2005/8/layout/hProcess9"/>
    <dgm:cxn modelId="{70B51252-4A52-4ED3-976E-D2220CA8595D}" type="presParOf" srcId="{CD9CA525-5A4E-498E-82B9-949C5CEBB2B3}" destId="{DA69383E-A045-42C4-96E4-F09F90222AD1}" srcOrd="3" destOrd="0" presId="urn:microsoft.com/office/officeart/2005/8/layout/hProcess9"/>
    <dgm:cxn modelId="{EEA79668-D3F2-45BE-AFA3-9D7BD463C5E3}" type="presParOf" srcId="{CD9CA525-5A4E-498E-82B9-949C5CEBB2B3}" destId="{58FB24AE-7316-44F7-8E31-2A726A59056E}" srcOrd="4" destOrd="0" presId="urn:microsoft.com/office/officeart/2005/8/layout/hProcess9"/>
    <dgm:cxn modelId="{C18DC34B-E015-41C7-99EE-F0663CB32574}" type="presParOf" srcId="{CD9CA525-5A4E-498E-82B9-949C5CEBB2B3}" destId="{0D4C04F0-AB8B-4AE6-B222-3E7E7F4BD713}" srcOrd="5" destOrd="0" presId="urn:microsoft.com/office/officeart/2005/8/layout/hProcess9"/>
    <dgm:cxn modelId="{2A20E234-BA20-4611-B259-64D94435D1D3}" type="presParOf" srcId="{CD9CA525-5A4E-498E-82B9-949C5CEBB2B3}" destId="{1CB964A7-2FEA-46DC-8696-DD8F6A296B42}" srcOrd="6" destOrd="0" presId="urn:microsoft.com/office/officeart/2005/8/layout/hProcess9"/>
    <dgm:cxn modelId="{79F48076-4C74-47FD-8415-8EE6B3EC8F33}" type="presParOf" srcId="{CD9CA525-5A4E-498E-82B9-949C5CEBB2B3}" destId="{3BC11FA9-3E77-469C-AECD-748D4AEF0F00}" srcOrd="7" destOrd="0" presId="urn:microsoft.com/office/officeart/2005/8/layout/hProcess9"/>
    <dgm:cxn modelId="{3BAC9C37-4686-49DA-A4D9-426F8C720630}" type="presParOf" srcId="{CD9CA525-5A4E-498E-82B9-949C5CEBB2B3}" destId="{F7DDF2D2-F053-422C-A212-6C43699377F4}"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60861-CF5C-4969-9851-9C9985346A37}">
      <dsp:nvSpPr>
        <dsp:cNvPr id="0" name=""/>
        <dsp:cNvSpPr/>
      </dsp:nvSpPr>
      <dsp:spPr>
        <a:xfrm>
          <a:off x="2" y="0"/>
          <a:ext cx="8928987" cy="4540150"/>
        </a:xfrm>
        <a:prstGeom prst="rightArrow">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EB12B446-6514-4644-9E99-BB472E433133}">
      <dsp:nvSpPr>
        <dsp:cNvPr id="0" name=""/>
        <dsp:cNvSpPr/>
      </dsp:nvSpPr>
      <dsp:spPr>
        <a:xfrm>
          <a:off x="70315" y="1406075"/>
          <a:ext cx="1721853" cy="1727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Determine research question</a:t>
          </a:r>
        </a:p>
      </dsp:txBody>
      <dsp:txXfrm>
        <a:off x="154369" y="1490129"/>
        <a:ext cx="1553745" cy="1559891"/>
      </dsp:txXfrm>
    </dsp:sp>
    <dsp:sp modelId="{D3C217C9-B2CC-42B8-904B-760C094A2D59}">
      <dsp:nvSpPr>
        <dsp:cNvPr id="0" name=""/>
        <dsp:cNvSpPr/>
      </dsp:nvSpPr>
      <dsp:spPr>
        <a:xfrm>
          <a:off x="1898662" y="1409743"/>
          <a:ext cx="1406142" cy="1727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Identify</a:t>
          </a:r>
        </a:p>
        <a:p>
          <a:pPr lvl="0" algn="ctr" defTabSz="1066800">
            <a:lnSpc>
              <a:spcPct val="90000"/>
            </a:lnSpc>
            <a:spcBef>
              <a:spcPct val="0"/>
            </a:spcBef>
            <a:spcAft>
              <a:spcPct val="35000"/>
            </a:spcAft>
          </a:pPr>
          <a:r>
            <a:rPr lang="en-GB" sz="2400" kern="1200" dirty="0"/>
            <a:t>items</a:t>
          </a:r>
        </a:p>
      </dsp:txBody>
      <dsp:txXfrm>
        <a:off x="1967304" y="1478385"/>
        <a:ext cx="1268858" cy="1590715"/>
      </dsp:txXfrm>
    </dsp:sp>
    <dsp:sp modelId="{58FB24AE-7316-44F7-8E31-2A726A59056E}">
      <dsp:nvSpPr>
        <dsp:cNvPr id="0" name=""/>
        <dsp:cNvSpPr/>
      </dsp:nvSpPr>
      <dsp:spPr>
        <a:xfrm>
          <a:off x="3375115" y="1409743"/>
          <a:ext cx="1339896" cy="1727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Select items</a:t>
          </a:r>
        </a:p>
      </dsp:txBody>
      <dsp:txXfrm>
        <a:off x="3440523" y="1475151"/>
        <a:ext cx="1209080" cy="1597183"/>
      </dsp:txXfrm>
    </dsp:sp>
    <dsp:sp modelId="{1CB964A7-2FEA-46DC-8696-DD8F6A296B42}">
      <dsp:nvSpPr>
        <dsp:cNvPr id="0" name=""/>
        <dsp:cNvSpPr/>
      </dsp:nvSpPr>
      <dsp:spPr>
        <a:xfrm>
          <a:off x="4781414" y="1400872"/>
          <a:ext cx="1617066" cy="17370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Charting the data</a:t>
          </a:r>
        </a:p>
      </dsp:txBody>
      <dsp:txXfrm>
        <a:off x="4860353" y="1479811"/>
        <a:ext cx="1459188" cy="1579183"/>
      </dsp:txXfrm>
    </dsp:sp>
    <dsp:sp modelId="{F7DDF2D2-F053-422C-A212-6C43699377F4}">
      <dsp:nvSpPr>
        <dsp:cNvPr id="0" name=""/>
        <dsp:cNvSpPr/>
      </dsp:nvSpPr>
      <dsp:spPr>
        <a:xfrm>
          <a:off x="6468963" y="1409925"/>
          <a:ext cx="1546768" cy="1727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Summary</a:t>
          </a:r>
        </a:p>
      </dsp:txBody>
      <dsp:txXfrm>
        <a:off x="6544470" y="1485432"/>
        <a:ext cx="1395754" cy="15769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defTabSz="914377" fontAlgn="auto">
              <a:spcBef>
                <a:spcPts val="0"/>
              </a:spcBef>
              <a:spcAft>
                <a:spcPts val="0"/>
              </a:spcAft>
              <a:defRPr sz="1200">
                <a:latin typeface="+mn-lt"/>
                <a:cs typeface="+mn-cs"/>
              </a:defRPr>
            </a:lvl1pPr>
          </a:lstStyle>
          <a:p>
            <a:pPr>
              <a:defRPr/>
            </a:pPr>
            <a:fld id="{2E0BE447-F7AD-4E80-BB8A-0744DE663795}" type="datetimeFigureOut">
              <a:rPr lang="en-US"/>
              <a:pPr>
                <a:defRPr/>
              </a:pPr>
              <a:t>7/20/2017</a:t>
            </a:fld>
            <a:endParaRPr lang="en-GB"/>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defTabSz="914377" fontAlgn="auto">
              <a:spcBef>
                <a:spcPts val="0"/>
              </a:spcBef>
              <a:spcAft>
                <a:spcPts val="0"/>
              </a:spcAft>
              <a:defRPr sz="1200">
                <a:latin typeface="+mn-lt"/>
                <a:cs typeface="+mn-cs"/>
              </a:defRPr>
            </a:lvl1pPr>
          </a:lstStyle>
          <a:p>
            <a:pPr>
              <a:defRPr/>
            </a:pPr>
            <a:fld id="{863D6A2B-4732-4F89-A28A-BFDE69C508B6}" type="slidenum">
              <a:rPr lang="en-GB"/>
              <a:pPr>
                <a:defRPr/>
              </a:pPr>
              <a:t>‹#›</a:t>
            </a:fld>
            <a:endParaRPr lang="en-GB"/>
          </a:p>
        </p:txBody>
      </p:sp>
    </p:spTree>
    <p:extLst>
      <p:ext uri="{BB962C8B-B14F-4D97-AF65-F5344CB8AC3E}">
        <p14:creationId xmlns:p14="http://schemas.microsoft.com/office/powerpoint/2010/main" val="1256974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625" cy="341351"/>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621696" y="1"/>
            <a:ext cx="4302625" cy="341351"/>
          </a:xfrm>
          <a:prstGeom prst="rect">
            <a:avLst/>
          </a:prstGeom>
        </p:spPr>
        <p:txBody>
          <a:bodyPr vert="horz" lIns="91440" tIns="45720" rIns="91440" bIns="45720" rtlCol="0"/>
          <a:lstStyle>
            <a:lvl1pPr algn="r" defTabSz="914377" fontAlgn="auto">
              <a:spcBef>
                <a:spcPts val="0"/>
              </a:spcBef>
              <a:spcAft>
                <a:spcPts val="0"/>
              </a:spcAft>
              <a:defRPr sz="1200">
                <a:latin typeface="+mn-lt"/>
                <a:cs typeface="+mn-cs"/>
              </a:defRPr>
            </a:lvl1pPr>
          </a:lstStyle>
          <a:p>
            <a:pPr>
              <a:defRPr/>
            </a:pPr>
            <a:fld id="{383257E4-D33E-4A64-945C-1EECA9E6C744}" type="datetimeFigureOut">
              <a:rPr lang="en-GB"/>
              <a:pPr>
                <a:defRPr/>
              </a:pPr>
              <a:t>20/07/2017</a:t>
            </a:fld>
            <a:endParaRPr lang="en-GB" dirty="0"/>
          </a:p>
        </p:txBody>
      </p:sp>
      <p:sp>
        <p:nvSpPr>
          <p:cNvPr id="4" name="Slide Image Placeholder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6456324"/>
            <a:ext cx="4302625" cy="341351"/>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621696" y="6456324"/>
            <a:ext cx="4302625" cy="341351"/>
          </a:xfrm>
          <a:prstGeom prst="rect">
            <a:avLst/>
          </a:prstGeom>
        </p:spPr>
        <p:txBody>
          <a:bodyPr vert="horz" lIns="91440" tIns="45720" rIns="91440" bIns="45720" rtlCol="0" anchor="b"/>
          <a:lstStyle>
            <a:lvl1pPr algn="r" defTabSz="914377" fontAlgn="auto">
              <a:spcBef>
                <a:spcPts val="0"/>
              </a:spcBef>
              <a:spcAft>
                <a:spcPts val="0"/>
              </a:spcAft>
              <a:defRPr sz="1200">
                <a:latin typeface="+mn-lt"/>
                <a:cs typeface="+mn-cs"/>
              </a:defRPr>
            </a:lvl1pPr>
          </a:lstStyle>
          <a:p>
            <a:pPr>
              <a:defRPr/>
            </a:pPr>
            <a:fld id="{CBD4C506-B98D-4FF3-898D-7BEE8D6BA651}" type="slidenum">
              <a:rPr lang="en-GB"/>
              <a:pPr>
                <a:defRPr/>
              </a:pPr>
              <a:t>‹#›</a:t>
            </a:fld>
            <a:endParaRPr lang="en-GB" dirty="0"/>
          </a:p>
        </p:txBody>
      </p:sp>
    </p:spTree>
    <p:extLst>
      <p:ext uri="{BB962C8B-B14F-4D97-AF65-F5344CB8AC3E}">
        <p14:creationId xmlns:p14="http://schemas.microsoft.com/office/powerpoint/2010/main" val="153811188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We have noticed </a:t>
            </a:r>
            <a:r>
              <a:rPr lang="en-US" sz="1200" kern="1200" baseline="0" dirty="0">
                <a:solidFill>
                  <a:schemeClr val="tx1"/>
                </a:solidFill>
                <a:effectLst/>
                <a:latin typeface="+mn-lt"/>
                <a:ea typeface="+mn-ea"/>
                <a:cs typeface="+mn-cs"/>
              </a:rPr>
              <a:t>many commonalties between the concerns of these two discipline.</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As </a:t>
            </a:r>
            <a:r>
              <a:rPr lang="en-US" sz="1200" kern="1200" baseline="0" dirty="0" err="1">
                <a:solidFill>
                  <a:schemeClr val="tx1"/>
                </a:solidFill>
                <a:effectLst/>
                <a:latin typeface="+mn-lt"/>
                <a:ea typeface="+mn-ea"/>
                <a:cs typeface="+mn-cs"/>
              </a:rPr>
              <a:t>Kirtley</a:t>
            </a:r>
            <a:r>
              <a:rPr lang="en-US" sz="1200" kern="1200" baseline="0" dirty="0">
                <a:solidFill>
                  <a:schemeClr val="tx1"/>
                </a:solidFill>
                <a:effectLst/>
                <a:latin typeface="+mn-lt"/>
                <a:ea typeface="+mn-ea"/>
                <a:cs typeface="+mn-cs"/>
              </a:rPr>
              <a:t> (2013: 37) said -</a:t>
            </a:r>
            <a:r>
              <a:rPr lang="en-GB" dirty="0"/>
              <a:t>“Young  people will  only tell  if  they have  been  asked.  The   importance   of asking the questions  must be emphasised.”  </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Both professions recognise the value of curiosity, social work makes explicit reference</a:t>
            </a:r>
            <a:r>
              <a:rPr lang="en-GB" sz="1200" kern="1200" baseline="0" dirty="0">
                <a:solidFill>
                  <a:schemeClr val="tx1"/>
                </a:solidFill>
                <a:effectLst/>
                <a:latin typeface="+mn-lt"/>
                <a:ea typeface="+mn-ea"/>
                <a:cs typeface="+mn-cs"/>
              </a:rPr>
              <a:t> to it in their professional capabilities framework </a:t>
            </a:r>
            <a:r>
              <a:rPr lang="en-GB" sz="1200" dirty="0"/>
              <a:t>Whilst not specifically mention in the nursing code  of practice, </a:t>
            </a:r>
            <a:r>
              <a:rPr lang="en-GB" sz="1200" dirty="0" err="1"/>
              <a:t>Oshikanlu</a:t>
            </a:r>
            <a:r>
              <a:rPr lang="en-GB" sz="1200" dirty="0"/>
              <a:t> (2014 online) argued that: ‘It is essential for organisations to develop a culture of curiosity, which leads to ownership at every level - health professionals asking the right questions at each step of the way.’ She</a:t>
            </a:r>
            <a:r>
              <a:rPr lang="en-GB" sz="1200" baseline="0" dirty="0"/>
              <a:t> went on to say </a:t>
            </a:r>
            <a:r>
              <a:rPr lang="en-GB" sz="1200" baseline="0" dirty="0">
                <a:solidFill>
                  <a:schemeClr val="tx1"/>
                </a:solidFill>
              </a:rPr>
              <a:t>“</a:t>
            </a:r>
            <a:r>
              <a:rPr lang="en-GB" sz="1200" dirty="0">
                <a:solidFill>
                  <a:srgbClr val="FF0000"/>
                </a:solidFill>
              </a:rPr>
              <a:t>By being curious, we are open to new ideas, challenges and ways of doing things. This constant seeking of knowledge makes innovation happen.”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We have noticed </a:t>
            </a:r>
            <a:r>
              <a:rPr kumimoji="0" lang="en-US" sz="1200" b="0" i="0" u="none" strike="noStrike" kern="1200" cap="none" spc="0" normalizeH="0" baseline="0" noProof="0" dirty="0">
                <a:ln>
                  <a:noFill/>
                </a:ln>
                <a:solidFill>
                  <a:prstClr val="black"/>
                </a:solidFill>
                <a:effectLst/>
                <a:uLnTx/>
                <a:uFillTx/>
                <a:latin typeface="+mn-lt"/>
                <a:ea typeface="+mn-ea"/>
                <a:cs typeface="+mn-cs"/>
              </a:rPr>
              <a:t>many commonalties between the concerns of these two discipline.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As </a:t>
            </a:r>
            <a:r>
              <a:rPr kumimoji="0" lang="en-US" sz="1200" b="0" i="0" u="none" strike="noStrike" kern="1200" cap="none" spc="0" normalizeH="0" baseline="0" noProof="0" dirty="0" err="1">
                <a:ln>
                  <a:noFill/>
                </a:ln>
                <a:solidFill>
                  <a:prstClr val="black"/>
                </a:solidFill>
                <a:effectLst/>
                <a:uLnTx/>
                <a:uFillTx/>
                <a:latin typeface="+mn-lt"/>
                <a:ea typeface="+mn-ea"/>
                <a:cs typeface="+mn-cs"/>
              </a:rPr>
              <a:t>Kirtley</a:t>
            </a:r>
            <a:r>
              <a:rPr kumimoji="0" lang="en-US" sz="1200" b="0" i="0" u="none" strike="noStrike" kern="1200" cap="none" spc="0" normalizeH="0" baseline="0" noProof="0" dirty="0">
                <a:ln>
                  <a:noFill/>
                </a:ln>
                <a:solidFill>
                  <a:prstClr val="black"/>
                </a:solidFill>
                <a:effectLst/>
                <a:uLnTx/>
                <a:uFillTx/>
                <a:latin typeface="+mn-lt"/>
                <a:ea typeface="+mn-ea"/>
                <a:cs typeface="+mn-cs"/>
              </a:rPr>
              <a:t> (2013: 37) said -</a:t>
            </a:r>
            <a:r>
              <a:rPr kumimoji="0" lang="en-GB" sz="1200" b="0" i="0" u="none" strike="noStrike" kern="1200" cap="none" spc="0" normalizeH="0" baseline="0" noProof="0" dirty="0">
                <a:ln>
                  <a:noFill/>
                </a:ln>
                <a:solidFill>
                  <a:prstClr val="black"/>
                </a:solidFill>
                <a:effectLst/>
                <a:uLnTx/>
                <a:uFillTx/>
                <a:latin typeface="+mn-lt"/>
                <a:ea typeface="+mn-ea"/>
                <a:cs typeface="+mn-cs"/>
              </a:rPr>
              <a:t>“Young  people will  only tell  if  they have  been  asked.  The   importance   of asking the questions  must be emphasised.”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Both professions recognise the value of curiosity, social work makes explicit reference to it in their professional capabilities framework Whilst not specifically mention in the nursing code  of practice, </a:t>
            </a:r>
            <a:r>
              <a:rPr kumimoji="0" lang="en-GB" sz="1200" b="0" i="0" u="none" strike="noStrike" kern="1200" cap="none" spc="0" normalizeH="0" baseline="0" noProof="0" dirty="0" err="1">
                <a:ln>
                  <a:noFill/>
                </a:ln>
                <a:solidFill>
                  <a:prstClr val="black"/>
                </a:solidFill>
                <a:effectLst/>
                <a:uLnTx/>
                <a:uFillTx/>
                <a:latin typeface="+mn-lt"/>
                <a:ea typeface="+mn-ea"/>
                <a:cs typeface="+mn-cs"/>
              </a:rPr>
              <a:t>Oshikanlu</a:t>
            </a:r>
            <a:r>
              <a:rPr kumimoji="0" lang="en-GB" sz="1200" b="0" i="0" u="none" strike="noStrike" kern="1200" cap="none" spc="0" normalizeH="0" baseline="0" noProof="0" dirty="0">
                <a:ln>
                  <a:noFill/>
                </a:ln>
                <a:solidFill>
                  <a:prstClr val="black"/>
                </a:solidFill>
                <a:effectLst/>
                <a:uLnTx/>
                <a:uFillTx/>
                <a:latin typeface="+mn-lt"/>
                <a:ea typeface="+mn-ea"/>
                <a:cs typeface="+mn-cs"/>
              </a:rPr>
              <a:t> (2014 online) argued that: ‘It is essential for organisations to develop a culture of curiosity, which leads to ownership at every level - health professionals asking the right questions at each step of the way.’ She went on to say “</a:t>
            </a:r>
            <a:r>
              <a:rPr kumimoji="0" lang="en-GB" sz="1200" b="0" i="0" u="none" strike="noStrike" kern="1200" cap="none" spc="0" normalizeH="0" baseline="0" noProof="0" dirty="0">
                <a:ln>
                  <a:noFill/>
                </a:ln>
                <a:solidFill>
                  <a:srgbClr val="FF0000"/>
                </a:solidFill>
                <a:effectLst/>
                <a:uLnTx/>
                <a:uFillTx/>
                <a:latin typeface="+mn-lt"/>
                <a:ea typeface="+mn-ea"/>
                <a:cs typeface="+mn-cs"/>
              </a:rPr>
              <a:t>By being curious, we are open to new ideas, challenges and ways of doing things. This constant seeking of knowledge makes innovation happen.”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a:t>
            </a:fld>
            <a:endParaRPr lang="en-GB" dirty="0"/>
          </a:p>
        </p:txBody>
      </p:sp>
    </p:spTree>
    <p:extLst>
      <p:ext uri="{BB962C8B-B14F-4D97-AF65-F5344CB8AC3E}">
        <p14:creationId xmlns:p14="http://schemas.microsoft.com/office/powerpoint/2010/main" val="1355417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12</a:t>
            </a:fld>
            <a:endParaRPr lang="en-GB" dirty="0"/>
          </a:p>
        </p:txBody>
      </p:sp>
    </p:spTree>
    <p:extLst>
      <p:ext uri="{BB962C8B-B14F-4D97-AF65-F5344CB8AC3E}">
        <p14:creationId xmlns:p14="http://schemas.microsoft.com/office/powerpoint/2010/main" val="1873686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often take what we see for granted</a:t>
            </a:r>
            <a:r>
              <a:rPr lang="en-GB" baseline="0" dirty="0" smtClean="0"/>
              <a:t> and respond on that basis. We need to nurture our curiosity to look beyond our initial impressions.</a:t>
            </a:r>
          </a:p>
          <a:p>
            <a:endParaRPr lang="en-GB" baseline="0" dirty="0" smtClean="0"/>
          </a:p>
          <a:p>
            <a:r>
              <a:rPr lang="en-GB" baseline="0" dirty="0" smtClean="0"/>
              <a:t>We need to not only question what we see but wonder what we are not seeing. As </a:t>
            </a:r>
            <a:r>
              <a:rPr lang="en-GB" baseline="0" dirty="0" err="1" smtClean="0"/>
              <a:t>Kirtley</a:t>
            </a:r>
            <a:r>
              <a:rPr lang="en-GB" baseline="0" dirty="0" smtClean="0"/>
              <a:t> (2013) argues you need to shine a light to find what is hidden, curiosity directs our light.</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key issue from child protection was that social workers did not identify that child maltreatment</a:t>
            </a:r>
            <a:r>
              <a:rPr lang="en-GB" baseline="0" dirty="0" smtClean="0"/>
              <a:t> </a:t>
            </a:r>
            <a:r>
              <a:rPr lang="en-GB" dirty="0" smtClean="0"/>
              <a:t> was occurring</a:t>
            </a:r>
            <a:r>
              <a:rPr lang="en-GB" baseline="0" dirty="0" smtClean="0"/>
              <a:t> (Munro 2011).  They had failed to uncover the real story. This could because they accepted a story that others told without a critical eye. Or it was because they jump to their own conclusion and subsequent information was interpreted in that light. Discrepancies in accounts were not followed up either because they were not noticed, or they were ignored – this may be due to lack of resources. or fear.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The clients – in child protection (such</a:t>
            </a:r>
            <a:r>
              <a:rPr lang="en-GB" baseline="0" dirty="0" smtClean="0"/>
              <a:t> as Operation Bullfinch) the child may deny, justify or minimise the impact of abuse. When someone with a TBI is struggling to mange they may also do those things. They may lack insight to know a problem actually exists.</a:t>
            </a:r>
          </a:p>
          <a:p>
            <a:endParaRPr lang="en-GB" baseline="0" dirty="0" smtClean="0"/>
          </a:p>
          <a:p>
            <a:r>
              <a:rPr lang="en-GB" baseline="0" dirty="0" smtClean="0"/>
              <a:t>The carer – may similar try to excuse what is happening due to embarrassment or if they are abusing the person to prevent discovery.</a:t>
            </a:r>
          </a:p>
          <a:p>
            <a:endParaRPr lang="en-GB" baseline="0" dirty="0" smtClean="0"/>
          </a:p>
          <a:p>
            <a:r>
              <a:rPr lang="en-GB" baseline="0" dirty="0" smtClean="0"/>
              <a:t>Other professional may take a risk adverse stand point, particularly due to fear of blame or the individual being harmed, but this can deny the person the opportunity to risk take that is an essential aspect of life.</a:t>
            </a:r>
          </a:p>
          <a:p>
            <a:endParaRPr lang="en-GB" baseline="0" dirty="0" smtClean="0"/>
          </a:p>
          <a:p>
            <a:r>
              <a:rPr lang="en-GB" baseline="0" dirty="0" smtClean="0"/>
              <a:t>Organisations may be more concerned about resource rationing and bureaucratic processes, which may hinder  developing a  relationship and providing the resources that are required early on, before a major issue arises.</a:t>
            </a:r>
          </a:p>
          <a:p>
            <a:endParaRPr lang="en-GB" baseline="0" dirty="0" smtClean="0"/>
          </a:p>
          <a:p>
            <a:r>
              <a:rPr lang="en-GB" baseline="0" dirty="0" smtClean="0"/>
              <a:t>Practitioners may be over worked and over stressed and not wanting to uncover more work. They may be fearful of challenging a client, their relative or another professional. Two particular issues are the comfort  and ‘security of certainty’ (</a:t>
            </a:r>
            <a:r>
              <a:rPr lang="en-GB" baseline="0" dirty="0" err="1" smtClean="0"/>
              <a:t>Bluecher</a:t>
            </a:r>
            <a:r>
              <a:rPr lang="en-GB" baseline="0" dirty="0" smtClean="0"/>
              <a:t> 20:30), which can drive us to premature judgements. Lord Laming in the Victoria </a:t>
            </a:r>
            <a:r>
              <a:rPr lang="en-GB" baseline="0" dirty="0" err="1" smtClean="0"/>
              <a:t>Climbie</a:t>
            </a:r>
            <a:r>
              <a:rPr lang="en-GB" baseline="0" dirty="0" smtClean="0"/>
              <a:t> enquiry argued that social workers need to practice in ‘respectful uncertainty’. The second is having the critical analytical skills to tease apart the stories they are told, so that they can identify ‘ disguised compliance and identify inconsistencies (Naqvi 2013) and avoid what Carol Long (Naqvi) described as the ‘garden path syndrome’.</a:t>
            </a:r>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13</a:t>
            </a:fld>
            <a:endParaRPr lang="en-GB" dirty="0"/>
          </a:p>
        </p:txBody>
      </p:sp>
    </p:spTree>
    <p:extLst>
      <p:ext uri="{BB962C8B-B14F-4D97-AF65-F5344CB8AC3E}">
        <p14:creationId xmlns:p14="http://schemas.microsoft.com/office/powerpoint/2010/main" val="3741154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Tactical lack of curiosity – to avoid damaging relationship (seeming nosey) (As happened in Oxfordshire). Such</a:t>
            </a:r>
            <a:r>
              <a:rPr lang="en-GB" baseline="0" dirty="0"/>
              <a:t> a perspective is placing  the need to enquire in opposition  to building a relationship. This is a false dichotomy as the curiosity, if managed sensitively is an essential aspect of building relationships . As </a:t>
            </a:r>
            <a:r>
              <a:rPr lang="en-GB" baseline="0" dirty="0" err="1"/>
              <a:t>Buechler</a:t>
            </a:r>
            <a:r>
              <a:rPr lang="en-GB" baseline="0" dirty="0"/>
              <a:t> (2004) observes, showing interest in the person is a basic element of the therapeutic relationship, but it is about doing so sensitively, genuineness and empathy rather than as an inquisition.</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Assumptions-  Deciding we know the story before hearing it was a significant issue highlight in child protection. This</a:t>
            </a:r>
            <a:r>
              <a:rPr lang="en-GB" baseline="0" dirty="0"/>
              <a:t> can be from being pointed in a particular direction from one of the people involved, it can also from assessment tools emphasising some issue at the detriment of others (for example cognitive deficits being ignored  or  </a:t>
            </a:r>
            <a:r>
              <a:rPr lang="en-GB" baseline="0" dirty="0">
                <a:solidFill>
                  <a:srgbClr val="FF0000"/>
                </a:solidFill>
              </a:rPr>
              <a:t>it can</a:t>
            </a:r>
            <a:endParaRPr lang="en-GB"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Uncertainty about the law of your power leading to inaction. This particularly applies to Mental Capacity, where the person may be assumed to have capacity rather than being assessed.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a:solidFill>
                  <a:schemeClr val="tx1"/>
                </a:solidFill>
                <a:effectLst/>
                <a:latin typeface="+mn-lt"/>
                <a:ea typeface="+mn-ea"/>
                <a:cs typeface="+mn-cs"/>
              </a:rPr>
              <a:t>Kashdan</a:t>
            </a:r>
            <a:r>
              <a:rPr lang="en-US" sz="1200" kern="1200" baseline="0" dirty="0">
                <a:solidFill>
                  <a:schemeClr val="tx1"/>
                </a:solidFill>
                <a:effectLst/>
                <a:latin typeface="+mn-lt"/>
                <a:ea typeface="+mn-ea"/>
                <a:cs typeface="+mn-cs"/>
              </a:rPr>
              <a:t> (2007) argues anxiety is a predictor of diminished curiosity (p352).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rgbClr val="FF0000"/>
                </a:solidFill>
                <a:effectLst/>
                <a:latin typeface="+mn-lt"/>
                <a:ea typeface="+mn-ea"/>
                <a:cs typeface="+mn-cs"/>
              </a:rPr>
              <a:t>Equally failing to acknowledge and individuals skills and abilities and assuming that they do not have capacity.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rgbClr val="FF0000"/>
                </a:solidFill>
                <a:effectLst/>
                <a:latin typeface="+mn-lt"/>
                <a:ea typeface="+mn-ea"/>
                <a:cs typeface="+mn-cs"/>
              </a:rPr>
              <a:t>Potential safeguarding issues due to inaccurate assessment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14</a:t>
            </a:fld>
            <a:endParaRPr lang="en-GB" dirty="0"/>
          </a:p>
        </p:txBody>
      </p:sp>
    </p:spTree>
    <p:extLst>
      <p:ext uri="{BB962C8B-B14F-4D97-AF65-F5344CB8AC3E}">
        <p14:creationId xmlns:p14="http://schemas.microsoft.com/office/powerpoint/2010/main" val="3329529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individual needs to take responsibly for fostering their sense of professional curiosity (Eason 2010).</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Practitioners need to be proactive in seeking out opportunities. It is not sufficient to depend on the work or educational establishment</a:t>
            </a:r>
            <a:r>
              <a:rPr lang="en-US" sz="1200" kern="1200" baseline="0" dirty="0">
                <a:solidFill>
                  <a:schemeClr val="tx1"/>
                </a:solidFill>
                <a:effectLst/>
                <a:latin typeface="+mn-lt"/>
                <a:ea typeface="+mn-ea"/>
                <a:cs typeface="+mn-cs"/>
              </a:rPr>
              <a:t> (Eason 2010)</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Curiosity, according to </a:t>
            </a:r>
            <a:r>
              <a:rPr lang="en-US" sz="1200" kern="1200" dirty="0" err="1">
                <a:solidFill>
                  <a:schemeClr val="tx1"/>
                </a:solidFill>
                <a:effectLst/>
                <a:latin typeface="+mn-lt"/>
                <a:ea typeface="+mn-ea"/>
                <a:cs typeface="+mn-cs"/>
              </a:rPr>
              <a:t>Kashdan</a:t>
            </a:r>
            <a:r>
              <a:rPr lang="en-US" sz="1200" kern="1200" dirty="0">
                <a:solidFill>
                  <a:schemeClr val="tx1"/>
                </a:solidFill>
                <a:effectLst/>
                <a:latin typeface="+mn-lt"/>
                <a:ea typeface="+mn-ea"/>
                <a:cs typeface="+mn-cs"/>
              </a:rPr>
              <a:t> (2007) is an ‘appetite state’ where the person explores and persists in an activity that initially stimulated their interest (Izzard 1977). So</a:t>
            </a:r>
            <a:r>
              <a:rPr lang="en-US" sz="1200" kern="1200" baseline="0" dirty="0">
                <a:solidFill>
                  <a:schemeClr val="tx1"/>
                </a:solidFill>
                <a:effectLst/>
                <a:latin typeface="+mn-lt"/>
                <a:ea typeface="+mn-ea"/>
                <a:cs typeface="+mn-cs"/>
              </a:rPr>
              <a:t> curiosity is being seen here as having two stages – an initial piquing of interest and then an exploratory phase. Practitioners may struggle at either stage.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a:t>
            </a:r>
            <a:r>
              <a:rPr lang="en-US" sz="1200" kern="1200" baseline="0" dirty="0">
                <a:solidFill>
                  <a:schemeClr val="tx1"/>
                </a:solidFill>
                <a:effectLst/>
                <a:latin typeface="+mn-lt"/>
                <a:ea typeface="+mn-ea"/>
                <a:cs typeface="+mn-cs"/>
              </a:rPr>
              <a:t> curiosity encourages practitioners to develop professionally and personally, but if they lack this driver, they may be encouraged by the minimum standards  of development required by their profession, their employer and the opportunities for advanced that it can provided. These factors in themselves may lead to a practitioners developing an area of interest which is likely to stimulate their curiosity.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15</a:t>
            </a:fld>
            <a:endParaRPr lang="en-GB" dirty="0"/>
          </a:p>
        </p:txBody>
      </p:sp>
    </p:spTree>
    <p:extLst>
      <p:ext uri="{BB962C8B-B14F-4D97-AF65-F5344CB8AC3E}">
        <p14:creationId xmlns:p14="http://schemas.microsoft.com/office/powerpoint/2010/main" val="1304389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Both curiosity and learning are driven by a need for self improvement (Eason 2010), which at the heart of continued professional development</a:t>
            </a:r>
            <a:r>
              <a:rPr lang="en-US" sz="1200" kern="1200" baseline="0" dirty="0">
                <a:solidFill>
                  <a:schemeClr val="tx1"/>
                </a:solidFill>
                <a:effectLst/>
                <a:latin typeface="+mn-lt"/>
                <a:ea typeface="+mn-ea"/>
                <a:cs typeface="+mn-cs"/>
              </a:rPr>
              <a:t> and an obligation that we have to our clients.</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16</a:t>
            </a:fld>
            <a:endParaRPr lang="en-GB" dirty="0"/>
          </a:p>
        </p:txBody>
      </p:sp>
    </p:spTree>
    <p:extLst>
      <p:ext uri="{BB962C8B-B14F-4D97-AF65-F5344CB8AC3E}">
        <p14:creationId xmlns:p14="http://schemas.microsoft.com/office/powerpoint/2010/main" val="931907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Fortunately, curiosity is a malleable psychological state that is strongly inﬂuenced by social contexts and can be evoked through interaction (</a:t>
            </a:r>
            <a:r>
              <a:rPr lang="en-US" dirty="0" err="1"/>
              <a:t>Shenaar</a:t>
            </a:r>
            <a:r>
              <a:rPr lang="en-US" dirty="0"/>
              <a:t> –Golan and </a:t>
            </a:r>
            <a:r>
              <a:rPr lang="en-US" dirty="0" err="1"/>
              <a:t>Gutman</a:t>
            </a:r>
            <a:r>
              <a:rPr lang="en-US" dirty="0"/>
              <a:t> 2013).</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Zone of curiosity - </a:t>
            </a:r>
            <a:r>
              <a:rPr lang="en-US" dirty="0">
                <a:latin typeface="Arial Nova"/>
              </a:rPr>
              <a:t>the optimal level of curiosity, characterized by exploration, excitement, and interest (</a:t>
            </a:r>
            <a:r>
              <a:rPr lang="en-US" dirty="0" err="1">
                <a:latin typeface="Arial Nova"/>
              </a:rPr>
              <a:t>Arnone</a:t>
            </a:r>
            <a:r>
              <a:rPr lang="en-US" dirty="0">
                <a:latin typeface="Arial Nova"/>
              </a:rPr>
              <a:t> 2003).</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It represents manageable gaps in knowledge – above students get frustrated and below it they become apathetic (</a:t>
            </a:r>
            <a:r>
              <a:rPr lang="en-US" dirty="0" err="1"/>
              <a:t>Loewenstein’s</a:t>
            </a:r>
            <a:r>
              <a:rPr lang="en-US" dirty="0"/>
              <a:t> (1994)</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zone of curiosity is</a:t>
            </a:r>
            <a:r>
              <a:rPr lang="en-US" sz="1200" kern="1200" dirty="0">
                <a:solidFill>
                  <a:schemeClr val="tx1"/>
                </a:solidFill>
                <a:effectLst/>
                <a:latin typeface="+mn-lt"/>
                <a:ea typeface="+mn-ea"/>
                <a:cs typeface="+mn-cs"/>
              </a:rPr>
              <a:t> analogous to Vygotsky’s zone of proximal</a:t>
            </a:r>
            <a:r>
              <a:rPr lang="en-US" sz="1200" kern="1200" baseline="0" dirty="0">
                <a:solidFill>
                  <a:schemeClr val="tx1"/>
                </a:solidFill>
                <a:effectLst/>
                <a:latin typeface="+mn-lt"/>
                <a:ea typeface="+mn-ea"/>
                <a:cs typeface="+mn-cs"/>
              </a:rPr>
              <a:t> development, used in Scaffolding theory to help children to achieve more than they could on their own.</a:t>
            </a: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Nova" panose="020B0504020202020204" pitchFamily="34" charset="0"/>
              </a:rPr>
              <a:t>Encourage students experiential involvement in practice dilemmas and role play (</a:t>
            </a:r>
            <a:r>
              <a:rPr lang="en-US" dirty="0" err="1">
                <a:latin typeface="Arial Nova" panose="020B0504020202020204" pitchFamily="34" charset="0"/>
              </a:rPr>
              <a:t>shenaar</a:t>
            </a:r>
            <a:r>
              <a:rPr lang="en-US" dirty="0">
                <a:latin typeface="Arial Nova" panose="020B0504020202020204" pitchFamily="34" charset="0"/>
              </a:rPr>
              <a:t>-Golan</a:t>
            </a:r>
            <a:r>
              <a:rPr lang="en-US" baseline="0" dirty="0">
                <a:latin typeface="Arial Nova" panose="020B0504020202020204" pitchFamily="34" charset="0"/>
              </a:rPr>
              <a:t> and </a:t>
            </a:r>
            <a:r>
              <a:rPr lang="en-US" baseline="0" dirty="0" err="1">
                <a:latin typeface="Arial Nova" panose="020B0504020202020204" pitchFamily="34" charset="0"/>
              </a:rPr>
              <a:t>Gutman</a:t>
            </a:r>
            <a:r>
              <a:rPr lang="en-US" baseline="0" dirty="0">
                <a:latin typeface="Arial Nova" panose="020B0504020202020204" pitchFamily="34" charset="0"/>
              </a:rPr>
              <a:t> 2013)</a:t>
            </a:r>
            <a:r>
              <a:rPr lang="en-US" dirty="0">
                <a:latin typeface="Arial Nova" panose="020B05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If curiosity is viewed as analogous to a fire it needs to be encouraged or it will gutter and die.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Nova" panose="020B0504020202020204" pitchFamily="34" charset="0"/>
              </a:rPr>
              <a:t>Encourage students experiential involvement in practice dilemmas, as tasks must be meaningful to students to capture their curiosity. This includes</a:t>
            </a:r>
            <a:r>
              <a:rPr lang="en-US" baseline="0" dirty="0">
                <a:latin typeface="Arial Nova" panose="020B0504020202020204" pitchFamily="34" charset="0"/>
              </a:rPr>
              <a:t> taking responsibility and decision making.</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Develop</a:t>
            </a:r>
            <a:r>
              <a:rPr lang="en-US" sz="1200" kern="1200" baseline="0" dirty="0">
                <a:solidFill>
                  <a:schemeClr val="tx1"/>
                </a:solidFill>
                <a:effectLst/>
                <a:latin typeface="+mn-lt"/>
                <a:ea typeface="+mn-ea"/>
                <a:cs typeface="+mn-cs"/>
              </a:rPr>
              <a:t>ing student understanding should make them more sensitive to concerns that require further exploration, empower them to be able to question and to know how to channel their curiosity, how to explore issues sensitively and appropriately.</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Understanding the signs and symptoms of CSE ‘should be part of everybody’s Child Protection Training so that awareness and professional curiosity are stimulated’ (</a:t>
            </a:r>
            <a:r>
              <a:rPr lang="en-GB" dirty="0" err="1"/>
              <a:t>Kirtley</a:t>
            </a:r>
            <a:r>
              <a:rPr lang="en-GB" dirty="0"/>
              <a:t> 2013).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a:t>
            </a:r>
            <a:r>
              <a:rPr lang="en-GB" baseline="0" dirty="0"/>
              <a:t> information gathered from curiosity then needs to be critically analysed and understood within wider frameworks such as the legislation.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Key themes from </a:t>
            </a:r>
            <a:r>
              <a:rPr lang="en-GB" dirty="0" err="1"/>
              <a:t>Kirtley’s</a:t>
            </a:r>
            <a:r>
              <a:rPr lang="en-GB" dirty="0"/>
              <a:t> (2013) research were the need to raise awareness and the need to 'engage professional curiosity'(p37). They talked about the need to follow their gut feeling - if it didn't feel right it often wasn't right - they recognised that this wasn't scientific but saw it as part of the 'art of medicine' (this is where professional curiosity links to reflective practice, which helps us to dissect those gut reactions and make the implicit explicit` and then curiosity help that reflective process). 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Kirtley’s</a:t>
            </a:r>
            <a:r>
              <a:rPr lang="en-GB" dirty="0"/>
              <a:t> (2013) work illustrates the interactive</a:t>
            </a:r>
            <a:r>
              <a:rPr lang="en-GB" baseline="0" dirty="0"/>
              <a:t> cycle between training and practice and the individual’s propensity to be curious.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17</a:t>
            </a:fld>
            <a:endParaRPr lang="en-GB" dirty="0"/>
          </a:p>
        </p:txBody>
      </p:sp>
    </p:spTree>
    <p:extLst>
      <p:ext uri="{BB962C8B-B14F-4D97-AF65-F5344CB8AC3E}">
        <p14:creationId xmlns:p14="http://schemas.microsoft.com/office/powerpoint/2010/main" val="3992523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public are to have</a:t>
            </a:r>
            <a:r>
              <a:rPr lang="en-GB" baseline="0" dirty="0"/>
              <a:t> confidence in social workers  and nurses then they need to continue to develop and keep their practice up to date. </a:t>
            </a:r>
            <a:r>
              <a:rPr lang="en-US" dirty="0" err="1"/>
              <a:t>Desilets</a:t>
            </a:r>
            <a:r>
              <a:rPr lang="en-US" dirty="0"/>
              <a:t> and Dickerson (2010) argue that there is a strong</a:t>
            </a:r>
            <a:r>
              <a:rPr lang="en-US" baseline="0" dirty="0"/>
              <a:t> link between acquiring new knowledge and competence.</a:t>
            </a:r>
            <a:endParaRPr lang="en-GB" baseline="0" dirty="0"/>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Systems and cultures that enable challenges to occur within the hierarchy can promote innovation, person centred and efficient practices. In extreme cases it can prevent or stop potentially dangerous or abusive practices  (Kerr/Haslam Enquiry 2005 found two psychiatrists were able to sexually abuse patients over a 20 year period, due to ‘cultural, systemic and moral failures’ (Department of Health 2005).</a:t>
            </a:r>
            <a:endParaRPr lang="en-GB" dirty="0"/>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Inflexible, bureaucratic systems can fail to identify needs correctly, possible producing higher risks to clients, need for re-assessment, appeals and litigation. </a:t>
            </a:r>
            <a:endParaRPr lang="en-GB" dirty="0"/>
          </a:p>
          <a:p>
            <a:endParaRPr lang="en-GB" baseline="0" dirty="0"/>
          </a:p>
          <a:p>
            <a:r>
              <a:rPr lang="en-GB" baseline="0" dirty="0"/>
              <a:t>Legal implications – at the most basic level their would be a risk of being sued for negligence, but also specific requirements of health are professionals to report female genital mutilation, this necessitate nurses asking questions.</a:t>
            </a:r>
          </a:p>
          <a:p>
            <a:endParaRPr lang="en-GB" baseline="0"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18</a:t>
            </a:fld>
            <a:endParaRPr lang="en-GB" dirty="0"/>
          </a:p>
        </p:txBody>
      </p:sp>
    </p:spTree>
    <p:extLst>
      <p:ext uri="{BB962C8B-B14F-4D97-AF65-F5344CB8AC3E}">
        <p14:creationId xmlns:p14="http://schemas.microsoft.com/office/powerpoint/2010/main" val="1543492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have a dialectic</a:t>
            </a:r>
            <a:r>
              <a:rPr lang="en-GB" baseline="0" dirty="0"/>
              <a:t> with curiosity encouraging a dynamic environment and a dynamic environment promoting curiosity.</a:t>
            </a:r>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19</a:t>
            </a:fld>
            <a:endParaRPr lang="en-GB" dirty="0"/>
          </a:p>
        </p:txBody>
      </p:sp>
    </p:spTree>
    <p:extLst>
      <p:ext uri="{BB962C8B-B14F-4D97-AF65-F5344CB8AC3E}">
        <p14:creationId xmlns:p14="http://schemas.microsoft.com/office/powerpoint/2010/main" val="510056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Employers need to not have a culture that encourages curiosity and challenge but systems to facilitate and encourage it, for example, pay being linked to further development. If employers don’t facilitate this then they are likely to face problems with recruitment and retention.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Staffing levels to allow for study leave and leave, but also so that staff are not too busy chopping wood to sharpen the axe.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Staff need the time to build relationships, explore the idiosyncrasies of a persons situation and seek out specialist knowledge, such as  on TBI.</a:t>
            </a: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20</a:t>
            </a:fld>
            <a:endParaRPr lang="en-GB" dirty="0"/>
          </a:p>
        </p:txBody>
      </p:sp>
    </p:spTree>
    <p:extLst>
      <p:ext uri="{BB962C8B-B14F-4D97-AF65-F5344CB8AC3E}">
        <p14:creationId xmlns:p14="http://schemas.microsoft.com/office/powerpoint/2010/main" val="3023515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21</a:t>
            </a:fld>
            <a:endParaRPr lang="en-GB" dirty="0"/>
          </a:p>
        </p:txBody>
      </p:sp>
    </p:spTree>
    <p:extLst>
      <p:ext uri="{BB962C8B-B14F-4D97-AF65-F5344CB8AC3E}">
        <p14:creationId xmlns:p14="http://schemas.microsoft.com/office/powerpoint/2010/main" val="41146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Repeatedly enquires into the abuse and deaths of children have called for greater professional curiosity, by both social workers (baby P) and by nurses (Operation Bullfinch)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 significance of professional curiosity (PC) has been repeatedly highlighted  in recent safeguarding enquiries in the UK (for example Victoria </a:t>
            </a:r>
            <a:r>
              <a:rPr kumimoji="0" lang="en-GB" sz="1200" b="0" i="0" u="none" strike="noStrike" kern="1200" cap="none" spc="0" normalizeH="0" baseline="0" noProof="0" dirty="0" err="1">
                <a:ln>
                  <a:noFill/>
                </a:ln>
                <a:solidFill>
                  <a:prstClr val="black"/>
                </a:solidFill>
                <a:effectLst/>
                <a:uLnTx/>
                <a:uFillTx/>
                <a:latin typeface="+mn-lt"/>
                <a:ea typeface="+mn-ea"/>
                <a:cs typeface="+mn-cs"/>
              </a:rPr>
              <a:t>Climbie</a:t>
            </a:r>
            <a:r>
              <a:rPr kumimoji="0" lang="en-GB" sz="1200" b="0" i="0" u="none" strike="noStrike" kern="1200" cap="none" spc="0" normalizeH="0" baseline="0" noProof="0" dirty="0">
                <a:ln>
                  <a:noFill/>
                </a:ln>
                <a:solidFill>
                  <a:prstClr val="black"/>
                </a:solidFill>
                <a:effectLst/>
                <a:uLnTx/>
                <a:uFillTx/>
                <a:latin typeface="+mn-lt"/>
                <a:ea typeface="+mn-ea"/>
                <a:cs typeface="+mn-cs"/>
              </a:rPr>
              <a:t>, Baby P and in adult safeguarding Stephen Hoskins ). But none more so that the aftermath of operation  Bullfinch, in Oxfordshire.. Over a 15 year period 370 children were sexually exploited by gangs of men. In 2013 9 men were convicted of sexually abusing 6 children, but other investigations are still ongoing. The OSCB noted that The predecessor body to the Oxfordshire Safeguarding Children Board (OSCB), and OSCB in its early years, did not show sufficient grip or curiosity when some early signs were presented, and the topic drifted off the agenda. There was a lack of curiosity by practitioners and supervision by their manager. An internal management review concluded that “what was lacking was a real sense of professional curiosity and the wish to really get underneath the behaviours and identify the issues. “ (OSCB  In Health, children accessing Sexual Health Services were also subject to a lack of curiosity. </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police response lacked curiosity – they would pick the child up, give them a telling off and drop them back at the children’s home” “there was a lack of curiosity across agencies about the visible suffering of the children and the information that did emerge from girls, parents, or carers, or some very worried staff.”(Bedford 2015: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“there is a fine line between what staff perceive as an appropriate degree of professional curiosity and what a young person perceives as simply too nosey or intrusive.” (Bedford 2015: 45)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 lack of curiosity, and a failure to look into worrying events, was seen in several agencies. This in turn was enhanced by weaknesses in supervision. There was also an apparent tolerance of inappropriate sexual activity, which was partly created and partly fuelled by societal ambivalence (and lack of understanding) around consent.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Curiosity is a capability required by UK social workers as part of reflective practice across their career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““Sometimes in social work we can be risk-averse and look for quick answers, but reflective practice is about how to contain your own anxieties and still keep your curiosity about a family situation.” Philippe </a:t>
            </a:r>
            <a:r>
              <a:rPr kumimoji="0" lang="en-GB" sz="1200" b="0" i="0" u="none" strike="noStrike" kern="1200" cap="none" spc="0" normalizeH="0" baseline="0" noProof="0" dirty="0" err="1">
                <a:ln>
                  <a:noFill/>
                </a:ln>
                <a:solidFill>
                  <a:prstClr val="black"/>
                </a:solidFill>
                <a:effectLst/>
                <a:uLnTx/>
                <a:uFillTx/>
                <a:latin typeface="+mn-lt"/>
                <a:ea typeface="+mn-ea"/>
                <a:cs typeface="+mn-cs"/>
              </a:rPr>
              <a:t>Mandin</a:t>
            </a:r>
            <a:r>
              <a:rPr kumimoji="0" lang="en-GB" sz="1200" b="0" i="0" u="none" strike="noStrike" kern="1200" cap="none" spc="0" normalizeH="0" baseline="0" noProof="0" dirty="0">
                <a:ln>
                  <a:noFill/>
                </a:ln>
                <a:solidFill>
                  <a:prstClr val="black"/>
                </a:solidFill>
                <a:effectLst/>
                <a:uLnTx/>
                <a:uFillTx/>
                <a:latin typeface="+mn-lt"/>
                <a:ea typeface="+mn-ea"/>
                <a:cs typeface="+mn-cs"/>
              </a:rPr>
              <a:t>, from the Tavistock centre  (Cooper 2008)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PCF – describe what capabilities  a social work needs at each level of their career development. They were developed by the Social Work Reform Board and are managed by BASW (taking over from the defunct College of Social Workers). National occupational standards are what they must demonstrate on qualifying and are managed by HCPC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They do not include any mention to curiosity.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r>
              <a:rPr lang="en-GB" dirty="0"/>
              <a:t>Repeatedly enquires into the abuse and deaths of children have called for greater professional curiosity, by both social workers (baby P) and by nurses (Operation Bullfinch)</a:t>
            </a:r>
          </a:p>
          <a:p>
            <a:endParaRPr lang="en-GB" dirty="0"/>
          </a:p>
          <a:p>
            <a:r>
              <a:rPr lang="en-GB" dirty="0"/>
              <a:t>----------------------------------------------------------</a:t>
            </a:r>
          </a:p>
          <a:p>
            <a:endParaRPr lang="en-GB" dirty="0"/>
          </a:p>
          <a:p>
            <a:r>
              <a:rPr lang="en-GB" dirty="0"/>
              <a:t>The significance of professional curiosity (PC) has been repeatedly highlighted  in recent safeguarding enquiries in the UK (for example Victoria </a:t>
            </a:r>
            <a:r>
              <a:rPr lang="en-GB" dirty="0" err="1"/>
              <a:t>Climbie</a:t>
            </a:r>
            <a:r>
              <a:rPr lang="en-GB" dirty="0"/>
              <a:t>, Baby P and in adult safeguarding Stephen Hoskins ). But none more so that the aftermath of operation  Bullfinch, in Oxfordshire.. Over a 15 year period 370 children were sexually exploited by gangs of men. In 2013 9 men were convicted of sexually abusing 6 children, but other investigations are still ongoing. The OSCB noted that The predecessor body to the Oxfordshire Safeguarding Children Board (OSCB), and OSCB in its early years, did not show sufficient grip or curiosity when some early signs were presented, and the topic drifted off the agenda. There was a lack of curiosity by practitioners and supervision by their manager. An internal management review concluded that “what was lacking was a real sense of professional curiosity and the wish to really get underneath the behaviours and identify the issues. “ (OSCB  In Health, children accessing Sexual Health Services were also subject to a lack of curiosity. “The police response lacked curiosity – they would pick the child up, give them a telling off and drop them back at the children’s home” “there was a lack of curiosity across agencies about the visible suffering of the children and the information that did emerge from girls, parents, or carers, or some very worried staff.”(Bedford 2015: 1)</a:t>
            </a:r>
          </a:p>
          <a:p>
            <a:r>
              <a:rPr lang="en-GB" dirty="0"/>
              <a:t>“there is a fine line between what staff perceive as an appropriate degree of professional curiosity and what a young person perceives as simply too nosey or intrusive.” (Bedford 2015: 45)</a:t>
            </a:r>
          </a:p>
          <a:p>
            <a:endParaRPr lang="en-GB" dirty="0"/>
          </a:p>
          <a:p>
            <a:endParaRPr lang="en-GB" dirty="0"/>
          </a:p>
          <a:p>
            <a:r>
              <a:rPr lang="en-GB" dirty="0"/>
              <a:t> A lack of curiosity, and a failure to look into worrying events, was seen in several agencies. This in turn was enhanced by weaknesses in supervision. There was also an apparent tolerance of inappropriate sexual activity, which was partly created and partly fuelled by societal ambivalence (and lack of understanding) around consent. </a:t>
            </a:r>
          </a:p>
          <a:p>
            <a:endParaRPr lang="en-GB" dirty="0"/>
          </a:p>
          <a:p>
            <a:endParaRPr lang="en-GB" dirty="0"/>
          </a:p>
          <a:p>
            <a:r>
              <a:rPr lang="en-GB" dirty="0"/>
              <a:t>Curiosity is a capability required by UK social workers as part of reflective practice across their career development.</a:t>
            </a:r>
          </a:p>
          <a:p>
            <a:endParaRPr lang="en-GB" dirty="0"/>
          </a:p>
          <a:p>
            <a:endParaRPr lang="en-GB" dirty="0"/>
          </a:p>
          <a:p>
            <a:r>
              <a:rPr lang="en-GB" dirty="0"/>
              <a:t>““Sometimes in social work we can be risk-averse and look for quick answers, but reflective practice is about how to contain your own anxieties and still keep your curiosity about a family situation.” Philippe </a:t>
            </a:r>
            <a:r>
              <a:rPr lang="en-GB" dirty="0" err="1"/>
              <a:t>Mandin</a:t>
            </a:r>
            <a:r>
              <a:rPr lang="en-GB" dirty="0"/>
              <a:t>, from the Tavistock centre  (Cooper 2008)</a:t>
            </a:r>
          </a:p>
          <a:p>
            <a:endParaRPr lang="en-GB" dirty="0"/>
          </a:p>
          <a:p>
            <a:endParaRPr lang="en-GB" dirty="0"/>
          </a:p>
          <a:p>
            <a:r>
              <a:rPr lang="en-GB" dirty="0"/>
              <a:t>------------------------------------------------------------</a:t>
            </a:r>
          </a:p>
          <a:p>
            <a:endParaRPr lang="en-GB" dirty="0"/>
          </a:p>
          <a:p>
            <a:r>
              <a:rPr lang="en-GB" dirty="0"/>
              <a:t>PCF – describe what capabilities  a social work needs at each level of their career development. They were developed by the Social Work Reform Board and are managed by BASW (taking over from the defunct College of Social Workers). National occupational standards are what they must demonstrate on qualifying and are managed by HCPC</a:t>
            </a:r>
          </a:p>
          <a:p>
            <a:r>
              <a:rPr lang="en-GB" dirty="0"/>
              <a:t>They do not include any mention to curiosity. </a:t>
            </a:r>
          </a:p>
          <a:p>
            <a:endParaRPr lang="en-GB" dirty="0"/>
          </a:p>
          <a:p>
            <a:endParaRPr lang="en-GB" dirty="0"/>
          </a:p>
          <a:p>
            <a:r>
              <a:rPr lang="en-GB" sz="1200" kern="1200" baseline="0" dirty="0">
                <a:solidFill>
                  <a:schemeClr val="tx1"/>
                </a:solidFill>
                <a:effectLst/>
                <a:latin typeface="+mn-lt"/>
                <a:ea typeface="+mn-ea"/>
                <a:cs typeface="+mn-cs"/>
              </a:rPr>
              <a:t>Repeatedly enquires into the abuse and deaths of children have called for greater professional curiosity, by both social workers (baby P) and by nurses (Operation Bullfinch)</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a:t>
            </a:r>
            <a:r>
              <a:rPr lang="en-GB" sz="1200" kern="1200" baseline="0" dirty="0">
                <a:solidFill>
                  <a:schemeClr val="tx1"/>
                </a:solidFill>
                <a:effectLst/>
                <a:latin typeface="+mn-lt"/>
                <a:ea typeface="+mn-ea"/>
                <a:cs typeface="+mn-cs"/>
              </a:rPr>
              <a:t> significance of p</a:t>
            </a:r>
            <a:r>
              <a:rPr lang="en-GB" sz="1200" kern="1200" dirty="0">
                <a:solidFill>
                  <a:schemeClr val="tx1"/>
                </a:solidFill>
                <a:effectLst/>
                <a:latin typeface="+mn-lt"/>
                <a:ea typeface="+mn-ea"/>
                <a:cs typeface="+mn-cs"/>
              </a:rPr>
              <a:t>rofessional curiosity (PC) has been</a:t>
            </a:r>
            <a:r>
              <a:rPr lang="en-GB" sz="1200" kern="1200" baseline="0" dirty="0">
                <a:solidFill>
                  <a:schemeClr val="tx1"/>
                </a:solidFill>
                <a:effectLst/>
                <a:latin typeface="+mn-lt"/>
                <a:ea typeface="+mn-ea"/>
                <a:cs typeface="+mn-cs"/>
              </a:rPr>
              <a:t> repeatedly highlighted </a:t>
            </a:r>
            <a:r>
              <a:rPr lang="en-GB" sz="1200" kern="1200" dirty="0">
                <a:solidFill>
                  <a:schemeClr val="tx1"/>
                </a:solidFill>
                <a:effectLst/>
                <a:latin typeface="+mn-lt"/>
                <a:ea typeface="+mn-ea"/>
                <a:cs typeface="+mn-cs"/>
              </a:rPr>
              <a:t> in recent</a:t>
            </a:r>
            <a:r>
              <a:rPr lang="en-GB" sz="1200" kern="1200" baseline="0" dirty="0">
                <a:solidFill>
                  <a:schemeClr val="tx1"/>
                </a:solidFill>
                <a:effectLst/>
                <a:latin typeface="+mn-lt"/>
                <a:ea typeface="+mn-ea"/>
                <a:cs typeface="+mn-cs"/>
              </a:rPr>
              <a:t> safeguarding enquiries in the UK (</a:t>
            </a:r>
            <a:r>
              <a:rPr lang="en-GB" sz="1200" kern="1200" dirty="0">
                <a:solidFill>
                  <a:schemeClr val="tx1"/>
                </a:solidFill>
                <a:effectLst/>
                <a:latin typeface="+mn-lt"/>
                <a:ea typeface="+mn-ea"/>
                <a:cs typeface="+mn-cs"/>
              </a:rPr>
              <a:t>for example</a:t>
            </a:r>
            <a:r>
              <a:rPr lang="en-GB" sz="1200" kern="1200" baseline="0" dirty="0">
                <a:solidFill>
                  <a:schemeClr val="tx1"/>
                </a:solidFill>
                <a:effectLst/>
                <a:latin typeface="+mn-lt"/>
                <a:ea typeface="+mn-ea"/>
                <a:cs typeface="+mn-cs"/>
              </a:rPr>
              <a:t> Victoria </a:t>
            </a:r>
            <a:r>
              <a:rPr lang="en-GB" sz="1200" kern="1200" baseline="0" dirty="0" err="1">
                <a:solidFill>
                  <a:schemeClr val="tx1"/>
                </a:solidFill>
                <a:effectLst/>
                <a:latin typeface="+mn-lt"/>
                <a:ea typeface="+mn-ea"/>
                <a:cs typeface="+mn-cs"/>
              </a:rPr>
              <a:t>Climbie</a:t>
            </a:r>
            <a:r>
              <a:rPr lang="en-GB" sz="1200" kern="1200" baseline="0" dirty="0">
                <a:solidFill>
                  <a:schemeClr val="tx1"/>
                </a:solidFill>
                <a:effectLst/>
                <a:latin typeface="+mn-lt"/>
                <a:ea typeface="+mn-ea"/>
                <a:cs typeface="+mn-cs"/>
              </a:rPr>
              <a:t>, Baby P and in adult safeguarding Stephen Hoskins )</a:t>
            </a:r>
            <a:r>
              <a:rPr lang="en-GB" sz="1200" kern="1200" dirty="0">
                <a:solidFill>
                  <a:schemeClr val="tx1"/>
                </a:solidFill>
                <a:effectLst/>
                <a:latin typeface="+mn-lt"/>
                <a:ea typeface="+mn-ea"/>
                <a:cs typeface="+mn-cs"/>
              </a:rPr>
              <a:t>. But</a:t>
            </a:r>
            <a:r>
              <a:rPr lang="en-GB" sz="1200" kern="1200" baseline="0" dirty="0">
                <a:solidFill>
                  <a:schemeClr val="tx1"/>
                </a:solidFill>
                <a:effectLst/>
                <a:latin typeface="+mn-lt"/>
                <a:ea typeface="+mn-ea"/>
                <a:cs typeface="+mn-cs"/>
              </a:rPr>
              <a:t> none more so that the aftermath of operation  Bullfinch, in Oxfordshire.. </a:t>
            </a:r>
            <a:r>
              <a:rPr lang="en-GB" sz="1200" kern="1200" dirty="0">
                <a:solidFill>
                  <a:schemeClr val="tx1"/>
                </a:solidFill>
                <a:effectLst/>
                <a:latin typeface="+mn-lt"/>
                <a:ea typeface="+mn-ea"/>
                <a:cs typeface="+mn-cs"/>
              </a:rPr>
              <a:t>Over a 15 year period 370 children were sexually exploited by gangs of men. In 2013 9 men were convicted of sexually abusing 6 children, but other investigations are still ongoing. The OSCB noted that The predecessor body to the Oxfordshire Safeguarding Children Board (OSCB), and OSCB in its early years, did not show sufficient grip or curiosity when some early signs were presented, and the topic drifted off the agenda. There was a lack of curiosity by practitioners and supervision</a:t>
            </a:r>
            <a:r>
              <a:rPr lang="en-GB" sz="1200" kern="1200" baseline="0" dirty="0">
                <a:solidFill>
                  <a:schemeClr val="tx1"/>
                </a:solidFill>
                <a:effectLst/>
                <a:latin typeface="+mn-lt"/>
                <a:ea typeface="+mn-ea"/>
                <a:cs typeface="+mn-cs"/>
              </a:rPr>
              <a:t> by their</a:t>
            </a:r>
            <a:r>
              <a:rPr lang="en-GB" sz="1200" kern="1200" dirty="0">
                <a:solidFill>
                  <a:schemeClr val="tx1"/>
                </a:solidFill>
                <a:effectLst/>
                <a:latin typeface="+mn-lt"/>
                <a:ea typeface="+mn-ea"/>
                <a:cs typeface="+mn-cs"/>
              </a:rPr>
              <a:t> manager. An internal</a:t>
            </a:r>
            <a:r>
              <a:rPr lang="en-GB" sz="1200" kern="1200" baseline="0" dirty="0">
                <a:solidFill>
                  <a:schemeClr val="tx1"/>
                </a:solidFill>
                <a:effectLst/>
                <a:latin typeface="+mn-lt"/>
                <a:ea typeface="+mn-ea"/>
                <a:cs typeface="+mn-cs"/>
              </a:rPr>
              <a:t> management review</a:t>
            </a:r>
            <a:r>
              <a:rPr lang="en-GB" sz="1200" kern="1200" dirty="0">
                <a:solidFill>
                  <a:schemeClr val="tx1"/>
                </a:solidFill>
                <a:effectLst/>
                <a:latin typeface="+mn-lt"/>
                <a:ea typeface="+mn-ea"/>
                <a:cs typeface="+mn-cs"/>
              </a:rPr>
              <a:t> concluded that “what was lacking was a real sense of professional curiosity and the wish to really get underneath the behaviours and identify the issues. “ (OSCB</a:t>
            </a:r>
            <a:r>
              <a:rPr lang="en-GB" sz="1200" kern="1200" baseline="0" dirty="0">
                <a:solidFill>
                  <a:schemeClr val="tx1"/>
                </a:solidFill>
                <a:effectLst/>
                <a:latin typeface="+mn-lt"/>
                <a:ea typeface="+mn-ea"/>
                <a:cs typeface="+mn-cs"/>
              </a:rPr>
              <a:t>  In Health, children accessing Sexual Health Services were also subject to a lack of curiosity. </a:t>
            </a:r>
            <a:r>
              <a:rPr lang="en-GB" sz="1200" dirty="0">
                <a:latin typeface="Arial" pitchFamily="34" charset="0"/>
                <a:cs typeface="Arial" pitchFamily="34" charset="0"/>
              </a:rPr>
              <a:t>“The police response lacked curiosity – they would pick the child up, give them a telling off and drop them back at the children’s home” “there was a lack of curiosity across agencies about the visible suffering of the children and the information that did emerge from girls, parents, or carers, or some very worried staff.”(Bedford 2015: 1)</a:t>
            </a:r>
          </a:p>
          <a:p>
            <a:r>
              <a:rPr lang="en-GB" sz="1200" dirty="0">
                <a:latin typeface="Arial" pitchFamily="34" charset="0"/>
                <a:cs typeface="Arial" pitchFamily="34" charset="0"/>
              </a:rPr>
              <a:t>“there is a fine line between what staff perceive as an appropriate degree of professional curiosity and what a young person perceives as simply too nosey or intrusive.” (Bedford 2015: 45)</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itchFamily="34" charset="0"/>
                <a:cs typeface="Arial" pitchFamily="34" charset="0"/>
              </a:rPr>
              <a:t> A lack of curiosity, and a failure to look into worrying events, was seen in several agencies. This in turn was enhanced by weaknesses in supervision. There was also an apparent tolerance of inappropriate sexual activity, which was partly created and partly fuelled by societal ambivalence (and lack of understanding) around consent. </a:t>
            </a: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Curiosity is a capability required by UK social workers as part of reflective practice across their career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t>
            </a:r>
            <a:r>
              <a:rPr lang="en-GB" sz="1200" b="0" i="0" kern="1200" dirty="0">
                <a:solidFill>
                  <a:schemeClr val="tx1"/>
                </a:solidFill>
                <a:effectLst/>
                <a:latin typeface="+mn-lt"/>
                <a:ea typeface="+mn-ea"/>
                <a:cs typeface="+mn-cs"/>
              </a:rPr>
              <a:t>“Sometimes in social work we can be risk-averse and look for quick answers, but reflective practice is about how to contain your own anxieties and still keep your curiosity about a family situation.” Philippe </a:t>
            </a:r>
            <a:r>
              <a:rPr lang="en-GB" sz="1200" b="0" i="0" kern="1200" dirty="0" err="1">
                <a:solidFill>
                  <a:schemeClr val="tx1"/>
                </a:solidFill>
                <a:effectLst/>
                <a:latin typeface="+mn-lt"/>
                <a:ea typeface="+mn-ea"/>
                <a:cs typeface="+mn-cs"/>
              </a:rPr>
              <a:t>Mandin</a:t>
            </a:r>
            <a:r>
              <a:rPr lang="en-GB" sz="1200" b="0" i="0" kern="1200" dirty="0">
                <a:solidFill>
                  <a:schemeClr val="tx1"/>
                </a:solidFill>
                <a:effectLst/>
                <a:latin typeface="+mn-lt"/>
                <a:ea typeface="+mn-ea"/>
                <a:cs typeface="+mn-cs"/>
              </a:rPr>
              <a:t>, from the Tavistock centre  (Cooper 2008)</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PCF – describe what capabilities  a social work needs at each level of their career development. They were developed by the Social Work Reform Board and are managed by BASW (taking over from the defunct College of Social Workers). National occupational standards are what they must demonstrate on qualifying and are managed by HCPC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They do not include any mention to curiosity.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3</a:t>
            </a:fld>
            <a:endParaRPr lang="en-GB" dirty="0"/>
          </a:p>
        </p:txBody>
      </p:sp>
    </p:spTree>
    <p:extLst>
      <p:ext uri="{BB962C8B-B14F-4D97-AF65-F5344CB8AC3E}">
        <p14:creationId xmlns:p14="http://schemas.microsoft.com/office/powerpoint/2010/main" val="3637105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Limitations</a:t>
            </a:r>
          </a:p>
          <a:p>
            <a:r>
              <a:rPr lang="en-GB" dirty="0"/>
              <a:t>Social workers</a:t>
            </a:r>
            <a:r>
              <a:rPr lang="en-GB" baseline="0" dirty="0"/>
              <a:t> v</a:t>
            </a:r>
            <a:r>
              <a:rPr lang="en-GB" dirty="0"/>
              <a:t>oices were generated from the researchers experiences, journal articles and limited feedback from practitioners.</a:t>
            </a:r>
            <a:r>
              <a:rPr lang="en-GB" baseline="0" dirty="0"/>
              <a:t> </a:t>
            </a:r>
          </a:p>
          <a:p>
            <a:r>
              <a:rPr lang="en-GB" b="1" dirty="0"/>
              <a:t>Addressing the aims</a:t>
            </a:r>
          </a:p>
          <a:p>
            <a:endParaRPr lang="en-GB" sz="1200" b="0" dirty="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The evidence base in social work and nursing is still in its infancy,</a:t>
            </a:r>
            <a:r>
              <a:rPr lang="en-GB" sz="1200" baseline="0" dirty="0"/>
              <a:t> yet despite social work being where most concerns about lack of PC have been raised, nursing has a more coherent evidence based, which is logically growing from education. Whilst the challenge for social work is develop a similar focus in education, both professions need to develop its knowledge base in practice. A responsibility which incorporates education, practitioners and employers.</a:t>
            </a:r>
            <a:endParaRPr lang="en-GB" sz="1200" dirty="0"/>
          </a:p>
          <a:p>
            <a:endParaRPr lang="en-GB" b="0"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24</a:t>
            </a:fld>
            <a:endParaRPr lang="en-GB" dirty="0"/>
          </a:p>
        </p:txBody>
      </p:sp>
    </p:spTree>
    <p:extLst>
      <p:ext uri="{BB962C8B-B14F-4D97-AF65-F5344CB8AC3E}">
        <p14:creationId xmlns:p14="http://schemas.microsoft.com/office/powerpoint/2010/main" val="3440699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Towards that end we</a:t>
            </a:r>
            <a:r>
              <a:rPr lang="en-GB" baseline="0" dirty="0"/>
              <a:t> have tried to distinguish between the curiosity required by a professional and professional curiosity as a specific way of engaging with a person.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Note that curiosity by professionals should still be different in purpose and scope from that by the general public.</a:t>
            </a:r>
            <a:endParaRPr lang="en-GB" dirty="0"/>
          </a:p>
          <a:p>
            <a:endParaRPr lang="en-GB" dirty="0"/>
          </a:p>
          <a:p>
            <a:r>
              <a:rPr lang="en-GB" dirty="0"/>
              <a:t>White (2007) points out that critical reflection is predicated on the notion that of knowledge as constructed  rather than as a given. This concepts applies to each of these aspects of curiosity.</a:t>
            </a:r>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25</a:t>
            </a:fld>
            <a:endParaRPr lang="en-GB" dirty="0"/>
          </a:p>
        </p:txBody>
      </p:sp>
    </p:spTree>
    <p:extLst>
      <p:ext uri="{BB962C8B-B14F-4D97-AF65-F5344CB8AC3E}">
        <p14:creationId xmlns:p14="http://schemas.microsoft.com/office/powerpoint/2010/main" val="674185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Professional curiosity </a:t>
            </a:r>
            <a:r>
              <a:rPr lang="en-GB" dirty="0"/>
              <a:t>- a strengths based approach to working with individuals (strengths based, after </a:t>
            </a:r>
            <a:r>
              <a:rPr lang="en-GB" dirty="0" err="1"/>
              <a:t>Salebey</a:t>
            </a:r>
            <a:r>
              <a:rPr lang="en-GB" dirty="0"/>
              <a:t>, as it should not concerned with </a:t>
            </a:r>
            <a:r>
              <a:rPr lang="en-GB" dirty="0" err="1"/>
              <a:t>pathologising</a:t>
            </a:r>
            <a:r>
              <a:rPr lang="en-GB" dirty="0"/>
              <a:t>). The aspiration is for a partnership of exploration that has the potential through Socratic enquiry to enable the client to learn as much about themselves as the practitioner.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It has a specific focus, yet it flexible to responding to new strengths, challenges and anomalies. It needs to be approached with an open not empty mind (Strauss).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A partnership of exploration that has the potential through Socratic enquiry to enable the client to learn as much about themselves as the practitioner. </a:t>
            </a:r>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26</a:t>
            </a:fld>
            <a:endParaRPr lang="en-GB" dirty="0"/>
          </a:p>
        </p:txBody>
      </p:sp>
    </p:spTree>
    <p:extLst>
      <p:ext uri="{BB962C8B-B14F-4D97-AF65-F5344CB8AC3E}">
        <p14:creationId xmlns:p14="http://schemas.microsoft.com/office/powerpoint/2010/main" val="2905363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check list is adapted from the questions that </a:t>
            </a:r>
            <a:r>
              <a:rPr lang="en-GB" baseline="0" dirty="0" err="1"/>
              <a:t>Broadhurst</a:t>
            </a:r>
            <a:r>
              <a:rPr lang="en-GB" baseline="0" dirty="0"/>
              <a:t> et al (2010) consider practitioners and employers in children’s services should be asking themselves.</a:t>
            </a:r>
          </a:p>
          <a:p>
            <a:endParaRPr lang="en-GB" baseline="0" dirty="0"/>
          </a:p>
          <a:p>
            <a:r>
              <a:rPr lang="en-GB" baseline="0" dirty="0"/>
              <a:t>Am I exploring process as well as content – for example is the person being cooperative, avoidant, ambivalent or confrontational?</a:t>
            </a:r>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As can be seen from these questions curiosity requires a whole range of skills from critical thinking, and anti-oppressive awareness to assertiveness and sensitivity.</a:t>
            </a:r>
          </a:p>
          <a:p>
            <a:endParaRPr lang="en-GB" dirty="0"/>
          </a:p>
        </p:txBody>
      </p:sp>
      <p:sp>
        <p:nvSpPr>
          <p:cNvPr id="4" name="Slide Number Placeholder 3"/>
          <p:cNvSpPr>
            <a:spLocks noGrp="1"/>
          </p:cNvSpPr>
          <p:nvPr>
            <p:ph type="sldNum" sz="quarter" idx="10"/>
          </p:nvPr>
        </p:nvSpPr>
        <p:spPr/>
        <p:txBody>
          <a:bodyPr/>
          <a:lstStyle/>
          <a:p>
            <a:fld id="{112163E2-1F42-42BC-A129-9722735B6579}" type="slidenum">
              <a:rPr lang="en-GB" smtClean="0"/>
              <a:t>27</a:t>
            </a:fld>
            <a:endParaRPr lang="en-GB"/>
          </a:p>
        </p:txBody>
      </p:sp>
    </p:spTree>
    <p:extLst>
      <p:ext uri="{BB962C8B-B14F-4D97-AF65-F5344CB8AC3E}">
        <p14:creationId xmlns:p14="http://schemas.microsoft.com/office/powerpoint/2010/main" val="1849614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cat is an object lesson in the risks of being inquisitive, but as Arnold </a:t>
            </a:r>
            <a:r>
              <a:rPr lang="en-GB" dirty="0" err="1"/>
              <a:t>Edninborough</a:t>
            </a:r>
            <a:r>
              <a:rPr lang="en-GB" dirty="0"/>
              <a:t> said, if curiosity killed the cat, I</a:t>
            </a:r>
            <a:r>
              <a:rPr lang="en-GB" baseline="0" dirty="0"/>
              <a:t> say only that the cat died a noble death.</a:t>
            </a:r>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Curiosity has a central and overlapping role to play in our training (developing</a:t>
            </a:r>
            <a:r>
              <a:rPr lang="en-GB" baseline="0" dirty="0"/>
              <a:t> an enquiring mind)</a:t>
            </a:r>
            <a:r>
              <a:rPr lang="en-GB" dirty="0"/>
              <a:t>, professional practice Professional curiosity) and individual development (mind expansion).</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Curiosity is a complex, multi-faceted concept</a:t>
            </a:r>
            <a:r>
              <a:rPr lang="en-GB" dirty="0"/>
              <a:t> driven by internal are external factors.</a:t>
            </a:r>
            <a:r>
              <a:rPr lang="en-US" sz="1200" kern="1200" dirty="0">
                <a:solidFill>
                  <a:schemeClr val="tx1"/>
                </a:solidFill>
                <a:effectLst/>
                <a:latin typeface="+mn-lt"/>
                <a:ea typeface="+mn-ea"/>
                <a:cs typeface="+mn-cs"/>
              </a:rPr>
              <a:t> Professional curiosity needs to be owned by the individual, the work place and the academic environment (Eason 2010)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what questions are you going to ask?</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28</a:t>
            </a:fld>
            <a:endParaRPr lang="en-GB" dirty="0"/>
          </a:p>
        </p:txBody>
      </p:sp>
    </p:spTree>
    <p:extLst>
      <p:ext uri="{BB962C8B-B14F-4D97-AF65-F5344CB8AC3E}">
        <p14:creationId xmlns:p14="http://schemas.microsoft.com/office/powerpoint/2010/main" val="166466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cat is an object lesson in the risks of being inquisitive, but as Arnold </a:t>
            </a:r>
            <a:r>
              <a:rPr lang="en-GB" dirty="0" err="1"/>
              <a:t>Edninborough</a:t>
            </a:r>
            <a:r>
              <a:rPr lang="en-GB" dirty="0"/>
              <a:t> said, if curiosity killed the cat, I</a:t>
            </a:r>
            <a:r>
              <a:rPr lang="en-GB" baseline="0" dirty="0"/>
              <a:t> say only that the cat died a noble death.</a:t>
            </a:r>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Curiosity has a central and overlapping role to play in our training (developing</a:t>
            </a:r>
            <a:r>
              <a:rPr lang="en-GB" baseline="0" dirty="0"/>
              <a:t> an enquiring mind)</a:t>
            </a:r>
            <a:r>
              <a:rPr lang="en-GB" dirty="0"/>
              <a:t>, professional practice Professional curiosity) and individual development (mind expansion).</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Curiosity is a complex, multi-faceted concept</a:t>
            </a:r>
            <a:r>
              <a:rPr lang="en-GB" dirty="0"/>
              <a:t> driven by internal are external factors.</a:t>
            </a:r>
            <a:r>
              <a:rPr lang="en-US" sz="1200" kern="1200" dirty="0">
                <a:solidFill>
                  <a:schemeClr val="tx1"/>
                </a:solidFill>
                <a:effectLst/>
                <a:latin typeface="+mn-lt"/>
                <a:ea typeface="+mn-ea"/>
                <a:cs typeface="+mn-cs"/>
              </a:rPr>
              <a:t> Professional curiosity needs to be owned by the individual, the work place and the academic environment (Eason 2010)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what questions are you going to ask?</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29</a:t>
            </a:fld>
            <a:endParaRPr lang="en-GB" dirty="0"/>
          </a:p>
        </p:txBody>
      </p:sp>
    </p:spTree>
    <p:extLst>
      <p:ext uri="{BB962C8B-B14F-4D97-AF65-F5344CB8AC3E}">
        <p14:creationId xmlns:p14="http://schemas.microsoft.com/office/powerpoint/2010/main" val="2963008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r>
              <a:rPr lang="en-GB" dirty="0"/>
              <a:t>This</a:t>
            </a:r>
            <a:r>
              <a:rPr lang="en-GB" baseline="0" dirty="0"/>
              <a:t> presentation builds on one we presented early this year at the 8</a:t>
            </a:r>
            <a:r>
              <a:rPr lang="en-GB" baseline="30000" dirty="0"/>
              <a:t>th</a:t>
            </a:r>
            <a:r>
              <a:rPr lang="en-GB" baseline="0" dirty="0"/>
              <a:t> International </a:t>
            </a:r>
            <a:r>
              <a:rPr lang="en-GB" sz="1200" dirty="0"/>
              <a:t>Conference on Social Work in Health and Mental Health in Singapore (Mantell</a:t>
            </a:r>
            <a:r>
              <a:rPr lang="en-GB" sz="1200" baseline="0" dirty="0"/>
              <a:t> and Jennings 2016).</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4</a:t>
            </a:fld>
            <a:endParaRPr lang="en-GB" dirty="0"/>
          </a:p>
        </p:txBody>
      </p:sp>
    </p:spTree>
    <p:extLst>
      <p:ext uri="{BB962C8B-B14F-4D97-AF65-F5344CB8AC3E}">
        <p14:creationId xmlns:p14="http://schemas.microsoft.com/office/powerpoint/2010/main" val="1253914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A Scoping</a:t>
            </a:r>
            <a:r>
              <a:rPr lang="en-GB" sz="1200" kern="1200" baseline="0" dirty="0">
                <a:solidFill>
                  <a:schemeClr val="tx1"/>
                </a:solidFill>
                <a:latin typeface="+mn-lt"/>
                <a:ea typeface="+mn-ea"/>
                <a:cs typeface="+mn-cs"/>
              </a:rPr>
              <a:t> study</a:t>
            </a:r>
            <a:r>
              <a:rPr lang="en-GB" sz="1200" kern="1200" dirty="0">
                <a:solidFill>
                  <a:schemeClr val="tx1"/>
                </a:solidFill>
                <a:latin typeface="+mn-lt"/>
                <a:ea typeface="+mn-ea"/>
                <a:cs typeface="+mn-cs"/>
              </a:rPr>
              <a:t>, using </a:t>
            </a:r>
            <a:r>
              <a:rPr lang="en-GB" sz="1200" kern="1200" dirty="0" err="1">
                <a:solidFill>
                  <a:schemeClr val="tx1"/>
                </a:solidFill>
                <a:latin typeface="+mn-lt"/>
                <a:ea typeface="+mn-ea"/>
                <a:cs typeface="+mn-cs"/>
              </a:rPr>
              <a:t>Arksey</a:t>
            </a:r>
            <a:r>
              <a:rPr lang="en-GB" sz="1200" kern="1200" dirty="0">
                <a:solidFill>
                  <a:schemeClr val="tx1"/>
                </a:solidFill>
                <a:latin typeface="+mn-lt"/>
                <a:ea typeface="+mn-ea"/>
                <a:cs typeface="+mn-cs"/>
              </a:rPr>
              <a:t> and O’Malley’s (2005) model was developed to explore the literature</a:t>
            </a:r>
            <a:r>
              <a:rPr lang="en-GB" sz="1200" kern="1200" baseline="0" dirty="0">
                <a:solidFill>
                  <a:schemeClr val="tx1"/>
                </a:solidFill>
                <a:latin typeface="+mn-lt"/>
                <a:ea typeface="+mn-ea"/>
                <a:cs typeface="+mn-cs"/>
              </a:rPr>
              <a:t> form the two professions.</a:t>
            </a:r>
            <a:r>
              <a:rPr lang="en-GB" sz="1200" kern="1200" dirty="0">
                <a:solidFill>
                  <a:schemeClr val="tx1"/>
                </a:solidFill>
                <a:latin typeface="+mn-lt"/>
                <a:ea typeface="+mn-ea"/>
                <a:cs typeface="+mn-cs"/>
              </a:rPr>
              <a:t> It is a basic exploratory</a:t>
            </a:r>
            <a:r>
              <a:rPr lang="en-GB" sz="1200" kern="1200" baseline="0" dirty="0">
                <a:solidFill>
                  <a:schemeClr val="tx1"/>
                </a:solidFill>
                <a:latin typeface="+mn-lt"/>
                <a:ea typeface="+mn-ea"/>
                <a:cs typeface="+mn-cs"/>
              </a:rPr>
              <a:t> study, rather than a systematic review.</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These were thematically reviewed, based on the aims of the study and emerging themes from the literature, to identify their central tenets, which were critically considered and contrasted from a practice</a:t>
            </a:r>
            <a:r>
              <a:rPr lang="en-GB" sz="1200" kern="1200" baseline="0" dirty="0">
                <a:solidFill>
                  <a:schemeClr val="tx1"/>
                </a:solidFill>
                <a:latin typeface="+mn-lt"/>
                <a:ea typeface="+mn-ea"/>
                <a:cs typeface="+mn-cs"/>
              </a:rPr>
              <a:t> perspective.</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5</a:t>
            </a:fld>
            <a:endParaRPr lang="en-GB" dirty="0"/>
          </a:p>
        </p:txBody>
      </p:sp>
    </p:spTree>
    <p:extLst>
      <p:ext uri="{BB962C8B-B14F-4D97-AF65-F5344CB8AC3E}">
        <p14:creationId xmlns:p14="http://schemas.microsoft.com/office/powerpoint/2010/main" val="416808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The low results led to a widening of the search to include nursing. Nursing was chosen as an interesting contrast to social work</a:t>
            </a:r>
            <a:r>
              <a:rPr lang="en-GB" baseline="0" dirty="0"/>
              <a:t> and as I currently work in a nursing department. It was conducted by my colleague who is a learning disability nurse.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a:buNone/>
            </a:pPr>
            <a:r>
              <a:rPr lang="en-GB" dirty="0"/>
              <a:t>SW search: 4 items – one too old, two</a:t>
            </a:r>
            <a:r>
              <a:rPr lang="en-GB" baseline="0" dirty="0"/>
              <a:t> </a:t>
            </a:r>
            <a:r>
              <a:rPr lang="en-GB" dirty="0"/>
              <a:t>not SW and one repeat (nursing).  Nursing  search: 5 -</a:t>
            </a:r>
            <a:r>
              <a:rPr lang="en-GB" dirty="0">
                <a:solidFill>
                  <a:srgbClr val="FF0000"/>
                </a:solidFill>
              </a:rPr>
              <a:t>one accepted, three too old, two not relevant </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The book review was on counselling and therefore was not accepted (although read as background reading).</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The low results led to a widening of the search to include nursing. Nursing was chosen as an interesting contrast to social work</a:t>
            </a:r>
            <a:r>
              <a:rPr lang="en-GB" baseline="0" dirty="0"/>
              <a:t> and as I currently work in a nursing department. It was conducted by my colleague who is a learning disability nurse.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a:buNone/>
            </a:pPr>
            <a:r>
              <a:rPr lang="en-GB" dirty="0"/>
              <a:t>SW search: 4 items – one too old, two</a:t>
            </a:r>
            <a:r>
              <a:rPr lang="en-GB" baseline="0" dirty="0"/>
              <a:t> </a:t>
            </a:r>
            <a:r>
              <a:rPr lang="en-GB" dirty="0"/>
              <a:t>not SW and one repeat (nursing).  Nursing  search: 5 -</a:t>
            </a:r>
            <a:r>
              <a:rPr lang="en-GB" dirty="0">
                <a:solidFill>
                  <a:srgbClr val="FF0000"/>
                </a:solidFill>
              </a:rPr>
              <a:t>one accepted, three too old, two not relevant </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The book review was on counselling and therefore was not accepted (although read as background reading).</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2"/>
                </a:solidFill>
              </a:rPr>
              <a:t>The low results led to a widening of the search to include nursing. Nursing was chosen as an interesting contrast to social work and as I currently work in a nursing department. It was conducted by my colleague who is a learning disability nurse.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2"/>
                </a:solidFill>
              </a:rPr>
              <a:t>SW search: 4 items – one too old, two not SW and one repeat (nursing).  Nursing  search: 5 -one accepted, three too old, two not relevant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2"/>
                </a:solidFill>
              </a:rPr>
              <a:t>The book review was on counselling and therefore was not accepted (although read as background reading).</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The low results led to a widening of the search to include nursing. Nursing was chosen as an interesting contrast to social work</a:t>
            </a:r>
            <a:r>
              <a:rPr lang="en-GB" baseline="0" dirty="0"/>
              <a:t> and as I currently work in a nursing department. It was conducted by my colleague who is a learning disability nurse.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a:buNone/>
            </a:pPr>
            <a:r>
              <a:rPr lang="en-GB" dirty="0"/>
              <a:t>SW search: 4 items – one too old, two</a:t>
            </a:r>
            <a:r>
              <a:rPr lang="en-GB" baseline="0" dirty="0"/>
              <a:t> </a:t>
            </a:r>
            <a:r>
              <a:rPr lang="en-GB" dirty="0"/>
              <a:t>not SW and one repeat (nursing).  Nursing  search: 5 -</a:t>
            </a:r>
            <a:r>
              <a:rPr lang="en-GB" dirty="0">
                <a:solidFill>
                  <a:srgbClr val="FF0000"/>
                </a:solidFill>
              </a:rPr>
              <a:t>one accepted, three too old, two not relevant </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The book review was on counselling and therefore was not accepted (although read as background reading).</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a:t>The low results led to a widening of the search to include nursing. Nursing was chosen as an interesting contrast to social work</a:t>
            </a:r>
            <a:r>
              <a:rPr lang="en-GB" baseline="0" dirty="0"/>
              <a:t> and as I currently work in a nursing department. It was conducted by my colleague who is a learning disability nurse.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a:buNone/>
            </a:pPr>
            <a:r>
              <a:rPr lang="en-GB" dirty="0"/>
              <a:t>SW search: 4 items – one too old, two</a:t>
            </a:r>
            <a:r>
              <a:rPr lang="en-GB" baseline="0" dirty="0"/>
              <a:t> </a:t>
            </a:r>
            <a:r>
              <a:rPr lang="en-GB" dirty="0"/>
              <a:t>not SW and one repeat (nursing).  Nursing  search: 5 -</a:t>
            </a:r>
            <a:r>
              <a:rPr lang="en-GB" dirty="0">
                <a:solidFill>
                  <a:srgbClr val="FF0000"/>
                </a:solidFill>
              </a:rPr>
              <a:t>one accepted, three too old, two not relevant </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The book review was on counselling and therefore was not accepted (although read as background reading).</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 low results led to a widening of the search to include nursing. Nursing was chosen as an interesting contrast to social work and as I currently work in a nursing department. It was conducted by my colleague who is a learning disability nurse.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SW search: 4 items – one too old, two not SW and one repeat (nursing).  Nursing  search: 5 -</a:t>
            </a:r>
            <a:r>
              <a:rPr kumimoji="0" lang="en-GB" sz="1200" b="0" i="0" u="none" strike="noStrike" kern="1200" cap="none" spc="0" normalizeH="0" baseline="0" noProof="0" dirty="0">
                <a:ln>
                  <a:noFill/>
                </a:ln>
                <a:solidFill>
                  <a:srgbClr val="FF0000"/>
                </a:solidFill>
                <a:effectLst/>
                <a:uLnTx/>
                <a:uFillTx/>
                <a:latin typeface="+mn-lt"/>
                <a:ea typeface="+mn-ea"/>
                <a:cs typeface="+mn-cs"/>
              </a:rPr>
              <a:t>one accepted, three too old, two not relevant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 book review was on counselling and therefore was not accepted (although read as background reading).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44546A"/>
              </a:solidFill>
              <a:effectLst/>
              <a:uLnTx/>
              <a:uFillTx/>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solidFill>
            </a:endParaRPr>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7</a:t>
            </a:fld>
            <a:endParaRPr lang="en-GB" dirty="0"/>
          </a:p>
        </p:txBody>
      </p:sp>
    </p:spTree>
    <p:extLst>
      <p:ext uri="{BB962C8B-B14F-4D97-AF65-F5344CB8AC3E}">
        <p14:creationId xmlns:p14="http://schemas.microsoft.com/office/powerpoint/2010/main" val="2281186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a:solidFill>
                  <a:schemeClr val="dk1"/>
                </a:solidFill>
                <a:effectLst/>
                <a:latin typeface="+mn-lt"/>
                <a:ea typeface="+mn-ea"/>
                <a:cs typeface="+mn-cs"/>
              </a:rPr>
              <a:t>None of the social work or nursing publications focused on professional curiosity in child protection.  </a:t>
            </a:r>
            <a:endParaRPr kumimoji="0" lang="en-US" sz="12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a:solidFill>
                  <a:schemeClr val="dk1"/>
                </a:solidFill>
                <a:effectLst/>
                <a:latin typeface="+mn-lt"/>
                <a:ea typeface="+mn-ea"/>
                <a:cs typeface="+mn-cs"/>
              </a:rPr>
              <a:t>As can be seen the social work ones were on diverse areas of practice and in diverse publications.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a:solidFill>
                  <a:schemeClr val="dk1"/>
                </a:solidFill>
                <a:effectLst/>
                <a:latin typeface="+mn-lt"/>
                <a:ea typeface="+mn-ea"/>
                <a:cs typeface="+mn-cs"/>
              </a:rPr>
              <a:t>Reflections: Narratives of Professional Helping (Cleveland State University)</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a:solidFill>
                  <a:schemeClr val="dk1"/>
                </a:solidFill>
                <a:effectLst/>
                <a:latin typeface="+mn-lt"/>
                <a:ea typeface="+mn-ea"/>
                <a:cs typeface="+mn-cs"/>
              </a:rPr>
              <a:t>Reflections of a Field Director: An Opportunity to Look into the Past and See the Future</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a:solidFill>
                  <a:schemeClr val="dk1"/>
                </a:solidFill>
                <a:effectLst/>
                <a:latin typeface="+mn-lt"/>
                <a:ea typeface="+mn-ea"/>
                <a:cs typeface="+mn-cs"/>
              </a:rPr>
              <a:t>Working in the Midst of Ideological and Cultural Differences: Critically Reflecting on Youth Suicide Prevention in Indigenous Communities</a:t>
            </a:r>
            <a:endParaRPr lang="en-GB" dirty="0"/>
          </a:p>
          <a:p>
            <a:r>
              <a:rPr lang="en-GB" dirty="0"/>
              <a:t>ADP anti-discriminatory practice.</a:t>
            </a:r>
          </a:p>
        </p:txBody>
      </p:sp>
      <p:sp>
        <p:nvSpPr>
          <p:cNvPr id="4" name="Slide Number Placeholder 3"/>
          <p:cNvSpPr>
            <a:spLocks noGrp="1"/>
          </p:cNvSpPr>
          <p:nvPr>
            <p:ph type="sldNum" sz="quarter" idx="10"/>
          </p:nvPr>
        </p:nvSpPr>
        <p:spPr/>
        <p:txBody>
          <a:bodyPr/>
          <a:lstStyle/>
          <a:p>
            <a:fld id="{9DCAE7B5-128E-409A-B628-FA02C9856A0A}" type="slidenum">
              <a:rPr lang="en-GB" smtClean="0"/>
              <a:pPr/>
              <a:t>8</a:t>
            </a:fld>
            <a:endParaRPr lang="en-GB"/>
          </a:p>
        </p:txBody>
      </p:sp>
    </p:spTree>
    <p:extLst>
      <p:ext uri="{BB962C8B-B14F-4D97-AF65-F5344CB8AC3E}">
        <p14:creationId xmlns:p14="http://schemas.microsoft.com/office/powerpoint/2010/main" val="2280189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 The nursing publications by contrast were all on education and in established journals. However, like the social work articles all were expert opinions (rather than empirical or experimental studies).</a:t>
            </a:r>
            <a:endParaRPr lang="en-GB" dirty="0"/>
          </a:p>
        </p:txBody>
      </p:sp>
      <p:sp>
        <p:nvSpPr>
          <p:cNvPr id="4" name="Slide Number Placeholder 3"/>
          <p:cNvSpPr>
            <a:spLocks noGrp="1"/>
          </p:cNvSpPr>
          <p:nvPr>
            <p:ph type="sldNum" sz="quarter" idx="10"/>
          </p:nvPr>
        </p:nvSpPr>
        <p:spPr/>
        <p:txBody>
          <a:bodyPr/>
          <a:lstStyle/>
          <a:p>
            <a:fld id="{9DCAE7B5-128E-409A-B628-FA02C9856A0A}" type="slidenum">
              <a:rPr lang="en-GB" smtClean="0"/>
              <a:pPr/>
              <a:t>9</a:t>
            </a:fld>
            <a:endParaRPr lang="en-GB"/>
          </a:p>
        </p:txBody>
      </p:sp>
    </p:spTree>
    <p:extLst>
      <p:ext uri="{BB962C8B-B14F-4D97-AF65-F5344CB8AC3E}">
        <p14:creationId xmlns:p14="http://schemas.microsoft.com/office/powerpoint/2010/main" val="1328345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One of the most  important findings was that despite its recurrent mention in serious reviews in to the deaths of children, very little has been published by social workers in recent on this themes. Professional curiosity in the case reviews, such as Oxfordshire SCB is referred to as a lack of curiosity and a lack of professional curiosity, yet the distinction is not defined.</a:t>
            </a:r>
          </a:p>
          <a:p>
            <a:endParaRPr lang="en-GB" dirty="0"/>
          </a:p>
          <a:p>
            <a:r>
              <a:rPr lang="en-GB" dirty="0"/>
              <a:t>Perhaps more interesting is discussion of its purpose – curiosity helped us to build knowledge and competence (</a:t>
            </a:r>
            <a:r>
              <a:rPr lang="en-GB" dirty="0" err="1"/>
              <a:t>Kashdan</a:t>
            </a:r>
            <a:r>
              <a:rPr lang="en-GB" dirty="0"/>
              <a:t> and Silvia 2008).</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Curiosity is evoked by such external stimuli as unfamiliarity, novelty, complexity, and ambiguity as well as conﬂict, that is, the perceived discrepancy or incongruity between new and previous knowledge</a:t>
            </a:r>
            <a:r>
              <a:rPr lang="en-US" dirty="0"/>
              <a:t> (</a:t>
            </a:r>
            <a:r>
              <a:rPr lang="en-US" dirty="0" err="1"/>
              <a:t>Shenaar</a:t>
            </a:r>
            <a:r>
              <a:rPr lang="en-US" dirty="0"/>
              <a:t> –Golan and </a:t>
            </a:r>
            <a:r>
              <a:rPr lang="en-US" dirty="0" err="1"/>
              <a:t>Gutman</a:t>
            </a:r>
            <a:r>
              <a:rPr lang="en-US" dirty="0"/>
              <a:t> 2013).</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US" sz="1200" kern="1200" dirty="0">
                <a:solidFill>
                  <a:srgbClr val="FF0000"/>
                </a:solidFill>
                <a:effectLst/>
                <a:latin typeface="+mn-lt"/>
                <a:ea typeface="+mn-ea"/>
                <a:cs typeface="+mn-cs"/>
              </a:rPr>
              <a:t>Research, education and practice are interlinked. </a:t>
            </a:r>
            <a:endParaRPr lang="en-GB"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10</a:t>
            </a:fld>
            <a:endParaRPr lang="en-GB" dirty="0"/>
          </a:p>
        </p:txBody>
      </p:sp>
    </p:spTree>
    <p:extLst>
      <p:ext uri="{BB962C8B-B14F-4D97-AF65-F5344CB8AC3E}">
        <p14:creationId xmlns:p14="http://schemas.microsoft.com/office/powerpoint/2010/main" val="2895466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Curiosity is a crucial factor in working with other cultures (along with collaborative meaning making and joint knowledge construction). We need to remember as Munroe has stated any</a:t>
            </a:r>
            <a:r>
              <a:rPr lang="en-GB" sz="1200" kern="1200" baseline="0" dirty="0">
                <a:solidFill>
                  <a:schemeClr val="tx1"/>
                </a:solidFill>
                <a:effectLst/>
                <a:latin typeface="+mn-lt"/>
                <a:ea typeface="+mn-ea"/>
                <a:cs typeface="+mn-cs"/>
              </a:rPr>
              <a:t> family we go to see is another culture.</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It</a:t>
            </a:r>
            <a:r>
              <a:rPr lang="en-GB" sz="1200" kern="1200" baseline="0" dirty="0">
                <a:solidFill>
                  <a:schemeClr val="tx1"/>
                </a:solidFill>
                <a:effectLst/>
                <a:latin typeface="+mn-lt"/>
                <a:ea typeface="+mn-ea"/>
                <a:cs typeface="+mn-cs"/>
              </a:rPr>
              <a:t> is not just about our curiosity - </a:t>
            </a:r>
            <a:r>
              <a:rPr lang="en-GB" sz="1200" kern="1200" dirty="0">
                <a:solidFill>
                  <a:schemeClr val="tx1"/>
                </a:solidFill>
                <a:effectLst/>
                <a:latin typeface="+mn-lt"/>
                <a:ea typeface="+mn-ea"/>
                <a:cs typeface="+mn-cs"/>
              </a:rPr>
              <a:t>Curiosity also helps clients explore their world ((Link to Socratic questioning?))</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Curiosity enhances reflection and accountability, by exploring our practice.</a:t>
            </a:r>
          </a:p>
          <a:p>
            <a:endParaRPr lang="en-GB" dirty="0"/>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11</a:t>
            </a:fld>
            <a:endParaRPr lang="en-GB" dirty="0"/>
          </a:p>
        </p:txBody>
      </p:sp>
    </p:spTree>
    <p:extLst>
      <p:ext uri="{BB962C8B-B14F-4D97-AF65-F5344CB8AC3E}">
        <p14:creationId xmlns:p14="http://schemas.microsoft.com/office/powerpoint/2010/main" val="37187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68445"/>
            <a:ext cx="7772400" cy="1078598"/>
          </a:xfrm>
        </p:spPr>
        <p:txBody>
          <a:bodyPr/>
          <a:lstStyle>
            <a:lvl1pPr algn="ctr">
              <a:defRPr>
                <a:solidFill>
                  <a:schemeClr val="tx2"/>
                </a:solidFill>
                <a:latin typeface="Helvetica"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454901"/>
            <a:ext cx="6400800" cy="935955"/>
          </a:xfrm>
        </p:spPr>
        <p:txBody>
          <a:bodyPr/>
          <a:lstStyle>
            <a:lvl1pPr marL="0" indent="0" algn="ctr">
              <a:buNone/>
              <a:defRPr sz="3200">
                <a:solidFill>
                  <a:schemeClr val="tx1">
                    <a:tint val="75000"/>
                  </a:schemeClr>
                </a:solidFill>
                <a:latin typeface="Helvetica"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latin typeface="Helvetica" pitchFamily="34" charset="0"/>
              </a:defRPr>
            </a:lvl1pPr>
          </a:lstStyle>
          <a:p>
            <a:r>
              <a:rPr lang="en-US" dirty="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solidFill>
                  <a:schemeClr val="tx2"/>
                </a:solidFill>
                <a:latin typeface="Helvetica"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000">
                <a:latin typeface="Helvetica" pitchFamily="34" charset="0"/>
              </a:defRPr>
            </a:lvl1pPr>
            <a:lvl2pPr>
              <a:defRPr sz="1600">
                <a:latin typeface="Helvetica" pitchFamily="34" charset="0"/>
              </a:defRPr>
            </a:lvl2pPr>
            <a:lvl3pPr>
              <a:defRPr sz="1400">
                <a:latin typeface="Helvetica" pitchFamily="34" charset="0"/>
              </a:defRPr>
            </a:lvl3pPr>
            <a:lvl4pPr>
              <a:defRPr sz="1200">
                <a:latin typeface="Helvetica" pitchFamily="34" charset="0"/>
              </a:defRPr>
            </a:lvl4pPr>
            <a:lvl5pPr>
              <a:defRPr sz="1200">
                <a:latin typeface="Helvetic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3" name="Content Placeholder 2"/>
          <p:cNvSpPr>
            <a:spLocks noGrp="1"/>
          </p:cNvSpPr>
          <p:nvPr>
            <p:ph sz="half" idx="1"/>
          </p:nvPr>
        </p:nvSpPr>
        <p:spPr>
          <a:xfrm>
            <a:off x="457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957280"/>
            <a:ext cx="7772400" cy="1362075"/>
          </a:xfrm>
        </p:spPr>
        <p:txBody>
          <a:bodyPr anchor="t"/>
          <a:lstStyle>
            <a:lvl1pPr algn="l">
              <a:defRPr sz="4000" b="1" cap="all">
                <a:solidFill>
                  <a:schemeClr val="tx2"/>
                </a:solidFill>
                <a:latin typeface="Helvetica"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722313" y="1457093"/>
            <a:ext cx="7772400" cy="1500187"/>
          </a:xfrm>
        </p:spPr>
        <p:txBody>
          <a:bodyPr anchor="b"/>
          <a:lstStyle>
            <a:lvl1pPr marL="0" indent="0">
              <a:buNone/>
              <a:defRPr sz="2800">
                <a:solidFill>
                  <a:schemeClr val="tx1">
                    <a:tint val="75000"/>
                  </a:schemeClr>
                </a:solidFill>
                <a:latin typeface="Helvetica" pitchFamily="34" charset="0"/>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latin typeface="Helvetica" pitchFamily="34" charset="0"/>
              </a:defRPr>
            </a:lvl1pPr>
          </a:lstStyle>
          <a:p>
            <a:r>
              <a:rPr lang="en-US"/>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268445"/>
            <a:ext cx="7772400" cy="1078598"/>
          </a:xfrm>
        </p:spPr>
        <p:txBody>
          <a:bodyPr/>
          <a:lstStyle>
            <a:lvl1pPr algn="ctr">
              <a:defRPr>
                <a:solidFill>
                  <a:schemeClr val="tx2"/>
                </a:solidFill>
                <a:latin typeface="Helvetica" pitchFamily="34" charset="0"/>
              </a:defRPr>
            </a:lvl1pPr>
          </a:lstStyle>
          <a:p>
            <a:r>
              <a:rPr lang="en-US" dirty="0"/>
              <a:t>Click to edit Master title style</a:t>
            </a:r>
            <a:endParaRPr lang="en-GB" dirty="0"/>
          </a:p>
        </p:txBody>
      </p:sp>
      <p:sp>
        <p:nvSpPr>
          <p:cNvPr id="5" name="Subtitle 2"/>
          <p:cNvSpPr>
            <a:spLocks noGrp="1"/>
          </p:cNvSpPr>
          <p:nvPr>
            <p:ph type="subTitle" idx="1"/>
          </p:nvPr>
        </p:nvSpPr>
        <p:spPr>
          <a:xfrm>
            <a:off x="1371600" y="3454901"/>
            <a:ext cx="6400800" cy="935955"/>
          </a:xfrm>
        </p:spPr>
        <p:txBody>
          <a:bodyPr/>
          <a:lstStyle>
            <a:lvl1pPr marL="0" indent="0" algn="ctr">
              <a:buNone/>
              <a:defRPr sz="3200">
                <a:solidFill>
                  <a:schemeClr val="tx1">
                    <a:tint val="75000"/>
                  </a:schemeClr>
                </a:solidFill>
                <a:latin typeface="Helvetica"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solidFill>
                  <a:schemeClr val="tx2"/>
                </a:solidFill>
                <a:latin typeface="Helvetica"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1800">
                <a:latin typeface="Helvetica" pitchFamily="34" charset="0"/>
              </a:defRPr>
            </a:lvl1pPr>
            <a:lvl2pPr>
              <a:defRPr sz="1400">
                <a:latin typeface="Helvetica" pitchFamily="34" charset="0"/>
              </a:defRPr>
            </a:lvl2pPr>
            <a:lvl3pPr>
              <a:defRPr sz="1200">
                <a:latin typeface="Helvetica" pitchFamily="34" charset="0"/>
              </a:defRPr>
            </a:lvl3pPr>
            <a:lvl4pPr>
              <a:defRPr sz="1100">
                <a:latin typeface="Helvetica" pitchFamily="34" charset="0"/>
              </a:defRPr>
            </a:lvl4pPr>
            <a:lvl5pPr>
              <a:defRPr sz="1100">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2957280"/>
            <a:ext cx="7772400" cy="1362075"/>
          </a:xfrm>
        </p:spPr>
        <p:txBody>
          <a:bodyPr anchor="t"/>
          <a:lstStyle>
            <a:lvl1pPr algn="l">
              <a:defRPr sz="4000" b="1" cap="all">
                <a:solidFill>
                  <a:schemeClr val="tx2"/>
                </a:solidFill>
                <a:latin typeface="Helvetica" pitchFamily="34" charset="0"/>
              </a:defRPr>
            </a:lvl1pPr>
          </a:lstStyle>
          <a:p>
            <a:r>
              <a:rPr lang="en-US"/>
              <a:t>Click to edit Master title style</a:t>
            </a:r>
            <a:endParaRPr lang="en-GB" dirty="0"/>
          </a:p>
        </p:txBody>
      </p:sp>
      <p:sp>
        <p:nvSpPr>
          <p:cNvPr id="5" name="Text Placeholder 2"/>
          <p:cNvSpPr>
            <a:spLocks noGrp="1"/>
          </p:cNvSpPr>
          <p:nvPr>
            <p:ph type="body" idx="1"/>
          </p:nvPr>
        </p:nvSpPr>
        <p:spPr>
          <a:xfrm>
            <a:off x="722313" y="1457093"/>
            <a:ext cx="7772400" cy="1500187"/>
          </a:xfrm>
        </p:spPr>
        <p:txBody>
          <a:bodyPr anchor="b"/>
          <a:lstStyle>
            <a:lvl1pPr marL="0" indent="0">
              <a:buNone/>
              <a:defRPr sz="2800">
                <a:solidFill>
                  <a:schemeClr val="tx1">
                    <a:tint val="75000"/>
                  </a:schemeClr>
                </a:solidFill>
                <a:latin typeface="Helvetica" pitchFamily="34" charset="0"/>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501650"/>
          </a:xfrm>
          <a:prstGeom prst="rect">
            <a:avLst/>
          </a:prstGeom>
          <a:noFill/>
          <a:ln w="9525">
            <a:noFill/>
            <a:miter lim="800000"/>
            <a:headEnd/>
            <a:tailEnd/>
          </a:ln>
        </p:spPr>
        <p:txBody>
          <a:bodyPr vert="horz" wrap="square" lIns="121914" tIns="60957" rIns="121914" bIns="60957"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955675"/>
            <a:ext cx="8229600" cy="4692650"/>
          </a:xfrm>
          <a:prstGeom prst="rect">
            <a:avLst/>
          </a:prstGeom>
          <a:noFill/>
          <a:ln w="9525">
            <a:noFill/>
            <a:miter lim="800000"/>
            <a:headEnd/>
            <a:tailEnd/>
          </a:ln>
        </p:spPr>
        <p:txBody>
          <a:bodyPr vert="horz" wrap="square" lIns="121914" tIns="60957" rIns="121914" bIns="609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7" descr="LSBU_crest_colour.png"/>
          <p:cNvPicPr>
            <a:picLocks noChangeAspect="1"/>
          </p:cNvPicPr>
          <p:nvPr/>
        </p:nvPicPr>
        <p:blipFill>
          <a:blip r:embed="rId7" cstate="print"/>
          <a:srcRect l="23177" t="32869" r="23802" b="32387"/>
          <a:stretch>
            <a:fillRect/>
          </a:stretch>
        </p:blipFill>
        <p:spPr bwMode="auto">
          <a:xfrm>
            <a:off x="6280150" y="5545138"/>
            <a:ext cx="2384425" cy="1104900"/>
          </a:xfrm>
          <a:prstGeom prst="rect">
            <a:avLst/>
          </a:prstGeom>
          <a:noFill/>
          <a:ln w="9525">
            <a:noFill/>
            <a:miter lim="800000"/>
            <a:headEnd/>
            <a:tailEnd/>
          </a:ln>
        </p:spPr>
      </p:pic>
      <p:pic>
        <p:nvPicPr>
          <p:cNvPr id="1029" name="Picture 2"/>
          <p:cNvPicPr>
            <a:picLocks noChangeAspect="1" noChangeArrowheads="1"/>
          </p:cNvPicPr>
          <p:nvPr/>
        </p:nvPicPr>
        <p:blipFill>
          <a:blip r:embed="rId8" cstate="print"/>
          <a:srcRect l="9767" t="45171" r="10625" b="45947"/>
          <a:stretch>
            <a:fillRect/>
          </a:stretch>
        </p:blipFill>
        <p:spPr bwMode="auto">
          <a:xfrm>
            <a:off x="479425" y="6121400"/>
            <a:ext cx="4386263" cy="346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Lst>
  <p:txStyles>
    <p:titleStyle>
      <a:lvl1pPr algn="l" rtl="0" eaLnBrk="1" fontAlgn="base" hangingPunct="1">
        <a:spcBef>
          <a:spcPct val="0"/>
        </a:spcBef>
        <a:spcAft>
          <a:spcPct val="0"/>
        </a:spcAft>
        <a:defRPr sz="3600" kern="1200">
          <a:solidFill>
            <a:schemeClr val="tx2"/>
          </a:solidFill>
          <a:latin typeface="Helvetica" pitchFamily="34" charset="0"/>
          <a:ea typeface="ＭＳ Ｐゴシック" charset="0"/>
          <a:cs typeface="+mj-cs"/>
        </a:defRPr>
      </a:lvl1pPr>
      <a:lvl2pPr algn="l" rtl="0" eaLnBrk="1" fontAlgn="base" hangingPunct="1">
        <a:spcBef>
          <a:spcPct val="0"/>
        </a:spcBef>
        <a:spcAft>
          <a:spcPct val="0"/>
        </a:spcAft>
        <a:defRPr sz="3600">
          <a:solidFill>
            <a:schemeClr val="tx2"/>
          </a:solidFill>
          <a:latin typeface="Helvetica" pitchFamily="34" charset="0"/>
          <a:ea typeface="ＭＳ Ｐゴシック" charset="0"/>
        </a:defRPr>
      </a:lvl2pPr>
      <a:lvl3pPr algn="l" rtl="0" eaLnBrk="1" fontAlgn="base" hangingPunct="1">
        <a:spcBef>
          <a:spcPct val="0"/>
        </a:spcBef>
        <a:spcAft>
          <a:spcPct val="0"/>
        </a:spcAft>
        <a:defRPr sz="3600">
          <a:solidFill>
            <a:schemeClr val="tx2"/>
          </a:solidFill>
          <a:latin typeface="Helvetica" pitchFamily="34" charset="0"/>
          <a:ea typeface="ＭＳ Ｐゴシック" charset="0"/>
        </a:defRPr>
      </a:lvl3pPr>
      <a:lvl4pPr algn="l" rtl="0" eaLnBrk="1" fontAlgn="base" hangingPunct="1">
        <a:spcBef>
          <a:spcPct val="0"/>
        </a:spcBef>
        <a:spcAft>
          <a:spcPct val="0"/>
        </a:spcAft>
        <a:defRPr sz="3600">
          <a:solidFill>
            <a:schemeClr val="tx2"/>
          </a:solidFill>
          <a:latin typeface="Helvetica" pitchFamily="34" charset="0"/>
          <a:ea typeface="ＭＳ Ｐゴシック" charset="0"/>
        </a:defRPr>
      </a:lvl4pPr>
      <a:lvl5pPr algn="l" rtl="0" eaLnBrk="1" fontAlgn="base" hangingPunct="1">
        <a:spcBef>
          <a:spcPct val="0"/>
        </a:spcBef>
        <a:spcAft>
          <a:spcPct val="0"/>
        </a:spcAft>
        <a:defRPr sz="3600">
          <a:solidFill>
            <a:schemeClr val="tx2"/>
          </a:solidFill>
          <a:latin typeface="Helvetica" pitchFamily="34" charset="0"/>
          <a:ea typeface="ＭＳ Ｐゴシック" charset="0"/>
        </a:defRPr>
      </a:lvl5pPr>
      <a:lvl6pPr marL="609570" algn="ctr" rtl="0" eaLnBrk="1" fontAlgn="base" hangingPunct="1">
        <a:spcBef>
          <a:spcPct val="0"/>
        </a:spcBef>
        <a:spcAft>
          <a:spcPct val="0"/>
        </a:spcAft>
        <a:defRPr sz="5900">
          <a:solidFill>
            <a:schemeClr val="tx1"/>
          </a:solidFill>
          <a:latin typeface="Calibri" pitchFamily="34" charset="0"/>
        </a:defRPr>
      </a:lvl6pPr>
      <a:lvl7pPr marL="1219140" algn="ctr" rtl="0" eaLnBrk="1" fontAlgn="base" hangingPunct="1">
        <a:spcBef>
          <a:spcPct val="0"/>
        </a:spcBef>
        <a:spcAft>
          <a:spcPct val="0"/>
        </a:spcAft>
        <a:defRPr sz="5900">
          <a:solidFill>
            <a:schemeClr val="tx1"/>
          </a:solidFill>
          <a:latin typeface="Calibri" pitchFamily="34" charset="0"/>
        </a:defRPr>
      </a:lvl7pPr>
      <a:lvl8pPr marL="1828709" algn="ctr" rtl="0" eaLnBrk="1" fontAlgn="base" hangingPunct="1">
        <a:spcBef>
          <a:spcPct val="0"/>
        </a:spcBef>
        <a:spcAft>
          <a:spcPct val="0"/>
        </a:spcAft>
        <a:defRPr sz="5900">
          <a:solidFill>
            <a:schemeClr val="tx1"/>
          </a:solidFill>
          <a:latin typeface="Calibri" pitchFamily="34" charset="0"/>
        </a:defRPr>
      </a:lvl8pPr>
      <a:lvl9pPr marL="2438278" algn="ctr" rtl="0" eaLnBrk="1" fontAlgn="base" hangingPunct="1">
        <a:spcBef>
          <a:spcPct val="0"/>
        </a:spcBef>
        <a:spcAft>
          <a:spcPct val="0"/>
        </a:spcAft>
        <a:defRPr sz="5900">
          <a:solidFill>
            <a:schemeClr val="tx1"/>
          </a:solidFill>
          <a:latin typeface="Calibri" pitchFamily="34" charset="0"/>
        </a:defRPr>
      </a:lvl9pPr>
    </p:titleStyle>
    <p:bodyStyle>
      <a:lvl1pPr marL="455613" indent="-455613" algn="l" rtl="0" eaLnBrk="1" fontAlgn="base" hangingPunct="1">
        <a:spcBef>
          <a:spcPct val="20000"/>
        </a:spcBef>
        <a:spcAft>
          <a:spcPct val="0"/>
        </a:spcAft>
        <a:buFont typeface="Arial" charset="0"/>
        <a:buChar char="•"/>
        <a:defRPr sz="2000" kern="1200">
          <a:solidFill>
            <a:schemeClr val="tx1"/>
          </a:solidFill>
          <a:latin typeface="Helvetica" pitchFamily="34" charset="0"/>
          <a:ea typeface="ＭＳ Ｐゴシック" charset="0"/>
          <a:cs typeface="+mn-cs"/>
        </a:defRPr>
      </a:lvl1pPr>
      <a:lvl2pPr marL="989013" indent="-379413" algn="l" rtl="0" eaLnBrk="1" fontAlgn="base" hangingPunct="1">
        <a:spcBef>
          <a:spcPct val="20000"/>
        </a:spcBef>
        <a:spcAft>
          <a:spcPct val="0"/>
        </a:spcAft>
        <a:buFont typeface="Arial" charset="0"/>
        <a:buChar char="–"/>
        <a:defRPr kern="1200">
          <a:solidFill>
            <a:schemeClr val="tx1"/>
          </a:solidFill>
          <a:latin typeface="Helvetica" pitchFamily="34" charset="0"/>
          <a:ea typeface="ＭＳ Ｐゴシック" charset="0"/>
          <a:cs typeface="+mn-cs"/>
        </a:defRPr>
      </a:lvl2pPr>
      <a:lvl3pPr marL="1522413" indent="-303213" algn="l" rtl="0" eaLnBrk="1" fontAlgn="base" hangingPunct="1">
        <a:spcBef>
          <a:spcPct val="20000"/>
        </a:spcBef>
        <a:spcAft>
          <a:spcPct val="0"/>
        </a:spcAft>
        <a:buFont typeface="Arial" charset="0"/>
        <a:buChar char="•"/>
        <a:defRPr sz="1400" kern="1200">
          <a:solidFill>
            <a:schemeClr val="tx1"/>
          </a:solidFill>
          <a:latin typeface="Helvetica" pitchFamily="34" charset="0"/>
          <a:ea typeface="ＭＳ Ｐゴシック" charset="0"/>
          <a:cs typeface="+mn-cs"/>
        </a:defRPr>
      </a:lvl3pPr>
      <a:lvl4pPr marL="2132013" indent="-303213" algn="l" rtl="0" eaLnBrk="1" fontAlgn="base" hangingPunct="1">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4pPr>
      <a:lvl5pPr marL="2741613" indent="-303213" algn="l" rtl="0" eaLnBrk="1" fontAlgn="base" hangingPunct="1">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501650"/>
          </a:xfrm>
          <a:prstGeom prst="rect">
            <a:avLst/>
          </a:prstGeom>
          <a:noFill/>
          <a:ln w="9525">
            <a:noFill/>
            <a:miter lim="800000"/>
            <a:headEnd/>
            <a:tailEnd/>
          </a:ln>
        </p:spPr>
        <p:txBody>
          <a:bodyPr vert="horz" wrap="square" lIns="121914" tIns="60957" rIns="121914" bIns="60957"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962025"/>
            <a:ext cx="8229600" cy="4694238"/>
          </a:xfrm>
          <a:prstGeom prst="rect">
            <a:avLst/>
          </a:prstGeom>
          <a:noFill/>
          <a:ln w="9525">
            <a:noFill/>
            <a:miter lim="800000"/>
            <a:headEnd/>
            <a:tailEnd/>
          </a:ln>
        </p:spPr>
        <p:txBody>
          <a:bodyPr vert="horz" wrap="square" lIns="121914" tIns="60957" rIns="121914" bIns="609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Lst>
  <p:txStyles>
    <p:titleStyle>
      <a:lvl1pPr algn="l" rtl="0" eaLnBrk="0" fontAlgn="base" hangingPunct="0">
        <a:spcBef>
          <a:spcPct val="0"/>
        </a:spcBef>
        <a:spcAft>
          <a:spcPct val="0"/>
        </a:spcAft>
        <a:defRPr sz="3600" kern="1200">
          <a:solidFill>
            <a:schemeClr val="tx2"/>
          </a:solidFill>
          <a:latin typeface="Helvetica" pitchFamily="34" charset="0"/>
          <a:ea typeface="ＭＳ Ｐゴシック" charset="0"/>
          <a:cs typeface="+mj-cs"/>
        </a:defRPr>
      </a:lvl1pPr>
      <a:lvl2pPr algn="l" rtl="0" eaLnBrk="0" fontAlgn="base" hangingPunct="0">
        <a:spcBef>
          <a:spcPct val="0"/>
        </a:spcBef>
        <a:spcAft>
          <a:spcPct val="0"/>
        </a:spcAft>
        <a:defRPr sz="3600">
          <a:solidFill>
            <a:schemeClr val="tx2"/>
          </a:solidFill>
          <a:latin typeface="Helvetica" pitchFamily="34" charset="0"/>
          <a:ea typeface="ＭＳ Ｐゴシック" charset="0"/>
        </a:defRPr>
      </a:lvl2pPr>
      <a:lvl3pPr algn="l" rtl="0" eaLnBrk="0" fontAlgn="base" hangingPunct="0">
        <a:spcBef>
          <a:spcPct val="0"/>
        </a:spcBef>
        <a:spcAft>
          <a:spcPct val="0"/>
        </a:spcAft>
        <a:defRPr sz="3600">
          <a:solidFill>
            <a:schemeClr val="tx2"/>
          </a:solidFill>
          <a:latin typeface="Helvetica" pitchFamily="34" charset="0"/>
          <a:ea typeface="ＭＳ Ｐゴシック" charset="0"/>
        </a:defRPr>
      </a:lvl3pPr>
      <a:lvl4pPr algn="l" rtl="0" eaLnBrk="0" fontAlgn="base" hangingPunct="0">
        <a:spcBef>
          <a:spcPct val="0"/>
        </a:spcBef>
        <a:spcAft>
          <a:spcPct val="0"/>
        </a:spcAft>
        <a:defRPr sz="3600">
          <a:solidFill>
            <a:schemeClr val="tx2"/>
          </a:solidFill>
          <a:latin typeface="Helvetica" pitchFamily="34" charset="0"/>
          <a:ea typeface="ＭＳ Ｐゴシック" charset="0"/>
        </a:defRPr>
      </a:lvl4pPr>
      <a:lvl5pPr algn="l" rtl="0" eaLnBrk="0" fontAlgn="base" hangingPunct="0">
        <a:spcBef>
          <a:spcPct val="0"/>
        </a:spcBef>
        <a:spcAft>
          <a:spcPct val="0"/>
        </a:spcAft>
        <a:defRPr sz="3600">
          <a:solidFill>
            <a:schemeClr val="tx2"/>
          </a:solidFill>
          <a:latin typeface="Helvetica" pitchFamily="34" charset="0"/>
          <a:ea typeface="ＭＳ Ｐゴシック" charset="0"/>
        </a:defRPr>
      </a:lvl5pPr>
      <a:lvl6pPr marL="609570" algn="ctr" rtl="0" fontAlgn="base">
        <a:spcBef>
          <a:spcPct val="0"/>
        </a:spcBef>
        <a:spcAft>
          <a:spcPct val="0"/>
        </a:spcAft>
        <a:defRPr sz="5900">
          <a:solidFill>
            <a:schemeClr val="tx1"/>
          </a:solidFill>
          <a:latin typeface="Calibri" pitchFamily="34" charset="0"/>
        </a:defRPr>
      </a:lvl6pPr>
      <a:lvl7pPr marL="1219140" algn="ctr" rtl="0" fontAlgn="base">
        <a:spcBef>
          <a:spcPct val="0"/>
        </a:spcBef>
        <a:spcAft>
          <a:spcPct val="0"/>
        </a:spcAft>
        <a:defRPr sz="5900">
          <a:solidFill>
            <a:schemeClr val="tx1"/>
          </a:solidFill>
          <a:latin typeface="Calibri" pitchFamily="34" charset="0"/>
        </a:defRPr>
      </a:lvl7pPr>
      <a:lvl8pPr marL="1828709" algn="ctr" rtl="0" fontAlgn="base">
        <a:spcBef>
          <a:spcPct val="0"/>
        </a:spcBef>
        <a:spcAft>
          <a:spcPct val="0"/>
        </a:spcAft>
        <a:defRPr sz="5900">
          <a:solidFill>
            <a:schemeClr val="tx1"/>
          </a:solidFill>
          <a:latin typeface="Calibri" pitchFamily="34" charset="0"/>
        </a:defRPr>
      </a:lvl8pPr>
      <a:lvl9pPr marL="2438278" algn="ctr" rtl="0" fontAlgn="base">
        <a:spcBef>
          <a:spcPct val="0"/>
        </a:spcBef>
        <a:spcAft>
          <a:spcPct val="0"/>
        </a:spcAft>
        <a:defRPr sz="5900">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charset="0"/>
        <a:buChar char="•"/>
        <a:defRPr sz="2000" kern="1200">
          <a:solidFill>
            <a:schemeClr val="tx1"/>
          </a:solidFill>
          <a:latin typeface="Helvetica" pitchFamily="34" charset="0"/>
          <a:ea typeface="ＭＳ Ｐゴシック" charset="0"/>
          <a:cs typeface="+mn-cs"/>
        </a:defRPr>
      </a:lvl1pPr>
      <a:lvl2pPr marL="989013" indent="-379413" algn="l" rtl="0" eaLnBrk="0" fontAlgn="base" hangingPunct="0">
        <a:spcBef>
          <a:spcPct val="20000"/>
        </a:spcBef>
        <a:spcAft>
          <a:spcPct val="0"/>
        </a:spcAft>
        <a:buFont typeface="Arial" charset="0"/>
        <a:buChar char="–"/>
        <a:defRPr kern="1200">
          <a:solidFill>
            <a:schemeClr val="tx1"/>
          </a:solidFill>
          <a:latin typeface="Helvetica" pitchFamily="34" charset="0"/>
          <a:ea typeface="ＭＳ Ｐゴシック" charset="0"/>
          <a:cs typeface="+mn-cs"/>
        </a:defRPr>
      </a:lvl2pPr>
      <a:lvl3pPr marL="1522413" indent="-303213" algn="l" rtl="0" eaLnBrk="0" fontAlgn="base" hangingPunct="0">
        <a:spcBef>
          <a:spcPct val="20000"/>
        </a:spcBef>
        <a:spcAft>
          <a:spcPct val="0"/>
        </a:spcAft>
        <a:buFont typeface="Arial" charset="0"/>
        <a:buChar char="•"/>
        <a:defRPr sz="1400" kern="1200">
          <a:solidFill>
            <a:schemeClr val="tx1"/>
          </a:solidFill>
          <a:latin typeface="Helvetica" pitchFamily="34" charset="0"/>
          <a:ea typeface="ＭＳ Ｐゴシック" charset="0"/>
          <a:cs typeface="+mn-cs"/>
        </a:defRPr>
      </a:lvl3pPr>
      <a:lvl4pPr marL="2132013" indent="-303213" algn="l" rtl="0" eaLnBrk="0" fontAlgn="base" hangingPunct="0">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4pPr>
      <a:lvl5pPr marL="2741613" indent="-303213" algn="l" rtl="0" eaLnBrk="0" fontAlgn="base" hangingPunct="0">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mailto:mantella@lsbu.ac.uk"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basw.co.uk/pcf/capabilities/?level=10" TargetMode="External"/><Relationship Id="rId2" Type="http://schemas.openxmlformats.org/officeDocument/2006/relationships/hyperlink" Target="http://www.ericdigests.org/2004-3/foster.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ommunitycare.co.uk/2011/04/08/the-need-for-more-critically-reflective-social-work/" TargetMode="External"/><Relationship Id="rId2" Type="http://schemas.openxmlformats.org/officeDocument/2006/relationships/hyperlink" Target="https://www.nspcc.org.uk/globalassets/documents/research-reports/10-pitfalls-initial-assessments-report.pdf" TargetMode="External"/><Relationship Id="rId1" Type="http://schemas.openxmlformats.org/officeDocument/2006/relationships/slideLayout" Target="../slideLayouts/slideLayout2.xml"/><Relationship Id="rId4" Type="http://schemas.openxmlformats.org/officeDocument/2006/relationships/hyperlink" Target="https://www.researchgate.net/journal/1078-4535_Creative_Nursing"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206993/DFE-00010-2011.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cdn.basw.co.uk/upload/basw_30935-9.pdf" TargetMode="External"/><Relationship Id="rId2" Type="http://schemas.openxmlformats.org/officeDocument/2006/relationships/hyperlink" Target="https://www.gov.uk/government/uploads/system/uploads/attachment_data/file/206993/DFE-00010-2011.pdf" TargetMode="External"/><Relationship Id="rId1" Type="http://schemas.openxmlformats.org/officeDocument/2006/relationships/slideLayout" Target="../slideLayouts/slideLayout2.xml"/><Relationship Id="rId4" Type="http://schemas.openxmlformats.org/officeDocument/2006/relationships/hyperlink" Target="https://www.nmc.org.uk/.../nurses-and-midwives-will-have-to-report-cases-of-fgm/"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www.nursingtimes.net/rekindle-your-curiosity"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685800" y="2268538"/>
            <a:ext cx="7772400" cy="1077912"/>
          </a:xfrm>
        </p:spPr>
        <p:txBody>
          <a:bodyPr/>
          <a:lstStyle/>
          <a:p>
            <a:r>
              <a:rPr lang="en-GB" dirty="0"/>
              <a:t>Nosey Parkers? </a:t>
            </a:r>
            <a:endParaRPr lang="en-GB" dirty="0">
              <a:latin typeface="Arial" panose="020B0604020202020204" pitchFamily="34" charset="0"/>
              <a:ea typeface="ＭＳ Ｐゴシック" pitchFamily="34" charset="-128"/>
              <a:cs typeface="Arial" panose="020B0604020202020204" pitchFamily="34" charset="0"/>
            </a:endParaRPr>
          </a:p>
        </p:txBody>
      </p:sp>
      <p:sp>
        <p:nvSpPr>
          <p:cNvPr id="5" name="Subtitle 4"/>
          <p:cNvSpPr>
            <a:spLocks noGrp="1"/>
          </p:cNvSpPr>
          <p:nvPr>
            <p:ph type="subTitle" idx="1"/>
          </p:nvPr>
        </p:nvSpPr>
        <p:spPr>
          <a:xfrm>
            <a:off x="1371600" y="3454400"/>
            <a:ext cx="6400800" cy="1996489"/>
          </a:xfrm>
        </p:spPr>
        <p:txBody>
          <a:bodyPr/>
          <a:lstStyle/>
          <a:p>
            <a:pPr>
              <a:defRPr/>
            </a:pPr>
            <a:r>
              <a:rPr lang="en-GB" dirty="0"/>
              <a:t>Professional curiosity in nursing and social work</a:t>
            </a:r>
          </a:p>
          <a:p>
            <a:r>
              <a:rPr lang="en-GB" sz="1600" i="1" dirty="0"/>
              <a:t>Andy Mantell and  Marian Jennings </a:t>
            </a:r>
            <a:endParaRPr lang="en-GB" sz="1600" dirty="0"/>
          </a:p>
          <a:p>
            <a:endParaRPr lang="en-GB" sz="1600" dirty="0"/>
          </a:p>
          <a:p>
            <a:r>
              <a:rPr lang="en-GB" sz="1600" dirty="0"/>
              <a:t>Department of Mental Health and Learning Disabilities 2016</a:t>
            </a:r>
          </a:p>
          <a:p>
            <a:pPr eaLnBrk="1" hangingPunct="1">
              <a:defRPr/>
            </a:pPr>
            <a:endParaRPr lang="en-GB" sz="16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professional curiosity?</a:t>
            </a:r>
          </a:p>
        </p:txBody>
      </p:sp>
      <p:sp>
        <p:nvSpPr>
          <p:cNvPr id="4" name="Content Placeholder 2"/>
          <p:cNvSpPr>
            <a:spLocks noGrp="1"/>
          </p:cNvSpPr>
          <p:nvPr>
            <p:ph idx="1"/>
          </p:nvPr>
        </p:nvSpPr>
        <p:spPr>
          <a:xfrm>
            <a:off x="2226266" y="974277"/>
            <a:ext cx="4445593" cy="4438381"/>
          </a:xfrm>
        </p:spPr>
        <p:txBody>
          <a:bodyPr>
            <a:normAutofit fontScale="70000" lnSpcReduction="20000"/>
          </a:bodyPr>
          <a:lstStyle/>
          <a:p>
            <a:r>
              <a:rPr lang="en-US" sz="2900" dirty="0"/>
              <a:t>“What makes me question, know, act, ask again, recognize” (Freire 1998: 80)</a:t>
            </a:r>
          </a:p>
          <a:p>
            <a:pPr marL="0" indent="0">
              <a:buNone/>
            </a:pPr>
            <a:endParaRPr lang="en-US" sz="2900" dirty="0"/>
          </a:p>
          <a:p>
            <a:r>
              <a:rPr lang="en-US" sz="2900" dirty="0"/>
              <a:t>“A state of arousal brought about by complex stimuli that leads to exploratory behavior” </a:t>
            </a:r>
            <a:r>
              <a:rPr lang="en-US" sz="2900" dirty="0" err="1"/>
              <a:t>Shenaar</a:t>
            </a:r>
            <a:r>
              <a:rPr lang="en-US" sz="2900" dirty="0"/>
              <a:t> –Golan and </a:t>
            </a:r>
            <a:r>
              <a:rPr lang="en-US" sz="2900" dirty="0" err="1"/>
              <a:t>Gutman</a:t>
            </a:r>
            <a:r>
              <a:rPr lang="en-US" sz="2900" dirty="0"/>
              <a:t> 2013: , after </a:t>
            </a:r>
            <a:r>
              <a:rPr lang="en-US" sz="2900" dirty="0" err="1"/>
              <a:t>Berlyn</a:t>
            </a:r>
            <a:r>
              <a:rPr lang="en-US" sz="2900" dirty="0"/>
              <a:t> 1960</a:t>
            </a:r>
          </a:p>
          <a:p>
            <a:pPr marL="0" indent="0">
              <a:buNone/>
            </a:pPr>
            <a:endParaRPr lang="en-US" sz="2900" dirty="0"/>
          </a:p>
          <a:p>
            <a:r>
              <a:rPr lang="en-US" sz="2900" dirty="0"/>
              <a:t>“A desire to know, to see or to experience that motivates exploratory behavior directed towards the acquisition of new information” (</a:t>
            </a:r>
            <a:r>
              <a:rPr lang="en-US" sz="2900" dirty="0" err="1"/>
              <a:t>Litman</a:t>
            </a:r>
            <a:r>
              <a:rPr lang="en-US" sz="2900" dirty="0"/>
              <a:t> 2005: 793)</a:t>
            </a:r>
          </a:p>
          <a:p>
            <a:endParaRPr lang="en-US" sz="2900" dirty="0"/>
          </a:p>
          <a:p>
            <a:endParaRPr lang="en-GB" dirty="0"/>
          </a:p>
        </p:txBody>
      </p:sp>
      <p:sp>
        <p:nvSpPr>
          <p:cNvPr id="5" name="TextBox 4"/>
          <p:cNvSpPr txBox="1"/>
          <p:nvPr/>
        </p:nvSpPr>
        <p:spPr>
          <a:xfrm>
            <a:off x="3582143" y="5181825"/>
            <a:ext cx="1979713" cy="461665"/>
          </a:xfrm>
          <a:prstGeom prst="rect">
            <a:avLst/>
          </a:prstGeom>
          <a:noFill/>
        </p:spPr>
        <p:txBody>
          <a:bodyPr wrap="square" rtlCol="0">
            <a:spAutoFit/>
          </a:bodyPr>
          <a:lstStyle/>
          <a:p>
            <a:r>
              <a:rPr lang="en-GB" sz="1200" dirty="0" err="1"/>
              <a:t>Mantell</a:t>
            </a:r>
            <a:r>
              <a:rPr lang="en-GB" sz="1200" dirty="0"/>
              <a:t> and Jennings 2016</a:t>
            </a:r>
          </a:p>
        </p:txBody>
      </p:sp>
      <p:sp>
        <p:nvSpPr>
          <p:cNvPr id="6" name="Content Placeholder 4"/>
          <p:cNvSpPr txBox="1">
            <a:spLocks/>
          </p:cNvSpPr>
          <p:nvPr/>
        </p:nvSpPr>
        <p:spPr>
          <a:xfrm>
            <a:off x="-329916" y="1333170"/>
            <a:ext cx="3161172" cy="139994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2000" dirty="0"/>
              <a:t>Immersing oneself</a:t>
            </a:r>
          </a:p>
        </p:txBody>
      </p:sp>
      <p:sp>
        <p:nvSpPr>
          <p:cNvPr id="7" name="Content Placeholder 4"/>
          <p:cNvSpPr txBox="1">
            <a:spLocks/>
          </p:cNvSpPr>
          <p:nvPr/>
        </p:nvSpPr>
        <p:spPr>
          <a:xfrm>
            <a:off x="0" y="3092009"/>
            <a:ext cx="2474445" cy="110068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a:t>Explore</a:t>
            </a:r>
          </a:p>
        </p:txBody>
      </p:sp>
      <p:sp>
        <p:nvSpPr>
          <p:cNvPr id="8" name="Explosion 2 6"/>
          <p:cNvSpPr/>
          <p:nvPr/>
        </p:nvSpPr>
        <p:spPr>
          <a:xfrm>
            <a:off x="-464171" y="4659285"/>
            <a:ext cx="3816423" cy="128665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Inquisitiveness</a:t>
            </a:r>
            <a:endParaRPr lang="en-GB" dirty="0"/>
          </a:p>
        </p:txBody>
      </p:sp>
      <p:sp>
        <p:nvSpPr>
          <p:cNvPr id="9" name="Content Placeholder 4"/>
          <p:cNvSpPr txBox="1">
            <a:spLocks/>
          </p:cNvSpPr>
          <p:nvPr/>
        </p:nvSpPr>
        <p:spPr>
          <a:xfrm>
            <a:off x="6448263" y="1090829"/>
            <a:ext cx="2978500" cy="123598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2000" dirty="0"/>
              <a:t>Engage</a:t>
            </a:r>
          </a:p>
        </p:txBody>
      </p:sp>
      <p:sp>
        <p:nvSpPr>
          <p:cNvPr id="10" name="Content Placeholder 4"/>
          <p:cNvSpPr txBox="1">
            <a:spLocks/>
          </p:cNvSpPr>
          <p:nvPr/>
        </p:nvSpPr>
        <p:spPr>
          <a:xfrm>
            <a:off x="6258411" y="2512752"/>
            <a:ext cx="3168352" cy="136143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2000" dirty="0"/>
              <a:t>Learning</a:t>
            </a:r>
          </a:p>
        </p:txBody>
      </p:sp>
      <p:sp>
        <p:nvSpPr>
          <p:cNvPr id="11" name="Explosion 2 5"/>
          <p:cNvSpPr/>
          <p:nvPr/>
        </p:nvSpPr>
        <p:spPr>
          <a:xfrm>
            <a:off x="6137313" y="4168884"/>
            <a:ext cx="3600400" cy="136815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Precursor to reflection</a:t>
            </a:r>
          </a:p>
        </p:txBody>
      </p:sp>
    </p:spTree>
    <p:extLst>
      <p:ext uri="{BB962C8B-B14F-4D97-AF65-F5344CB8AC3E}">
        <p14:creationId xmlns:p14="http://schemas.microsoft.com/office/powerpoint/2010/main" val="2511705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Areas where curiosity plays a role</a:t>
            </a:r>
          </a:p>
        </p:txBody>
      </p:sp>
      <p:sp>
        <p:nvSpPr>
          <p:cNvPr id="3" name="Content Placeholder 2"/>
          <p:cNvSpPr>
            <a:spLocks noGrp="1"/>
          </p:cNvSpPr>
          <p:nvPr>
            <p:ph idx="1"/>
          </p:nvPr>
        </p:nvSpPr>
        <p:spPr>
          <a:xfrm>
            <a:off x="457200" y="1669001"/>
            <a:ext cx="8229600" cy="3979323"/>
          </a:xfrm>
        </p:spPr>
        <p:txBody>
          <a:bodyPr/>
          <a:lstStyle/>
          <a:p>
            <a:pPr marL="742950" lvl="1" indent="-285750" fontAlgn="auto">
              <a:spcAft>
                <a:spcPts val="0"/>
              </a:spcAft>
              <a:buFont typeface="Wingdings" panose="05000000000000000000" pitchFamily="2" charset="2"/>
              <a:buChar char="ü"/>
            </a:pPr>
            <a:r>
              <a:rPr lang="en-GB" sz="3200" dirty="0">
                <a:solidFill>
                  <a:prstClr val="black"/>
                </a:solidFill>
                <a:ea typeface="+mn-ea"/>
                <a:cs typeface="Helvetica" panose="020B0604020202020204" pitchFamily="34" charset="0"/>
              </a:rPr>
              <a:t>Helps us engage with other cultures</a:t>
            </a:r>
          </a:p>
          <a:p>
            <a:pPr marL="742950" lvl="1" indent="-285750" fontAlgn="auto">
              <a:spcAft>
                <a:spcPts val="0"/>
              </a:spcAft>
              <a:buFont typeface="Wingdings" panose="05000000000000000000" pitchFamily="2" charset="2"/>
              <a:buChar char="ü"/>
            </a:pPr>
            <a:r>
              <a:rPr lang="en-GB" sz="3200" dirty="0">
                <a:solidFill>
                  <a:prstClr val="black"/>
                </a:solidFill>
                <a:ea typeface="+mn-ea"/>
                <a:cs typeface="Helvetica" panose="020B0604020202020204" pitchFamily="34" charset="0"/>
              </a:rPr>
              <a:t> Helps clients explore their world</a:t>
            </a:r>
          </a:p>
          <a:p>
            <a:pPr marL="742950" lvl="1" indent="-285750" fontAlgn="auto">
              <a:spcAft>
                <a:spcPts val="0"/>
              </a:spcAft>
              <a:buFont typeface="Wingdings" panose="05000000000000000000" pitchFamily="2" charset="2"/>
              <a:buChar char="ü"/>
            </a:pPr>
            <a:r>
              <a:rPr lang="en-GB" sz="3200" dirty="0">
                <a:solidFill>
                  <a:prstClr val="black"/>
                </a:solidFill>
                <a:ea typeface="+mn-ea"/>
                <a:cs typeface="Helvetica" panose="020B0604020202020204" pitchFamily="34" charset="0"/>
              </a:rPr>
              <a:t> Enhances reflection</a:t>
            </a:r>
          </a:p>
          <a:p>
            <a:pPr marL="742950" lvl="1" indent="-285750" fontAlgn="auto">
              <a:spcAft>
                <a:spcPts val="0"/>
              </a:spcAft>
              <a:buFont typeface="Wingdings" panose="05000000000000000000" pitchFamily="2" charset="2"/>
              <a:buChar char="ü"/>
            </a:pPr>
            <a:r>
              <a:rPr lang="en-GB" sz="3200" dirty="0">
                <a:solidFill>
                  <a:prstClr val="black"/>
                </a:solidFill>
                <a:ea typeface="+mn-ea"/>
                <a:cs typeface="Helvetica" panose="020B0604020202020204" pitchFamily="34" charset="0"/>
              </a:rPr>
              <a:t> Enhances accountability</a:t>
            </a:r>
          </a:p>
          <a:p>
            <a:pPr marL="742950" lvl="1" indent="-285750" fontAlgn="auto">
              <a:spcAft>
                <a:spcPts val="0"/>
              </a:spcAft>
              <a:buFont typeface="Wingdings" panose="05000000000000000000" pitchFamily="2" charset="2"/>
              <a:buChar char="ü"/>
            </a:pPr>
            <a:r>
              <a:rPr lang="en-GB" sz="3200" dirty="0">
                <a:solidFill>
                  <a:prstClr val="black"/>
                </a:solidFill>
                <a:ea typeface="+mn-ea"/>
                <a:cs typeface="Helvetica" panose="020B0604020202020204" pitchFamily="34" charset="0"/>
              </a:rPr>
              <a:t> Professional development</a:t>
            </a:r>
          </a:p>
          <a:p>
            <a:pPr marL="342900" lvl="0" indent="-342900" fontAlgn="auto">
              <a:spcAft>
                <a:spcPts val="0"/>
              </a:spcAft>
              <a:buFont typeface="Arial" panose="020B0604020202020204" pitchFamily="34" charset="0"/>
              <a:buChar char="•"/>
            </a:pPr>
            <a:endParaRPr lang="en-GB" sz="3200" dirty="0">
              <a:solidFill>
                <a:prstClr val="black"/>
              </a:solidFill>
              <a:latin typeface="Calibri"/>
              <a:ea typeface="+mn-ea"/>
            </a:endParaRPr>
          </a:p>
          <a:p>
            <a:endParaRPr lang="en-GB" dirty="0"/>
          </a:p>
        </p:txBody>
      </p:sp>
    </p:spTree>
    <p:extLst>
      <p:ext uri="{BB962C8B-B14F-4D97-AF65-F5344CB8AC3E}">
        <p14:creationId xmlns:p14="http://schemas.microsoft.com/office/powerpoint/2010/main" val="591387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GB" sz="3200" i="1" dirty="0"/>
          </a:p>
        </p:txBody>
      </p:sp>
      <p:sp>
        <p:nvSpPr>
          <p:cNvPr id="9" name="Content Placeholder 8"/>
          <p:cNvSpPr>
            <a:spLocks noGrp="1"/>
          </p:cNvSpPr>
          <p:nvPr>
            <p:ph idx="1"/>
          </p:nvPr>
        </p:nvSpPr>
        <p:spPr/>
        <p:txBody>
          <a:bodyPr/>
          <a:lstStyle/>
          <a:p>
            <a:pPr marL="0" indent="0">
              <a:buNone/>
            </a:pPr>
            <a:endParaRPr lang="en-GB" dirty="0"/>
          </a:p>
        </p:txBody>
      </p:sp>
      <p:sp>
        <p:nvSpPr>
          <p:cNvPr id="4" name="Rectangle 3"/>
          <p:cNvSpPr/>
          <p:nvPr/>
        </p:nvSpPr>
        <p:spPr>
          <a:xfrm>
            <a:off x="774111" y="1061447"/>
            <a:ext cx="5615681" cy="4529445"/>
          </a:xfrm>
          <a:prstGeom prst="rect">
            <a:avLst/>
          </a:prstGeom>
        </p:spPr>
        <p:txBody>
          <a:bodyPr wrap="square">
            <a:spAutoFit/>
          </a:bodyPr>
          <a:lstStyle/>
          <a:p>
            <a:r>
              <a:rPr lang="en-GB" sz="2000" i="1" dirty="0">
                <a:latin typeface="Helvetica" panose="020B0604020202020204" pitchFamily="34" charset="0"/>
                <a:cs typeface="Helvetica" panose="020B0604020202020204" pitchFamily="34" charset="0"/>
              </a:rPr>
              <a:t>Whose story do we hear?</a:t>
            </a:r>
          </a:p>
          <a:p>
            <a:pPr lvl="1">
              <a:buFont typeface="Wingdings" panose="05000000000000000000" pitchFamily="2" charset="2"/>
              <a:buChar char="Ø"/>
            </a:pPr>
            <a:r>
              <a:rPr lang="en-GB" sz="2000" dirty="0">
                <a:latin typeface="Helvetica" panose="020B0604020202020204" pitchFamily="34" charset="0"/>
                <a:cs typeface="Helvetica" panose="020B0604020202020204" pitchFamily="34" charset="0"/>
              </a:rPr>
              <a:t>The client? </a:t>
            </a:r>
          </a:p>
          <a:p>
            <a:pPr lvl="1">
              <a:buFont typeface="Wingdings" panose="05000000000000000000" pitchFamily="2" charset="2"/>
              <a:buChar char="Ø"/>
            </a:pPr>
            <a:r>
              <a:rPr lang="en-GB" sz="2000" dirty="0">
                <a:latin typeface="Helvetica" panose="020B0604020202020204" pitchFamily="34" charset="0"/>
                <a:cs typeface="Helvetica" panose="020B0604020202020204" pitchFamily="34" charset="0"/>
              </a:rPr>
              <a:t>The carer?</a:t>
            </a:r>
          </a:p>
          <a:p>
            <a:pPr lvl="1">
              <a:buFont typeface="Wingdings" panose="05000000000000000000" pitchFamily="2" charset="2"/>
              <a:buChar char="Ø"/>
            </a:pPr>
            <a:r>
              <a:rPr lang="en-GB" sz="2000" dirty="0">
                <a:latin typeface="Helvetica" panose="020B0604020202020204" pitchFamily="34" charset="0"/>
                <a:cs typeface="Helvetica" panose="020B0604020202020204" pitchFamily="34" charset="0"/>
              </a:rPr>
              <a:t>Other professionals?</a:t>
            </a:r>
          </a:p>
          <a:p>
            <a:pPr lvl="1">
              <a:buFont typeface="Wingdings" panose="05000000000000000000" pitchFamily="2" charset="2"/>
              <a:buChar char="Ø"/>
            </a:pPr>
            <a:r>
              <a:rPr lang="en-GB" sz="2000" dirty="0">
                <a:latin typeface="Helvetica" panose="020B0604020202020204" pitchFamily="34" charset="0"/>
                <a:cs typeface="Helvetica" panose="020B0604020202020204" pitchFamily="34" charset="0"/>
              </a:rPr>
              <a:t>Our employers?</a:t>
            </a:r>
          </a:p>
          <a:p>
            <a:pPr lvl="1">
              <a:buFont typeface="Wingdings" panose="05000000000000000000" pitchFamily="2" charset="2"/>
              <a:buChar char="Ø"/>
            </a:pPr>
            <a:r>
              <a:rPr lang="en-GB" sz="2000" dirty="0">
                <a:latin typeface="Helvetica" panose="020B0604020202020204" pitchFamily="34" charset="0"/>
                <a:cs typeface="Helvetica" panose="020B0604020202020204" pitchFamily="34" charset="0"/>
              </a:rPr>
              <a:t>Our own?</a:t>
            </a:r>
          </a:p>
          <a:p>
            <a:pPr marL="457200" lvl="1" indent="0">
              <a:buNone/>
            </a:pPr>
            <a:endParaRPr lang="en-GB" sz="2000" dirty="0">
              <a:latin typeface="Helvetica" panose="020B0604020202020204" pitchFamily="34" charset="0"/>
              <a:cs typeface="Helvetica" panose="020B0604020202020204" pitchFamily="34" charset="0"/>
            </a:endParaRPr>
          </a:p>
          <a:p>
            <a:pPr>
              <a:spcBef>
                <a:spcPts val="200"/>
              </a:spcBef>
            </a:pPr>
            <a:r>
              <a:rPr lang="en-GB" sz="2000" dirty="0">
                <a:latin typeface="Helvetica" panose="020B0604020202020204" pitchFamily="34" charset="0"/>
                <a:cs typeface="Helvetica" panose="020B0604020202020204" pitchFamily="34" charset="0"/>
              </a:rPr>
              <a:t>Impact of stereotyping and professional prejudice? </a:t>
            </a:r>
          </a:p>
          <a:p>
            <a:pPr marL="0" indent="0">
              <a:spcBef>
                <a:spcPts val="200"/>
              </a:spcBef>
              <a:buNone/>
            </a:pPr>
            <a:endParaRPr lang="en-GB" sz="2000" dirty="0">
              <a:latin typeface="Helvetica" panose="020B0604020202020204" pitchFamily="34" charset="0"/>
              <a:cs typeface="Helvetica" panose="020B0604020202020204" pitchFamily="34" charset="0"/>
            </a:endParaRPr>
          </a:p>
          <a:p>
            <a:pPr>
              <a:spcBef>
                <a:spcPts val="200"/>
              </a:spcBef>
            </a:pPr>
            <a:r>
              <a:rPr lang="en-GB" sz="2000" dirty="0">
                <a:latin typeface="Helvetica" panose="020B0604020202020204" pitchFamily="34" charset="0"/>
                <a:cs typeface="Helvetica" panose="020B0604020202020204" pitchFamily="34" charset="0"/>
              </a:rPr>
              <a:t>Refection - how do you know, what you don’t know? </a:t>
            </a:r>
          </a:p>
          <a:p>
            <a:pPr>
              <a:spcBef>
                <a:spcPts val="200"/>
              </a:spcBef>
            </a:pPr>
            <a:endParaRPr lang="en-GB" sz="2000" dirty="0">
              <a:latin typeface="Helvetica" panose="020B0604020202020204" pitchFamily="34" charset="0"/>
              <a:cs typeface="Helvetica" panose="020B0604020202020204" pitchFamily="34" charset="0"/>
            </a:endParaRPr>
          </a:p>
          <a:p>
            <a:pPr>
              <a:spcBef>
                <a:spcPts val="200"/>
              </a:spcBef>
            </a:pPr>
            <a:r>
              <a:rPr lang="en-GB" sz="2000" dirty="0">
                <a:latin typeface="Helvetica" panose="020B0604020202020204" pitchFamily="34" charset="0"/>
                <a:cs typeface="Helvetica" panose="020B0604020202020204" pitchFamily="34" charset="0"/>
              </a:rPr>
              <a:t>How do we uncover the story?</a:t>
            </a:r>
          </a:p>
        </p:txBody>
      </p:sp>
    </p:spTree>
    <p:extLst>
      <p:ext uri="{BB962C8B-B14F-4D97-AF65-F5344CB8AC3E}">
        <p14:creationId xmlns:p14="http://schemas.microsoft.com/office/powerpoint/2010/main" val="3338305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733" y="480121"/>
            <a:ext cx="8229600" cy="501650"/>
          </a:xfrm>
        </p:spPr>
        <p:txBody>
          <a:bodyPr/>
          <a:lstStyle/>
          <a:p>
            <a:r>
              <a:rPr lang="en-GB" dirty="0"/>
              <a:t>Lessons from child protection: Uncovering the ‘real’ story.</a:t>
            </a:r>
            <a:br>
              <a:rPr lang="en-GB" dirty="0"/>
            </a:br>
            <a:endParaRPr lang="en-GB" dirty="0"/>
          </a:p>
        </p:txBody>
      </p:sp>
      <p:sp>
        <p:nvSpPr>
          <p:cNvPr id="3" name="Content Placeholder 2"/>
          <p:cNvSpPr>
            <a:spLocks noGrp="1"/>
          </p:cNvSpPr>
          <p:nvPr>
            <p:ph idx="1"/>
          </p:nvPr>
        </p:nvSpPr>
        <p:spPr/>
        <p:txBody>
          <a:bodyPr/>
          <a:lstStyle/>
          <a:p>
            <a:r>
              <a:rPr lang="en-GB" i="1" dirty="0">
                <a:cs typeface="Helvetica" panose="020B0604020202020204" pitchFamily="34" charset="0"/>
              </a:rPr>
              <a:t>Whose story do we hear?</a:t>
            </a:r>
          </a:p>
          <a:p>
            <a:pPr lvl="1">
              <a:buFont typeface="Wingdings" panose="05000000000000000000" pitchFamily="2" charset="2"/>
              <a:buChar char="Ø"/>
            </a:pPr>
            <a:r>
              <a:rPr lang="en-GB" sz="2000" dirty="0">
                <a:cs typeface="Helvetica" panose="020B0604020202020204" pitchFamily="34" charset="0"/>
              </a:rPr>
              <a:t>The client? </a:t>
            </a:r>
          </a:p>
          <a:p>
            <a:pPr lvl="1">
              <a:buFont typeface="Wingdings" panose="05000000000000000000" pitchFamily="2" charset="2"/>
              <a:buChar char="Ø"/>
            </a:pPr>
            <a:r>
              <a:rPr lang="en-GB" sz="2000" dirty="0">
                <a:cs typeface="Helvetica" panose="020B0604020202020204" pitchFamily="34" charset="0"/>
              </a:rPr>
              <a:t>The carer?</a:t>
            </a:r>
          </a:p>
          <a:p>
            <a:pPr lvl="1">
              <a:buFont typeface="Wingdings" panose="05000000000000000000" pitchFamily="2" charset="2"/>
              <a:buChar char="Ø"/>
            </a:pPr>
            <a:r>
              <a:rPr lang="en-GB" sz="2000" dirty="0">
                <a:cs typeface="Helvetica" panose="020B0604020202020204" pitchFamily="34" charset="0"/>
              </a:rPr>
              <a:t>Other professionals?</a:t>
            </a:r>
          </a:p>
          <a:p>
            <a:pPr lvl="1">
              <a:buFont typeface="Wingdings" panose="05000000000000000000" pitchFamily="2" charset="2"/>
              <a:buChar char="Ø"/>
            </a:pPr>
            <a:r>
              <a:rPr lang="en-GB" sz="2000" dirty="0">
                <a:cs typeface="Helvetica" panose="020B0604020202020204" pitchFamily="34" charset="0"/>
              </a:rPr>
              <a:t>Our employers?</a:t>
            </a:r>
          </a:p>
          <a:p>
            <a:pPr lvl="1">
              <a:buFont typeface="Wingdings" panose="05000000000000000000" pitchFamily="2" charset="2"/>
              <a:buChar char="Ø"/>
            </a:pPr>
            <a:r>
              <a:rPr lang="en-GB" sz="2000" dirty="0">
                <a:cs typeface="Helvetica" panose="020B0604020202020204" pitchFamily="34" charset="0"/>
              </a:rPr>
              <a:t>Our own?</a:t>
            </a:r>
          </a:p>
          <a:p>
            <a:pPr marL="457200" lvl="1" indent="0">
              <a:buNone/>
            </a:pPr>
            <a:endParaRPr lang="en-GB" sz="2000" dirty="0">
              <a:cs typeface="Helvetica" panose="020B0604020202020204" pitchFamily="34" charset="0"/>
            </a:endParaRPr>
          </a:p>
          <a:p>
            <a:pPr>
              <a:spcBef>
                <a:spcPts val="200"/>
              </a:spcBef>
            </a:pPr>
            <a:r>
              <a:rPr lang="en-GB" dirty="0">
                <a:cs typeface="Helvetica" panose="020B0604020202020204" pitchFamily="34" charset="0"/>
              </a:rPr>
              <a:t>Impact of stereotyping and professional prejudice? </a:t>
            </a:r>
          </a:p>
          <a:p>
            <a:pPr marL="0" indent="0">
              <a:spcBef>
                <a:spcPts val="200"/>
              </a:spcBef>
              <a:buNone/>
            </a:pPr>
            <a:endParaRPr lang="en-GB" dirty="0">
              <a:cs typeface="Helvetica" panose="020B0604020202020204" pitchFamily="34" charset="0"/>
            </a:endParaRPr>
          </a:p>
          <a:p>
            <a:pPr>
              <a:spcBef>
                <a:spcPts val="200"/>
              </a:spcBef>
            </a:pPr>
            <a:r>
              <a:rPr lang="en-GB" dirty="0">
                <a:cs typeface="Helvetica" panose="020B0604020202020204" pitchFamily="34" charset="0"/>
              </a:rPr>
              <a:t>Refection - how do you know, what you don’t know? </a:t>
            </a:r>
          </a:p>
          <a:p>
            <a:pPr>
              <a:spcBef>
                <a:spcPts val="200"/>
              </a:spcBef>
            </a:pPr>
            <a:endParaRPr lang="en-GB" dirty="0">
              <a:cs typeface="Helvetica" panose="020B0604020202020204" pitchFamily="34" charset="0"/>
            </a:endParaRPr>
          </a:p>
          <a:p>
            <a:pPr>
              <a:spcBef>
                <a:spcPts val="200"/>
              </a:spcBef>
            </a:pPr>
            <a:r>
              <a:rPr lang="en-GB" dirty="0">
                <a:cs typeface="Helvetica" panose="020B0604020202020204" pitchFamily="34" charset="0"/>
              </a:rPr>
              <a:t>How do we uncover the story?</a:t>
            </a:r>
            <a:endParaRPr lang="en-GB" dirty="0"/>
          </a:p>
        </p:txBody>
      </p:sp>
    </p:spTree>
    <p:extLst>
      <p:ext uri="{BB962C8B-B14F-4D97-AF65-F5344CB8AC3E}">
        <p14:creationId xmlns:p14="http://schemas.microsoft.com/office/powerpoint/2010/main" val="3779411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a:t>Factors that inhibit us hearing and responding to the story</a:t>
            </a:r>
          </a:p>
        </p:txBody>
      </p:sp>
      <p:sp>
        <p:nvSpPr>
          <p:cNvPr id="3" name="Content Placeholder 2"/>
          <p:cNvSpPr>
            <a:spLocks noGrp="1"/>
          </p:cNvSpPr>
          <p:nvPr>
            <p:ph idx="1"/>
          </p:nvPr>
        </p:nvSpPr>
        <p:spPr>
          <a:xfrm>
            <a:off x="457200" y="1296140"/>
            <a:ext cx="8229600" cy="4225772"/>
          </a:xfrm>
        </p:spPr>
        <p:txBody>
          <a:bodyPr/>
          <a:lstStyle/>
          <a:p>
            <a:pPr>
              <a:spcBef>
                <a:spcPts val="1200"/>
              </a:spcBef>
            </a:pPr>
            <a:r>
              <a:rPr lang="en-GB" dirty="0"/>
              <a:t>Tactical lack of curiosity – to avoid ‘nosiness’</a:t>
            </a:r>
          </a:p>
          <a:p>
            <a:pPr>
              <a:spcBef>
                <a:spcPts val="1200"/>
              </a:spcBef>
            </a:pPr>
            <a:r>
              <a:rPr lang="en-GB" dirty="0"/>
              <a:t>Assumptions</a:t>
            </a:r>
          </a:p>
          <a:p>
            <a:pPr>
              <a:spcBef>
                <a:spcPts val="1200"/>
              </a:spcBef>
            </a:pPr>
            <a:r>
              <a:rPr lang="en-GB" dirty="0"/>
              <a:t>Uncertainty</a:t>
            </a:r>
          </a:p>
          <a:p>
            <a:pPr>
              <a:spcBef>
                <a:spcPts val="1200"/>
              </a:spcBef>
            </a:pPr>
            <a:r>
              <a:rPr lang="en-GB" dirty="0"/>
              <a:t>Lack of time</a:t>
            </a:r>
          </a:p>
          <a:p>
            <a:pPr>
              <a:spcBef>
                <a:spcPts val="1200"/>
              </a:spcBef>
            </a:pPr>
            <a:r>
              <a:rPr lang="en-GB" dirty="0"/>
              <a:t>Lack of inclination – going through the motions</a:t>
            </a:r>
          </a:p>
          <a:p>
            <a:pPr>
              <a:spcBef>
                <a:spcPts val="1200"/>
              </a:spcBef>
            </a:pPr>
            <a:r>
              <a:rPr lang="en-GB" dirty="0"/>
              <a:t>Anxiety</a:t>
            </a:r>
          </a:p>
          <a:p>
            <a:pPr>
              <a:spcBef>
                <a:spcPts val="1200"/>
              </a:spcBef>
            </a:pPr>
            <a:r>
              <a:rPr lang="en-GB" dirty="0"/>
              <a:t>Culture – don’t go looking for work</a:t>
            </a:r>
          </a:p>
          <a:p>
            <a:pPr>
              <a:spcBef>
                <a:spcPts val="1200"/>
              </a:spcBef>
            </a:pPr>
            <a:r>
              <a:rPr lang="en-GB" dirty="0"/>
              <a:t>Lack of insight into practice</a:t>
            </a:r>
          </a:p>
          <a:p>
            <a:pPr>
              <a:spcBef>
                <a:spcPts val="1200"/>
              </a:spcBef>
            </a:pPr>
            <a:r>
              <a:rPr lang="en-GB" dirty="0"/>
              <a:t>Lack of creativity in looking for solutions</a:t>
            </a:r>
          </a:p>
          <a:p>
            <a:endParaRPr lang="en-GB" dirty="0"/>
          </a:p>
        </p:txBody>
      </p:sp>
    </p:spTree>
    <p:extLst>
      <p:ext uri="{BB962C8B-B14F-4D97-AF65-F5344CB8AC3E}">
        <p14:creationId xmlns:p14="http://schemas.microsoft.com/office/powerpoint/2010/main" val="3295919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b="1" dirty="0"/>
              <a:t>Mind Expanding</a:t>
            </a:r>
            <a:r>
              <a:rPr lang="en-GB" sz="3200" dirty="0"/>
              <a:t>: The importance of nurturing your own curiosity</a:t>
            </a:r>
          </a:p>
        </p:txBody>
      </p:sp>
      <p:sp>
        <p:nvSpPr>
          <p:cNvPr id="3" name="Content Placeholder 2"/>
          <p:cNvSpPr>
            <a:spLocks noGrp="1"/>
          </p:cNvSpPr>
          <p:nvPr>
            <p:ph idx="1"/>
          </p:nvPr>
        </p:nvSpPr>
        <p:spPr>
          <a:xfrm>
            <a:off x="661386" y="1322773"/>
            <a:ext cx="8229600" cy="5648325"/>
          </a:xfrm>
        </p:spPr>
        <p:txBody>
          <a:bodyPr/>
          <a:lstStyle/>
          <a:p>
            <a:pPr>
              <a:spcBef>
                <a:spcPts val="0"/>
              </a:spcBef>
            </a:pPr>
            <a:r>
              <a:rPr lang="en-GB" dirty="0"/>
              <a:t>In social work and nursing in the UK, practitioners need to provide evidence of continued development to maintain their registration. </a:t>
            </a:r>
          </a:p>
          <a:p>
            <a:pPr marL="0" indent="0">
              <a:spcBef>
                <a:spcPts val="0"/>
              </a:spcBef>
              <a:buNone/>
            </a:pPr>
            <a:endParaRPr lang="en-GB" dirty="0"/>
          </a:p>
          <a:p>
            <a:pPr lvl="0">
              <a:spcBef>
                <a:spcPts val="0"/>
              </a:spcBef>
            </a:pPr>
            <a:r>
              <a:rPr lang="en-US" dirty="0"/>
              <a:t>Competence impacts on self-esteem, self respect, professional status and meaningful work (</a:t>
            </a:r>
            <a:r>
              <a:rPr lang="en-US" dirty="0" err="1"/>
              <a:t>Desilets</a:t>
            </a:r>
            <a:r>
              <a:rPr lang="en-US" dirty="0"/>
              <a:t> and Dickerson 2010)</a:t>
            </a:r>
          </a:p>
          <a:p>
            <a:pPr marL="0" lvl="0" indent="0">
              <a:spcBef>
                <a:spcPts val="0"/>
              </a:spcBef>
              <a:buNone/>
            </a:pPr>
            <a:endParaRPr lang="en-GB" dirty="0"/>
          </a:p>
          <a:p>
            <a:pPr lvl="0">
              <a:spcBef>
                <a:spcPts val="0"/>
              </a:spcBef>
            </a:pPr>
            <a:r>
              <a:rPr lang="en-US" dirty="0"/>
              <a:t>Professional curiosity is a driver in acquiring knowledge and updating skills (Eason 2010).</a:t>
            </a:r>
          </a:p>
          <a:p>
            <a:pPr marL="0" lvl="0" indent="0">
              <a:spcBef>
                <a:spcPts val="0"/>
              </a:spcBef>
              <a:buNone/>
            </a:pPr>
            <a:endParaRPr lang="en-US" dirty="0"/>
          </a:p>
          <a:p>
            <a:pPr>
              <a:spcBef>
                <a:spcPts val="0"/>
              </a:spcBef>
            </a:pPr>
            <a:r>
              <a:rPr lang="en-GB" dirty="0"/>
              <a:t>It is a life long process (Eason 2010).</a:t>
            </a:r>
          </a:p>
          <a:p>
            <a:pPr lvl="0"/>
            <a:endParaRPr lang="en-GB" dirty="0"/>
          </a:p>
        </p:txBody>
      </p:sp>
    </p:spTree>
    <p:extLst>
      <p:ext uri="{BB962C8B-B14F-4D97-AF65-F5344CB8AC3E}">
        <p14:creationId xmlns:p14="http://schemas.microsoft.com/office/powerpoint/2010/main" val="93408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Enquiring minds</a:t>
            </a:r>
            <a:r>
              <a:rPr lang="en-GB" dirty="0"/>
              <a:t>: The importance of curiosity for educators</a:t>
            </a:r>
          </a:p>
        </p:txBody>
      </p:sp>
      <p:sp>
        <p:nvSpPr>
          <p:cNvPr id="3" name="Content Placeholder 2"/>
          <p:cNvSpPr>
            <a:spLocks noGrp="1"/>
          </p:cNvSpPr>
          <p:nvPr>
            <p:ph idx="1"/>
          </p:nvPr>
        </p:nvSpPr>
        <p:spPr>
          <a:xfrm>
            <a:off x="457200" y="1147155"/>
            <a:ext cx="8229600" cy="4501169"/>
          </a:xfrm>
        </p:spPr>
        <p:txBody>
          <a:bodyPr/>
          <a:lstStyle/>
          <a:p>
            <a:r>
              <a:rPr lang="en-GB" dirty="0"/>
              <a:t>The educator’s role is to:</a:t>
            </a:r>
          </a:p>
          <a:p>
            <a:pPr marL="400050" lvl="1" indent="0">
              <a:buNone/>
            </a:pPr>
            <a:r>
              <a:rPr lang="en-GB" sz="2000" dirty="0"/>
              <a:t>“… keep alive the sacred spark of wonder and to fan the ﬂame that already glows” (Dewey, 1938: 34).</a:t>
            </a:r>
          </a:p>
          <a:p>
            <a:endParaRPr lang="en-GB" dirty="0"/>
          </a:p>
          <a:p>
            <a:r>
              <a:rPr lang="en-GB" dirty="0"/>
              <a:t>“…good professional practice is driven by knowledge of the latest theory and research” (Munro 2011:19)</a:t>
            </a:r>
          </a:p>
          <a:p>
            <a:pPr marL="0" indent="0">
              <a:buNone/>
            </a:pPr>
            <a:endParaRPr lang="en-GB" dirty="0"/>
          </a:p>
          <a:p>
            <a:r>
              <a:rPr lang="en-US" dirty="0"/>
              <a:t>Effective pedagogy must incorporate elements that promote interest and curiosity (</a:t>
            </a:r>
            <a:r>
              <a:rPr lang="en-US" dirty="0" err="1"/>
              <a:t>Shenaar</a:t>
            </a:r>
            <a:r>
              <a:rPr lang="en-US" dirty="0"/>
              <a:t> –Golan and </a:t>
            </a:r>
            <a:r>
              <a:rPr lang="en-US" dirty="0" err="1"/>
              <a:t>Gutman</a:t>
            </a:r>
            <a:r>
              <a:rPr lang="en-US" dirty="0"/>
              <a:t> 2013).</a:t>
            </a:r>
          </a:p>
          <a:p>
            <a:pPr marL="0" indent="0">
              <a:buNone/>
            </a:pPr>
            <a:endParaRPr lang="en-GB" sz="2400" dirty="0"/>
          </a:p>
          <a:p>
            <a:endParaRPr lang="en-GB" dirty="0"/>
          </a:p>
        </p:txBody>
      </p:sp>
    </p:spTree>
    <p:extLst>
      <p:ext uri="{BB962C8B-B14F-4D97-AF65-F5344CB8AC3E}">
        <p14:creationId xmlns:p14="http://schemas.microsoft.com/office/powerpoint/2010/main" val="3720152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1650"/>
          </a:xfrm>
        </p:spPr>
        <p:txBody>
          <a:bodyPr/>
          <a:lstStyle/>
          <a:p>
            <a:pPr algn="ctr"/>
            <a:r>
              <a:rPr lang="en-GB" dirty="0"/>
              <a:t>Nurturing curiosity through education </a:t>
            </a:r>
          </a:p>
        </p:txBody>
      </p:sp>
      <p:sp>
        <p:nvSpPr>
          <p:cNvPr id="3" name="Content Placeholder 2"/>
          <p:cNvSpPr>
            <a:spLocks noGrp="1"/>
          </p:cNvSpPr>
          <p:nvPr>
            <p:ph idx="1"/>
          </p:nvPr>
        </p:nvSpPr>
        <p:spPr>
          <a:xfrm>
            <a:off x="457200" y="501650"/>
            <a:ext cx="8229600" cy="4692650"/>
          </a:xfrm>
        </p:spPr>
        <p:txBody>
          <a:bodyPr/>
          <a:lstStyle/>
          <a:p>
            <a:r>
              <a:rPr lang="en-US" b="1" dirty="0"/>
              <a:t>Zone of curiosity</a:t>
            </a:r>
            <a:r>
              <a:rPr lang="en-US" dirty="0"/>
              <a:t> (Day 1982)</a:t>
            </a:r>
          </a:p>
          <a:p>
            <a:endParaRPr lang="en-US" dirty="0"/>
          </a:p>
          <a:p>
            <a:r>
              <a:rPr lang="en-US" dirty="0"/>
              <a:t>Make training meaningful:</a:t>
            </a:r>
          </a:p>
          <a:p>
            <a:pPr lvl="1">
              <a:buFont typeface="Wingdings" panose="05000000000000000000" pitchFamily="2" charset="2"/>
              <a:buChar char="ü"/>
            </a:pPr>
            <a:r>
              <a:rPr lang="en-US" sz="2000" dirty="0"/>
              <a:t>Clear linkage of the impact of curiosity in the clinical environment (Kedge and Appleby 2010) with people with TBI.</a:t>
            </a:r>
          </a:p>
          <a:p>
            <a:pPr lvl="1">
              <a:buFont typeface="Wingdings" panose="05000000000000000000" pitchFamily="2" charset="2"/>
              <a:buChar char="ü"/>
            </a:pPr>
            <a:r>
              <a:rPr lang="en-US" sz="2000" dirty="0"/>
              <a:t>Practice dilemmas and role play.  </a:t>
            </a:r>
          </a:p>
          <a:p>
            <a:pPr marL="609600" lvl="1" indent="0">
              <a:buNone/>
            </a:pPr>
            <a:endParaRPr lang="en-US" sz="2000" dirty="0"/>
          </a:p>
          <a:p>
            <a:r>
              <a:rPr lang="en-US" dirty="0"/>
              <a:t>Curiosity needs to be encouraged across modules as an essential aspect of reflection.</a:t>
            </a:r>
          </a:p>
          <a:p>
            <a:endParaRPr lang="en-US" dirty="0"/>
          </a:p>
          <a:p>
            <a:r>
              <a:rPr lang="en-US" dirty="0"/>
              <a:t>Develop understanding of:</a:t>
            </a:r>
          </a:p>
          <a:p>
            <a:pPr lvl="1">
              <a:buFont typeface="Wingdings" panose="05000000000000000000" pitchFamily="2" charset="2"/>
              <a:buChar char="ü"/>
            </a:pPr>
            <a:r>
              <a:rPr lang="en-US" sz="2000" dirty="0"/>
              <a:t>Issues to be alert to, such as CSE, potential signs </a:t>
            </a:r>
            <a:r>
              <a:rPr lang="en-US" sz="2000" dirty="0" err="1"/>
              <a:t>etc</a:t>
            </a:r>
            <a:endParaRPr lang="en-US" sz="2000" dirty="0"/>
          </a:p>
          <a:p>
            <a:pPr lvl="1">
              <a:buFont typeface="Wingdings" panose="05000000000000000000" pitchFamily="2" charset="2"/>
              <a:buChar char="ü"/>
            </a:pPr>
            <a:r>
              <a:rPr lang="en-US" sz="2000" dirty="0"/>
              <a:t>How to respond (channeling their curiosity appropriately)</a:t>
            </a:r>
          </a:p>
          <a:p>
            <a:pPr lvl="1">
              <a:buFont typeface="Wingdings" panose="05000000000000000000" pitchFamily="2" charset="2"/>
              <a:buChar char="ü"/>
            </a:pPr>
            <a:r>
              <a:rPr lang="en-US" sz="2000" dirty="0"/>
              <a:t>Legal framework, for example, young peoples competence.</a:t>
            </a:r>
          </a:p>
          <a:p>
            <a:endParaRPr lang="en-GB" dirty="0"/>
          </a:p>
        </p:txBody>
      </p:sp>
    </p:spTree>
    <p:extLst>
      <p:ext uri="{BB962C8B-B14F-4D97-AF65-F5344CB8AC3E}">
        <p14:creationId xmlns:p14="http://schemas.microsoft.com/office/powerpoint/2010/main" val="3466214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Professional curiosity</a:t>
            </a:r>
            <a:r>
              <a:rPr lang="en-GB" dirty="0"/>
              <a:t>: The importance of curiosity for employers</a:t>
            </a:r>
          </a:p>
        </p:txBody>
      </p:sp>
      <p:sp>
        <p:nvSpPr>
          <p:cNvPr id="3" name="Content Placeholder 2"/>
          <p:cNvSpPr>
            <a:spLocks noGrp="1"/>
          </p:cNvSpPr>
          <p:nvPr>
            <p:ph idx="1"/>
          </p:nvPr>
        </p:nvSpPr>
        <p:spPr>
          <a:xfrm>
            <a:off x="457200" y="1278384"/>
            <a:ext cx="8229600" cy="3994952"/>
          </a:xfrm>
        </p:spPr>
        <p:txBody>
          <a:bodyPr/>
          <a:lstStyle/>
          <a:p>
            <a:pPr marL="0" indent="0">
              <a:buNone/>
            </a:pPr>
            <a:r>
              <a:rPr lang="en-GB" sz="2400" b="1" dirty="0"/>
              <a:t>Systems</a:t>
            </a:r>
          </a:p>
          <a:p>
            <a:r>
              <a:rPr lang="en-GB" dirty="0"/>
              <a:t>Continuous Professional Development - Professional development underpins the role of social workers and nurses (</a:t>
            </a:r>
            <a:r>
              <a:rPr lang="en-US" dirty="0" err="1"/>
              <a:t>Desilets</a:t>
            </a:r>
            <a:r>
              <a:rPr lang="en-US" dirty="0"/>
              <a:t> and Dickerson 2010).</a:t>
            </a:r>
          </a:p>
          <a:p>
            <a:pPr marL="0" indent="0">
              <a:buNone/>
            </a:pPr>
            <a:endParaRPr lang="en-US" dirty="0"/>
          </a:p>
          <a:p>
            <a:r>
              <a:rPr lang="en-US" dirty="0"/>
              <a:t>Reduced hierarchy can reduce risk of </a:t>
            </a:r>
            <a:r>
              <a:rPr lang="en-US" dirty="0" err="1"/>
              <a:t>organisational</a:t>
            </a:r>
            <a:r>
              <a:rPr lang="en-US" dirty="0"/>
              <a:t> abuse.</a:t>
            </a:r>
          </a:p>
          <a:p>
            <a:pPr marL="0" indent="0">
              <a:buNone/>
            </a:pPr>
            <a:endParaRPr lang="en-US" dirty="0"/>
          </a:p>
          <a:p>
            <a:r>
              <a:rPr lang="en-US" dirty="0"/>
              <a:t>Inflexible, bureaucratic systems – hit the target, but miss the point.</a:t>
            </a:r>
          </a:p>
          <a:p>
            <a:pPr marL="0" indent="0">
              <a:buNone/>
            </a:pPr>
            <a:endParaRPr lang="en-US" dirty="0"/>
          </a:p>
          <a:p>
            <a:r>
              <a:rPr lang="en-US" dirty="0"/>
              <a:t>Legal implications – FGM, CSE</a:t>
            </a:r>
            <a:endParaRPr lang="en-GB" dirty="0"/>
          </a:p>
          <a:p>
            <a:endParaRPr lang="en-US" dirty="0"/>
          </a:p>
          <a:p>
            <a:endParaRPr lang="en-GB" dirty="0"/>
          </a:p>
        </p:txBody>
      </p:sp>
    </p:spTree>
    <p:extLst>
      <p:ext uri="{BB962C8B-B14F-4D97-AF65-F5344CB8AC3E}">
        <p14:creationId xmlns:p14="http://schemas.microsoft.com/office/powerpoint/2010/main" val="1391719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77113"/>
          </a:xfrm>
        </p:spPr>
        <p:txBody>
          <a:bodyPr/>
          <a:lstStyle/>
          <a:p>
            <a:pPr algn="ctr"/>
            <a:r>
              <a:rPr lang="en-GB" dirty="0"/>
              <a:t>Professional curiosity: The importance of curiosity for employers</a:t>
            </a:r>
          </a:p>
        </p:txBody>
      </p:sp>
      <p:sp>
        <p:nvSpPr>
          <p:cNvPr id="3" name="Content Placeholder 2"/>
          <p:cNvSpPr>
            <a:spLocks noGrp="1"/>
          </p:cNvSpPr>
          <p:nvPr>
            <p:ph idx="1"/>
          </p:nvPr>
        </p:nvSpPr>
        <p:spPr>
          <a:xfrm>
            <a:off x="457200" y="1660124"/>
            <a:ext cx="8229600" cy="3222594"/>
          </a:xfrm>
        </p:spPr>
        <p:txBody>
          <a:bodyPr/>
          <a:lstStyle/>
          <a:p>
            <a:pPr marL="0" indent="0">
              <a:buNone/>
            </a:pPr>
            <a:r>
              <a:rPr lang="en-GB" sz="2400" b="1" dirty="0"/>
              <a:t>Culture</a:t>
            </a:r>
          </a:p>
          <a:p>
            <a:r>
              <a:rPr lang="en-US" dirty="0"/>
              <a:t>Open cultures encourage challenge to existing practices and development of innovative practices.</a:t>
            </a:r>
          </a:p>
          <a:p>
            <a:pPr lvl="0"/>
            <a:endParaRPr lang="en-US" dirty="0"/>
          </a:p>
          <a:p>
            <a:pPr lvl="0"/>
            <a:r>
              <a:rPr lang="en-US" dirty="0"/>
              <a:t>A culture which fosters curiosity is critical to sustaining a dynamic workforce (Eason).</a:t>
            </a:r>
          </a:p>
          <a:p>
            <a:pPr marL="0" lvl="0" indent="0">
              <a:buNone/>
            </a:pPr>
            <a:r>
              <a:rPr lang="en-US" dirty="0"/>
              <a:t>And</a:t>
            </a:r>
          </a:p>
          <a:p>
            <a:r>
              <a:rPr lang="en-US" dirty="0"/>
              <a:t>A dynamic work environment promotes professional curiosity.</a:t>
            </a:r>
          </a:p>
          <a:p>
            <a:endParaRPr lang="en-GB" dirty="0"/>
          </a:p>
        </p:txBody>
      </p:sp>
    </p:spTree>
    <p:extLst>
      <p:ext uri="{BB962C8B-B14F-4D97-AF65-F5344CB8AC3E}">
        <p14:creationId xmlns:p14="http://schemas.microsoft.com/office/powerpoint/2010/main" val="229780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93028"/>
          </a:xfrm>
        </p:spPr>
        <p:txBody>
          <a:bodyPr/>
          <a:lstStyle/>
          <a:p>
            <a:r>
              <a:rPr lang="en-GB" dirty="0"/>
              <a:t>Curiosity - an essential attribute</a:t>
            </a:r>
          </a:p>
        </p:txBody>
      </p:sp>
      <p:sp>
        <p:nvSpPr>
          <p:cNvPr id="5" name="Content Placeholder 4"/>
          <p:cNvSpPr>
            <a:spLocks noGrp="1"/>
          </p:cNvSpPr>
          <p:nvPr>
            <p:ph idx="1"/>
          </p:nvPr>
        </p:nvSpPr>
        <p:spPr>
          <a:xfrm>
            <a:off x="457200" y="1429305"/>
            <a:ext cx="8229600" cy="2707689"/>
          </a:xfrm>
        </p:spPr>
        <p:txBody>
          <a:bodyPr/>
          <a:lstStyle/>
          <a:p>
            <a:r>
              <a:rPr lang="en-US" dirty="0"/>
              <a:t>Curiosity and a desire to enhance and develop nursing knowledge are vital  in nursing practice. (Easton 2010)</a:t>
            </a:r>
          </a:p>
          <a:p>
            <a:r>
              <a:rPr lang="en-GB" dirty="0"/>
              <a:t>There is a need for health care professionals to make routine enquiries -'the need for professional curiosity is paramount'. (</a:t>
            </a:r>
            <a:r>
              <a:rPr lang="en-GB" dirty="0" err="1"/>
              <a:t>Kirtley</a:t>
            </a:r>
            <a:r>
              <a:rPr lang="en-GB" dirty="0"/>
              <a:t> 2013: 10)</a:t>
            </a:r>
            <a:endParaRPr lang="en-US" dirty="0"/>
          </a:p>
          <a:p>
            <a:r>
              <a:rPr lang="en-GB" dirty="0"/>
              <a:t>Qualified, experienced, advanced SW should use critical thinking augmented by creativity and curiosity (BASW 2015 online).</a:t>
            </a:r>
          </a:p>
          <a:p>
            <a:endParaRPr lang="en-GB" dirty="0"/>
          </a:p>
          <a:p>
            <a:pPr marL="0" indent="0">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dirty="0"/>
              <a:t>The employer’s role in nurturing curiosity</a:t>
            </a:r>
          </a:p>
        </p:txBody>
      </p:sp>
      <p:sp>
        <p:nvSpPr>
          <p:cNvPr id="3" name="Content Placeholder 2"/>
          <p:cNvSpPr>
            <a:spLocks noGrp="1"/>
          </p:cNvSpPr>
          <p:nvPr>
            <p:ph idx="1"/>
          </p:nvPr>
        </p:nvSpPr>
        <p:spPr/>
        <p:txBody>
          <a:bodyPr/>
          <a:lstStyle/>
          <a:p>
            <a:pPr>
              <a:spcBef>
                <a:spcPts val="1200"/>
              </a:spcBef>
            </a:pPr>
            <a:r>
              <a:rPr lang="en-GB" dirty="0"/>
              <a:t>Links to pay and promotion</a:t>
            </a:r>
          </a:p>
          <a:p>
            <a:pPr>
              <a:spcBef>
                <a:spcPts val="1200"/>
              </a:spcBef>
            </a:pPr>
            <a:r>
              <a:rPr lang="en-GB" dirty="0"/>
              <a:t>Study leave</a:t>
            </a:r>
          </a:p>
          <a:p>
            <a:pPr>
              <a:spcBef>
                <a:spcPts val="1200"/>
              </a:spcBef>
            </a:pPr>
            <a:r>
              <a:rPr lang="en-GB" dirty="0"/>
              <a:t>Secondments</a:t>
            </a:r>
          </a:p>
          <a:p>
            <a:pPr>
              <a:spcBef>
                <a:spcPts val="1200"/>
              </a:spcBef>
            </a:pPr>
            <a:r>
              <a:rPr lang="en-GB" dirty="0"/>
              <a:t>Staffing levels</a:t>
            </a:r>
          </a:p>
          <a:p>
            <a:pPr>
              <a:spcBef>
                <a:spcPts val="1200"/>
              </a:spcBef>
            </a:pPr>
            <a:r>
              <a:rPr lang="en-GB" dirty="0"/>
              <a:t>Time</a:t>
            </a:r>
          </a:p>
          <a:p>
            <a:pPr>
              <a:spcBef>
                <a:spcPts val="1200"/>
              </a:spcBef>
            </a:pPr>
            <a:r>
              <a:rPr lang="en-GB" dirty="0"/>
              <a:t>Value and cultivate professional opinion v routine</a:t>
            </a:r>
          </a:p>
          <a:p>
            <a:pPr>
              <a:spcBef>
                <a:spcPts val="1200"/>
              </a:spcBef>
            </a:pPr>
            <a:r>
              <a:rPr lang="en-GB" dirty="0"/>
              <a:t>Fund training</a:t>
            </a:r>
          </a:p>
          <a:p>
            <a:pPr>
              <a:spcBef>
                <a:spcPts val="1200"/>
              </a:spcBef>
            </a:pPr>
            <a:r>
              <a:rPr lang="en-GB" dirty="0"/>
              <a:t>Develop ‘champions’ in specialist areas.</a:t>
            </a:r>
          </a:p>
          <a:p>
            <a:pPr>
              <a:spcBef>
                <a:spcPts val="1200"/>
              </a:spcBef>
            </a:pPr>
            <a:r>
              <a:rPr lang="en-GB" dirty="0"/>
              <a:t>Use specialists consultants</a:t>
            </a:r>
          </a:p>
          <a:p>
            <a:endParaRPr lang="en-GB" dirty="0"/>
          </a:p>
        </p:txBody>
      </p:sp>
    </p:spTree>
    <p:extLst>
      <p:ext uri="{BB962C8B-B14F-4D97-AF65-F5344CB8AC3E}">
        <p14:creationId xmlns:p14="http://schemas.microsoft.com/office/powerpoint/2010/main" val="3880375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639"/>
            <a:ext cx="8229600" cy="639191"/>
          </a:xfrm>
        </p:spPr>
        <p:txBody>
          <a:bodyPr/>
          <a:lstStyle/>
          <a:p>
            <a:pPr algn="ctr"/>
            <a:r>
              <a:rPr lang="en-GB" dirty="0"/>
              <a:t>Discussion</a:t>
            </a:r>
          </a:p>
        </p:txBody>
      </p:sp>
      <p:sp>
        <p:nvSpPr>
          <p:cNvPr id="3" name="Content Placeholder 2"/>
          <p:cNvSpPr>
            <a:spLocks noGrp="1"/>
          </p:cNvSpPr>
          <p:nvPr>
            <p:ph idx="1"/>
          </p:nvPr>
        </p:nvSpPr>
        <p:spPr>
          <a:xfrm>
            <a:off x="457200" y="1828800"/>
            <a:ext cx="8229600" cy="2441360"/>
          </a:xfrm>
        </p:spPr>
        <p:txBody>
          <a:bodyPr/>
          <a:lstStyle/>
          <a:p>
            <a:r>
              <a:rPr lang="en-GB" i="1" dirty="0"/>
              <a:t>Aim</a:t>
            </a:r>
            <a:r>
              <a:rPr lang="en-US" i="1" dirty="0"/>
              <a:t> 1: Identify the knowledge base that has been produced by nursing and social work.</a:t>
            </a:r>
          </a:p>
          <a:p>
            <a:pPr marL="0" indent="0">
              <a:buNone/>
            </a:pPr>
            <a:endParaRPr lang="en-US" dirty="0"/>
          </a:p>
          <a:p>
            <a:pPr>
              <a:buFont typeface="Wingdings" panose="05000000000000000000" pitchFamily="2" charset="2"/>
              <a:buChar char="ü"/>
            </a:pPr>
            <a:r>
              <a:rPr lang="en-GB" dirty="0">
                <a:cs typeface="Arial" pitchFamily="34" charset="0"/>
              </a:rPr>
              <a:t>The nursing literature has a clear focus on education and the continued development of competence, whereas the social work knowledge base is more disparate in focus and origin.</a:t>
            </a:r>
            <a:endParaRPr lang="en-GB" dirty="0"/>
          </a:p>
          <a:p>
            <a:pPr marL="0" indent="0">
              <a:buNone/>
            </a:pPr>
            <a:endParaRPr lang="en-GB" dirty="0"/>
          </a:p>
        </p:txBody>
      </p:sp>
    </p:spTree>
    <p:extLst>
      <p:ext uri="{BB962C8B-B14F-4D97-AF65-F5344CB8AC3E}">
        <p14:creationId xmlns:p14="http://schemas.microsoft.com/office/powerpoint/2010/main" val="1114743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Discussion</a:t>
            </a:r>
          </a:p>
        </p:txBody>
      </p:sp>
      <p:sp>
        <p:nvSpPr>
          <p:cNvPr id="3" name="Content Placeholder 2"/>
          <p:cNvSpPr>
            <a:spLocks noGrp="1"/>
          </p:cNvSpPr>
          <p:nvPr>
            <p:ph idx="1"/>
          </p:nvPr>
        </p:nvSpPr>
        <p:spPr/>
        <p:txBody>
          <a:bodyPr/>
          <a:lstStyle/>
          <a:p>
            <a:r>
              <a:rPr lang="en-GB" i="1" dirty="0">
                <a:cs typeface="Helvetica" panose="020B0604020202020204" pitchFamily="34" charset="0"/>
              </a:rPr>
              <a:t>Aim 2:</a:t>
            </a:r>
            <a:r>
              <a:rPr lang="en-US" i="1" dirty="0">
                <a:cs typeface="Helvetica" panose="020B0604020202020204" pitchFamily="34" charset="0"/>
              </a:rPr>
              <a:t> Identify themes with significance for trans-disciplinary practice.</a:t>
            </a:r>
          </a:p>
          <a:p>
            <a:pPr marL="0" indent="0">
              <a:buNone/>
            </a:pPr>
            <a:endParaRPr lang="en-US" i="1" dirty="0">
              <a:cs typeface="Helvetica" panose="020B0604020202020204" pitchFamily="34" charset="0"/>
            </a:endParaRPr>
          </a:p>
          <a:p>
            <a:pPr>
              <a:buFont typeface="Wingdings" panose="05000000000000000000" pitchFamily="2" charset="2"/>
              <a:buChar char="ü"/>
            </a:pPr>
            <a:r>
              <a:rPr lang="en-GB" dirty="0">
                <a:cs typeface="Helvetica" panose="020B0604020202020204" pitchFamily="34" charset="0"/>
              </a:rPr>
              <a:t>Serious Case Reviews identified the following inhibitors to PC:</a:t>
            </a:r>
          </a:p>
          <a:p>
            <a:pPr lvl="1">
              <a:buFont typeface="Wingdings" panose="05000000000000000000" pitchFamily="2" charset="2"/>
              <a:buChar char="Ø"/>
            </a:pPr>
            <a:r>
              <a:rPr lang="en-GB" sz="2000" dirty="0">
                <a:cs typeface="Helvetica" panose="020B0604020202020204" pitchFamily="34" charset="0"/>
              </a:rPr>
              <a:t>Making assumptions</a:t>
            </a:r>
          </a:p>
          <a:p>
            <a:pPr lvl="1">
              <a:buFont typeface="Wingdings" panose="05000000000000000000" pitchFamily="2" charset="2"/>
              <a:buChar char="Ø"/>
            </a:pPr>
            <a:r>
              <a:rPr lang="en-GB" sz="2000" dirty="0">
                <a:cs typeface="Helvetica" panose="020B0604020202020204" pitchFamily="34" charset="0"/>
              </a:rPr>
              <a:t>Fitting information to early hypothesis</a:t>
            </a:r>
          </a:p>
          <a:p>
            <a:pPr lvl="1">
              <a:buFont typeface="Wingdings" panose="05000000000000000000" pitchFamily="2" charset="2"/>
              <a:buChar char="Ø"/>
            </a:pPr>
            <a:r>
              <a:rPr lang="en-GB" sz="2000" dirty="0">
                <a:cs typeface="Helvetica" panose="020B0604020202020204" pitchFamily="34" charset="0"/>
              </a:rPr>
              <a:t>Lack of understanding about specific issue</a:t>
            </a:r>
          </a:p>
          <a:p>
            <a:pPr lvl="1">
              <a:buFont typeface="Wingdings" panose="05000000000000000000" pitchFamily="2" charset="2"/>
              <a:buChar char="Ø"/>
            </a:pPr>
            <a:r>
              <a:rPr lang="en-GB" sz="2000" dirty="0">
                <a:cs typeface="Helvetica" panose="020B0604020202020204" pitchFamily="34" charset="0"/>
              </a:rPr>
              <a:t>Lack of knowledge of legislation </a:t>
            </a:r>
          </a:p>
          <a:p>
            <a:pPr lvl="1">
              <a:buFont typeface="Wingdings" panose="05000000000000000000" pitchFamily="2" charset="2"/>
              <a:buChar char="Ø"/>
            </a:pPr>
            <a:r>
              <a:rPr lang="en-GB" sz="2000" dirty="0">
                <a:cs typeface="Helvetica" panose="020B0604020202020204" pitchFamily="34" charset="0"/>
              </a:rPr>
              <a:t>Pressures of work, </a:t>
            </a:r>
          </a:p>
          <a:p>
            <a:pPr lvl="1">
              <a:buFont typeface="Wingdings" panose="05000000000000000000" pitchFamily="2" charset="2"/>
              <a:buChar char="Ø"/>
            </a:pPr>
            <a:r>
              <a:rPr lang="en-GB" sz="2000" dirty="0">
                <a:cs typeface="Helvetica" panose="020B0604020202020204" pitchFamily="34" charset="0"/>
              </a:rPr>
              <a:t>Stress</a:t>
            </a:r>
          </a:p>
          <a:p>
            <a:pPr lvl="1">
              <a:buFont typeface="Wingdings" panose="05000000000000000000" pitchFamily="2" charset="2"/>
              <a:buChar char="Ø"/>
            </a:pPr>
            <a:r>
              <a:rPr lang="en-GB" sz="2000" dirty="0">
                <a:cs typeface="Helvetica" panose="020B0604020202020204" pitchFamily="34" charset="0"/>
              </a:rPr>
              <a:t>Reluctant clients </a:t>
            </a:r>
          </a:p>
          <a:p>
            <a:pPr marL="0" indent="0">
              <a:buNone/>
            </a:pPr>
            <a:endParaRPr lang="en-GB" sz="2400" dirty="0">
              <a:cs typeface="Helvetica" panose="020B0604020202020204" pitchFamily="34" charset="0"/>
            </a:endParaRPr>
          </a:p>
        </p:txBody>
      </p:sp>
    </p:spTree>
    <p:extLst>
      <p:ext uri="{BB962C8B-B14F-4D97-AF65-F5344CB8AC3E}">
        <p14:creationId xmlns:p14="http://schemas.microsoft.com/office/powerpoint/2010/main" val="2426990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Discussion</a:t>
            </a:r>
          </a:p>
        </p:txBody>
      </p:sp>
      <p:sp>
        <p:nvSpPr>
          <p:cNvPr id="3" name="Content Placeholder 2"/>
          <p:cNvSpPr>
            <a:spLocks noGrp="1"/>
          </p:cNvSpPr>
          <p:nvPr>
            <p:ph idx="1"/>
          </p:nvPr>
        </p:nvSpPr>
        <p:spPr>
          <a:xfrm>
            <a:off x="457200" y="1482571"/>
            <a:ext cx="8229600" cy="2867487"/>
          </a:xfrm>
        </p:spPr>
        <p:txBody>
          <a:bodyPr/>
          <a:lstStyle/>
          <a:p>
            <a:r>
              <a:rPr lang="en-GB" i="1" dirty="0"/>
              <a:t>Objective: </a:t>
            </a:r>
            <a:r>
              <a:rPr lang="en-GB" i="1" dirty="0">
                <a:cs typeface="Arial" pitchFamily="34" charset="0"/>
              </a:rPr>
              <a:t>To highlight the contribution that professional curiosity may make to practice in both professions.</a:t>
            </a:r>
          </a:p>
          <a:p>
            <a:pPr marL="0" indent="0">
              <a:buNone/>
            </a:pPr>
            <a:endParaRPr lang="en-GB" dirty="0">
              <a:cs typeface="Arial" pitchFamily="34" charset="0"/>
            </a:endParaRPr>
          </a:p>
          <a:p>
            <a:pPr>
              <a:buFont typeface="Wingdings" panose="05000000000000000000" pitchFamily="2" charset="2"/>
              <a:buChar char="ü"/>
            </a:pPr>
            <a:r>
              <a:rPr lang="en-GB" dirty="0">
                <a:cs typeface="Arial" pitchFamily="34" charset="0"/>
              </a:rPr>
              <a:t>The knowledge base for professional curiosity in social work and nursing is still in its infancy.</a:t>
            </a:r>
          </a:p>
          <a:p>
            <a:pPr marL="0" indent="0">
              <a:buNone/>
            </a:pPr>
            <a:endParaRPr lang="en-GB" dirty="0">
              <a:cs typeface="Arial" pitchFamily="34" charset="0"/>
            </a:endParaRPr>
          </a:p>
          <a:p>
            <a:pPr>
              <a:buFont typeface="Wingdings" panose="05000000000000000000" pitchFamily="2" charset="2"/>
              <a:buChar char="ü"/>
            </a:pPr>
            <a:r>
              <a:rPr lang="en-GB" dirty="0">
                <a:cs typeface="Arial" pitchFamily="34" charset="0"/>
              </a:rPr>
              <a:t>What is meant by professional curiosity as opposed to ‘common sense’ curiosity still requires clarification.</a:t>
            </a:r>
            <a:endParaRPr lang="en-GB" dirty="0"/>
          </a:p>
          <a:p>
            <a:endParaRPr lang="en-GB" dirty="0"/>
          </a:p>
        </p:txBody>
      </p:sp>
    </p:spTree>
    <p:extLst>
      <p:ext uri="{BB962C8B-B14F-4D97-AF65-F5344CB8AC3E}">
        <p14:creationId xmlns:p14="http://schemas.microsoft.com/office/powerpoint/2010/main" val="1329265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Discussion</a:t>
            </a:r>
          </a:p>
        </p:txBody>
      </p:sp>
      <p:sp>
        <p:nvSpPr>
          <p:cNvPr id="3" name="Content Placeholder 2"/>
          <p:cNvSpPr>
            <a:spLocks noGrp="1"/>
          </p:cNvSpPr>
          <p:nvPr>
            <p:ph idx="1"/>
          </p:nvPr>
        </p:nvSpPr>
        <p:spPr/>
        <p:txBody>
          <a:bodyPr/>
          <a:lstStyle/>
          <a:p>
            <a:pPr marL="0" indent="0">
              <a:buNone/>
            </a:pPr>
            <a:r>
              <a:rPr lang="en-GB" sz="2400" b="1" dirty="0"/>
              <a:t>Limitations</a:t>
            </a:r>
          </a:p>
          <a:p>
            <a:pPr marL="971550" lvl="1" indent="-571500">
              <a:spcBef>
                <a:spcPts val="1200"/>
              </a:spcBef>
              <a:buFont typeface="+mj-lt"/>
              <a:buAutoNum type="romanLcPeriod"/>
            </a:pPr>
            <a:r>
              <a:rPr lang="en-GB" sz="2400" dirty="0"/>
              <a:t>Hearing practitioner’s voices on practice.</a:t>
            </a:r>
          </a:p>
          <a:p>
            <a:pPr marL="971550" lvl="1" indent="-571500">
              <a:spcBef>
                <a:spcPts val="1200"/>
              </a:spcBef>
              <a:buFont typeface="+mj-lt"/>
              <a:buAutoNum type="romanLcPeriod"/>
            </a:pPr>
            <a:r>
              <a:rPr lang="en-GB" sz="2400" dirty="0"/>
              <a:t>Social work and nursing articles in non-discipline specific journals were not included.</a:t>
            </a:r>
          </a:p>
          <a:p>
            <a:pPr marL="971550" lvl="1" indent="-571500">
              <a:spcBef>
                <a:spcPts val="1200"/>
              </a:spcBef>
              <a:buFont typeface="+mj-lt"/>
              <a:buAutoNum type="romanLcPeriod"/>
            </a:pPr>
            <a:r>
              <a:rPr lang="en-GB" sz="2400" dirty="0"/>
              <a:t>Earlier articles not included.</a:t>
            </a:r>
          </a:p>
          <a:p>
            <a:pPr marL="971550" lvl="1" indent="-571500">
              <a:spcBef>
                <a:spcPts val="1200"/>
              </a:spcBef>
              <a:buFont typeface="+mj-lt"/>
              <a:buAutoNum type="romanLcPeriod"/>
            </a:pPr>
            <a:r>
              <a:rPr lang="en-GB" sz="2400" dirty="0"/>
              <a:t>Literature by other professionals not included.</a:t>
            </a:r>
          </a:p>
          <a:p>
            <a:pPr marL="971550" lvl="1" indent="-571500">
              <a:spcBef>
                <a:spcPts val="1200"/>
              </a:spcBef>
              <a:buFont typeface="+mj-lt"/>
              <a:buAutoNum type="romanLcPeriod"/>
            </a:pPr>
            <a:r>
              <a:rPr lang="en-GB" sz="2400" dirty="0"/>
              <a:t>Nursing articles focused on the impact of professional curiosity in the classroom as opposed to it’s impact in practice. </a:t>
            </a:r>
          </a:p>
          <a:p>
            <a:endParaRPr lang="en-GB" sz="2400" dirty="0"/>
          </a:p>
        </p:txBody>
      </p:sp>
    </p:spTree>
    <p:extLst>
      <p:ext uri="{BB962C8B-B14F-4D97-AF65-F5344CB8AC3E}">
        <p14:creationId xmlns:p14="http://schemas.microsoft.com/office/powerpoint/2010/main" val="3381862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30379"/>
          </a:xfrm>
        </p:spPr>
        <p:txBody>
          <a:bodyPr/>
          <a:lstStyle/>
          <a:p>
            <a:pPr algn="ctr"/>
            <a:r>
              <a:rPr lang="en-GB" dirty="0"/>
              <a:t>Recommendations – the need to define terms</a:t>
            </a:r>
          </a:p>
        </p:txBody>
      </p:sp>
      <p:sp>
        <p:nvSpPr>
          <p:cNvPr id="3" name="Content Placeholder 2"/>
          <p:cNvSpPr>
            <a:spLocks noGrp="1"/>
          </p:cNvSpPr>
          <p:nvPr>
            <p:ph idx="1"/>
          </p:nvPr>
        </p:nvSpPr>
        <p:spPr>
          <a:xfrm>
            <a:off x="457200" y="1402671"/>
            <a:ext cx="8229600" cy="4245653"/>
          </a:xfrm>
        </p:spPr>
        <p:txBody>
          <a:bodyPr/>
          <a:lstStyle/>
          <a:p>
            <a:pPr marL="0" indent="0">
              <a:buNone/>
            </a:pPr>
            <a:r>
              <a:rPr lang="en-GB" sz="2400" b="1" dirty="0"/>
              <a:t>Curiosity by professionals </a:t>
            </a:r>
            <a:r>
              <a:rPr lang="en-GB" sz="2400" i="1" dirty="0"/>
              <a:t>encompasses</a:t>
            </a:r>
            <a:r>
              <a:rPr lang="en-GB" sz="2400" dirty="0"/>
              <a:t>: </a:t>
            </a:r>
          </a:p>
          <a:p>
            <a:pPr lvl="1">
              <a:buFont typeface="Wingdings" panose="05000000000000000000" pitchFamily="2" charset="2"/>
              <a:buChar char="Ø"/>
            </a:pPr>
            <a:r>
              <a:rPr lang="en-GB" sz="2400" i="1" dirty="0"/>
              <a:t>Knowledge acquisition </a:t>
            </a:r>
            <a:r>
              <a:rPr lang="en-GB" sz="2400" dirty="0"/>
              <a:t>– includes exploring situations, evidenced based practice, life long learning etc.</a:t>
            </a:r>
          </a:p>
          <a:p>
            <a:pPr lvl="1">
              <a:buFont typeface="Wingdings" panose="05000000000000000000" pitchFamily="2" charset="2"/>
              <a:buChar char="Ø"/>
            </a:pPr>
            <a:r>
              <a:rPr lang="en-GB" sz="2400" i="1" dirty="0"/>
              <a:t>Reflective praxis </a:t>
            </a:r>
            <a:r>
              <a:rPr lang="en-GB" sz="2400" dirty="0"/>
              <a:t>– exploring and developing our practice and the governing factors that may limit it, for examples systems and culture of organisations.</a:t>
            </a:r>
          </a:p>
          <a:p>
            <a:pPr lvl="1">
              <a:buFont typeface="Wingdings" panose="05000000000000000000" pitchFamily="2" charset="2"/>
              <a:buChar char="Ø"/>
            </a:pPr>
            <a:r>
              <a:rPr lang="en-GB" sz="2400" i="1" dirty="0"/>
              <a:t>Purposeful Information gathering </a:t>
            </a:r>
            <a:r>
              <a:rPr lang="en-GB" sz="2400" dirty="0"/>
              <a:t>from all sources in connection with an intervention and towards specific goals.</a:t>
            </a:r>
          </a:p>
        </p:txBody>
      </p:sp>
    </p:spTree>
    <p:extLst>
      <p:ext uri="{BB962C8B-B14F-4D97-AF65-F5344CB8AC3E}">
        <p14:creationId xmlns:p14="http://schemas.microsoft.com/office/powerpoint/2010/main" val="2106276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19156"/>
          </a:xfrm>
        </p:spPr>
        <p:txBody>
          <a:bodyPr/>
          <a:lstStyle/>
          <a:p>
            <a:pPr algn="ctr"/>
            <a:r>
              <a:rPr lang="en-GB" dirty="0"/>
              <a:t>Recommendations – the need to define terms</a:t>
            </a:r>
          </a:p>
        </p:txBody>
      </p:sp>
      <p:sp>
        <p:nvSpPr>
          <p:cNvPr id="3" name="Content Placeholder 2"/>
          <p:cNvSpPr>
            <a:spLocks noGrp="1"/>
          </p:cNvSpPr>
          <p:nvPr>
            <p:ph idx="1"/>
          </p:nvPr>
        </p:nvSpPr>
        <p:spPr>
          <a:xfrm>
            <a:off x="457200" y="1837677"/>
            <a:ext cx="8229600" cy="3810647"/>
          </a:xfrm>
        </p:spPr>
        <p:txBody>
          <a:bodyPr/>
          <a:lstStyle/>
          <a:p>
            <a:pPr marL="0" indent="0">
              <a:buNone/>
            </a:pPr>
            <a:r>
              <a:rPr lang="en-GB" sz="2400" b="1" dirty="0"/>
              <a:t>Professional curiosity </a:t>
            </a:r>
            <a:r>
              <a:rPr lang="en-GB" sz="2400" i="1" dirty="0"/>
              <a:t>describes a method of practicing</a:t>
            </a:r>
            <a:r>
              <a:rPr lang="en-GB" sz="2400" b="1" i="1" dirty="0"/>
              <a:t>:</a:t>
            </a:r>
          </a:p>
          <a:p>
            <a:pPr lvl="1" indent="-342900">
              <a:buFont typeface="Wingdings" panose="05000000000000000000" pitchFamily="2" charset="2"/>
              <a:buChar char="Ø"/>
            </a:pPr>
            <a:r>
              <a:rPr lang="en-GB" sz="2400" dirty="0"/>
              <a:t>a strengths based and goal focused approach to engaging with individuals. A partnership of exploration that can enable the client to learn as much about themselves as the practitioner does (</a:t>
            </a:r>
            <a:r>
              <a:rPr lang="en-GB" sz="2400" dirty="0" err="1"/>
              <a:t>Buechler</a:t>
            </a:r>
            <a:r>
              <a:rPr lang="en-GB" sz="2400" dirty="0"/>
              <a:t> 2004). </a:t>
            </a:r>
          </a:p>
          <a:p>
            <a:pPr marL="0" indent="0">
              <a:buNone/>
            </a:pPr>
            <a:endParaRPr lang="en-GB" sz="2400" dirty="0"/>
          </a:p>
        </p:txBody>
      </p:sp>
    </p:spTree>
    <p:extLst>
      <p:ext uri="{BB962C8B-B14F-4D97-AF65-F5344CB8AC3E}">
        <p14:creationId xmlns:p14="http://schemas.microsoft.com/office/powerpoint/2010/main" val="2743446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5343949"/>
              </p:ext>
            </p:extLst>
          </p:nvPr>
        </p:nvGraphicFramePr>
        <p:xfrm>
          <a:off x="107504" y="818600"/>
          <a:ext cx="8928990" cy="6066784"/>
        </p:xfrm>
        <a:graphic>
          <a:graphicData uri="http://schemas.openxmlformats.org/drawingml/2006/table">
            <a:tbl>
              <a:tblPr firstRow="1" bandRow="1">
                <a:tableStyleId>{5C22544A-7EE6-4342-B048-85BDC9FD1C3A}</a:tableStyleId>
              </a:tblPr>
              <a:tblGrid>
                <a:gridCol w="2976330">
                  <a:extLst>
                    <a:ext uri="{9D8B030D-6E8A-4147-A177-3AD203B41FA5}">
                      <a16:colId xmlns="" xmlns:a16="http://schemas.microsoft.com/office/drawing/2014/main" val="20000"/>
                    </a:ext>
                  </a:extLst>
                </a:gridCol>
                <a:gridCol w="2976330">
                  <a:extLst>
                    <a:ext uri="{9D8B030D-6E8A-4147-A177-3AD203B41FA5}">
                      <a16:colId xmlns="" xmlns:a16="http://schemas.microsoft.com/office/drawing/2014/main" val="20001"/>
                    </a:ext>
                  </a:extLst>
                </a:gridCol>
                <a:gridCol w="2976330">
                  <a:extLst>
                    <a:ext uri="{9D8B030D-6E8A-4147-A177-3AD203B41FA5}">
                      <a16:colId xmlns="" xmlns:a16="http://schemas.microsoft.com/office/drawing/2014/main" val="20002"/>
                    </a:ext>
                  </a:extLst>
                </a:gridCol>
              </a:tblGrid>
              <a:tr h="383975">
                <a:tc>
                  <a:txBody>
                    <a:bodyPr/>
                    <a:lstStyle/>
                    <a:p>
                      <a:r>
                        <a:rPr lang="en-GB" sz="1800" dirty="0"/>
                        <a:t>Practitioners</a:t>
                      </a:r>
                    </a:p>
                  </a:txBody>
                  <a:tcPr/>
                </a:tc>
                <a:tc>
                  <a:txBody>
                    <a:bodyPr/>
                    <a:lstStyle/>
                    <a:p>
                      <a:r>
                        <a:rPr lang="en-GB" sz="1800" dirty="0"/>
                        <a:t>Employers</a:t>
                      </a:r>
                    </a:p>
                  </a:txBody>
                  <a:tcPr/>
                </a:tc>
                <a:tc>
                  <a:txBody>
                    <a:bodyPr/>
                    <a:lstStyle/>
                    <a:p>
                      <a:r>
                        <a:rPr lang="en-GB" sz="1800" dirty="0"/>
                        <a:t>Educators</a:t>
                      </a:r>
                    </a:p>
                  </a:txBody>
                  <a:tcPr/>
                </a:tc>
                <a:extLst>
                  <a:ext uri="{0D108BD9-81ED-4DB2-BD59-A6C34878D82A}">
                    <a16:rowId xmlns="" xmlns:a16="http://schemas.microsoft.com/office/drawing/2014/main" val="10000"/>
                  </a:ext>
                </a:extLst>
              </a:tr>
              <a:tr h="1170608">
                <a:tc>
                  <a:txBody>
                    <a:bodyPr/>
                    <a:lstStyle/>
                    <a:p>
                      <a:r>
                        <a:rPr lang="en-GB" sz="1800" b="0" i="0" u="none" strike="noStrike" kern="1200" baseline="0" dirty="0">
                          <a:solidFill>
                            <a:schemeClr val="dk1"/>
                          </a:solidFill>
                          <a:latin typeface="+mn-lt"/>
                          <a:ea typeface="+mn-ea"/>
                          <a:cs typeface="+mn-cs"/>
                        </a:rPr>
                        <a:t>Am I remaining curious and inquisitive about what I am seeing and assessing?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Is the “front-door” organised to ensure optimum conditions for the receiving and recording of information? </a:t>
                      </a:r>
                      <a:endParaRPr lang="en-GB"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Is a culture of openness promoted in relation to practitioners’ anxieties and uncertainties? </a:t>
                      </a:r>
                      <a:endParaRPr lang="en-GB" sz="1800" dirty="0"/>
                    </a:p>
                  </a:txBody>
                  <a:tcPr/>
                </a:tc>
                <a:extLst>
                  <a:ext uri="{0D108BD9-81ED-4DB2-BD59-A6C34878D82A}">
                    <a16:rowId xmlns="" xmlns:a16="http://schemas.microsoft.com/office/drawing/2014/main" val="10001"/>
                  </a:ext>
                </a:extLst>
              </a:tr>
              <a:tr h="1243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Am I open to new information? </a:t>
                      </a:r>
                      <a:endParaRPr lang="en-GB" sz="1800" dirty="0"/>
                    </a:p>
                  </a:txBody>
                  <a:tcPr/>
                </a:tc>
                <a:tc>
                  <a:txBody>
                    <a:bodyPr/>
                    <a:lstStyle/>
                    <a:p>
                      <a:r>
                        <a:rPr lang="en-GB" sz="1800" b="0" i="0" u="none" strike="noStrike" kern="1200" baseline="0" dirty="0">
                          <a:solidFill>
                            <a:schemeClr val="dk1"/>
                          </a:solidFill>
                          <a:latin typeface="+mn-lt"/>
                          <a:ea typeface="+mn-ea"/>
                          <a:cs typeface="+mn-cs"/>
                        </a:rPr>
                        <a:t>Am I able to prioritise the needs of people with TBI over performance targets where necessary? </a:t>
                      </a:r>
                      <a:endParaRPr lang="en-GB" sz="1800" dirty="0"/>
                    </a:p>
                  </a:txBody>
                  <a:tcPr/>
                </a:tc>
                <a:tc>
                  <a:txBody>
                    <a:bodyPr/>
                    <a:lstStyle/>
                    <a:p>
                      <a:r>
                        <a:rPr lang="en-GB" sz="1800" dirty="0"/>
                        <a:t>Are</a:t>
                      </a:r>
                      <a:r>
                        <a:rPr lang="en-GB" sz="1800" baseline="0" dirty="0"/>
                        <a:t> students set practice orientated examples &amp; role plays which stretch them, but are still achievable?</a:t>
                      </a:r>
                      <a:endParaRPr lang="en-GB" sz="1800" dirty="0"/>
                    </a:p>
                  </a:txBody>
                  <a:tcPr/>
                </a:tc>
                <a:extLst>
                  <a:ext uri="{0D108BD9-81ED-4DB2-BD59-A6C34878D82A}">
                    <a16:rowId xmlns="" xmlns:a16="http://schemas.microsoft.com/office/drawing/2014/main" val="10002"/>
                  </a:ext>
                </a:extLst>
              </a:tr>
              <a:tr h="956189">
                <a:tc>
                  <a:txBody>
                    <a:bodyPr/>
                    <a:lstStyle/>
                    <a:p>
                      <a:r>
                        <a:rPr lang="en-GB" sz="1800" b="0" i="0" u="none" strike="noStrike" kern="1200" baseline="0" dirty="0">
                          <a:solidFill>
                            <a:schemeClr val="dk1"/>
                          </a:solidFill>
                          <a:latin typeface="+mn-lt"/>
                          <a:ea typeface="+mn-ea"/>
                          <a:cs typeface="+mn-cs"/>
                        </a:rPr>
                        <a:t>Would I be prepared to change my mind about this case? </a:t>
                      </a:r>
                      <a:endParaRPr lang="en-GB" sz="1800" dirty="0"/>
                    </a:p>
                  </a:txBody>
                  <a:tcPr/>
                </a:tc>
                <a:tc>
                  <a:txBody>
                    <a:bodyPr/>
                    <a:lstStyle/>
                    <a:p>
                      <a:r>
                        <a:rPr lang="en-GB" sz="1800" dirty="0"/>
                        <a:t>Do assessment forms encourage the recording of</a:t>
                      </a:r>
                      <a:r>
                        <a:rPr lang="en-GB" sz="1800" baseline="0" dirty="0"/>
                        <a:t> gaps in understanding?</a:t>
                      </a:r>
                      <a:endParaRPr lang="en-GB" sz="1800" dirty="0"/>
                    </a:p>
                  </a:txBody>
                  <a:tcPr/>
                </a:tc>
                <a:tc>
                  <a:txBody>
                    <a:bodyPr/>
                    <a:lstStyle/>
                    <a:p>
                      <a:r>
                        <a:rPr lang="en-GB" sz="1800" dirty="0"/>
                        <a:t>Are</a:t>
                      </a:r>
                      <a:r>
                        <a:rPr lang="en-GB" sz="1800" baseline="0" dirty="0"/>
                        <a:t> students taught how to critically scrutinise evidence?</a:t>
                      </a:r>
                      <a:endParaRPr lang="en-GB" sz="1800" dirty="0"/>
                    </a:p>
                  </a:txBody>
                  <a:tcPr/>
                </a:tc>
                <a:extLst>
                  <a:ext uri="{0D108BD9-81ED-4DB2-BD59-A6C34878D82A}">
                    <a16:rowId xmlns="" xmlns:a16="http://schemas.microsoft.com/office/drawing/2014/main" val="10003"/>
                  </a:ext>
                </a:extLst>
              </a:tr>
              <a:tr h="956189">
                <a:tc>
                  <a:txBody>
                    <a:bodyPr/>
                    <a:lstStyle/>
                    <a:p>
                      <a:r>
                        <a:rPr lang="en-GB" sz="1800" dirty="0"/>
                        <a:t>Is</a:t>
                      </a:r>
                      <a:r>
                        <a:rPr lang="en-GB" sz="1800" baseline="0" dirty="0"/>
                        <a:t> there s</a:t>
                      </a:r>
                      <a:r>
                        <a:rPr lang="en-GB" sz="1800" dirty="0"/>
                        <a:t>ufficient</a:t>
                      </a:r>
                      <a:r>
                        <a:rPr lang="en-GB" sz="1800" baseline="0" dirty="0"/>
                        <a:t> quality and quantity of evidence for judgment?</a:t>
                      </a:r>
                      <a:endParaRPr lang="en-GB" sz="1800" dirty="0"/>
                    </a:p>
                  </a:txBody>
                  <a:tcPr/>
                </a:tc>
                <a:tc>
                  <a:txBody>
                    <a:bodyPr/>
                    <a:lstStyle/>
                    <a:p>
                      <a:r>
                        <a:rPr lang="en-GB" sz="1800" dirty="0"/>
                        <a:t>Does</a:t>
                      </a:r>
                      <a:r>
                        <a:rPr lang="en-GB" sz="1800" baseline="0" dirty="0"/>
                        <a:t> the culture allow for</a:t>
                      </a:r>
                      <a:r>
                        <a:rPr lang="en-GB" sz="1800" dirty="0"/>
                        <a:t> professionals to challenge each others findings?</a:t>
                      </a:r>
                    </a:p>
                  </a:txBody>
                  <a:tcPr/>
                </a:tc>
                <a:tc>
                  <a:txBody>
                    <a:bodyPr/>
                    <a:lstStyle/>
                    <a:p>
                      <a:r>
                        <a:rPr lang="en-GB" sz="1800" baseline="0" dirty="0"/>
                        <a:t>Are students encouraged to challenge their biases?</a:t>
                      </a:r>
                      <a:endParaRPr lang="en-GB" sz="1800" dirty="0"/>
                    </a:p>
                  </a:txBody>
                  <a:tcPr/>
                </a:tc>
                <a:extLst>
                  <a:ext uri="{0D108BD9-81ED-4DB2-BD59-A6C34878D82A}">
                    <a16:rowId xmlns="" xmlns:a16="http://schemas.microsoft.com/office/drawing/2014/main" val="10004"/>
                  </a:ext>
                </a:extLst>
              </a:tr>
              <a:tr h="669333">
                <a:tc>
                  <a:txBody>
                    <a:bodyPr/>
                    <a:lstStyle/>
                    <a:p>
                      <a:r>
                        <a:rPr lang="en-GB" sz="1800" baseline="0" dirty="0"/>
                        <a:t> Am I exploring process as well as content?</a:t>
                      </a:r>
                      <a:endParaRPr lang="en-GB" sz="1800" dirty="0"/>
                    </a:p>
                  </a:txBody>
                  <a:tcPr/>
                </a:tc>
                <a:tc>
                  <a:txBody>
                    <a:bodyPr/>
                    <a:lstStyle/>
                    <a:p>
                      <a:r>
                        <a:rPr lang="en-GB" sz="1800" dirty="0"/>
                        <a:t>How</a:t>
                      </a:r>
                      <a:r>
                        <a:rPr lang="en-GB" sz="1800" baseline="0" dirty="0"/>
                        <a:t> are habitual practices avoided?</a:t>
                      </a:r>
                      <a:endParaRPr lang="en-GB" sz="1800" dirty="0"/>
                    </a:p>
                  </a:txBody>
                  <a:tcPr/>
                </a:tc>
                <a:tc>
                  <a:txBody>
                    <a:bodyPr/>
                    <a:lstStyle/>
                    <a:p>
                      <a:r>
                        <a:rPr lang="en-GB" sz="1800" dirty="0"/>
                        <a:t>Are</a:t>
                      </a:r>
                      <a:r>
                        <a:rPr lang="en-GB" sz="1800" baseline="0" dirty="0"/>
                        <a:t> students taught how to observe and listen?</a:t>
                      </a:r>
                      <a:endParaRPr lang="en-GB" sz="1800" dirty="0"/>
                    </a:p>
                  </a:txBody>
                  <a:tcPr/>
                </a:tc>
                <a:extLst>
                  <a:ext uri="{0D108BD9-81ED-4DB2-BD59-A6C34878D82A}">
                    <a16:rowId xmlns="" xmlns:a16="http://schemas.microsoft.com/office/drawing/2014/main" val="10005"/>
                  </a:ext>
                </a:extLst>
              </a:tr>
              <a:tr h="669333">
                <a:tc>
                  <a:txBody>
                    <a:bodyPr/>
                    <a:lstStyle/>
                    <a:p>
                      <a:r>
                        <a:rPr lang="en-GB" sz="1800" dirty="0"/>
                        <a:t>Am I able to challenge this person?</a:t>
                      </a:r>
                    </a:p>
                  </a:txBody>
                  <a:tcPr/>
                </a:tc>
                <a:tc>
                  <a:txBody>
                    <a:bodyPr/>
                    <a:lstStyle/>
                    <a:p>
                      <a:r>
                        <a:rPr lang="en-GB" sz="1800" dirty="0"/>
                        <a:t>Can I recognise when staff are under stress?</a:t>
                      </a:r>
                    </a:p>
                  </a:txBody>
                  <a:tcPr/>
                </a:tc>
                <a:tc>
                  <a:txBody>
                    <a:bodyPr/>
                    <a:lstStyle/>
                    <a:p>
                      <a:r>
                        <a:rPr lang="en-GB" sz="1800" dirty="0"/>
                        <a:t>Are</a:t>
                      </a:r>
                      <a:r>
                        <a:rPr lang="en-GB" sz="1800" baseline="0" dirty="0"/>
                        <a:t> students taught how to clearly pass on information?</a:t>
                      </a:r>
                      <a:endParaRPr lang="en-GB" sz="1800" dirty="0"/>
                    </a:p>
                  </a:txBody>
                  <a:tcPr/>
                </a:tc>
                <a:extLst>
                  <a:ext uri="{0D108BD9-81ED-4DB2-BD59-A6C34878D82A}">
                    <a16:rowId xmlns="" xmlns:a16="http://schemas.microsoft.com/office/drawing/2014/main" val="10006"/>
                  </a:ext>
                </a:extLst>
              </a:tr>
            </a:tbl>
          </a:graphicData>
        </a:graphic>
      </p:graphicFrame>
      <p:sp>
        <p:nvSpPr>
          <p:cNvPr id="3" name="Title 2"/>
          <p:cNvSpPr>
            <a:spLocks noGrp="1"/>
          </p:cNvSpPr>
          <p:nvPr>
            <p:ph type="title"/>
          </p:nvPr>
        </p:nvSpPr>
        <p:spPr>
          <a:xfrm>
            <a:off x="-8660" y="0"/>
            <a:ext cx="9152660" cy="639091"/>
          </a:xfrm>
        </p:spPr>
        <p:txBody>
          <a:bodyPr>
            <a:normAutofit fontScale="90000"/>
          </a:bodyPr>
          <a:lstStyle/>
          <a:p>
            <a:r>
              <a:rPr lang="en-GB" sz="2800" dirty="0"/>
              <a:t>Recommendations: curiosity check list </a:t>
            </a:r>
            <a:br>
              <a:rPr lang="en-GB" sz="2800" dirty="0"/>
            </a:br>
            <a:r>
              <a:rPr lang="en-GB" sz="2000" dirty="0"/>
              <a:t>(after </a:t>
            </a:r>
            <a:r>
              <a:rPr lang="en-GB" sz="2000" dirty="0" err="1"/>
              <a:t>Broadhurst</a:t>
            </a:r>
            <a:r>
              <a:rPr lang="en-GB" sz="2000" dirty="0"/>
              <a:t> et al. 2010)</a:t>
            </a:r>
          </a:p>
        </p:txBody>
      </p:sp>
    </p:spTree>
    <p:extLst>
      <p:ext uri="{BB962C8B-B14F-4D97-AF65-F5344CB8AC3E}">
        <p14:creationId xmlns:p14="http://schemas.microsoft.com/office/powerpoint/2010/main" val="123685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a:t>Conclusion</a:t>
            </a:r>
          </a:p>
        </p:txBody>
      </p:sp>
      <p:sp>
        <p:nvSpPr>
          <p:cNvPr id="6" name="Content Placeholder 5"/>
          <p:cNvSpPr>
            <a:spLocks noGrp="1"/>
          </p:cNvSpPr>
          <p:nvPr>
            <p:ph sz="half" idx="2"/>
          </p:nvPr>
        </p:nvSpPr>
        <p:spPr>
          <a:xfrm>
            <a:off x="4648200" y="968707"/>
            <a:ext cx="4495800" cy="4550944"/>
          </a:xfrm>
          <a:ln>
            <a:solidFill>
              <a:schemeClr val="tx1"/>
            </a:solidFill>
          </a:ln>
        </p:spPr>
        <p:txBody>
          <a:bodyPr/>
          <a:lstStyle/>
          <a:p>
            <a:endParaRPr lang="en-GB" dirty="0"/>
          </a:p>
          <a:p>
            <a:r>
              <a:rPr lang="en-GB" sz="2400" dirty="0"/>
              <a:t>Curiosity has a central and overlapping role to play in our training, professional practice and individual development.</a:t>
            </a:r>
          </a:p>
          <a:p>
            <a:pPr marL="0" indent="0">
              <a:buNone/>
            </a:pPr>
            <a:endParaRPr lang="en-GB" sz="2400" dirty="0"/>
          </a:p>
          <a:p>
            <a:r>
              <a:rPr lang="en-GB" sz="2400" dirty="0"/>
              <a:t>So what questions are you going to ask? </a:t>
            </a:r>
          </a:p>
          <a:p>
            <a:endParaRPr lang="en-GB" dirty="0"/>
          </a:p>
          <a:p>
            <a:endParaRPr lang="en-GB" dirty="0"/>
          </a:p>
        </p:txBody>
      </p:sp>
      <p:sp>
        <p:nvSpPr>
          <p:cNvPr id="2" name="Content Placeholder 1"/>
          <p:cNvSpPr>
            <a:spLocks noGrp="1"/>
          </p:cNvSpPr>
          <p:nvPr>
            <p:ph sz="half" idx="1"/>
          </p:nvPr>
        </p:nvSpPr>
        <p:spPr/>
        <p:txBody>
          <a:bodyPr/>
          <a:lstStyle/>
          <a:p>
            <a:pPr marL="0" lvl="0" indent="0">
              <a:buNone/>
            </a:pPr>
            <a:endParaRPr lang="en-GB" dirty="0" smtClean="0">
              <a:cs typeface="Helvetica" panose="020B0604020202020204" pitchFamily="34" charset="0"/>
            </a:endParaRPr>
          </a:p>
          <a:p>
            <a:pPr marL="0" lvl="0" indent="0">
              <a:buNone/>
            </a:pPr>
            <a:endParaRPr lang="en-GB" dirty="0">
              <a:cs typeface="Helvetica" panose="020B0604020202020204" pitchFamily="34" charset="0"/>
            </a:endParaRPr>
          </a:p>
          <a:p>
            <a:pPr marL="0" lvl="0" indent="0">
              <a:buNone/>
            </a:pPr>
            <a:endParaRPr lang="en-GB" dirty="0">
              <a:cs typeface="Helvetica" panose="020B0604020202020204" pitchFamily="34" charset="0"/>
            </a:endParaRPr>
          </a:p>
          <a:p>
            <a:pPr marL="0" lvl="0" indent="0">
              <a:buNone/>
            </a:pPr>
            <a:r>
              <a:rPr lang="en-GB" sz="2000" i="1" dirty="0" smtClean="0">
                <a:cs typeface="Helvetica" panose="020B0604020202020204" pitchFamily="34" charset="0"/>
              </a:rPr>
              <a:t>Curiosity </a:t>
            </a:r>
            <a:r>
              <a:rPr lang="en-GB" sz="2000" i="1" dirty="0">
                <a:cs typeface="Helvetica" panose="020B0604020202020204" pitchFamily="34" charset="0"/>
              </a:rPr>
              <a:t>is the very basis of education, and if you tell me that curiosity killed the cat, I say only that the cat died nobly</a:t>
            </a:r>
            <a:r>
              <a:rPr lang="en-GB" sz="2000" i="1" dirty="0" smtClean="0">
                <a:cs typeface="Helvetica" panose="020B0604020202020204" pitchFamily="34" charset="0"/>
              </a:rPr>
              <a:t>. </a:t>
            </a:r>
            <a:r>
              <a:rPr lang="en-GB" sz="2000" dirty="0">
                <a:cs typeface="Helvetica" panose="020B0604020202020204" pitchFamily="34" charset="0"/>
              </a:rPr>
              <a:t>(Arnold </a:t>
            </a:r>
            <a:r>
              <a:rPr lang="en-GB" sz="2000" dirty="0" err="1">
                <a:cs typeface="Helvetica" panose="020B0604020202020204" pitchFamily="34" charset="0"/>
              </a:rPr>
              <a:t>Edinborough</a:t>
            </a:r>
            <a:r>
              <a:rPr lang="en-GB" sz="2000" dirty="0">
                <a:cs typeface="Helvetica" panose="020B0604020202020204" pitchFamily="34" charset="0"/>
              </a:rPr>
              <a:t> cited in </a:t>
            </a:r>
            <a:r>
              <a:rPr lang="en-GB" sz="2000" dirty="0" err="1">
                <a:cs typeface="Helvetica" panose="020B0604020202020204" pitchFamily="34" charset="0"/>
              </a:rPr>
              <a:t>Shenaar</a:t>
            </a:r>
            <a:r>
              <a:rPr lang="en-GB" sz="2000" dirty="0">
                <a:cs typeface="Helvetica" panose="020B0604020202020204" pitchFamily="34" charset="0"/>
              </a:rPr>
              <a:t>-Golan 2013)</a:t>
            </a:r>
          </a:p>
          <a:p>
            <a:endParaRPr lang="en-GB" dirty="0"/>
          </a:p>
        </p:txBody>
      </p:sp>
    </p:spTree>
    <p:extLst>
      <p:ext uri="{BB962C8B-B14F-4D97-AF65-F5344CB8AC3E}">
        <p14:creationId xmlns:p14="http://schemas.microsoft.com/office/powerpoint/2010/main" val="280807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dirty="0"/>
              <a:t>Thank you for listening</a:t>
            </a:r>
          </a:p>
        </p:txBody>
      </p:sp>
      <p:sp>
        <p:nvSpPr>
          <p:cNvPr id="6" name="Content Placeholder 5"/>
          <p:cNvSpPr>
            <a:spLocks noGrp="1"/>
          </p:cNvSpPr>
          <p:nvPr>
            <p:ph idx="1"/>
          </p:nvPr>
        </p:nvSpPr>
        <p:spPr/>
        <p:txBody>
          <a:bodyPr/>
          <a:lstStyle/>
          <a:p>
            <a:pPr marL="0" indent="0">
              <a:buNone/>
            </a:pPr>
            <a:r>
              <a:rPr lang="en-GB" sz="2800" b="1" dirty="0"/>
              <a:t>Any questions?</a:t>
            </a:r>
            <a:endParaRPr lang="en-GB" sz="2800" dirty="0"/>
          </a:p>
          <a:p>
            <a:endParaRPr lang="en-GB" sz="2800" dirty="0"/>
          </a:p>
          <a:p>
            <a:pPr marL="0" indent="0">
              <a:buNone/>
            </a:pPr>
            <a:r>
              <a:rPr lang="en-GB" sz="2800" dirty="0"/>
              <a:t>Contact Dr Andy Mantell at: </a:t>
            </a:r>
            <a:endParaRPr lang="en-GB" sz="2800" dirty="0">
              <a:solidFill>
                <a:srgbClr val="FF0000"/>
              </a:solidFill>
            </a:endParaRPr>
          </a:p>
          <a:p>
            <a:pPr marL="400050" lvl="1" indent="0">
              <a:buNone/>
            </a:pPr>
            <a:r>
              <a:rPr lang="en-GB" dirty="0">
                <a:hlinkClick r:id="rId3"/>
              </a:rPr>
              <a:t>mantella@lsbu.ac.uk</a:t>
            </a:r>
            <a:endParaRPr lang="en-GB" dirty="0"/>
          </a:p>
          <a:p>
            <a:pPr marL="0" indent="0">
              <a:buNone/>
            </a:pPr>
            <a:endParaRPr lang="en-GB" sz="2800" dirty="0"/>
          </a:p>
        </p:txBody>
      </p:sp>
    </p:spTree>
    <p:extLst>
      <p:ext uri="{BB962C8B-B14F-4D97-AF65-F5344CB8AC3E}">
        <p14:creationId xmlns:p14="http://schemas.microsoft.com/office/powerpoint/2010/main" val="263416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824"/>
            <a:ext cx="8229600" cy="1118587"/>
          </a:xfrm>
        </p:spPr>
        <p:txBody>
          <a:bodyPr/>
          <a:lstStyle/>
          <a:p>
            <a:pPr algn="ctr"/>
            <a:r>
              <a:rPr lang="en-GB" dirty="0"/>
              <a:t>The impact of a lack of professional curiosity (PC)</a:t>
            </a:r>
            <a:br>
              <a:rPr lang="en-GB" dirty="0"/>
            </a:br>
            <a:endParaRPr lang="en-GB" dirty="0"/>
          </a:p>
        </p:txBody>
      </p:sp>
      <p:sp>
        <p:nvSpPr>
          <p:cNvPr id="3" name="Content Placeholder 2"/>
          <p:cNvSpPr>
            <a:spLocks noGrp="1"/>
          </p:cNvSpPr>
          <p:nvPr>
            <p:ph idx="1"/>
          </p:nvPr>
        </p:nvSpPr>
        <p:spPr>
          <a:xfrm>
            <a:off x="457200" y="1837679"/>
            <a:ext cx="8229600" cy="3810646"/>
          </a:xfrm>
        </p:spPr>
        <p:txBody>
          <a:bodyPr/>
          <a:lstStyle/>
          <a:p>
            <a:r>
              <a:rPr lang="en-GB" dirty="0"/>
              <a:t>Lack of professional curiosity repeatedly cited in enquires into the abuse of children.</a:t>
            </a:r>
          </a:p>
          <a:p>
            <a:pPr marL="0" indent="0">
              <a:buNone/>
            </a:pPr>
            <a:endParaRPr lang="en-GB" dirty="0"/>
          </a:p>
          <a:p>
            <a:r>
              <a:rPr lang="en-GB" dirty="0"/>
              <a:t>Disguised compliance -“Some families are very good at providing professionals with what they need to hear” (</a:t>
            </a:r>
            <a:r>
              <a:rPr lang="en-GB" dirty="0" err="1"/>
              <a:t>Woolmore</a:t>
            </a:r>
            <a:r>
              <a:rPr lang="en-GB" dirty="0"/>
              <a:t>, interviewed by Naqvi 2013:15)</a:t>
            </a:r>
          </a:p>
          <a:p>
            <a:pPr marL="0" indent="0">
              <a:buNone/>
            </a:pPr>
            <a:endParaRPr lang="en-GB" dirty="0"/>
          </a:p>
          <a:p>
            <a:r>
              <a:rPr lang="en-GB" dirty="0" err="1"/>
              <a:t>Woolmore</a:t>
            </a:r>
            <a:r>
              <a:rPr lang="en-GB" dirty="0"/>
              <a:t> argues that in order to see “…beyond the barriers put up by families says it is vital social workers retain their ‘professional curiosity’”. </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References</a:t>
            </a:r>
          </a:p>
        </p:txBody>
      </p:sp>
      <p:sp>
        <p:nvSpPr>
          <p:cNvPr id="3" name="Content Placeholder 2"/>
          <p:cNvSpPr>
            <a:spLocks noGrp="1"/>
          </p:cNvSpPr>
          <p:nvPr>
            <p:ph idx="1"/>
          </p:nvPr>
        </p:nvSpPr>
        <p:spPr/>
        <p:txBody>
          <a:bodyPr/>
          <a:lstStyle/>
          <a:p>
            <a:r>
              <a:rPr lang="en-GB" sz="1800" dirty="0" err="1"/>
              <a:t>Arksey,H</a:t>
            </a:r>
            <a:r>
              <a:rPr lang="en-GB" sz="1800" dirty="0"/>
              <a:t> &amp; O'Malley L (2005): Scoping studies: towards a methodological framework, International Journal of Social Research Methodology, 8:1, 19-32</a:t>
            </a:r>
          </a:p>
          <a:p>
            <a:r>
              <a:rPr lang="en-US" sz="1800" dirty="0" err="1"/>
              <a:t>Arnone</a:t>
            </a:r>
            <a:r>
              <a:rPr lang="en-US" sz="1800" dirty="0"/>
              <a:t>, M (2003) Using instructional design to strategies to foster curiosity. Available from: </a:t>
            </a:r>
            <a:r>
              <a:rPr lang="en-US" sz="1800" dirty="0">
                <a:hlinkClick r:id="rId2"/>
              </a:rPr>
              <a:t>http://www.ericdigests.org/2004-3/foster.html</a:t>
            </a:r>
            <a:r>
              <a:rPr lang="en-US" sz="1800" dirty="0"/>
              <a:t> (accessed 29/4/16)</a:t>
            </a:r>
            <a:endParaRPr lang="en-GB" sz="1800" dirty="0"/>
          </a:p>
          <a:p>
            <a:r>
              <a:rPr lang="en-GB" sz="1800" dirty="0"/>
              <a:t>BASW (2015) Professionals Capabilities Framework. Available from: </a:t>
            </a:r>
            <a:r>
              <a:rPr lang="en-GB" sz="1800" dirty="0">
                <a:hlinkClick r:id="rId3"/>
              </a:rPr>
              <a:t>https://www.basw.co.uk/pcf/capabilities/?level=10</a:t>
            </a:r>
            <a:r>
              <a:rPr lang="en-GB" sz="1800" dirty="0"/>
              <a:t> (accessed 29/4/16)</a:t>
            </a:r>
          </a:p>
          <a:p>
            <a:r>
              <a:rPr lang="en-GB" sz="1800" dirty="0"/>
              <a:t>Bedford, A (2015) Serious Case Review into Child Sexual Exploitation in Oxfordshire: from the experiences of Children A, B, C, D, E, and F. Oxfordshire Safeguarding Children Board. Available from: http://www.oscb.org.uk/wp-content/uploads/SCR-into-CSE-in-Oxfordshire-FINAL-FOR-WEBSITE.pdf (accessed 26/4/16)</a:t>
            </a:r>
          </a:p>
          <a:p>
            <a:r>
              <a:rPr lang="en-US" sz="1800" dirty="0" err="1"/>
              <a:t>Berlyn</a:t>
            </a:r>
            <a:r>
              <a:rPr lang="en-US" sz="1800" dirty="0"/>
              <a:t>, D (1960) Conflict, arousal and curiosity. New York: McGraw-Hill.</a:t>
            </a:r>
            <a:endParaRPr lang="en-GB" sz="1800" dirty="0"/>
          </a:p>
          <a:p>
            <a:endParaRPr lang="en-GB" sz="1800" dirty="0"/>
          </a:p>
          <a:p>
            <a:endParaRPr lang="en-GB" dirty="0"/>
          </a:p>
        </p:txBody>
      </p:sp>
    </p:spTree>
    <p:extLst>
      <p:ext uri="{BB962C8B-B14F-4D97-AF65-F5344CB8AC3E}">
        <p14:creationId xmlns:p14="http://schemas.microsoft.com/office/powerpoint/2010/main" val="1546157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References</a:t>
            </a:r>
          </a:p>
        </p:txBody>
      </p:sp>
      <p:sp>
        <p:nvSpPr>
          <p:cNvPr id="3" name="Content Placeholder 2"/>
          <p:cNvSpPr>
            <a:spLocks noGrp="1"/>
          </p:cNvSpPr>
          <p:nvPr>
            <p:ph idx="1"/>
          </p:nvPr>
        </p:nvSpPr>
        <p:spPr/>
        <p:txBody>
          <a:bodyPr/>
          <a:lstStyle/>
          <a:p>
            <a:r>
              <a:rPr lang="en-GB" sz="1400" dirty="0" err="1"/>
              <a:t>Broadhurst</a:t>
            </a:r>
            <a:r>
              <a:rPr lang="en-GB" sz="1400" dirty="0"/>
              <a:t>, K, White, S, Fish, S, Munro, E, Fletcher, K and Lincoln, H. (2010 Ten pitfalls and how to avoid them: What research tells us. NSPCC, available from: </a:t>
            </a:r>
            <a:r>
              <a:rPr lang="en-GB" sz="1400" dirty="0">
                <a:hlinkClick r:id="rId2"/>
              </a:rPr>
              <a:t>https://www.nspcc.org.uk/globalassets/documents/research-reports/10-pitfalls-initial-assessments-report.pdf</a:t>
            </a:r>
            <a:r>
              <a:rPr lang="en-GB" sz="1400" dirty="0"/>
              <a:t>  (accessed 10/5/16). </a:t>
            </a:r>
          </a:p>
          <a:p>
            <a:r>
              <a:rPr lang="en-GB" sz="1400" dirty="0" err="1"/>
              <a:t>Buechler</a:t>
            </a:r>
            <a:r>
              <a:rPr lang="en-GB" sz="1400" dirty="0"/>
              <a:t>, S (2004) </a:t>
            </a:r>
            <a:r>
              <a:rPr lang="en-GB" sz="1400" i="1" dirty="0"/>
              <a:t>Clinical Values: Emotions that Guide Psychoanalytic Treatment</a:t>
            </a:r>
            <a:r>
              <a:rPr lang="en-GB" sz="1400" dirty="0"/>
              <a:t>. Abingdon, Oxon: Routledge</a:t>
            </a:r>
          </a:p>
          <a:p>
            <a:r>
              <a:rPr lang="en-GB" sz="1400" dirty="0"/>
              <a:t>Cooper, J (2011) The need for more critically reflective social work. Community Care, Available from:  </a:t>
            </a:r>
            <a:r>
              <a:rPr lang="en-GB" sz="1400" dirty="0">
                <a:hlinkClick r:id="rId3"/>
              </a:rPr>
              <a:t>http://www.communitycare.co.uk/2011/04/08/the-need-for-more-critically-reflective-social-work/</a:t>
            </a:r>
            <a:r>
              <a:rPr lang="en-GB" sz="1400" dirty="0"/>
              <a:t> (accesed28/4/16)</a:t>
            </a:r>
          </a:p>
          <a:p>
            <a:r>
              <a:rPr lang="en-US" sz="1400" dirty="0"/>
              <a:t>Day H (1982) Curiosity and the interested explorer. NSPI Journal 4, 19-22</a:t>
            </a:r>
          </a:p>
          <a:p>
            <a:r>
              <a:rPr lang="en-GB" sz="1400" dirty="0"/>
              <a:t>Department of Health and Social Services Inspectorate (1996) </a:t>
            </a:r>
            <a:r>
              <a:rPr lang="en-GB" sz="1400" i="1" dirty="0"/>
              <a:t>A Hidden Disability: The report of the SSI Traumatic Brain Injury Rehabilitation Project</a:t>
            </a:r>
            <a:r>
              <a:rPr lang="en-GB" sz="1400" dirty="0"/>
              <a:t>. London: HMSO.</a:t>
            </a:r>
          </a:p>
          <a:p>
            <a:r>
              <a:rPr lang="en-GB" sz="1400" dirty="0"/>
              <a:t>Department of Health (2005) </a:t>
            </a:r>
            <a:r>
              <a:rPr lang="en-GB" sz="1400" i="1" dirty="0"/>
              <a:t>Kerr/Haslam Inquiry: Full Report</a:t>
            </a:r>
            <a:r>
              <a:rPr lang="en-GB" sz="1400" dirty="0"/>
              <a:t>. London: TSO (The Stationery Office).</a:t>
            </a:r>
          </a:p>
          <a:p>
            <a:r>
              <a:rPr lang="en-GB" sz="1400" dirty="0"/>
              <a:t>Dewey, (1938) How we think. Boston MA: Houghton</a:t>
            </a:r>
          </a:p>
          <a:p>
            <a:r>
              <a:rPr lang="en-US" sz="1400" dirty="0"/>
              <a:t>Eason, T.</a:t>
            </a:r>
            <a:r>
              <a:rPr lang="en-GB" sz="1400" dirty="0"/>
              <a:t> (2010)Lifelong Learning: Fostering a Culture of Curiosity</a:t>
            </a:r>
            <a:r>
              <a:rPr lang="en-GB" sz="1400" dirty="0">
                <a:hlinkClick r:id="rId4"/>
              </a:rPr>
              <a:t> </a:t>
            </a:r>
            <a:r>
              <a:rPr lang="en-GB" sz="1400" i="1" dirty="0">
                <a:hlinkClick r:id="rId4"/>
              </a:rPr>
              <a:t>Creative Nursing</a:t>
            </a:r>
            <a:r>
              <a:rPr lang="en-GB" sz="1400" i="1" dirty="0"/>
              <a:t> 16(4):155-9 </a:t>
            </a:r>
          </a:p>
          <a:p>
            <a:r>
              <a:rPr lang="en-GB" sz="1400" i="1" dirty="0" err="1"/>
              <a:t>Griffin,A</a:t>
            </a:r>
            <a:r>
              <a:rPr lang="en-GB" sz="1400" i="1" dirty="0"/>
              <a:t>.(2015)</a:t>
            </a:r>
            <a:r>
              <a:rPr lang="en-GB" sz="1400" b="1" dirty="0"/>
              <a:t> </a:t>
            </a:r>
            <a:r>
              <a:rPr lang="en-GB" sz="1400" i="1" dirty="0"/>
              <a:t>Blue and black or white and gold, how the dress colour you see says a lot about you. The Independent 15</a:t>
            </a:r>
            <a:r>
              <a:rPr lang="en-GB" sz="1400" i="1" baseline="30000" dirty="0"/>
              <a:t>th</a:t>
            </a:r>
            <a:r>
              <a:rPr lang="en-GB" sz="1400" i="1" dirty="0"/>
              <a:t> February 2015[online]. Available from </a:t>
            </a:r>
            <a:r>
              <a:rPr lang="en-GB" sz="1400" i="1" u="sng" dirty="0"/>
              <a:t>http.//.www.independent.co.uk › News › Science</a:t>
            </a:r>
            <a:r>
              <a:rPr lang="en-GB" sz="1400" i="1" dirty="0"/>
              <a:t> </a:t>
            </a:r>
            <a:r>
              <a:rPr lang="en-GB" sz="1400" dirty="0"/>
              <a:t>[last accessed 19</a:t>
            </a:r>
            <a:r>
              <a:rPr lang="en-GB" sz="1400" baseline="30000" dirty="0"/>
              <a:t>th</a:t>
            </a:r>
            <a:r>
              <a:rPr lang="en-GB" sz="1400" dirty="0"/>
              <a:t> August 2016]</a:t>
            </a:r>
          </a:p>
          <a:p>
            <a:endParaRPr lang="en-GB" sz="1400" dirty="0"/>
          </a:p>
          <a:p>
            <a:endParaRPr lang="en-GB" sz="1400" dirty="0"/>
          </a:p>
        </p:txBody>
      </p:sp>
    </p:spTree>
    <p:extLst>
      <p:ext uri="{BB962C8B-B14F-4D97-AF65-F5344CB8AC3E}">
        <p14:creationId xmlns:p14="http://schemas.microsoft.com/office/powerpoint/2010/main" val="1217481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References</a:t>
            </a:r>
          </a:p>
        </p:txBody>
      </p:sp>
      <p:sp>
        <p:nvSpPr>
          <p:cNvPr id="3" name="Content Placeholder 2"/>
          <p:cNvSpPr>
            <a:spLocks noGrp="1"/>
          </p:cNvSpPr>
          <p:nvPr>
            <p:ph idx="1"/>
          </p:nvPr>
        </p:nvSpPr>
        <p:spPr/>
        <p:txBody>
          <a:bodyPr/>
          <a:lstStyle/>
          <a:p>
            <a:r>
              <a:rPr lang="en-US" sz="1400" dirty="0"/>
              <a:t>Freire, P (1998) Pedagogy is freedom: Ethics, democracy and civic courage. Lanham MD. Rowman and Littlefield.</a:t>
            </a:r>
          </a:p>
          <a:p>
            <a:r>
              <a:rPr lang="en-GB" sz="1400" dirty="0" err="1"/>
              <a:t>Harbeck</a:t>
            </a:r>
            <a:r>
              <a:rPr lang="en-GB" sz="1400" dirty="0"/>
              <a:t> </a:t>
            </a:r>
            <a:r>
              <a:rPr lang="en-GB" sz="1400" dirty="0" err="1"/>
              <a:t>Voshel</a:t>
            </a:r>
            <a:r>
              <a:rPr lang="en-GB" sz="1400" dirty="0"/>
              <a:t> E (2012) Reflections of a field director: An opportunity to look into the past and see the future. Reflections 18 (2) 24-31.</a:t>
            </a:r>
          </a:p>
          <a:p>
            <a:r>
              <a:rPr lang="en-US" sz="1400" dirty="0"/>
              <a:t>Kedge, S and  </a:t>
            </a:r>
            <a:r>
              <a:rPr lang="en-US" sz="1400" dirty="0" err="1"/>
              <a:t>Appleby,B</a:t>
            </a:r>
            <a:r>
              <a:rPr lang="en-US" sz="1400" dirty="0"/>
              <a:t>.(2010)</a:t>
            </a:r>
            <a:r>
              <a:rPr lang="en-GB" sz="1400" dirty="0"/>
              <a:t> Promoting a culture of curiosity within nursing practice</a:t>
            </a:r>
            <a:r>
              <a:rPr lang="en-US" sz="1400" dirty="0" err="1"/>
              <a:t>Britih</a:t>
            </a:r>
            <a:r>
              <a:rPr lang="en-US" sz="1400" dirty="0"/>
              <a:t> Journal of Nursing 2009, Vol 18,No 10 </a:t>
            </a:r>
            <a:endParaRPr lang="en-GB" sz="1400" dirty="0"/>
          </a:p>
          <a:p>
            <a:r>
              <a:rPr lang="en-US" sz="1400" dirty="0"/>
              <a:t>Kedge, S and  </a:t>
            </a:r>
            <a:r>
              <a:rPr lang="en-US" sz="1400" dirty="0" err="1"/>
              <a:t>Appleby,B</a:t>
            </a:r>
            <a:r>
              <a:rPr lang="en-US" sz="1400" dirty="0"/>
              <a:t>.(2009)</a:t>
            </a:r>
            <a:r>
              <a:rPr lang="en-GB" sz="1400" dirty="0"/>
              <a:t> Promoting curiosity through the enhancement of competence</a:t>
            </a:r>
            <a:r>
              <a:rPr lang="en-US" sz="1400" dirty="0"/>
              <a:t>  </a:t>
            </a:r>
            <a:r>
              <a:rPr lang="en-US" sz="1400" i="1" dirty="0"/>
              <a:t>British Journal of Nursing 2010, Vol 19,No 9</a:t>
            </a:r>
          </a:p>
          <a:p>
            <a:r>
              <a:rPr lang="en-US" sz="1400" dirty="0" err="1"/>
              <a:t>Kirtley</a:t>
            </a:r>
            <a:r>
              <a:rPr lang="en-US" sz="1400" dirty="0"/>
              <a:t>, P (2013) </a:t>
            </a:r>
            <a:r>
              <a:rPr lang="en-US" sz="1400" i="1" dirty="0"/>
              <a:t>If you shine a light you will probably find it</a:t>
            </a:r>
            <a:r>
              <a:rPr lang="en-US" sz="1400" dirty="0"/>
              <a:t>. Report of a grass roots survey of health professionals with regard to their experiences of dealing with child sexual exploitation. NWG Network. Available from nwgnetwork.org (Accessed 9/8/16).</a:t>
            </a:r>
            <a:endParaRPr lang="en-US" sz="1400" i="1" dirty="0"/>
          </a:p>
          <a:p>
            <a:r>
              <a:rPr lang="en-US" sz="1400" dirty="0"/>
              <a:t>Harrington, M (2016) On the road. </a:t>
            </a:r>
            <a:r>
              <a:rPr lang="en-US" sz="1400" i="1" dirty="0"/>
              <a:t>Shutterbug</a:t>
            </a:r>
            <a:r>
              <a:rPr lang="en-US" sz="1400" dirty="0"/>
              <a:t> (May Edition).</a:t>
            </a:r>
          </a:p>
          <a:p>
            <a:r>
              <a:rPr lang="en-US" sz="1400" dirty="0" err="1"/>
              <a:t>Bhardwa</a:t>
            </a:r>
            <a:r>
              <a:rPr lang="en-US" sz="1400" dirty="0"/>
              <a:t>, S (2015) A Local Responsibility. Independent Nurse 16</a:t>
            </a:r>
            <a:r>
              <a:rPr lang="en-US" sz="1400" baseline="30000" dirty="0"/>
              <a:t>th</a:t>
            </a:r>
            <a:r>
              <a:rPr lang="en-US" sz="1400" dirty="0"/>
              <a:t> February 2015. Available from: </a:t>
            </a:r>
            <a:r>
              <a:rPr lang="en-GB" sz="1400" dirty="0">
                <a:hlinkClick r:id="rId2"/>
              </a:rPr>
              <a:t>https:/</a:t>
            </a:r>
            <a:r>
              <a:rPr lang="en-GB" sz="1400" i="1" dirty="0"/>
              <a:t>www.independent</a:t>
            </a:r>
            <a:r>
              <a:rPr lang="en-GB" sz="1400" b="1" i="1" dirty="0"/>
              <a:t>nurse</a:t>
            </a:r>
            <a:r>
              <a:rPr lang="en-GB" sz="1400" i="1" dirty="0"/>
              <a:t>.co.uk/news/fgm-a-local-responsibility/73859/( assessed 18</a:t>
            </a:r>
            <a:r>
              <a:rPr lang="en-GB" sz="1400" i="1" baseline="30000" dirty="0"/>
              <a:t>th</a:t>
            </a:r>
            <a:r>
              <a:rPr lang="en-GB" sz="1400" i="1" dirty="0"/>
              <a:t> May 2016)</a:t>
            </a:r>
            <a:endParaRPr lang="en-GB" sz="1400" dirty="0"/>
          </a:p>
          <a:p>
            <a:r>
              <a:rPr lang="en-US" sz="1400" dirty="0"/>
              <a:t>Izard C (1977) </a:t>
            </a:r>
            <a:r>
              <a:rPr lang="en-US" sz="1400" i="1" dirty="0"/>
              <a:t>Human Emotions</a:t>
            </a:r>
            <a:r>
              <a:rPr lang="en-US" sz="1400" dirty="0"/>
              <a:t>. New York: Plenum Press.</a:t>
            </a:r>
          </a:p>
          <a:p>
            <a:r>
              <a:rPr lang="en-US" sz="1400" dirty="0" err="1"/>
              <a:t>Kashdan</a:t>
            </a:r>
            <a:r>
              <a:rPr lang="en-US" sz="1400" dirty="0"/>
              <a:t>, T Social anxiety spectrum and diminished positive experiences: Theoretical synthesis and meta-analysis. Clinical Psychology Review 27, 348-365.</a:t>
            </a:r>
          </a:p>
          <a:p>
            <a:endParaRPr lang="en-US" sz="1400" dirty="0"/>
          </a:p>
          <a:p>
            <a:endParaRPr lang="en-GB" sz="1400" dirty="0"/>
          </a:p>
        </p:txBody>
      </p:sp>
    </p:spTree>
    <p:extLst>
      <p:ext uri="{BB962C8B-B14F-4D97-AF65-F5344CB8AC3E}">
        <p14:creationId xmlns:p14="http://schemas.microsoft.com/office/powerpoint/2010/main" val="2823631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References</a:t>
            </a:r>
          </a:p>
        </p:txBody>
      </p:sp>
      <p:sp>
        <p:nvSpPr>
          <p:cNvPr id="3" name="Content Placeholder 2"/>
          <p:cNvSpPr>
            <a:spLocks noGrp="1"/>
          </p:cNvSpPr>
          <p:nvPr>
            <p:ph idx="1"/>
          </p:nvPr>
        </p:nvSpPr>
        <p:spPr>
          <a:xfrm>
            <a:off x="572610" y="1266393"/>
            <a:ext cx="8229600" cy="4692650"/>
          </a:xfrm>
        </p:spPr>
        <p:txBody>
          <a:bodyPr/>
          <a:lstStyle/>
          <a:p>
            <a:r>
              <a:rPr lang="en-US" sz="1600" dirty="0" err="1"/>
              <a:t>Litman</a:t>
            </a:r>
            <a:r>
              <a:rPr lang="en-US" sz="1600" dirty="0"/>
              <a:t>, J (2005) Curiosity and the pleasures of learning: Wanting and liking new information. </a:t>
            </a:r>
            <a:r>
              <a:rPr lang="en-US" sz="1600" i="1" dirty="0"/>
              <a:t>Cognitive Emotion </a:t>
            </a:r>
            <a:r>
              <a:rPr lang="en-US" sz="1600" dirty="0"/>
              <a:t>19(6) 793-814</a:t>
            </a:r>
          </a:p>
          <a:p>
            <a:r>
              <a:rPr lang="en-US" sz="1600" dirty="0" err="1"/>
              <a:t>Loewenstein’s</a:t>
            </a:r>
            <a:r>
              <a:rPr lang="en-US" sz="1600" dirty="0"/>
              <a:t> G (1994) The psychology of curiosity. A review and re-interpretation. Psychological Bulletin 116, 75-98</a:t>
            </a:r>
          </a:p>
          <a:p>
            <a:r>
              <a:rPr lang="en-GB" sz="1600" dirty="0"/>
              <a:t>Mantell, A (2010) Traumatic Brain Injury and Potential Safeguarding Concerns. </a:t>
            </a:r>
            <a:r>
              <a:rPr lang="en-GB" sz="1600" i="1" dirty="0"/>
              <a:t>Journal of Adult Protection</a:t>
            </a:r>
            <a:r>
              <a:rPr lang="en-GB" sz="1600" dirty="0"/>
              <a:t>, 12(4) 31-42.</a:t>
            </a:r>
          </a:p>
          <a:p>
            <a:r>
              <a:rPr lang="en-GB" sz="1600" dirty="0"/>
              <a:t>Mantell, A and Jennings M (2016) Professional Curiosity and Traumatic Brain Injury. ICSW, Eighth International Conference on Social Work in Health and Mental Health, National University of Singapore 19-23/6/16 .</a:t>
            </a:r>
          </a:p>
          <a:p>
            <a:r>
              <a:rPr lang="en-GB" sz="1600" dirty="0"/>
              <a:t>Milner, V (2005) Mapping the new frontier of foodbank social work. Social Work Review.</a:t>
            </a:r>
          </a:p>
          <a:p>
            <a:r>
              <a:rPr lang="en-GB" sz="1600" b="1" i="1" dirty="0"/>
              <a:t> </a:t>
            </a:r>
            <a:r>
              <a:rPr lang="en-GB" sz="1600" dirty="0"/>
              <a:t>Munro (2011)The Munro Review of Child </a:t>
            </a:r>
            <a:r>
              <a:rPr lang="en-GB" sz="1600" dirty="0" err="1"/>
              <a:t>Protection:Interim</a:t>
            </a:r>
            <a:r>
              <a:rPr lang="en-GB" sz="1600" dirty="0"/>
              <a:t> Report. Available from:  </a:t>
            </a:r>
            <a:r>
              <a:rPr lang="en-GB" sz="1600" dirty="0">
                <a:hlinkClick r:id="rId2"/>
              </a:rPr>
              <a:t>https://www.gov.uk/government/uploads/system/uploads/attachment_data/file/206993/DFE-00010-2011.pdf</a:t>
            </a:r>
            <a:r>
              <a:rPr lang="en-GB" sz="1600" dirty="0"/>
              <a:t> (accessed 5/5/16)</a:t>
            </a:r>
          </a:p>
          <a:p>
            <a:r>
              <a:rPr lang="en-GB" sz="1600" dirty="0"/>
              <a:t>Naqvi, S (2013) Thinking the unthinkable. Professional Social Work, May, 14-14. Available from </a:t>
            </a:r>
            <a:r>
              <a:rPr lang="en-GB" sz="1600" dirty="0">
                <a:hlinkClick r:id="rId3"/>
              </a:rPr>
              <a:t>http://cdn.basw.co.uk/upload/basw_30935-9.pdf</a:t>
            </a:r>
            <a:r>
              <a:rPr lang="en-GB" sz="1600" dirty="0"/>
              <a:t> (accessed 11/5/16)</a:t>
            </a:r>
          </a:p>
          <a:p>
            <a:r>
              <a:rPr lang="en-GB" sz="1600" dirty="0"/>
              <a:t>NMC (2015) </a:t>
            </a:r>
            <a:r>
              <a:rPr lang="en-GB" sz="1600" i="1" dirty="0">
                <a:hlinkClick r:id="rId4"/>
              </a:rPr>
              <a:t>https://www.</a:t>
            </a:r>
            <a:r>
              <a:rPr lang="en-GB" sz="1600" b="1" i="1" dirty="0">
                <a:hlinkClick r:id="rId4"/>
              </a:rPr>
              <a:t>nmc</a:t>
            </a:r>
            <a:r>
              <a:rPr lang="en-GB" sz="1600" i="1" dirty="0">
                <a:hlinkClick r:id="rId4"/>
              </a:rPr>
              <a:t>.org.uk/.../nurses-and-midwives-will-have-to-report-cases-of-</a:t>
            </a:r>
            <a:r>
              <a:rPr lang="en-GB" sz="1600" b="1" i="1" dirty="0" err="1">
                <a:hlinkClick r:id="rId4"/>
              </a:rPr>
              <a:t>fgm</a:t>
            </a:r>
            <a:r>
              <a:rPr lang="en-GB" sz="1600" i="1" dirty="0">
                <a:hlinkClick r:id="rId4"/>
              </a:rPr>
              <a:t>/</a:t>
            </a:r>
            <a:r>
              <a:rPr lang="en-GB" sz="1600" i="1" dirty="0"/>
              <a:t>( assessed 18</a:t>
            </a:r>
            <a:r>
              <a:rPr lang="en-GB" sz="1600" i="1" baseline="30000" dirty="0"/>
              <a:t>th</a:t>
            </a:r>
            <a:r>
              <a:rPr lang="en-GB" sz="1600" i="1" dirty="0"/>
              <a:t> May 2016)</a:t>
            </a:r>
            <a:endParaRPr lang="en-GB" sz="1600" dirty="0"/>
          </a:p>
          <a:p>
            <a:endParaRPr lang="en-GB" sz="1600" dirty="0"/>
          </a:p>
          <a:p>
            <a:endParaRPr lang="en-US" sz="1600" dirty="0"/>
          </a:p>
          <a:p>
            <a:endParaRPr lang="en-GB" sz="1600" dirty="0"/>
          </a:p>
        </p:txBody>
      </p:sp>
    </p:spTree>
    <p:extLst>
      <p:ext uri="{BB962C8B-B14F-4D97-AF65-F5344CB8AC3E}">
        <p14:creationId xmlns:p14="http://schemas.microsoft.com/office/powerpoint/2010/main" val="1552341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References</a:t>
            </a:r>
          </a:p>
        </p:txBody>
      </p:sp>
      <p:sp>
        <p:nvSpPr>
          <p:cNvPr id="3" name="Content Placeholder 2"/>
          <p:cNvSpPr>
            <a:spLocks noGrp="1"/>
          </p:cNvSpPr>
          <p:nvPr>
            <p:ph idx="1"/>
          </p:nvPr>
        </p:nvSpPr>
        <p:spPr>
          <a:xfrm>
            <a:off x="563732" y="1426192"/>
            <a:ext cx="8229600" cy="4388682"/>
          </a:xfrm>
        </p:spPr>
        <p:txBody>
          <a:bodyPr/>
          <a:lstStyle/>
          <a:p>
            <a:r>
              <a:rPr lang="en-GB" sz="1600" i="1" dirty="0" err="1">
                <a:solidFill>
                  <a:srgbClr val="FF0000"/>
                </a:solidFill>
                <a:hlinkClick r:id="rId2"/>
              </a:rPr>
              <a:t>Oshikanlu</a:t>
            </a:r>
            <a:r>
              <a:rPr lang="en-GB" sz="1600" i="1" dirty="0">
                <a:solidFill>
                  <a:srgbClr val="FF0000"/>
                </a:solidFill>
                <a:hlinkClick r:id="rId2"/>
              </a:rPr>
              <a:t>, R (2014) </a:t>
            </a:r>
            <a:r>
              <a:rPr lang="en-GB" sz="1600" dirty="0">
                <a:solidFill>
                  <a:srgbClr val="FF0000"/>
                </a:solidFill>
                <a:hlinkClick r:id="rId2"/>
              </a:rPr>
              <a:t>Re-Kindle your Curiosity</a:t>
            </a:r>
            <a:r>
              <a:rPr lang="en-GB" sz="1600" i="1" dirty="0">
                <a:solidFill>
                  <a:srgbClr val="FF0000"/>
                </a:solidFill>
                <a:hlinkClick r:id="rId2"/>
              </a:rPr>
              <a:t>. Nursing Times 9/5/14</a:t>
            </a:r>
            <a:r>
              <a:rPr lang="en-GB" sz="1600" dirty="0">
                <a:solidFill>
                  <a:srgbClr val="FF0000"/>
                </a:solidFill>
                <a:hlinkClick r:id="rId2"/>
              </a:rPr>
              <a:t>, Available from</a:t>
            </a:r>
            <a:r>
              <a:rPr lang="en-GB" sz="1600" i="1" dirty="0">
                <a:solidFill>
                  <a:srgbClr val="FF0000"/>
                </a:solidFill>
                <a:hlinkClick r:id="rId2"/>
              </a:rPr>
              <a:t>: www.</a:t>
            </a:r>
            <a:r>
              <a:rPr lang="en-GB" sz="1600" b="1" i="1" dirty="0">
                <a:solidFill>
                  <a:srgbClr val="FF0000"/>
                </a:solidFill>
                <a:hlinkClick r:id="rId2"/>
              </a:rPr>
              <a:t>nursing</a:t>
            </a:r>
            <a:r>
              <a:rPr lang="en-GB" sz="1600" i="1" dirty="0">
                <a:solidFill>
                  <a:srgbClr val="FF0000"/>
                </a:solidFill>
                <a:hlinkClick r:id="rId2"/>
              </a:rPr>
              <a:t>times.net/rekindle-your-</a:t>
            </a:r>
            <a:r>
              <a:rPr lang="en-GB" sz="1600" b="1" i="1" dirty="0">
                <a:solidFill>
                  <a:srgbClr val="FF0000"/>
                </a:solidFill>
                <a:hlinkClick r:id="rId2"/>
              </a:rPr>
              <a:t>curiosity</a:t>
            </a:r>
            <a:r>
              <a:rPr lang="en-GB" sz="1600" dirty="0"/>
              <a:t> ( assessed 18/5/16)</a:t>
            </a:r>
          </a:p>
          <a:p>
            <a:r>
              <a:rPr lang="en-GB" sz="1600" dirty="0" err="1"/>
              <a:t>Prilleltensky</a:t>
            </a:r>
            <a:r>
              <a:rPr lang="en-GB" sz="1600" dirty="0"/>
              <a:t>, I., Rossiter, A., &amp; Walsh-Bowers, R. (1996). Preventing harm and promoting ethical discourse in the helping professions. Ethics and Behaviour 4, 287-306.</a:t>
            </a:r>
          </a:p>
          <a:p>
            <a:r>
              <a:rPr lang="en-US" sz="1600" dirty="0" err="1"/>
              <a:t>Shenaar</a:t>
            </a:r>
            <a:r>
              <a:rPr lang="en-US" sz="1600" dirty="0"/>
              <a:t>-Golan V and </a:t>
            </a:r>
            <a:r>
              <a:rPr lang="en-US" sz="1600" dirty="0" err="1"/>
              <a:t>Gutman</a:t>
            </a:r>
            <a:r>
              <a:rPr lang="en-US" sz="1600" dirty="0"/>
              <a:t> C (2013) Curiosity and the cat: Teaching strategies that foster curiosity. Social work with groups 36(4) 349-359 </a:t>
            </a:r>
            <a:endParaRPr lang="en-GB" sz="1600" dirty="0"/>
          </a:p>
          <a:p>
            <a:r>
              <a:rPr lang="en-GB" sz="1600" dirty="0"/>
              <a:t>Tate R, </a:t>
            </a:r>
            <a:r>
              <a:rPr lang="en-GB" sz="1600" dirty="0" err="1"/>
              <a:t>Broe</a:t>
            </a:r>
            <a:r>
              <a:rPr lang="en-GB" sz="1600" dirty="0"/>
              <a:t> G &amp; </a:t>
            </a:r>
            <a:r>
              <a:rPr lang="en-GB" sz="1600" dirty="0" err="1"/>
              <a:t>Lulham</a:t>
            </a:r>
            <a:r>
              <a:rPr lang="en-GB" sz="1600" dirty="0"/>
              <a:t> J (1989) Impairment after severe</a:t>
            </a:r>
          </a:p>
          <a:p>
            <a:r>
              <a:rPr lang="en-GB" sz="1600" dirty="0"/>
              <a:t>blunt head injury: the results from a consecutive series of 100</a:t>
            </a:r>
          </a:p>
          <a:p>
            <a:r>
              <a:rPr lang="en-GB" sz="1600" dirty="0" err="1"/>
              <a:t>patiewnts</a:t>
            </a:r>
            <a:r>
              <a:rPr lang="en-GB" sz="1600" dirty="0"/>
              <a:t>. </a:t>
            </a:r>
            <a:r>
              <a:rPr lang="en-GB" sz="1600" i="1" dirty="0" err="1"/>
              <a:t>Acta</a:t>
            </a:r>
            <a:r>
              <a:rPr lang="en-GB" sz="1600" i="1" dirty="0"/>
              <a:t> </a:t>
            </a:r>
            <a:r>
              <a:rPr lang="en-GB" sz="1600" i="1" dirty="0" err="1"/>
              <a:t>Neurologica</a:t>
            </a:r>
            <a:r>
              <a:rPr lang="en-GB" sz="1600" i="1" dirty="0"/>
              <a:t> </a:t>
            </a:r>
            <a:r>
              <a:rPr lang="en-GB" sz="1600" i="1" dirty="0" err="1"/>
              <a:t>Scandinavica</a:t>
            </a:r>
            <a:r>
              <a:rPr lang="en-GB" sz="1600" i="1" dirty="0"/>
              <a:t> </a:t>
            </a:r>
            <a:r>
              <a:rPr lang="en-GB" sz="1600" b="1" dirty="0"/>
              <a:t>79 </a:t>
            </a:r>
            <a:r>
              <a:rPr lang="en-GB" sz="1600" dirty="0"/>
              <a:t>(2) 97–100.</a:t>
            </a:r>
          </a:p>
          <a:p>
            <a:r>
              <a:rPr lang="en-GB" sz="1600" dirty="0"/>
              <a:t>Vygotsky, L  (1978). </a:t>
            </a:r>
            <a:r>
              <a:rPr lang="en-GB" sz="1600" i="1" dirty="0"/>
              <a:t>Mind in society: The development of higher psychological processes</a:t>
            </a:r>
            <a:r>
              <a:rPr lang="en-GB" sz="1600" dirty="0"/>
              <a:t>. Cambridge, MA: Harvard University Press</a:t>
            </a:r>
          </a:p>
          <a:p>
            <a:r>
              <a:rPr lang="en-GB" sz="1600" dirty="0"/>
              <a:t>White, J (2007) Working in the Midst of Ideological and Cultural Differences: Critically Reflecting on Youth Suicide Prevention in Indigenous Communities.  Canadian Journal of Counselling 41(4), 213-227.</a:t>
            </a:r>
          </a:p>
          <a:p>
            <a:r>
              <a:rPr lang="en-GB" sz="1600" dirty="0"/>
              <a:t>www.independent.co.uk </a:t>
            </a:r>
          </a:p>
        </p:txBody>
      </p:sp>
    </p:spTree>
    <p:extLst>
      <p:ext uri="{BB962C8B-B14F-4D97-AF65-F5344CB8AC3E}">
        <p14:creationId xmlns:p14="http://schemas.microsoft.com/office/powerpoint/2010/main" val="2461678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Acknowledgements</a:t>
            </a:r>
          </a:p>
        </p:txBody>
      </p:sp>
      <p:sp>
        <p:nvSpPr>
          <p:cNvPr id="3" name="Content Placeholder 2"/>
          <p:cNvSpPr>
            <a:spLocks noGrp="1"/>
          </p:cNvSpPr>
          <p:nvPr>
            <p:ph idx="1"/>
          </p:nvPr>
        </p:nvSpPr>
        <p:spPr>
          <a:xfrm>
            <a:off x="421689" y="955675"/>
            <a:ext cx="8229600" cy="4692650"/>
          </a:xfrm>
        </p:spPr>
        <p:txBody>
          <a:bodyPr/>
          <a:lstStyle/>
          <a:p>
            <a:pPr algn="ctr"/>
            <a:r>
              <a:rPr lang="en-GB" dirty="0"/>
              <a:t>We would like to thank Jo </a:t>
            </a:r>
            <a:r>
              <a:rPr lang="en-GB" dirty="0" err="1"/>
              <a:t>Delree</a:t>
            </a:r>
            <a:r>
              <a:rPr lang="en-GB" dirty="0"/>
              <a:t> for her support</a:t>
            </a:r>
          </a:p>
        </p:txBody>
      </p:sp>
    </p:spTree>
    <p:extLst>
      <p:ext uri="{BB962C8B-B14F-4D97-AF65-F5344CB8AC3E}">
        <p14:creationId xmlns:p14="http://schemas.microsoft.com/office/powerpoint/2010/main" val="417418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Purpose</a:t>
            </a:r>
          </a:p>
        </p:txBody>
      </p:sp>
      <p:sp>
        <p:nvSpPr>
          <p:cNvPr id="3" name="Content Placeholder 2"/>
          <p:cNvSpPr>
            <a:spLocks noGrp="1"/>
          </p:cNvSpPr>
          <p:nvPr>
            <p:ph idx="1"/>
          </p:nvPr>
        </p:nvSpPr>
        <p:spPr/>
        <p:txBody>
          <a:bodyPr/>
          <a:lstStyle/>
          <a:p>
            <a:pPr marL="342900" lvl="0" indent="-342900" fontAlgn="auto">
              <a:spcAft>
                <a:spcPts val="0"/>
              </a:spcAft>
              <a:buFont typeface="Arial" panose="020B0604020202020204" pitchFamily="34" charset="0"/>
              <a:buChar char="•"/>
            </a:pPr>
            <a:r>
              <a:rPr lang="en-GB" sz="2200" b="1" dirty="0">
                <a:solidFill>
                  <a:prstClr val="black"/>
                </a:solidFill>
                <a:ea typeface="+mn-ea"/>
                <a:cs typeface="Helvetica" panose="020B0604020202020204" pitchFamily="34" charset="0"/>
              </a:rPr>
              <a:t>Research question:</a:t>
            </a:r>
          </a:p>
          <a:p>
            <a:pPr marL="742950" lvl="1" indent="-285750" fontAlgn="auto">
              <a:spcAft>
                <a:spcPts val="0"/>
              </a:spcAft>
              <a:buFont typeface="Courier New" panose="02070309020205020404" pitchFamily="49" charset="0"/>
              <a:buChar char="o"/>
            </a:pPr>
            <a:r>
              <a:rPr lang="en-GB" sz="2200" dirty="0">
                <a:solidFill>
                  <a:prstClr val="black"/>
                </a:solidFill>
                <a:ea typeface="+mn-ea"/>
                <a:cs typeface="Helvetica" panose="020B0604020202020204" pitchFamily="34" charset="0"/>
              </a:rPr>
              <a:t>What is the significance of professional curiosity to contemporary nursing and social work practice?</a:t>
            </a:r>
          </a:p>
          <a:p>
            <a:pPr marL="342900" lvl="0" indent="-342900" fontAlgn="auto">
              <a:spcAft>
                <a:spcPts val="0"/>
              </a:spcAft>
              <a:buFont typeface="Arial" panose="020B0604020202020204" pitchFamily="34" charset="0"/>
              <a:buChar char="•"/>
            </a:pPr>
            <a:r>
              <a:rPr lang="en-GB" sz="2200" b="1" dirty="0">
                <a:solidFill>
                  <a:prstClr val="black"/>
                </a:solidFill>
                <a:ea typeface="+mn-ea"/>
                <a:cs typeface="Helvetica" panose="020B0604020202020204" pitchFamily="34" charset="0"/>
              </a:rPr>
              <a:t>Aims</a:t>
            </a:r>
            <a:r>
              <a:rPr lang="en-GB" sz="2200" dirty="0">
                <a:solidFill>
                  <a:prstClr val="black"/>
                </a:solidFill>
                <a:ea typeface="+mn-ea"/>
                <a:cs typeface="Helvetica" panose="020B0604020202020204" pitchFamily="34" charset="0"/>
              </a:rPr>
              <a:t>:</a:t>
            </a:r>
          </a:p>
          <a:p>
            <a:pPr marL="742950" lvl="1" indent="-285750" fontAlgn="auto">
              <a:spcAft>
                <a:spcPts val="0"/>
              </a:spcAft>
              <a:buFont typeface="Courier New" panose="02070309020205020404" pitchFamily="49" charset="0"/>
              <a:buChar char="o"/>
            </a:pPr>
            <a:r>
              <a:rPr lang="en-US" sz="2300" dirty="0">
                <a:solidFill>
                  <a:prstClr val="black"/>
                </a:solidFill>
                <a:ea typeface="+mn-ea"/>
                <a:cs typeface="Helvetica" panose="020B0604020202020204" pitchFamily="34" charset="0"/>
              </a:rPr>
              <a:t>Identify the knowledge base that has been produced by nursing and social work.</a:t>
            </a:r>
            <a:endParaRPr lang="en-GB" sz="2300" dirty="0">
              <a:solidFill>
                <a:prstClr val="black"/>
              </a:solidFill>
              <a:ea typeface="+mn-ea"/>
              <a:cs typeface="Helvetica" panose="020B0604020202020204" pitchFamily="34" charset="0"/>
            </a:endParaRPr>
          </a:p>
          <a:p>
            <a:pPr marL="742950" lvl="1" indent="-285750" fontAlgn="auto">
              <a:spcAft>
                <a:spcPts val="0"/>
              </a:spcAft>
              <a:buFont typeface="Courier New" panose="02070309020205020404" pitchFamily="49" charset="0"/>
              <a:buChar char="o"/>
            </a:pPr>
            <a:r>
              <a:rPr lang="en-US" sz="2300" dirty="0">
                <a:solidFill>
                  <a:prstClr val="black"/>
                </a:solidFill>
                <a:ea typeface="+mn-ea"/>
                <a:cs typeface="Helvetica" panose="020B0604020202020204" pitchFamily="34" charset="0"/>
              </a:rPr>
              <a:t>Identify themes with significance for trans-disciplinary practice.</a:t>
            </a:r>
            <a:endParaRPr lang="en-GB" sz="2300" dirty="0">
              <a:solidFill>
                <a:prstClr val="black"/>
              </a:solidFill>
              <a:ea typeface="+mn-ea"/>
              <a:cs typeface="Helvetica" panose="020B0604020202020204" pitchFamily="34" charset="0"/>
            </a:endParaRPr>
          </a:p>
          <a:p>
            <a:pPr marL="342900" lvl="0" indent="-342900" fontAlgn="auto">
              <a:spcAft>
                <a:spcPts val="0"/>
              </a:spcAft>
              <a:buFont typeface="Arial" panose="020B0604020202020204" pitchFamily="34" charset="0"/>
              <a:buChar char="•"/>
            </a:pPr>
            <a:r>
              <a:rPr lang="en-GB" sz="2200" b="1" dirty="0">
                <a:solidFill>
                  <a:prstClr val="black"/>
                </a:solidFill>
                <a:ea typeface="+mn-ea"/>
                <a:cs typeface="Helvetica" panose="020B0604020202020204" pitchFamily="34" charset="0"/>
              </a:rPr>
              <a:t>Objective:</a:t>
            </a:r>
          </a:p>
          <a:p>
            <a:pPr marL="742950" lvl="1" indent="-285750" fontAlgn="auto">
              <a:spcAft>
                <a:spcPts val="0"/>
              </a:spcAft>
              <a:buFont typeface="Courier New" panose="02070309020205020404" pitchFamily="49" charset="0"/>
              <a:buChar char="o"/>
            </a:pPr>
            <a:r>
              <a:rPr lang="en-GB" sz="2200" dirty="0">
                <a:solidFill>
                  <a:prstClr val="black"/>
                </a:solidFill>
                <a:ea typeface="+mn-ea"/>
                <a:cs typeface="Helvetica" panose="020B0604020202020204" pitchFamily="34" charset="0"/>
              </a:rPr>
              <a:t>To highlight the contribution that professional curiosity may make to practice in both professions.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 Scoping Study</a:t>
            </a:r>
            <a:br>
              <a:rPr lang="en-GB" dirty="0"/>
            </a:br>
            <a:r>
              <a:rPr lang="en-GB" dirty="0"/>
              <a:t> </a:t>
            </a:r>
            <a:r>
              <a:rPr lang="en-GB" sz="2000" dirty="0"/>
              <a:t>(</a:t>
            </a:r>
            <a:r>
              <a:rPr lang="en-GB" sz="2000" dirty="0" err="1"/>
              <a:t>Arkesy</a:t>
            </a:r>
            <a:r>
              <a:rPr lang="en-GB" sz="2000" dirty="0"/>
              <a:t> and O’Malley 2005) </a:t>
            </a:r>
          </a:p>
        </p:txBody>
      </p:sp>
      <p:graphicFrame>
        <p:nvGraphicFramePr>
          <p:cNvPr id="3" name="Content Placeholder 3"/>
          <p:cNvGraphicFramePr>
            <a:graphicFrameLocks/>
          </p:cNvGraphicFramePr>
          <p:nvPr>
            <p:extLst>
              <p:ext uri="{D42A27DB-BD31-4B8C-83A1-F6EECF244321}">
                <p14:modId xmlns:p14="http://schemas.microsoft.com/office/powerpoint/2010/main" val="1219542384"/>
              </p:ext>
            </p:extLst>
          </p:nvPr>
        </p:nvGraphicFramePr>
        <p:xfrm>
          <a:off x="215008" y="911181"/>
          <a:ext cx="8928992" cy="4540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0" y="5586224"/>
            <a:ext cx="4320480" cy="276999"/>
          </a:xfrm>
          <a:prstGeom prst="rect">
            <a:avLst/>
          </a:prstGeom>
          <a:noFill/>
        </p:spPr>
        <p:txBody>
          <a:bodyPr wrap="square" rtlCol="0">
            <a:spAutoFit/>
          </a:bodyPr>
          <a:lstStyle/>
          <a:p>
            <a:r>
              <a:rPr lang="en-GB" sz="1200" dirty="0" err="1"/>
              <a:t>Mantell</a:t>
            </a:r>
            <a:r>
              <a:rPr lang="en-GB" sz="1200" dirty="0"/>
              <a:t> and Jennings 2016</a:t>
            </a:r>
          </a:p>
        </p:txBody>
      </p:sp>
    </p:spTree>
    <p:extLst>
      <p:ext uri="{BB962C8B-B14F-4D97-AF65-F5344CB8AC3E}">
        <p14:creationId xmlns:p14="http://schemas.microsoft.com/office/powerpoint/2010/main" val="295192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a:t>Identifying items</a:t>
            </a:r>
          </a:p>
        </p:txBody>
      </p:sp>
      <p:sp>
        <p:nvSpPr>
          <p:cNvPr id="4" name="Content Placeholder 3"/>
          <p:cNvSpPr>
            <a:spLocks noGrp="1"/>
          </p:cNvSpPr>
          <p:nvPr>
            <p:ph idx="1"/>
          </p:nvPr>
        </p:nvSpPr>
        <p:spPr/>
        <p:txBody>
          <a:bodyPr/>
          <a:lstStyle/>
          <a:p>
            <a:r>
              <a:rPr lang="en-GB" dirty="0"/>
              <a:t>To identify the literature produced in social work the following databases were searched from 2005 to 2015 : </a:t>
            </a:r>
          </a:p>
          <a:p>
            <a:pPr lvl="1"/>
            <a:r>
              <a:rPr lang="en-GB" sz="2000" dirty="0"/>
              <a:t>Medline, </a:t>
            </a:r>
          </a:p>
          <a:p>
            <a:pPr lvl="1"/>
            <a:r>
              <a:rPr lang="en-GB" sz="2000" dirty="0" err="1"/>
              <a:t>Psychinfo</a:t>
            </a:r>
            <a:r>
              <a:rPr lang="en-GB" sz="2000" dirty="0"/>
              <a:t>, </a:t>
            </a:r>
          </a:p>
          <a:p>
            <a:pPr lvl="1"/>
            <a:r>
              <a:rPr lang="en-GB" sz="2000" dirty="0" err="1"/>
              <a:t>Soc</a:t>
            </a:r>
            <a:r>
              <a:rPr lang="en-GB" sz="2000" dirty="0"/>
              <a:t> </a:t>
            </a:r>
            <a:r>
              <a:rPr lang="en-GB" sz="2000" dirty="0" err="1"/>
              <a:t>Index,Cinahl</a:t>
            </a:r>
            <a:r>
              <a:rPr lang="en-GB" sz="2000" dirty="0"/>
              <a:t>, </a:t>
            </a:r>
          </a:p>
          <a:p>
            <a:pPr lvl="1"/>
            <a:r>
              <a:rPr lang="en-GB" sz="2000" dirty="0"/>
              <a:t>ASUS</a:t>
            </a:r>
          </a:p>
          <a:p>
            <a:pPr lvl="1"/>
            <a:r>
              <a:rPr lang="en-GB" sz="2000" dirty="0"/>
              <a:t>SCOPUS</a:t>
            </a:r>
          </a:p>
          <a:p>
            <a:pPr marL="0" indent="0">
              <a:buNone/>
            </a:pPr>
            <a:endParaRPr lang="en-GB" dirty="0"/>
          </a:p>
          <a:p>
            <a:r>
              <a:rPr lang="en-GB" dirty="0"/>
              <a:t>The search term used were ‘Professional curiosity”, “Professional curiosity” and “social work” and “curiosity” and “social work”.</a:t>
            </a:r>
          </a:p>
          <a:p>
            <a:pPr marL="0" indent="0">
              <a:buNone/>
            </a:pPr>
            <a:endParaRPr lang="en-GB" dirty="0"/>
          </a:p>
          <a:p>
            <a:r>
              <a:rPr lang="en-GB" dirty="0"/>
              <a:t>This was repeated for nursing, with ‘</a:t>
            </a:r>
            <a:r>
              <a:rPr lang="en-GB" dirty="0" err="1"/>
              <a:t>nurs</a:t>
            </a:r>
            <a:r>
              <a:rPr lang="en-GB" dirty="0"/>
              <a:t>*’ substituted for ‘social work’. </a:t>
            </a:r>
          </a:p>
          <a:p>
            <a:endParaRPr lang="en-GB" dirty="0"/>
          </a:p>
        </p:txBody>
      </p:sp>
    </p:spTree>
    <p:extLst>
      <p:ext uri="{BB962C8B-B14F-4D97-AF65-F5344CB8AC3E}">
        <p14:creationId xmlns:p14="http://schemas.microsoft.com/office/powerpoint/2010/main" val="1543742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Selecting items</a:t>
            </a:r>
          </a:p>
        </p:txBody>
      </p:sp>
      <p:sp>
        <p:nvSpPr>
          <p:cNvPr id="3" name="Content Placeholder 2"/>
          <p:cNvSpPr>
            <a:spLocks noGrp="1"/>
          </p:cNvSpPr>
          <p:nvPr>
            <p:ph idx="1"/>
          </p:nvPr>
        </p:nvSpPr>
        <p:spPr/>
        <p:txBody>
          <a:bodyPr/>
          <a:lstStyle/>
          <a:p>
            <a:r>
              <a:rPr lang="en-GB" dirty="0"/>
              <a:t>The social work search produced 29 results of which 20 were not about social work, 4 not on PC. One was a book review. </a:t>
            </a:r>
          </a:p>
          <a:p>
            <a:pPr lvl="1"/>
            <a:r>
              <a:rPr lang="en-GB" sz="2000" b="1" dirty="0"/>
              <a:t>4 were accepted.</a:t>
            </a:r>
            <a:r>
              <a:rPr lang="en-GB" sz="2000" dirty="0"/>
              <a:t> </a:t>
            </a:r>
          </a:p>
          <a:p>
            <a:pPr marL="457200" lvl="1" indent="0">
              <a:buNone/>
            </a:pPr>
            <a:endParaRPr lang="en-GB" sz="2000" dirty="0"/>
          </a:p>
          <a:p>
            <a:r>
              <a:rPr lang="en-GB" dirty="0"/>
              <a:t>The nursing search produced 27</a:t>
            </a:r>
            <a:r>
              <a:rPr lang="en-GB" dirty="0">
                <a:solidFill>
                  <a:srgbClr val="FF0000"/>
                </a:solidFill>
              </a:rPr>
              <a:t> </a:t>
            </a:r>
            <a:r>
              <a:rPr lang="en-GB" dirty="0"/>
              <a:t>of which 22 did not meet the criteria and 1 was prior to 2005. </a:t>
            </a:r>
          </a:p>
          <a:p>
            <a:pPr lvl="1"/>
            <a:r>
              <a:rPr lang="en-GB" sz="2000" b="1" dirty="0"/>
              <a:t>4 were accepted.</a:t>
            </a:r>
          </a:p>
          <a:p>
            <a:pPr marL="457200" lvl="1" indent="0">
              <a:buNone/>
            </a:pPr>
            <a:endParaRPr lang="en-GB" sz="2000" b="1" dirty="0"/>
          </a:p>
          <a:p>
            <a:r>
              <a:rPr lang="en-GB" dirty="0"/>
              <a:t>The iterative search produced 9 items results, none of which met the criteria.</a:t>
            </a:r>
          </a:p>
          <a:p>
            <a:endParaRPr lang="en-GB" dirty="0"/>
          </a:p>
        </p:txBody>
      </p:sp>
    </p:spTree>
    <p:extLst>
      <p:ext uri="{BB962C8B-B14F-4D97-AF65-F5344CB8AC3E}">
        <p14:creationId xmlns:p14="http://schemas.microsoft.com/office/powerpoint/2010/main" val="262459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07709918"/>
              </p:ext>
            </p:extLst>
          </p:nvPr>
        </p:nvGraphicFramePr>
        <p:xfrm>
          <a:off x="50103" y="620687"/>
          <a:ext cx="9144001" cy="6542188"/>
        </p:xfrm>
        <a:graphic>
          <a:graphicData uri="http://schemas.openxmlformats.org/drawingml/2006/table">
            <a:tbl>
              <a:tblPr firstRow="1" bandRow="1">
                <a:tableStyleId>{5C22544A-7EE6-4342-B048-85BDC9FD1C3A}</a:tableStyleId>
              </a:tblPr>
              <a:tblGrid>
                <a:gridCol w="1641576">
                  <a:extLst>
                    <a:ext uri="{9D8B030D-6E8A-4147-A177-3AD203B41FA5}">
                      <a16:colId xmlns="" xmlns:a16="http://schemas.microsoft.com/office/drawing/2014/main" val="465985612"/>
                    </a:ext>
                  </a:extLst>
                </a:gridCol>
                <a:gridCol w="1911334">
                  <a:extLst>
                    <a:ext uri="{9D8B030D-6E8A-4147-A177-3AD203B41FA5}">
                      <a16:colId xmlns="" xmlns:a16="http://schemas.microsoft.com/office/drawing/2014/main" val="1813241734"/>
                    </a:ext>
                  </a:extLst>
                </a:gridCol>
                <a:gridCol w="1863697">
                  <a:extLst>
                    <a:ext uri="{9D8B030D-6E8A-4147-A177-3AD203B41FA5}">
                      <a16:colId xmlns="" xmlns:a16="http://schemas.microsoft.com/office/drawing/2014/main" val="3093791109"/>
                    </a:ext>
                  </a:extLst>
                </a:gridCol>
                <a:gridCol w="1863697">
                  <a:extLst>
                    <a:ext uri="{9D8B030D-6E8A-4147-A177-3AD203B41FA5}">
                      <a16:colId xmlns="" xmlns:a16="http://schemas.microsoft.com/office/drawing/2014/main" val="1824908287"/>
                    </a:ext>
                  </a:extLst>
                </a:gridCol>
                <a:gridCol w="1863697">
                  <a:extLst>
                    <a:ext uri="{9D8B030D-6E8A-4147-A177-3AD203B41FA5}">
                      <a16:colId xmlns="" xmlns:a16="http://schemas.microsoft.com/office/drawing/2014/main" val="3738580829"/>
                    </a:ext>
                  </a:extLst>
                </a:gridCol>
              </a:tblGrid>
              <a:tr h="554937">
                <a:tc>
                  <a:txBody>
                    <a:bodyPr/>
                    <a:lstStyle/>
                    <a:p>
                      <a:r>
                        <a:rPr lang="en-GB" sz="1800" dirty="0">
                          <a:latin typeface="Helvetica" panose="020B0604020202020204" pitchFamily="34" charset="0"/>
                          <a:cs typeface="Helvetica" panose="020B0604020202020204" pitchFamily="34" charset="0"/>
                        </a:rPr>
                        <a:t>Name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a:solidFill>
                            <a:schemeClr val="lt1"/>
                          </a:solidFill>
                          <a:effectLst/>
                          <a:latin typeface="Helvetica" panose="020B0604020202020204" pitchFamily="34" charset="0"/>
                          <a:ea typeface="+mn-ea"/>
                          <a:cs typeface="Helvetica" panose="020B0604020202020204" pitchFamily="34" charset="0"/>
                        </a:rPr>
                        <a:t>Milner V.</a:t>
                      </a:r>
                      <a:endParaRPr lang="en-GB" sz="1800" dirty="0">
                        <a:latin typeface="Helvetica" panose="020B0604020202020204" pitchFamily="34" charset="0"/>
                        <a:cs typeface="Helvetica" panose="020B0604020202020204" pitchFamily="34" charset="0"/>
                      </a:endParaRPr>
                    </a:p>
                  </a:txBody>
                  <a:tcPr/>
                </a:tc>
                <a:tc>
                  <a:txBody>
                    <a:bodyPr/>
                    <a:lstStyle/>
                    <a:p>
                      <a:pPr algn="just">
                        <a:spcAft>
                          <a:spcPts val="0"/>
                        </a:spcAft>
                      </a:pPr>
                      <a:r>
                        <a:rPr kumimoji="0" lang="en-US" sz="1800" b="1" kern="1200" dirty="0">
                          <a:solidFill>
                            <a:schemeClr val="lt1"/>
                          </a:solidFill>
                          <a:effectLst/>
                          <a:latin typeface="Helvetica" panose="020B0604020202020204" pitchFamily="34" charset="0"/>
                          <a:ea typeface="+mn-ea"/>
                          <a:cs typeface="Helvetica" panose="020B0604020202020204" pitchFamily="34" charset="0"/>
                        </a:rPr>
                        <a:t>White J.</a:t>
                      </a:r>
                      <a:endParaRPr lang="en-GB" sz="1800" dirty="0">
                        <a:effectLst/>
                        <a:latin typeface="Helvetica" panose="020B0604020202020204" pitchFamily="34" charset="0"/>
                        <a:ea typeface="Times New Roman" panose="02020603050405020304" pitchFamily="18" charset="0"/>
                        <a:cs typeface="Helvetica" panose="020B0604020202020204" pitchFamily="34" charset="0"/>
                      </a:endParaRPr>
                    </a:p>
                  </a:txBody>
                  <a:tcPr marL="68580" marR="68580" marT="0" marB="0"/>
                </a:tc>
                <a:tc>
                  <a:txBody>
                    <a:bodyPr/>
                    <a:lstStyle/>
                    <a:p>
                      <a:r>
                        <a:rPr lang="en-GB" sz="1800" dirty="0" err="1">
                          <a:latin typeface="Helvetica" panose="020B0604020202020204" pitchFamily="34" charset="0"/>
                          <a:cs typeface="Helvetica" panose="020B0604020202020204" pitchFamily="34" charset="0"/>
                        </a:rPr>
                        <a:t>Voshel</a:t>
                      </a:r>
                      <a:r>
                        <a:rPr lang="en-GB" sz="1800" dirty="0">
                          <a:latin typeface="Helvetica" panose="020B0604020202020204" pitchFamily="34" charset="0"/>
                          <a:cs typeface="Helvetica" panose="020B0604020202020204" pitchFamily="34" charset="0"/>
                        </a:rPr>
                        <a:t> E.</a:t>
                      </a:r>
                    </a:p>
                  </a:txBody>
                  <a:tcPr/>
                </a:tc>
                <a:tc>
                  <a:txBody>
                    <a:bodyPr/>
                    <a:lstStyle/>
                    <a:p>
                      <a:r>
                        <a:rPr lang="en-US" sz="1800" dirty="0" err="1">
                          <a:effectLst/>
                          <a:latin typeface="Helvetica" panose="020B0604020202020204" pitchFamily="34" charset="0"/>
                          <a:ea typeface="Times New Roman" panose="02020603050405020304" pitchFamily="18" charset="0"/>
                          <a:cs typeface="Helvetica" panose="020B0604020202020204" pitchFamily="34" charset="0"/>
                        </a:rPr>
                        <a:t>Shenaar</a:t>
                      </a:r>
                      <a:r>
                        <a:rPr lang="en-US" sz="1800" dirty="0">
                          <a:effectLst/>
                          <a:latin typeface="Helvetica" panose="020B0604020202020204" pitchFamily="34" charset="0"/>
                          <a:ea typeface="Times New Roman" panose="02020603050405020304" pitchFamily="18" charset="0"/>
                          <a:cs typeface="Helvetica" panose="020B0604020202020204" pitchFamily="34" charset="0"/>
                        </a:rPr>
                        <a:t>-Golan V. &amp; </a:t>
                      </a:r>
                      <a:r>
                        <a:rPr lang="en-US" sz="1800" dirty="0" err="1">
                          <a:effectLst/>
                          <a:latin typeface="Helvetica" panose="020B0604020202020204" pitchFamily="34" charset="0"/>
                          <a:ea typeface="Times New Roman" panose="02020603050405020304" pitchFamily="18" charset="0"/>
                          <a:cs typeface="Helvetica" panose="020B0604020202020204" pitchFamily="34" charset="0"/>
                        </a:rPr>
                        <a:t>Gutman</a:t>
                      </a:r>
                      <a:r>
                        <a:rPr lang="en-US" sz="1800" dirty="0">
                          <a:effectLst/>
                          <a:latin typeface="Helvetica" panose="020B0604020202020204" pitchFamily="34" charset="0"/>
                          <a:ea typeface="Times New Roman" panose="02020603050405020304" pitchFamily="18" charset="0"/>
                          <a:cs typeface="Helvetica" panose="020B0604020202020204" pitchFamily="34" charset="0"/>
                        </a:rPr>
                        <a:t> C</a:t>
                      </a:r>
                      <a:endParaRPr lang="en-GB" sz="1800" dirty="0">
                        <a:latin typeface="Helvetica" panose="020B0604020202020204" pitchFamily="34" charset="0"/>
                        <a:cs typeface="Helvetica" panose="020B0604020202020204" pitchFamily="34" charset="0"/>
                      </a:endParaRPr>
                    </a:p>
                  </a:txBody>
                  <a:tcPr/>
                </a:tc>
                <a:extLst>
                  <a:ext uri="{0D108BD9-81ED-4DB2-BD59-A6C34878D82A}">
                    <a16:rowId xmlns="" xmlns:a16="http://schemas.microsoft.com/office/drawing/2014/main" val="2183716356"/>
                  </a:ext>
                </a:extLst>
              </a:tr>
              <a:tr h="396384">
                <a:tc>
                  <a:txBody>
                    <a:bodyPr/>
                    <a:lstStyle/>
                    <a:p>
                      <a:r>
                        <a:rPr lang="en-GB" sz="1800" dirty="0">
                          <a:latin typeface="Helvetica" panose="020B0604020202020204" pitchFamily="34" charset="0"/>
                          <a:cs typeface="Helvetica" panose="020B0604020202020204" pitchFamily="34" charset="0"/>
                        </a:rPr>
                        <a:t>Year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2005</a:t>
                      </a:r>
                    </a:p>
                  </a:txBody>
                  <a:tcPr/>
                </a:tc>
                <a:tc>
                  <a:txBody>
                    <a:bodyPr/>
                    <a:lstStyle/>
                    <a:p>
                      <a:r>
                        <a:rPr lang="en-GB" sz="1800" dirty="0">
                          <a:latin typeface="Helvetica" panose="020B0604020202020204" pitchFamily="34" charset="0"/>
                          <a:cs typeface="Helvetica" panose="020B0604020202020204" pitchFamily="34" charset="0"/>
                        </a:rPr>
                        <a:t>2007</a:t>
                      </a:r>
                    </a:p>
                  </a:txBody>
                  <a:tcPr/>
                </a:tc>
                <a:tc>
                  <a:txBody>
                    <a:bodyPr/>
                    <a:lstStyle/>
                    <a:p>
                      <a:r>
                        <a:rPr lang="en-GB" sz="1800" dirty="0">
                          <a:latin typeface="Helvetica" panose="020B0604020202020204" pitchFamily="34" charset="0"/>
                          <a:cs typeface="Helvetica" panose="020B0604020202020204" pitchFamily="34" charset="0"/>
                        </a:rPr>
                        <a:t>2012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2013</a:t>
                      </a:r>
                    </a:p>
                  </a:txBody>
                  <a:tcPr/>
                </a:tc>
                <a:extLst>
                  <a:ext uri="{0D108BD9-81ED-4DB2-BD59-A6C34878D82A}">
                    <a16:rowId xmlns="" xmlns:a16="http://schemas.microsoft.com/office/drawing/2014/main" val="69523011"/>
                  </a:ext>
                </a:extLst>
              </a:tr>
              <a:tr h="713491">
                <a:tc>
                  <a:txBody>
                    <a:bodyPr/>
                    <a:lstStyle/>
                    <a:p>
                      <a:r>
                        <a:rPr lang="en-GB" sz="1800" dirty="0">
                          <a:latin typeface="Helvetica" panose="020B0604020202020204" pitchFamily="34" charset="0"/>
                          <a:cs typeface="Helvetica" panose="020B0604020202020204" pitchFamily="34" charset="0"/>
                        </a:rPr>
                        <a:t>Country of origin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New </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Zealand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Canada</a:t>
                      </a:r>
                    </a:p>
                    <a:p>
                      <a:endParaRPr lang="en-GB" sz="1800" dirty="0">
                        <a:latin typeface="Helvetica" panose="020B0604020202020204" pitchFamily="34" charset="0"/>
                        <a:cs typeface="Helvetica" panose="020B0604020202020204" pitchFamily="34" charset="0"/>
                      </a:endParaRPr>
                    </a:p>
                  </a:txBody>
                  <a:tcPr/>
                </a:tc>
                <a:tc>
                  <a:txBody>
                    <a:bodyPr/>
                    <a:lstStyle/>
                    <a:p>
                      <a:r>
                        <a:rPr lang="en-GB" sz="1800" dirty="0">
                          <a:latin typeface="Helvetica" panose="020B0604020202020204" pitchFamily="34" charset="0"/>
                          <a:cs typeface="Helvetica" panose="020B0604020202020204" pitchFamily="34" charset="0"/>
                        </a:rPr>
                        <a:t>USA</a:t>
                      </a:r>
                    </a:p>
                  </a:txBody>
                  <a:tcPr/>
                </a:tc>
                <a:tc>
                  <a:txBody>
                    <a:bodyPr/>
                    <a:lstStyle/>
                    <a:p>
                      <a:r>
                        <a:rPr lang="en-GB" sz="1800" dirty="0">
                          <a:latin typeface="Helvetica" panose="020B0604020202020204" pitchFamily="34" charset="0"/>
                          <a:cs typeface="Helvetica" panose="020B0604020202020204" pitchFamily="34" charset="0"/>
                        </a:rPr>
                        <a:t>Israel</a:t>
                      </a:r>
                    </a:p>
                  </a:txBody>
                  <a:tcPr/>
                </a:tc>
                <a:extLst>
                  <a:ext uri="{0D108BD9-81ED-4DB2-BD59-A6C34878D82A}">
                    <a16:rowId xmlns="" xmlns:a16="http://schemas.microsoft.com/office/drawing/2014/main" val="133943327"/>
                  </a:ext>
                </a:extLst>
              </a:tr>
              <a:tr h="1030598">
                <a:tc>
                  <a:txBody>
                    <a:bodyPr/>
                    <a:lstStyle/>
                    <a:p>
                      <a:r>
                        <a:rPr lang="en-GB" sz="1800" dirty="0">
                          <a:latin typeface="Helvetica" panose="020B0604020202020204" pitchFamily="34" charset="0"/>
                          <a:cs typeface="Helvetica" panose="020B0604020202020204" pitchFamily="34" charset="0"/>
                        </a:rPr>
                        <a:t>Source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dk1"/>
                          </a:solidFill>
                          <a:effectLst/>
                          <a:latin typeface="Helvetica" panose="020B0604020202020204" pitchFamily="34" charset="0"/>
                          <a:ea typeface="+mn-ea"/>
                          <a:cs typeface="Helvetica" panose="020B0604020202020204" pitchFamily="34" charset="0"/>
                        </a:rPr>
                        <a:t>Social Work Review</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dk1"/>
                          </a:solidFill>
                          <a:effectLst/>
                          <a:latin typeface="Helvetica" panose="020B0604020202020204" pitchFamily="34" charset="0"/>
                          <a:ea typeface="+mn-ea"/>
                          <a:cs typeface="Helvetica" panose="020B0604020202020204" pitchFamily="34" charset="0"/>
                        </a:rPr>
                        <a:t>Canadian Journal of Counselling</a:t>
                      </a:r>
                    </a:p>
                    <a:p>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dk1"/>
                          </a:solidFill>
                          <a:effectLst/>
                          <a:latin typeface="Helvetica" panose="020B0604020202020204" pitchFamily="34" charset="0"/>
                          <a:ea typeface="+mn-ea"/>
                          <a:cs typeface="Helvetica" panose="020B0604020202020204" pitchFamily="34" charset="0"/>
                        </a:rPr>
                        <a:t>Reflections: Narratives of Professional Helping</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dk1"/>
                          </a:solidFill>
                          <a:effectLst/>
                          <a:latin typeface="Helvetica" panose="020B0604020202020204" pitchFamily="34" charset="0"/>
                          <a:ea typeface="+mn-ea"/>
                          <a:cs typeface="Helvetica" panose="020B0604020202020204" pitchFamily="34" charset="0"/>
                        </a:rPr>
                        <a:t>Social work with Groups</a:t>
                      </a:r>
                      <a:endParaRPr lang="en-GB" sz="1800" dirty="0">
                        <a:latin typeface="Helvetica" panose="020B0604020202020204" pitchFamily="34" charset="0"/>
                        <a:cs typeface="Helvetica" panose="020B0604020202020204" pitchFamily="34" charset="0"/>
                      </a:endParaRPr>
                    </a:p>
                    <a:p>
                      <a:endParaRPr lang="en-GB" sz="1800" dirty="0">
                        <a:latin typeface="Helvetica" panose="020B0604020202020204" pitchFamily="34" charset="0"/>
                        <a:cs typeface="Helvetica" panose="020B0604020202020204" pitchFamily="34" charset="0"/>
                      </a:endParaRPr>
                    </a:p>
                  </a:txBody>
                  <a:tcPr/>
                </a:tc>
                <a:extLst>
                  <a:ext uri="{0D108BD9-81ED-4DB2-BD59-A6C34878D82A}">
                    <a16:rowId xmlns="" xmlns:a16="http://schemas.microsoft.com/office/drawing/2014/main" val="488001313"/>
                  </a:ext>
                </a:extLst>
              </a:tr>
              <a:tr h="1268428">
                <a:tc>
                  <a:txBody>
                    <a:bodyPr/>
                    <a:lstStyle/>
                    <a:p>
                      <a:r>
                        <a:rPr lang="en-GB" sz="1800" dirty="0">
                          <a:latin typeface="Helvetica" panose="020B0604020202020204" pitchFamily="34" charset="0"/>
                          <a:cs typeface="Helvetica" panose="020B0604020202020204" pitchFamily="34" charset="0"/>
                        </a:rPr>
                        <a:t>Title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a:solidFill>
                            <a:schemeClr val="dk1"/>
                          </a:solidFill>
                          <a:effectLst/>
                          <a:latin typeface="Helvetica" panose="020B0604020202020204" pitchFamily="34" charset="0"/>
                          <a:ea typeface="+mn-ea"/>
                          <a:cs typeface="Helvetica" panose="020B0604020202020204" pitchFamily="34" charset="0"/>
                        </a:rPr>
                        <a:t>Mapping the new frontier of Foodbank social work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a:solidFill>
                            <a:schemeClr val="dk1"/>
                          </a:solidFill>
                          <a:effectLst/>
                          <a:latin typeface="Helvetica" panose="020B0604020202020204" pitchFamily="34" charset="0"/>
                          <a:ea typeface="+mn-ea"/>
                          <a:cs typeface="Helvetica" panose="020B0604020202020204" pitchFamily="34" charset="0"/>
                        </a:rPr>
                        <a:t>Working in the Midst of Ideological and Cultural Differences</a:t>
                      </a:r>
                    </a:p>
                  </a:txBody>
                  <a:tcPr/>
                </a:tc>
                <a:tc>
                  <a:txBody>
                    <a:bodyPr/>
                    <a:lstStyle/>
                    <a:p>
                      <a:r>
                        <a:rPr kumimoji="0" lang="en-GB" sz="1800" kern="1200" dirty="0">
                          <a:solidFill>
                            <a:schemeClr val="dk1"/>
                          </a:solidFill>
                          <a:effectLst/>
                          <a:latin typeface="Helvetica" panose="020B0604020202020204" pitchFamily="34" charset="0"/>
                          <a:ea typeface="+mn-ea"/>
                          <a:cs typeface="Helvetica" panose="020B0604020202020204" pitchFamily="34" charset="0"/>
                        </a:rPr>
                        <a:t>Reflections of a Field Director</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a:solidFill>
                            <a:schemeClr val="dk1"/>
                          </a:solidFill>
                          <a:effectLst/>
                          <a:latin typeface="Helvetica" panose="020B0604020202020204" pitchFamily="34" charset="0"/>
                          <a:ea typeface="+mn-ea"/>
                          <a:cs typeface="Helvetica" panose="020B0604020202020204" pitchFamily="34" charset="0"/>
                        </a:rPr>
                        <a:t>Curiosity and the Cat: Teaching Strategies That Foster Curiosity</a:t>
                      </a:r>
                      <a:endParaRPr lang="en-GB" sz="1800" dirty="0">
                        <a:latin typeface="Helvetica" panose="020B0604020202020204" pitchFamily="34" charset="0"/>
                        <a:cs typeface="Helvetica" panose="020B0604020202020204" pitchFamily="34" charset="0"/>
                      </a:endParaRPr>
                    </a:p>
                  </a:txBody>
                  <a:tcPr/>
                </a:tc>
                <a:extLst>
                  <a:ext uri="{0D108BD9-81ED-4DB2-BD59-A6C34878D82A}">
                    <a16:rowId xmlns="" xmlns:a16="http://schemas.microsoft.com/office/drawing/2014/main" val="107103662"/>
                  </a:ext>
                </a:extLst>
              </a:tr>
              <a:tr h="713491">
                <a:tc>
                  <a:txBody>
                    <a:bodyPr/>
                    <a:lstStyle/>
                    <a:p>
                      <a:r>
                        <a:rPr lang="en-GB" sz="1800" dirty="0">
                          <a:latin typeface="Helvetica" panose="020B0604020202020204" pitchFamily="34" charset="0"/>
                          <a:cs typeface="Helvetica" panose="020B0604020202020204" pitchFamily="34" charset="0"/>
                        </a:rPr>
                        <a:t>Practice area</a:t>
                      </a:r>
                    </a:p>
                  </a:txBody>
                  <a:tcPr/>
                </a:tc>
                <a:tc>
                  <a:txBody>
                    <a:bodyPr/>
                    <a:lstStyle/>
                    <a:p>
                      <a:r>
                        <a:rPr lang="en-GB" sz="1800" dirty="0">
                          <a:latin typeface="Helvetica" panose="020B0604020202020204" pitchFamily="34" charset="0"/>
                          <a:cs typeface="Helvetica" panose="020B0604020202020204" pitchFamily="34" charset="0"/>
                        </a:rPr>
                        <a:t>Models</a:t>
                      </a:r>
                    </a:p>
                  </a:txBody>
                  <a:tcPr/>
                </a:tc>
                <a:tc>
                  <a:txBody>
                    <a:bodyPr/>
                    <a:lstStyle/>
                    <a:p>
                      <a:r>
                        <a:rPr lang="en-GB" sz="1800" dirty="0">
                          <a:latin typeface="Helvetica" panose="020B0604020202020204" pitchFamily="34" charset="0"/>
                          <a:cs typeface="Helvetica" panose="020B0604020202020204" pitchFamily="34" charset="0"/>
                        </a:rPr>
                        <a:t>ADP</a:t>
                      </a:r>
                    </a:p>
                  </a:txBody>
                  <a:tcPr/>
                </a:tc>
                <a:tc>
                  <a:txBody>
                    <a:bodyPr/>
                    <a:lstStyle/>
                    <a:p>
                      <a:r>
                        <a:rPr lang="en-GB" sz="1800" dirty="0">
                          <a:latin typeface="Helvetica" panose="020B0604020202020204" pitchFamily="34" charset="0"/>
                          <a:cs typeface="Helvetica" panose="020B0604020202020204" pitchFamily="34" charset="0"/>
                        </a:rPr>
                        <a:t>Reflective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Education (group work)</a:t>
                      </a:r>
                    </a:p>
                  </a:txBody>
                  <a:tcPr/>
                </a:tc>
                <a:extLst>
                  <a:ext uri="{0D108BD9-81ED-4DB2-BD59-A6C34878D82A}">
                    <a16:rowId xmlns="" xmlns:a16="http://schemas.microsoft.com/office/drawing/2014/main" val="1766132180"/>
                  </a:ext>
                </a:extLst>
              </a:tr>
              <a:tr h="7134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Knowledge</a:t>
                      </a:r>
                      <a:r>
                        <a:rPr lang="en-GB" sz="1800" baseline="0" dirty="0">
                          <a:latin typeface="Helvetica" panose="020B0604020202020204" pitchFamily="34" charset="0"/>
                          <a:cs typeface="Helvetica" panose="020B0604020202020204" pitchFamily="34" charset="0"/>
                        </a:rPr>
                        <a:t> type</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Expert opinion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Expert opinion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Expert opinion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Expert opinion</a:t>
                      </a:r>
                    </a:p>
                  </a:txBody>
                  <a:tcPr/>
                </a:tc>
                <a:extLst>
                  <a:ext uri="{0D108BD9-81ED-4DB2-BD59-A6C34878D82A}">
                    <a16:rowId xmlns="" xmlns:a16="http://schemas.microsoft.com/office/drawing/2014/main" val="529039525"/>
                  </a:ext>
                </a:extLst>
              </a:tr>
              <a:tr h="713491">
                <a:tc>
                  <a:txBody>
                    <a:bodyPr/>
                    <a:lstStyle/>
                    <a:p>
                      <a:r>
                        <a:rPr lang="en-GB" sz="1800" dirty="0">
                          <a:latin typeface="Helvetica" panose="020B0604020202020204" pitchFamily="34" charset="0"/>
                          <a:cs typeface="Helvetica" panose="020B0604020202020204" pitchFamily="34" charset="0"/>
                        </a:rPr>
                        <a:t>Relevance</a:t>
                      </a:r>
                    </a:p>
                  </a:txBody>
                  <a:tcPr/>
                </a:tc>
                <a:tc>
                  <a:txBody>
                    <a:bodyPr/>
                    <a:lstStyle/>
                    <a:p>
                      <a:r>
                        <a:rPr lang="en-GB" sz="1800" dirty="0">
                          <a:latin typeface="Helvetica" panose="020B0604020202020204" pitchFamily="34" charset="0"/>
                          <a:cs typeface="Helvetica" panose="020B0604020202020204" pitchFamily="34" charset="0"/>
                        </a:rPr>
                        <a:t>Relevant</a:t>
                      </a:r>
                    </a:p>
                  </a:txBody>
                  <a:tcPr/>
                </a:tc>
                <a:tc>
                  <a:txBody>
                    <a:bodyPr/>
                    <a:lstStyle/>
                    <a:p>
                      <a:r>
                        <a:rPr lang="en-GB" sz="1800" dirty="0">
                          <a:latin typeface="Helvetica" panose="020B0604020202020204" pitchFamily="34" charset="0"/>
                          <a:cs typeface="Helvetica" panose="020B0604020202020204" pitchFamily="34" charset="0"/>
                        </a:rPr>
                        <a:t>Relevant</a:t>
                      </a:r>
                    </a:p>
                  </a:txBody>
                  <a:tcPr/>
                </a:tc>
                <a:tc>
                  <a:txBody>
                    <a:bodyPr/>
                    <a:lstStyle/>
                    <a:p>
                      <a:r>
                        <a:rPr lang="en-GB" sz="1800" dirty="0">
                          <a:latin typeface="Helvetica" panose="020B0604020202020204" pitchFamily="34" charset="0"/>
                          <a:cs typeface="Helvetica" panose="020B0604020202020204" pitchFamily="34" charset="0"/>
                        </a:rPr>
                        <a:t>Low</a:t>
                      </a:r>
                      <a:r>
                        <a:rPr lang="en-GB" sz="1800" baseline="0" dirty="0">
                          <a:latin typeface="Helvetica" panose="020B0604020202020204" pitchFamily="34" charset="0"/>
                          <a:cs typeface="Helvetica" panose="020B0604020202020204" pitchFamily="34" charset="0"/>
                        </a:rPr>
                        <a:t> relevance</a:t>
                      </a:r>
                      <a:endParaRPr lang="en-GB" sz="1800" dirty="0">
                        <a:latin typeface="Helvetica" panose="020B0604020202020204" pitchFamily="34" charset="0"/>
                        <a:cs typeface="Helvetica" panose="020B0604020202020204" pitchFamily="34" charset="0"/>
                      </a:endParaRPr>
                    </a:p>
                  </a:txBody>
                  <a:tcPr/>
                </a:tc>
                <a:tc>
                  <a:txBody>
                    <a:bodyPr/>
                    <a:lstStyle/>
                    <a:p>
                      <a:r>
                        <a:rPr lang="en-GB" sz="1800" dirty="0">
                          <a:latin typeface="Helvetica" panose="020B0604020202020204" pitchFamily="34" charset="0"/>
                          <a:cs typeface="Helvetica" panose="020B0604020202020204" pitchFamily="34" charset="0"/>
                        </a:rPr>
                        <a:t>Very</a:t>
                      </a:r>
                      <a:r>
                        <a:rPr lang="en-GB" sz="1800" baseline="0" dirty="0">
                          <a:latin typeface="Helvetica" panose="020B0604020202020204" pitchFamily="34" charset="0"/>
                          <a:cs typeface="Helvetica" panose="020B0604020202020204" pitchFamily="34" charset="0"/>
                        </a:rPr>
                        <a:t> r</a:t>
                      </a:r>
                      <a:r>
                        <a:rPr lang="en-GB" sz="1800" dirty="0">
                          <a:latin typeface="Helvetica" panose="020B0604020202020204" pitchFamily="34" charset="0"/>
                          <a:cs typeface="Helvetica" panose="020B0604020202020204" pitchFamily="34" charset="0"/>
                        </a:rPr>
                        <a:t>elevant</a:t>
                      </a:r>
                    </a:p>
                  </a:txBody>
                  <a:tcPr/>
                </a:tc>
                <a:extLst>
                  <a:ext uri="{0D108BD9-81ED-4DB2-BD59-A6C34878D82A}">
                    <a16:rowId xmlns="" xmlns:a16="http://schemas.microsoft.com/office/drawing/2014/main" val="2512175305"/>
                  </a:ext>
                </a:extLst>
              </a:tr>
            </a:tbl>
          </a:graphicData>
        </a:graphic>
      </p:graphicFrame>
      <p:sp>
        <p:nvSpPr>
          <p:cNvPr id="3" name="Title 2"/>
          <p:cNvSpPr>
            <a:spLocks noGrp="1"/>
          </p:cNvSpPr>
          <p:nvPr>
            <p:ph type="title"/>
          </p:nvPr>
        </p:nvSpPr>
        <p:spPr>
          <a:xfrm>
            <a:off x="507304" y="-4195"/>
            <a:ext cx="8229600" cy="624882"/>
          </a:xfrm>
        </p:spPr>
        <p:txBody>
          <a:bodyPr>
            <a:normAutofit/>
          </a:bodyPr>
          <a:lstStyle/>
          <a:p>
            <a:r>
              <a:rPr lang="en-GB" sz="2800" dirty="0"/>
              <a:t>Findings – social work </a:t>
            </a:r>
            <a:r>
              <a:rPr lang="en-GB" sz="2000" dirty="0"/>
              <a:t>(</a:t>
            </a:r>
            <a:r>
              <a:rPr lang="en-GB" sz="2000" dirty="0" err="1"/>
              <a:t>Mantell</a:t>
            </a:r>
            <a:r>
              <a:rPr lang="en-GB" sz="2000" dirty="0"/>
              <a:t> and Jennings 2016)</a:t>
            </a:r>
          </a:p>
        </p:txBody>
      </p:sp>
    </p:spTree>
    <p:extLst>
      <p:ext uri="{BB962C8B-B14F-4D97-AF65-F5344CB8AC3E}">
        <p14:creationId xmlns:p14="http://schemas.microsoft.com/office/powerpoint/2010/main" val="42128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13402859"/>
              </p:ext>
            </p:extLst>
          </p:nvPr>
        </p:nvGraphicFramePr>
        <p:xfrm>
          <a:off x="0" y="398749"/>
          <a:ext cx="9144001" cy="6999950"/>
        </p:xfrm>
        <a:graphic>
          <a:graphicData uri="http://schemas.openxmlformats.org/drawingml/2006/table">
            <a:tbl>
              <a:tblPr firstRow="1" bandRow="1">
                <a:tableStyleId>{5C22544A-7EE6-4342-B048-85BDC9FD1C3A}</a:tableStyleId>
              </a:tblPr>
              <a:tblGrid>
                <a:gridCol w="1793258">
                  <a:extLst>
                    <a:ext uri="{9D8B030D-6E8A-4147-A177-3AD203B41FA5}">
                      <a16:colId xmlns="" xmlns:a16="http://schemas.microsoft.com/office/drawing/2014/main" val="465985612"/>
                    </a:ext>
                  </a:extLst>
                </a:gridCol>
                <a:gridCol w="1793258">
                  <a:extLst>
                    <a:ext uri="{9D8B030D-6E8A-4147-A177-3AD203B41FA5}">
                      <a16:colId xmlns="" xmlns:a16="http://schemas.microsoft.com/office/drawing/2014/main" val="3661935522"/>
                    </a:ext>
                  </a:extLst>
                </a:gridCol>
                <a:gridCol w="1793258">
                  <a:extLst>
                    <a:ext uri="{9D8B030D-6E8A-4147-A177-3AD203B41FA5}">
                      <a16:colId xmlns="" xmlns:a16="http://schemas.microsoft.com/office/drawing/2014/main" val="1813241734"/>
                    </a:ext>
                  </a:extLst>
                </a:gridCol>
                <a:gridCol w="1793258">
                  <a:extLst>
                    <a:ext uri="{9D8B030D-6E8A-4147-A177-3AD203B41FA5}">
                      <a16:colId xmlns="" xmlns:a16="http://schemas.microsoft.com/office/drawing/2014/main" val="3093791109"/>
                    </a:ext>
                  </a:extLst>
                </a:gridCol>
                <a:gridCol w="1970969">
                  <a:extLst>
                    <a:ext uri="{9D8B030D-6E8A-4147-A177-3AD203B41FA5}">
                      <a16:colId xmlns="" xmlns:a16="http://schemas.microsoft.com/office/drawing/2014/main" val="1824908287"/>
                    </a:ext>
                  </a:extLst>
                </a:gridCol>
              </a:tblGrid>
              <a:tr h="678662">
                <a:tc>
                  <a:txBody>
                    <a:bodyPr/>
                    <a:lstStyle/>
                    <a:p>
                      <a:r>
                        <a:rPr lang="en-GB" sz="1800" dirty="0">
                          <a:latin typeface="Helvetica" panose="020B0604020202020204" pitchFamily="34" charset="0"/>
                          <a:cs typeface="Helvetica" panose="020B0604020202020204" pitchFamily="34" charset="0"/>
                        </a:rPr>
                        <a:t>Name</a:t>
                      </a:r>
                    </a:p>
                  </a:txBody>
                  <a:tcPr/>
                </a:tc>
                <a:tc>
                  <a:txBody>
                    <a:bodyPr/>
                    <a:lstStyle/>
                    <a:p>
                      <a:r>
                        <a:rPr kumimoji="0" lang="en-US" sz="1800" b="1" kern="1200" dirty="0">
                          <a:solidFill>
                            <a:schemeClr val="lt1"/>
                          </a:solidFill>
                          <a:effectLst/>
                          <a:latin typeface="Helvetica" panose="020B0604020202020204" pitchFamily="34" charset="0"/>
                          <a:ea typeface="+mn-ea"/>
                          <a:cs typeface="Helvetica" panose="020B0604020202020204" pitchFamily="34" charset="0"/>
                        </a:rPr>
                        <a:t>Kedge, S and  </a:t>
                      </a:r>
                      <a:r>
                        <a:rPr kumimoji="0" lang="en-US" sz="1800" b="1" kern="1200" dirty="0" err="1">
                          <a:solidFill>
                            <a:schemeClr val="lt1"/>
                          </a:solidFill>
                          <a:effectLst/>
                          <a:latin typeface="Helvetica" panose="020B0604020202020204" pitchFamily="34" charset="0"/>
                          <a:ea typeface="+mn-ea"/>
                          <a:cs typeface="Helvetica" panose="020B0604020202020204" pitchFamily="34" charset="0"/>
                        </a:rPr>
                        <a:t>Appleby,B</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a:solidFill>
                            <a:schemeClr val="lt1"/>
                          </a:solidFill>
                          <a:effectLst/>
                          <a:latin typeface="Helvetica" panose="020B0604020202020204" pitchFamily="34" charset="0"/>
                          <a:ea typeface="+mn-ea"/>
                          <a:cs typeface="Helvetica" panose="020B0604020202020204" pitchFamily="34" charset="0"/>
                        </a:rPr>
                        <a:t>Kedge, S and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err="1">
                          <a:solidFill>
                            <a:schemeClr val="lt1"/>
                          </a:solidFill>
                          <a:effectLst/>
                          <a:latin typeface="Helvetica" panose="020B0604020202020204" pitchFamily="34" charset="0"/>
                          <a:ea typeface="+mn-ea"/>
                          <a:cs typeface="Helvetica" panose="020B0604020202020204" pitchFamily="34" charset="0"/>
                        </a:rPr>
                        <a:t>Appleby,B</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err="1">
                          <a:solidFill>
                            <a:schemeClr val="lt1"/>
                          </a:solidFill>
                          <a:effectLst/>
                          <a:latin typeface="Helvetica" panose="020B0604020202020204" pitchFamily="34" charset="0"/>
                          <a:ea typeface="+mn-ea"/>
                          <a:cs typeface="Helvetica" panose="020B0604020202020204" pitchFamily="34" charset="0"/>
                        </a:rPr>
                        <a:t>DeSilets</a:t>
                      </a:r>
                      <a:r>
                        <a:rPr lang="en-GB" sz="1800" b="1" kern="1200" dirty="0">
                          <a:solidFill>
                            <a:schemeClr val="lt1"/>
                          </a:solidFill>
                          <a:effectLst/>
                          <a:latin typeface="Helvetica" panose="020B0604020202020204" pitchFamily="34" charset="0"/>
                          <a:ea typeface="+mn-ea"/>
                          <a:cs typeface="Helvetica" panose="020B0604020202020204" pitchFamily="34" charset="0"/>
                        </a:rPr>
                        <a:t>, L. D., &amp; Dickerson, P. S</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bg1"/>
                          </a:solidFill>
                          <a:effectLst/>
                          <a:latin typeface="Helvetica" panose="020B0604020202020204" pitchFamily="34" charset="0"/>
                          <a:ea typeface="+mn-ea"/>
                          <a:cs typeface="Helvetica" panose="020B0604020202020204" pitchFamily="34" charset="0"/>
                        </a:rPr>
                        <a:t>Eason, T.</a:t>
                      </a:r>
                      <a:endParaRPr lang="en-GB" sz="1800" dirty="0">
                        <a:solidFill>
                          <a:schemeClr val="bg1"/>
                        </a:solidFill>
                        <a:latin typeface="Helvetica" panose="020B0604020202020204" pitchFamily="34" charset="0"/>
                        <a:cs typeface="Helvetica" panose="020B0604020202020204" pitchFamily="34" charset="0"/>
                      </a:endParaRPr>
                    </a:p>
                  </a:txBody>
                  <a:tcPr/>
                </a:tc>
                <a:extLst>
                  <a:ext uri="{0D108BD9-81ED-4DB2-BD59-A6C34878D82A}">
                    <a16:rowId xmlns="" xmlns:a16="http://schemas.microsoft.com/office/drawing/2014/main" val="2183716356"/>
                  </a:ext>
                </a:extLst>
              </a:tr>
              <a:tr h="394319">
                <a:tc>
                  <a:txBody>
                    <a:bodyPr/>
                    <a:lstStyle/>
                    <a:p>
                      <a:r>
                        <a:rPr lang="en-GB" sz="1800" dirty="0">
                          <a:latin typeface="Helvetica" panose="020B0604020202020204" pitchFamily="34" charset="0"/>
                          <a:cs typeface="Helvetica" panose="020B0604020202020204" pitchFamily="34" charset="0"/>
                        </a:rPr>
                        <a:t>Year</a:t>
                      </a:r>
                    </a:p>
                  </a:txBody>
                  <a:tcPr/>
                </a:tc>
                <a:tc>
                  <a:txBody>
                    <a:bodyPr/>
                    <a:lstStyle/>
                    <a:p>
                      <a:r>
                        <a:rPr lang="en-GB" sz="1800" dirty="0">
                          <a:latin typeface="Helvetica" panose="020B0604020202020204" pitchFamily="34" charset="0"/>
                          <a:cs typeface="Helvetica" panose="020B0604020202020204" pitchFamily="34" charset="0"/>
                        </a:rPr>
                        <a:t>2009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2009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2010</a:t>
                      </a:r>
                    </a:p>
                  </a:txBody>
                  <a:tcPr/>
                </a:tc>
                <a:tc>
                  <a:txBody>
                    <a:bodyPr/>
                    <a:lstStyle/>
                    <a:p>
                      <a:r>
                        <a:rPr lang="en-GB" sz="1800" dirty="0">
                          <a:latin typeface="Helvetica" panose="020B0604020202020204" pitchFamily="34" charset="0"/>
                          <a:cs typeface="Helvetica" panose="020B0604020202020204" pitchFamily="34" charset="0"/>
                        </a:rPr>
                        <a:t>2010</a:t>
                      </a:r>
                    </a:p>
                  </a:txBody>
                  <a:tcPr/>
                </a:tc>
                <a:extLst>
                  <a:ext uri="{0D108BD9-81ED-4DB2-BD59-A6C34878D82A}">
                    <a16:rowId xmlns="" xmlns:a16="http://schemas.microsoft.com/office/drawing/2014/main" val="69523011"/>
                  </a:ext>
                </a:extLst>
              </a:tr>
              <a:tr h="476274">
                <a:tc>
                  <a:txBody>
                    <a:bodyPr/>
                    <a:lstStyle/>
                    <a:p>
                      <a:r>
                        <a:rPr lang="en-GB" sz="1800" dirty="0">
                          <a:latin typeface="Helvetica" panose="020B0604020202020204" pitchFamily="34" charset="0"/>
                          <a:cs typeface="Helvetica" panose="020B0604020202020204" pitchFamily="34" charset="0"/>
                        </a:rPr>
                        <a:t>Country of origin</a:t>
                      </a:r>
                    </a:p>
                  </a:txBody>
                  <a:tcPr/>
                </a:tc>
                <a:tc>
                  <a:txBody>
                    <a:bodyPr/>
                    <a:lstStyle/>
                    <a:p>
                      <a:r>
                        <a:rPr lang="en-GB" sz="1800" dirty="0">
                          <a:latin typeface="Helvetica" panose="020B0604020202020204" pitchFamily="34" charset="0"/>
                          <a:cs typeface="Helvetica" panose="020B0604020202020204" pitchFamily="34" charset="0"/>
                        </a:rPr>
                        <a:t>UK</a:t>
                      </a:r>
                    </a:p>
                  </a:txBody>
                  <a:tcPr/>
                </a:tc>
                <a:tc>
                  <a:txBody>
                    <a:bodyPr/>
                    <a:lstStyle/>
                    <a:p>
                      <a:r>
                        <a:rPr lang="en-GB" sz="1800" dirty="0">
                          <a:latin typeface="Helvetica" panose="020B0604020202020204" pitchFamily="34" charset="0"/>
                          <a:cs typeface="Helvetica" panose="020B0604020202020204" pitchFamily="34" charset="0"/>
                        </a:rPr>
                        <a:t>UK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USA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USA</a:t>
                      </a:r>
                    </a:p>
                  </a:txBody>
                  <a:tcPr/>
                </a:tc>
                <a:extLst>
                  <a:ext uri="{0D108BD9-81ED-4DB2-BD59-A6C34878D82A}">
                    <a16:rowId xmlns="" xmlns:a16="http://schemas.microsoft.com/office/drawing/2014/main" val="133943327"/>
                  </a:ext>
                </a:extLst>
              </a:tr>
              <a:tr h="1281537">
                <a:tc>
                  <a:txBody>
                    <a:bodyPr/>
                    <a:lstStyle/>
                    <a:p>
                      <a:r>
                        <a:rPr lang="en-GB" sz="1800" dirty="0">
                          <a:latin typeface="Helvetica" panose="020B0604020202020204" pitchFamily="34" charset="0"/>
                          <a:cs typeface="Helvetica" panose="020B0604020202020204" pitchFamily="34" charset="0"/>
                        </a:rPr>
                        <a:t>Source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Helvetica" panose="020B0604020202020204" pitchFamily="34" charset="0"/>
                          <a:ea typeface="Times New Roman" panose="02020603050405020304" pitchFamily="18" charset="0"/>
                          <a:cs typeface="Helvetica" panose="020B0604020202020204" pitchFamily="34" charset="0"/>
                        </a:rPr>
                        <a:t>British Journal</a:t>
                      </a:r>
                      <a:r>
                        <a:rPr lang="en-US" sz="1800" baseline="0" dirty="0">
                          <a:effectLst/>
                          <a:latin typeface="Helvetica" panose="020B0604020202020204" pitchFamily="34" charset="0"/>
                          <a:ea typeface="Times New Roman" panose="02020603050405020304" pitchFamily="18" charset="0"/>
                          <a:cs typeface="Helvetica" panose="020B0604020202020204" pitchFamily="34" charset="0"/>
                        </a:rPr>
                        <a:t> </a:t>
                      </a:r>
                      <a:r>
                        <a:rPr lang="en-US" sz="1800" dirty="0">
                          <a:effectLst/>
                          <a:latin typeface="Helvetica" panose="020B0604020202020204" pitchFamily="34" charset="0"/>
                          <a:ea typeface="Times New Roman" panose="02020603050405020304" pitchFamily="18" charset="0"/>
                          <a:cs typeface="Helvetica" panose="020B0604020202020204" pitchFamily="34" charset="0"/>
                        </a:rPr>
                        <a:t>of Nursing </a:t>
                      </a:r>
                    </a:p>
                    <a:p>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Helvetica" panose="020B0604020202020204" pitchFamily="34" charset="0"/>
                          <a:ea typeface="Times New Roman" panose="02020603050405020304" pitchFamily="18" charset="0"/>
                          <a:cs typeface="Helvetica" panose="020B0604020202020204" pitchFamily="34" charset="0"/>
                        </a:rPr>
                        <a:t>British Journal</a:t>
                      </a:r>
                      <a:r>
                        <a:rPr lang="en-US" sz="1800" baseline="0" dirty="0">
                          <a:effectLst/>
                          <a:latin typeface="Helvetica" panose="020B0604020202020204" pitchFamily="34" charset="0"/>
                          <a:ea typeface="Times New Roman" panose="02020603050405020304" pitchFamily="18" charset="0"/>
                          <a:cs typeface="Helvetica" panose="020B0604020202020204" pitchFamily="34" charset="0"/>
                        </a:rPr>
                        <a:t> </a:t>
                      </a:r>
                      <a:r>
                        <a:rPr lang="en-US" sz="1800" dirty="0">
                          <a:effectLst/>
                          <a:latin typeface="Helvetica" panose="020B0604020202020204" pitchFamily="34" charset="0"/>
                          <a:ea typeface="Times New Roman" panose="02020603050405020304" pitchFamily="18" charset="0"/>
                          <a:cs typeface="Helvetica" panose="020B0604020202020204" pitchFamily="34" charset="0"/>
                        </a:rPr>
                        <a:t>of Nursing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Helvetica" panose="020B0604020202020204" pitchFamily="34" charset="0"/>
                          <a:ea typeface="+mn-ea"/>
                          <a:cs typeface="Helvetica" panose="020B0604020202020204" pitchFamily="34" charset="0"/>
                        </a:rPr>
                        <a:t>Journal of Continuing Education in Nursing</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Creative Nursing </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800" dirty="0">
                        <a:effectLst/>
                        <a:latin typeface="Helvetica" panose="020B0604020202020204" pitchFamily="34" charset="0"/>
                        <a:ea typeface="Times New Roman" panose="02020603050405020304" pitchFamily="18" charset="0"/>
                        <a:cs typeface="Helvetica"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800" dirty="0">
                        <a:effectLst/>
                        <a:latin typeface="Helvetica" panose="020B0604020202020204" pitchFamily="34" charset="0"/>
                        <a:ea typeface="Times New Roman" panose="02020603050405020304" pitchFamily="18" charset="0"/>
                        <a:cs typeface="Helvetica" panose="020B0604020202020204" pitchFamily="34" charset="0"/>
                      </a:endParaRPr>
                    </a:p>
                  </a:txBody>
                  <a:tcPr marL="68580" marR="68580" marT="0" marB="0"/>
                </a:tc>
                <a:extLst>
                  <a:ext uri="{0D108BD9-81ED-4DB2-BD59-A6C34878D82A}">
                    <a16:rowId xmlns="" xmlns:a16="http://schemas.microsoft.com/office/drawing/2014/main" val="488001313"/>
                  </a:ext>
                </a:extLst>
              </a:tr>
              <a:tr h="1873014">
                <a:tc>
                  <a:txBody>
                    <a:bodyPr/>
                    <a:lstStyle/>
                    <a:p>
                      <a:r>
                        <a:rPr lang="en-GB" sz="1800" dirty="0">
                          <a:latin typeface="Helvetica" panose="020B0604020202020204" pitchFamily="34" charset="0"/>
                          <a:cs typeface="Helvetica" panose="020B0604020202020204" pitchFamily="34" charset="0"/>
                        </a:rPr>
                        <a:t>Title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0" kern="1200" dirty="0">
                          <a:solidFill>
                            <a:schemeClr val="dk1"/>
                          </a:solidFill>
                          <a:effectLst/>
                          <a:latin typeface="Helvetica" panose="020B0604020202020204" pitchFamily="34" charset="0"/>
                          <a:ea typeface="+mn-ea"/>
                          <a:cs typeface="Helvetica" panose="020B0604020202020204" pitchFamily="34" charset="0"/>
                        </a:rPr>
                        <a:t>Promoting a culture of curiosity within nursing practice</a:t>
                      </a:r>
                    </a:p>
                    <a:p>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0" kern="1200" dirty="0">
                          <a:solidFill>
                            <a:schemeClr val="dk1"/>
                          </a:solidFill>
                          <a:effectLst/>
                          <a:latin typeface="Helvetica" panose="020B0604020202020204" pitchFamily="34" charset="0"/>
                          <a:ea typeface="+mn-ea"/>
                          <a:cs typeface="Helvetica" panose="020B0604020202020204" pitchFamily="34" charset="0"/>
                        </a:rPr>
                        <a:t>Promoting curiosity through the enhancement of competence</a:t>
                      </a:r>
                    </a:p>
                    <a:p>
                      <a:endParaRPr kumimoji="0" lang="en-GB" sz="1800" kern="1200" dirty="0">
                        <a:solidFill>
                          <a:schemeClr val="dk1"/>
                        </a:solidFill>
                        <a:effectLst/>
                        <a:latin typeface="Helvetica" panose="020B0604020202020204" pitchFamily="34" charset="0"/>
                        <a:ea typeface="+mn-ea"/>
                        <a:cs typeface="Helvetica" panose="020B0604020202020204" pitchFamily="34" charset="0"/>
                      </a:endParaRPr>
                    </a:p>
                  </a:txBody>
                  <a:tcPr/>
                </a:tc>
                <a:tc>
                  <a:txBody>
                    <a:bodyPr/>
                    <a:lstStyle/>
                    <a:p>
                      <a:r>
                        <a:rPr lang="en-GB" sz="1800" kern="1200" dirty="0">
                          <a:solidFill>
                            <a:schemeClr val="dk1"/>
                          </a:solidFill>
                          <a:effectLst/>
                          <a:latin typeface="Helvetica" panose="020B0604020202020204" pitchFamily="34" charset="0"/>
                          <a:ea typeface="+mn-ea"/>
                          <a:cs typeface="Helvetica" panose="020B0604020202020204" pitchFamily="34" charset="0"/>
                        </a:rPr>
                        <a:t>Continuing nursing education: Enhancing professional</a:t>
                      </a:r>
                    </a:p>
                    <a:p>
                      <a:r>
                        <a:rPr lang="en-GB" sz="1800" kern="1200" dirty="0">
                          <a:solidFill>
                            <a:schemeClr val="dk1"/>
                          </a:solidFill>
                          <a:effectLst/>
                          <a:latin typeface="Helvetica" panose="020B0604020202020204" pitchFamily="34" charset="0"/>
                          <a:ea typeface="+mn-ea"/>
                          <a:cs typeface="Helvetica" panose="020B0604020202020204" pitchFamily="34" charset="0"/>
                        </a:rPr>
                        <a:t>development</a:t>
                      </a:r>
                      <a:endParaRPr lang="en-GB" sz="1800" dirty="0">
                        <a:latin typeface="Helvetica" panose="020B0604020202020204" pitchFamily="34" charset="0"/>
                        <a:cs typeface="Helvetica" panose="020B0604020202020204" pitchFamily="34" charset="0"/>
                      </a:endParaRPr>
                    </a:p>
                  </a:txBody>
                  <a:tcPr/>
                </a:tc>
                <a:tc>
                  <a:txBody>
                    <a:bodyPr/>
                    <a:lstStyle/>
                    <a:p>
                      <a:r>
                        <a:rPr kumimoji="0" lang="en-GB" sz="1800" kern="1200" dirty="0">
                          <a:solidFill>
                            <a:schemeClr val="dk1"/>
                          </a:solidFill>
                          <a:effectLst/>
                          <a:latin typeface="Helvetica" panose="020B0604020202020204" pitchFamily="34" charset="0"/>
                          <a:ea typeface="+mn-ea"/>
                          <a:cs typeface="Helvetica" panose="020B0604020202020204" pitchFamily="34" charset="0"/>
                        </a:rPr>
                        <a:t>Lifelong Learning:</a:t>
                      </a:r>
                    </a:p>
                    <a:p>
                      <a:r>
                        <a:rPr kumimoji="0" lang="en-GB" sz="1800" kern="1200" dirty="0">
                          <a:solidFill>
                            <a:schemeClr val="dk1"/>
                          </a:solidFill>
                          <a:effectLst/>
                          <a:latin typeface="Helvetica" panose="020B0604020202020204" pitchFamily="34" charset="0"/>
                          <a:ea typeface="+mn-ea"/>
                          <a:cs typeface="Helvetica" panose="020B0604020202020204" pitchFamily="34" charset="0"/>
                        </a:rPr>
                        <a:t>Fostering a Culture of Curiosity</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800" b="0" kern="1200" dirty="0">
                        <a:solidFill>
                          <a:schemeClr val="dk1"/>
                        </a:solidFill>
                        <a:effectLst/>
                        <a:latin typeface="Helvetica" panose="020B0604020202020204" pitchFamily="34" charset="0"/>
                        <a:ea typeface="+mn-ea"/>
                        <a:cs typeface="Helvetica" panose="020B0604020202020204" pitchFamily="34" charset="0"/>
                      </a:endParaRPr>
                    </a:p>
                  </a:txBody>
                  <a:tcPr/>
                </a:tc>
                <a:extLst>
                  <a:ext uri="{0D108BD9-81ED-4DB2-BD59-A6C34878D82A}">
                    <a16:rowId xmlns="" xmlns:a16="http://schemas.microsoft.com/office/drawing/2014/main" val="107103662"/>
                  </a:ext>
                </a:extLst>
              </a:tr>
              <a:tr h="496811">
                <a:tc>
                  <a:txBody>
                    <a:bodyPr/>
                    <a:lstStyle/>
                    <a:p>
                      <a:r>
                        <a:rPr lang="en-GB" sz="1800" dirty="0">
                          <a:latin typeface="Helvetica" panose="020B0604020202020204" pitchFamily="34" charset="0"/>
                          <a:cs typeface="Helvetica" panose="020B0604020202020204" pitchFamily="34" charset="0"/>
                        </a:rPr>
                        <a:t>Practice area</a:t>
                      </a:r>
                    </a:p>
                  </a:txBody>
                  <a:tcPr/>
                </a:tc>
                <a:tc>
                  <a:txBody>
                    <a:bodyPr/>
                    <a:lstStyle/>
                    <a:p>
                      <a:r>
                        <a:rPr lang="en-GB" sz="1800" dirty="0">
                          <a:latin typeface="Helvetica" panose="020B0604020202020204" pitchFamily="34" charset="0"/>
                          <a:cs typeface="Helvetica" panose="020B0604020202020204" pitchFamily="34" charset="0"/>
                        </a:rPr>
                        <a:t>Education</a:t>
                      </a:r>
                    </a:p>
                  </a:txBody>
                  <a:tcPr/>
                </a:tc>
                <a:tc>
                  <a:txBody>
                    <a:bodyPr/>
                    <a:lstStyle/>
                    <a:p>
                      <a:r>
                        <a:rPr lang="en-GB" sz="1800" dirty="0">
                          <a:latin typeface="Helvetica" panose="020B0604020202020204" pitchFamily="34" charset="0"/>
                          <a:cs typeface="Helvetica" panose="020B0604020202020204" pitchFamily="34" charset="0"/>
                        </a:rPr>
                        <a:t>Education</a:t>
                      </a:r>
                    </a:p>
                  </a:txBody>
                  <a:tcPr/>
                </a:tc>
                <a:tc>
                  <a:txBody>
                    <a:bodyPr/>
                    <a:lstStyle/>
                    <a:p>
                      <a:r>
                        <a:rPr lang="en-GB" sz="1800" dirty="0">
                          <a:latin typeface="Helvetica" panose="020B0604020202020204" pitchFamily="34" charset="0"/>
                          <a:cs typeface="Helvetica" panose="020B0604020202020204" pitchFamily="34" charset="0"/>
                        </a:rPr>
                        <a:t>Education</a:t>
                      </a:r>
                    </a:p>
                  </a:txBody>
                  <a:tcPr/>
                </a:tc>
                <a:tc>
                  <a:txBody>
                    <a:bodyPr/>
                    <a:lstStyle/>
                    <a:p>
                      <a:r>
                        <a:rPr lang="en-GB" sz="1800">
                          <a:latin typeface="Helvetica" panose="020B0604020202020204" pitchFamily="34" charset="0"/>
                          <a:cs typeface="Helvetica" panose="020B0604020202020204" pitchFamily="34" charset="0"/>
                        </a:rPr>
                        <a:t>Education</a:t>
                      </a:r>
                      <a:endParaRPr lang="en-GB" sz="1800" dirty="0">
                        <a:latin typeface="Helvetica" panose="020B0604020202020204" pitchFamily="34" charset="0"/>
                        <a:cs typeface="Helvetica" panose="020B0604020202020204" pitchFamily="34" charset="0"/>
                      </a:endParaRPr>
                    </a:p>
                  </a:txBody>
                  <a:tcPr/>
                </a:tc>
                <a:extLst>
                  <a:ext uri="{0D108BD9-81ED-4DB2-BD59-A6C34878D82A}">
                    <a16:rowId xmlns="" xmlns:a16="http://schemas.microsoft.com/office/drawing/2014/main" val="1766132180"/>
                  </a:ext>
                </a:extLst>
              </a:tr>
              <a:tr h="690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Knowledge</a:t>
                      </a:r>
                      <a:r>
                        <a:rPr lang="en-GB" sz="1800" baseline="0" dirty="0">
                          <a:latin typeface="Helvetica" panose="020B0604020202020204" pitchFamily="34" charset="0"/>
                          <a:cs typeface="Helvetica" panose="020B0604020202020204" pitchFamily="34" charset="0"/>
                        </a:rPr>
                        <a:t> type</a:t>
                      </a:r>
                      <a:endParaRPr lang="en-GB" sz="1800" dirty="0">
                        <a:latin typeface="Helvetica" panose="020B0604020202020204" pitchFamily="34" charset="0"/>
                        <a:cs typeface="Helvetica"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Expert Opinion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Expert opinion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Expert opinion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Expert opinion</a:t>
                      </a:r>
                    </a:p>
                  </a:txBody>
                  <a:tcPr/>
                </a:tc>
                <a:extLst>
                  <a:ext uri="{0D108BD9-81ED-4DB2-BD59-A6C34878D82A}">
                    <a16:rowId xmlns="" xmlns:a16="http://schemas.microsoft.com/office/drawing/2014/main" val="2352780454"/>
                  </a:ext>
                </a:extLst>
              </a:tr>
              <a:tr h="709731">
                <a:tc>
                  <a:txBody>
                    <a:bodyPr/>
                    <a:lstStyle/>
                    <a:p>
                      <a:r>
                        <a:rPr lang="en-GB" sz="1800" dirty="0">
                          <a:latin typeface="Helvetica" panose="020B0604020202020204" pitchFamily="34" charset="0"/>
                          <a:cs typeface="Helvetica" panose="020B0604020202020204" pitchFamily="34" charset="0"/>
                        </a:rPr>
                        <a:t>Relevance</a:t>
                      </a:r>
                    </a:p>
                  </a:txBody>
                  <a:tcPr/>
                </a:tc>
                <a:tc>
                  <a:txBody>
                    <a:bodyPr/>
                    <a:lstStyle/>
                    <a:p>
                      <a:r>
                        <a:rPr lang="en-GB" sz="1800" dirty="0">
                          <a:latin typeface="Helvetica" panose="020B0604020202020204" pitchFamily="34" charset="0"/>
                          <a:cs typeface="Helvetica" panose="020B0604020202020204" pitchFamily="34" charset="0"/>
                        </a:rPr>
                        <a:t>Very relevance</a:t>
                      </a:r>
                    </a:p>
                  </a:txBody>
                  <a:tcPr/>
                </a:tc>
                <a:tc>
                  <a:txBody>
                    <a:bodyPr/>
                    <a:lstStyle/>
                    <a:p>
                      <a:r>
                        <a:rPr lang="en-GB" sz="1800" dirty="0">
                          <a:latin typeface="Helvetica" panose="020B0604020202020204" pitchFamily="34" charset="0"/>
                          <a:cs typeface="Helvetica" panose="020B0604020202020204" pitchFamily="34" charset="0"/>
                        </a:rPr>
                        <a:t>Very relevant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latin typeface="Helvetica" panose="020B0604020202020204" pitchFamily="34" charset="0"/>
                          <a:cs typeface="Helvetica" panose="020B0604020202020204" pitchFamily="34" charset="0"/>
                        </a:rPr>
                        <a:t>Low relevant</a:t>
                      </a:r>
                    </a:p>
                    <a:p>
                      <a:endParaRPr lang="en-GB" sz="1800" dirty="0">
                        <a:latin typeface="Helvetica" panose="020B0604020202020204" pitchFamily="34" charset="0"/>
                        <a:cs typeface="Helvetica" panose="020B0604020202020204" pitchFamily="34" charset="0"/>
                      </a:endParaRPr>
                    </a:p>
                  </a:txBody>
                  <a:tcPr/>
                </a:tc>
                <a:tc>
                  <a:txBody>
                    <a:bodyPr/>
                    <a:lstStyle/>
                    <a:p>
                      <a:r>
                        <a:rPr lang="en-GB" sz="1800" dirty="0">
                          <a:latin typeface="Helvetica" panose="020B0604020202020204" pitchFamily="34" charset="0"/>
                          <a:cs typeface="Helvetica" panose="020B0604020202020204" pitchFamily="34" charset="0"/>
                        </a:rPr>
                        <a:t>Very relevant</a:t>
                      </a:r>
                    </a:p>
                  </a:txBody>
                  <a:tcPr/>
                </a:tc>
                <a:extLst>
                  <a:ext uri="{0D108BD9-81ED-4DB2-BD59-A6C34878D82A}">
                    <a16:rowId xmlns="" xmlns:a16="http://schemas.microsoft.com/office/drawing/2014/main" val="2003717626"/>
                  </a:ext>
                </a:extLst>
              </a:tr>
            </a:tbl>
          </a:graphicData>
        </a:graphic>
      </p:graphicFrame>
      <p:sp>
        <p:nvSpPr>
          <p:cNvPr id="3" name="Title 2"/>
          <p:cNvSpPr>
            <a:spLocks noGrp="1"/>
          </p:cNvSpPr>
          <p:nvPr>
            <p:ph type="title"/>
          </p:nvPr>
        </p:nvSpPr>
        <p:spPr>
          <a:xfrm>
            <a:off x="457199" y="-69340"/>
            <a:ext cx="8229600" cy="634082"/>
          </a:xfrm>
        </p:spPr>
        <p:txBody>
          <a:bodyPr>
            <a:normAutofit/>
          </a:bodyPr>
          <a:lstStyle/>
          <a:p>
            <a:r>
              <a:rPr lang="en-GB" sz="2800" dirty="0"/>
              <a:t>Findings – nursing </a:t>
            </a:r>
            <a:r>
              <a:rPr lang="en-GB" sz="2000" dirty="0"/>
              <a:t>(</a:t>
            </a:r>
            <a:r>
              <a:rPr lang="en-GB" sz="2000" dirty="0" err="1"/>
              <a:t>Mantell</a:t>
            </a:r>
            <a:r>
              <a:rPr lang="en-GB" sz="2000" dirty="0"/>
              <a:t> and Jennings 2016)</a:t>
            </a:r>
          </a:p>
        </p:txBody>
      </p:sp>
    </p:spTree>
    <p:extLst>
      <p:ext uri="{BB962C8B-B14F-4D97-AF65-F5344CB8AC3E}">
        <p14:creationId xmlns:p14="http://schemas.microsoft.com/office/powerpoint/2010/main" val="3463158279"/>
      </p:ext>
    </p:extLst>
  </p:cSld>
  <p:clrMapOvr>
    <a:masterClrMapping/>
  </p:clrMapOvr>
</p:sld>
</file>

<file path=ppt/theme/theme1.xml><?xml version="1.0" encoding="utf-8"?>
<a:theme xmlns:a="http://schemas.openxmlformats.org/drawingml/2006/main" name="LSBU Presentation Master Template (April 2016)_4 3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LSBU Presentation Master Template (April 2016)_4 3 </Template>
  <TotalTime>789</TotalTime>
  <Words>7528</Words>
  <Application>Microsoft Office PowerPoint</Application>
  <PresentationFormat>On-screen Show (4:3)</PresentationFormat>
  <Paragraphs>653</Paragraphs>
  <Slides>35</Slides>
  <Notes>25</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LSBU Presentation Master Template (April 2016)_4 3 </vt:lpstr>
      <vt:lpstr>1_Office Theme</vt:lpstr>
      <vt:lpstr>Nosey Parkers? </vt:lpstr>
      <vt:lpstr>Curiosity - an essential attribute</vt:lpstr>
      <vt:lpstr>The impact of a lack of professional curiosity (PC) </vt:lpstr>
      <vt:lpstr>Purpose</vt:lpstr>
      <vt:lpstr>Methodology: Scoping Study  (Arkesy and O’Malley 2005) </vt:lpstr>
      <vt:lpstr>Identifying items</vt:lpstr>
      <vt:lpstr>Selecting items</vt:lpstr>
      <vt:lpstr>Findings – social work (Mantell and Jennings 2016)</vt:lpstr>
      <vt:lpstr>Findings – nursing (Mantell and Jennings 2016)</vt:lpstr>
      <vt:lpstr>What is professional curiosity?</vt:lpstr>
      <vt:lpstr>Areas where curiosity plays a role</vt:lpstr>
      <vt:lpstr>PowerPoint Presentation</vt:lpstr>
      <vt:lpstr>Lessons from child protection: Uncovering the ‘real’ story. </vt:lpstr>
      <vt:lpstr>Factors that inhibit us hearing and responding to the story</vt:lpstr>
      <vt:lpstr>Mind Expanding: The importance of nurturing your own curiosity</vt:lpstr>
      <vt:lpstr>Enquiring minds: The importance of curiosity for educators</vt:lpstr>
      <vt:lpstr>Nurturing curiosity through education </vt:lpstr>
      <vt:lpstr>Professional curiosity: The importance of curiosity for employers</vt:lpstr>
      <vt:lpstr>Professional curiosity: The importance of curiosity for employers</vt:lpstr>
      <vt:lpstr>The employer’s role in nurturing curiosity</vt:lpstr>
      <vt:lpstr>Discussion</vt:lpstr>
      <vt:lpstr>Discussion</vt:lpstr>
      <vt:lpstr>Discussion</vt:lpstr>
      <vt:lpstr>Discussion</vt:lpstr>
      <vt:lpstr>Recommendations – the need to define terms</vt:lpstr>
      <vt:lpstr>Recommendations – the need to define terms</vt:lpstr>
      <vt:lpstr>Recommendations: curiosity check list  (after Broadhurst et al. 2010)</vt:lpstr>
      <vt:lpstr>Conclusion</vt:lpstr>
      <vt:lpstr>Thank you for listening</vt:lpstr>
      <vt:lpstr>References</vt:lpstr>
      <vt:lpstr>References</vt:lpstr>
      <vt:lpstr>References</vt:lpstr>
      <vt:lpstr>References</vt:lpstr>
      <vt:lpstr>References</vt:lpstr>
      <vt:lpstr>Acknowledgements</vt:lpstr>
    </vt:vector>
  </TitlesOfParts>
  <Company>LSBU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Stromboli, Seth</dc:creator>
  <cp:lastModifiedBy>Mantell</cp:lastModifiedBy>
  <cp:revision>35</cp:revision>
  <cp:lastPrinted>2016-05-27T14:06:45Z</cp:lastPrinted>
  <dcterms:created xsi:type="dcterms:W3CDTF">2016-04-20T16:32:46Z</dcterms:created>
  <dcterms:modified xsi:type="dcterms:W3CDTF">2017-07-20T12:39:05Z</dcterms:modified>
</cp:coreProperties>
</file>