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30275213" cy="42803763"/>
  <p:notesSz cx="29514800" cy="42037000"/>
  <p:defaultTextStyle>
    <a:defPPr>
      <a:defRPr lang="en-GB"/>
    </a:defPPr>
    <a:lvl1pPr algn="l" rtl="0" eaLnBrk="0" fontAlgn="base" hangingPunct="0">
      <a:spcBef>
        <a:spcPct val="0"/>
      </a:spcBef>
      <a:spcAft>
        <a:spcPct val="0"/>
      </a:spcAft>
      <a:defRPr sz="2300" kern="1200">
        <a:solidFill>
          <a:schemeClr val="tx1"/>
        </a:solidFill>
        <a:latin typeface="Times New Roman" pitchFamily="18" charset="0"/>
        <a:ea typeface="+mn-ea"/>
        <a:cs typeface="+mn-cs"/>
      </a:defRPr>
    </a:lvl1pPr>
    <a:lvl2pPr marL="456928" algn="l" rtl="0" eaLnBrk="0" fontAlgn="base" hangingPunct="0">
      <a:spcBef>
        <a:spcPct val="0"/>
      </a:spcBef>
      <a:spcAft>
        <a:spcPct val="0"/>
      </a:spcAft>
      <a:defRPr sz="2300" kern="1200">
        <a:solidFill>
          <a:schemeClr val="tx1"/>
        </a:solidFill>
        <a:latin typeface="Times New Roman" pitchFamily="18" charset="0"/>
        <a:ea typeface="+mn-ea"/>
        <a:cs typeface="+mn-cs"/>
      </a:defRPr>
    </a:lvl2pPr>
    <a:lvl3pPr marL="913859" algn="l" rtl="0" eaLnBrk="0" fontAlgn="base" hangingPunct="0">
      <a:spcBef>
        <a:spcPct val="0"/>
      </a:spcBef>
      <a:spcAft>
        <a:spcPct val="0"/>
      </a:spcAft>
      <a:defRPr sz="2300" kern="1200">
        <a:solidFill>
          <a:schemeClr val="tx1"/>
        </a:solidFill>
        <a:latin typeface="Times New Roman" pitchFamily="18" charset="0"/>
        <a:ea typeface="+mn-ea"/>
        <a:cs typeface="+mn-cs"/>
      </a:defRPr>
    </a:lvl3pPr>
    <a:lvl4pPr marL="1370786" algn="l" rtl="0" eaLnBrk="0" fontAlgn="base" hangingPunct="0">
      <a:spcBef>
        <a:spcPct val="0"/>
      </a:spcBef>
      <a:spcAft>
        <a:spcPct val="0"/>
      </a:spcAft>
      <a:defRPr sz="2300" kern="1200">
        <a:solidFill>
          <a:schemeClr val="tx1"/>
        </a:solidFill>
        <a:latin typeface="Times New Roman" pitchFamily="18" charset="0"/>
        <a:ea typeface="+mn-ea"/>
        <a:cs typeface="+mn-cs"/>
      </a:defRPr>
    </a:lvl4pPr>
    <a:lvl5pPr marL="1827718" algn="l" rtl="0" eaLnBrk="0" fontAlgn="base" hangingPunct="0">
      <a:spcBef>
        <a:spcPct val="0"/>
      </a:spcBef>
      <a:spcAft>
        <a:spcPct val="0"/>
      </a:spcAft>
      <a:defRPr sz="2300" kern="1200">
        <a:solidFill>
          <a:schemeClr val="tx1"/>
        </a:solidFill>
        <a:latin typeface="Times New Roman" pitchFamily="18" charset="0"/>
        <a:ea typeface="+mn-ea"/>
        <a:cs typeface="+mn-cs"/>
      </a:defRPr>
    </a:lvl5pPr>
    <a:lvl6pPr marL="2284645" algn="l" defTabSz="913859" rtl="0" eaLnBrk="1" latinLnBrk="0" hangingPunct="1">
      <a:defRPr sz="2300" kern="1200">
        <a:solidFill>
          <a:schemeClr val="tx1"/>
        </a:solidFill>
        <a:latin typeface="Times New Roman" pitchFamily="18" charset="0"/>
        <a:ea typeface="+mn-ea"/>
        <a:cs typeface="+mn-cs"/>
      </a:defRPr>
    </a:lvl6pPr>
    <a:lvl7pPr marL="2741573" algn="l" defTabSz="913859" rtl="0" eaLnBrk="1" latinLnBrk="0" hangingPunct="1">
      <a:defRPr sz="2300" kern="1200">
        <a:solidFill>
          <a:schemeClr val="tx1"/>
        </a:solidFill>
        <a:latin typeface="Times New Roman" pitchFamily="18" charset="0"/>
        <a:ea typeface="+mn-ea"/>
        <a:cs typeface="+mn-cs"/>
      </a:defRPr>
    </a:lvl7pPr>
    <a:lvl8pPr marL="3198509" algn="l" defTabSz="913859" rtl="0" eaLnBrk="1" latinLnBrk="0" hangingPunct="1">
      <a:defRPr sz="2300" kern="1200">
        <a:solidFill>
          <a:schemeClr val="tx1"/>
        </a:solidFill>
        <a:latin typeface="Times New Roman" pitchFamily="18" charset="0"/>
        <a:ea typeface="+mn-ea"/>
        <a:cs typeface="+mn-cs"/>
      </a:defRPr>
    </a:lvl8pPr>
    <a:lvl9pPr marL="3655436" algn="l" defTabSz="913859"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395" userDrawn="1">
          <p15:clr>
            <a:srgbClr val="A4A3A4"/>
          </p15:clr>
        </p15:guide>
        <p15:guide id="2" pos="95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ees" initials="JR" lastIdx="1" clrIdx="0">
    <p:extLst>
      <p:ext uri="{19B8F6BF-5375-455C-9EA6-DF929625EA0E}">
        <p15:presenceInfo xmlns:p15="http://schemas.microsoft.com/office/powerpoint/2012/main" userId="S-1-5-21-226718530-2855586415-94328107-28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63D"/>
    <a:srgbClr val="AD8F67"/>
    <a:srgbClr val="808DA0"/>
    <a:srgbClr val="93A299"/>
    <a:srgbClr val="4C5A6A"/>
    <a:srgbClr val="726056"/>
    <a:srgbClr val="57A7FF"/>
    <a:srgbClr val="EBB9B4"/>
    <a:srgbClr val="FF00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730" autoAdjust="0"/>
  </p:normalViewPr>
  <p:slideViewPr>
    <p:cSldViewPr snapToObjects="1">
      <p:cViewPr>
        <p:scale>
          <a:sx n="33" d="100"/>
          <a:sy n="33" d="100"/>
        </p:scale>
        <p:origin x="1104" y="-4123"/>
      </p:cViewPr>
      <p:guideLst>
        <p:guide orient="horz" pos="13395"/>
        <p:guide pos="953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0" y="17"/>
            <a:ext cx="12789745" cy="2101851"/>
          </a:xfrm>
          <a:prstGeom prst="rect">
            <a:avLst/>
          </a:prstGeom>
          <a:noFill/>
          <a:ln w="9525">
            <a:noFill/>
            <a:miter lim="800000"/>
            <a:headEnd/>
            <a:tailEnd/>
          </a:ln>
          <a:effectLst/>
        </p:spPr>
        <p:txBody>
          <a:bodyPr vert="horz" wrap="square" lIns="390902" tIns="195452" rIns="390902" bIns="195452" numCol="1" anchor="t" anchorCtr="0" compatLnSpc="1">
            <a:prstTxWarp prst="textNoShape">
              <a:avLst/>
            </a:prstTxWarp>
          </a:bodyPr>
          <a:lstStyle>
            <a:lvl1pPr>
              <a:defRPr sz="5000"/>
            </a:lvl1pPr>
          </a:lstStyle>
          <a:p>
            <a:endParaRPr lang="en-GB"/>
          </a:p>
        </p:txBody>
      </p:sp>
      <p:sp>
        <p:nvSpPr>
          <p:cNvPr id="5123" name="Rectangle 3"/>
          <p:cNvSpPr>
            <a:spLocks noGrp="1" noChangeArrowheads="1"/>
          </p:cNvSpPr>
          <p:nvPr>
            <p:ph type="dt" sz="quarter" idx="1"/>
          </p:nvPr>
        </p:nvSpPr>
        <p:spPr bwMode="auto">
          <a:xfrm>
            <a:off x="16725078" y="17"/>
            <a:ext cx="12789745" cy="2101851"/>
          </a:xfrm>
          <a:prstGeom prst="rect">
            <a:avLst/>
          </a:prstGeom>
          <a:noFill/>
          <a:ln w="9525">
            <a:noFill/>
            <a:miter lim="800000"/>
            <a:headEnd/>
            <a:tailEnd/>
          </a:ln>
          <a:effectLst/>
        </p:spPr>
        <p:txBody>
          <a:bodyPr vert="horz" wrap="square" lIns="390902" tIns="195452" rIns="390902" bIns="195452" numCol="1" anchor="t" anchorCtr="0" compatLnSpc="1">
            <a:prstTxWarp prst="textNoShape">
              <a:avLst/>
            </a:prstTxWarp>
          </a:bodyPr>
          <a:lstStyle>
            <a:lvl1pPr algn="r">
              <a:defRPr sz="5000"/>
            </a:lvl1pPr>
          </a:lstStyle>
          <a:p>
            <a:endParaRPr lang="en-GB"/>
          </a:p>
        </p:txBody>
      </p:sp>
      <p:sp>
        <p:nvSpPr>
          <p:cNvPr id="5124" name="Rectangle 4"/>
          <p:cNvSpPr>
            <a:spLocks noGrp="1" noChangeArrowheads="1"/>
          </p:cNvSpPr>
          <p:nvPr>
            <p:ph type="ftr" sz="quarter" idx="2"/>
          </p:nvPr>
        </p:nvSpPr>
        <p:spPr bwMode="auto">
          <a:xfrm>
            <a:off x="20" y="39935164"/>
            <a:ext cx="12789745" cy="2101851"/>
          </a:xfrm>
          <a:prstGeom prst="rect">
            <a:avLst/>
          </a:prstGeom>
          <a:noFill/>
          <a:ln w="9525">
            <a:noFill/>
            <a:miter lim="800000"/>
            <a:headEnd/>
            <a:tailEnd/>
          </a:ln>
          <a:effectLst/>
        </p:spPr>
        <p:txBody>
          <a:bodyPr vert="horz" wrap="square" lIns="390902" tIns="195452" rIns="390902" bIns="195452" numCol="1" anchor="b" anchorCtr="0" compatLnSpc="1">
            <a:prstTxWarp prst="textNoShape">
              <a:avLst/>
            </a:prstTxWarp>
          </a:bodyPr>
          <a:lstStyle>
            <a:lvl1pPr>
              <a:defRPr sz="5000"/>
            </a:lvl1pPr>
          </a:lstStyle>
          <a:p>
            <a:endParaRPr lang="en-GB"/>
          </a:p>
        </p:txBody>
      </p:sp>
      <p:sp>
        <p:nvSpPr>
          <p:cNvPr id="5125" name="Rectangle 5"/>
          <p:cNvSpPr>
            <a:spLocks noGrp="1" noChangeArrowheads="1"/>
          </p:cNvSpPr>
          <p:nvPr>
            <p:ph type="sldNum" sz="quarter" idx="3"/>
          </p:nvPr>
        </p:nvSpPr>
        <p:spPr bwMode="auto">
          <a:xfrm>
            <a:off x="16725078" y="39935164"/>
            <a:ext cx="12789745" cy="2101851"/>
          </a:xfrm>
          <a:prstGeom prst="rect">
            <a:avLst/>
          </a:prstGeom>
          <a:noFill/>
          <a:ln w="9525">
            <a:noFill/>
            <a:miter lim="800000"/>
            <a:headEnd/>
            <a:tailEnd/>
          </a:ln>
          <a:effectLst/>
        </p:spPr>
        <p:txBody>
          <a:bodyPr vert="horz" wrap="square" lIns="390902" tIns="195452" rIns="390902" bIns="195452" numCol="1" anchor="b" anchorCtr="0" compatLnSpc="1">
            <a:prstTxWarp prst="textNoShape">
              <a:avLst/>
            </a:prstTxWarp>
          </a:bodyPr>
          <a:lstStyle>
            <a:lvl1pPr algn="r">
              <a:defRPr sz="5000"/>
            </a:lvl1pPr>
          </a:lstStyle>
          <a:p>
            <a:fld id="{BEB79954-B20C-42D7-B1CB-E04027C8CAF3}" type="slidenum">
              <a:rPr lang="en-GB"/>
              <a:pPr/>
              <a:t>‹#›</a:t>
            </a:fld>
            <a:endParaRPr lang="en-GB"/>
          </a:p>
        </p:txBody>
      </p:sp>
    </p:spTree>
    <p:extLst>
      <p:ext uri="{BB962C8B-B14F-4D97-AF65-F5344CB8AC3E}">
        <p14:creationId xmlns:p14="http://schemas.microsoft.com/office/powerpoint/2010/main" val="255761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355" y="13297009"/>
            <a:ext cx="25732503" cy="9174729"/>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1123" y="24255890"/>
            <a:ext cx="21192967" cy="10938245"/>
          </a:xfrm>
        </p:spPr>
        <p:txBody>
          <a:bodyPr/>
          <a:lstStyle>
            <a:lvl1pPr marL="0" indent="0" algn="ctr">
              <a:buNone/>
              <a:defRPr/>
            </a:lvl1pPr>
            <a:lvl2pPr marL="457109" indent="0" algn="ctr">
              <a:buNone/>
              <a:defRPr/>
            </a:lvl2pPr>
            <a:lvl3pPr marL="914217" indent="0" algn="ctr">
              <a:buNone/>
              <a:defRPr/>
            </a:lvl3pPr>
            <a:lvl4pPr marL="1371326" indent="0" algn="ctr">
              <a:buNone/>
              <a:defRPr/>
            </a:lvl4pPr>
            <a:lvl5pPr marL="1828434" indent="0" algn="ctr">
              <a:buNone/>
              <a:defRPr/>
            </a:lvl5pPr>
            <a:lvl6pPr marL="2285543" indent="0" algn="ctr">
              <a:buNone/>
              <a:defRPr/>
            </a:lvl6pPr>
            <a:lvl7pPr marL="2742651" indent="0" algn="ctr">
              <a:buNone/>
              <a:defRPr/>
            </a:lvl7pPr>
            <a:lvl8pPr marL="3199760" indent="0" algn="ctr">
              <a:buNone/>
              <a:defRPr/>
            </a:lvl8pPr>
            <a:lvl9pPr marL="3656868"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0C150C5-8423-46A9-8625-7D4B10EF23A5}"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D96026C-F94B-4830-BC82-3292DDA4FD8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70732" y="3803227"/>
            <a:ext cx="6433126" cy="3424332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71356" y="3803227"/>
            <a:ext cx="19147000" cy="342433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071FA31-18B5-4DBC-A8BC-6F9CE381423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905DED5-15A6-43A3-8545-32F27E49182C}"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87" y="27505140"/>
            <a:ext cx="25734089" cy="8501704"/>
          </a:xfrm>
        </p:spPr>
        <p:txBody>
          <a:bodyPr anchor="t"/>
          <a:lstStyle>
            <a:lvl1pPr algn="l">
              <a:defRPr sz="3999" b="1" cap="all"/>
            </a:lvl1pPr>
          </a:lstStyle>
          <a:p>
            <a:r>
              <a:rPr lang="en-US" smtClean="0"/>
              <a:t>Click to edit Master title style</a:t>
            </a:r>
            <a:endParaRPr lang="en-GB"/>
          </a:p>
        </p:txBody>
      </p:sp>
      <p:sp>
        <p:nvSpPr>
          <p:cNvPr id="3" name="Text Placeholder 2"/>
          <p:cNvSpPr>
            <a:spLocks noGrp="1"/>
          </p:cNvSpPr>
          <p:nvPr>
            <p:ph type="body" idx="1"/>
          </p:nvPr>
        </p:nvSpPr>
        <p:spPr>
          <a:xfrm>
            <a:off x="2391987" y="18141520"/>
            <a:ext cx="25734089" cy="9363620"/>
          </a:xfrm>
        </p:spPr>
        <p:txBody>
          <a:bodyPr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73A4562-DEAB-40FD-98CC-4FCC44947F58}"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71356" y="12363662"/>
            <a:ext cx="12790063" cy="2568289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213796" y="12363662"/>
            <a:ext cx="12790063" cy="25682893"/>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6EAB07B-6CC3-4522-8A65-E9C2EC809F89}"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237" y="1714310"/>
            <a:ext cx="27246739" cy="713343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4237" y="9581084"/>
            <a:ext cx="13375759" cy="3993706"/>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4237" y="13574790"/>
            <a:ext cx="13375759" cy="24660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78869" y="9581084"/>
            <a:ext cx="13382107" cy="3993706"/>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78869" y="13574790"/>
            <a:ext cx="13382107" cy="24660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408F1A2B-CC70-41B6-BA83-B9C6097CC151}"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28C969AF-60C0-4C10-8413-809570141849}"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14F00672-E0F2-4C0C-BD90-6A958291269D}"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238" y="1704785"/>
            <a:ext cx="9959996" cy="725248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11836126" y="1704786"/>
            <a:ext cx="16924850" cy="36530661"/>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4238" y="8957267"/>
            <a:ext cx="9959996" cy="29278180"/>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B18593F-CD35-4167-B62B-37D5E322091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729" y="29962317"/>
            <a:ext cx="18164493" cy="353814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5934729" y="3823862"/>
            <a:ext cx="18164493" cy="25682893"/>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en-GB"/>
          </a:p>
        </p:txBody>
      </p:sp>
      <p:sp>
        <p:nvSpPr>
          <p:cNvPr id="4" name="Text Placeholder 3"/>
          <p:cNvSpPr>
            <a:spLocks noGrp="1"/>
          </p:cNvSpPr>
          <p:nvPr>
            <p:ph type="body" sz="half" idx="2"/>
          </p:nvPr>
        </p:nvSpPr>
        <p:spPr>
          <a:xfrm>
            <a:off x="5934729" y="33500461"/>
            <a:ext cx="18164493" cy="5022291"/>
          </a:xfr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F084B62-12B3-43F5-9B4B-390682FEB5B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1355" y="3803227"/>
            <a:ext cx="25732503" cy="7136606"/>
          </a:xfrm>
          <a:prstGeom prst="rect">
            <a:avLst/>
          </a:prstGeom>
          <a:noFill/>
          <a:ln w="9525">
            <a:noFill/>
            <a:miter lim="800000"/>
            <a:headEnd/>
            <a:tailEnd/>
          </a:ln>
          <a:effectLst/>
        </p:spPr>
        <p:txBody>
          <a:bodyPr vert="horz" wrap="square" lIns="295200" tIns="147600" rIns="295200" bIns="14760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271355" y="12363662"/>
            <a:ext cx="25732503" cy="25682893"/>
          </a:xfrm>
          <a:prstGeom prst="rect">
            <a:avLst/>
          </a:prstGeom>
          <a:noFill/>
          <a:ln w="9525">
            <a:noFill/>
            <a:miter lim="800000"/>
            <a:headEnd/>
            <a:tailEnd/>
          </a:ln>
          <a:effectLst/>
        </p:spPr>
        <p:txBody>
          <a:bodyPr vert="horz" wrap="square" lIns="295200" tIns="147600" rIns="295200" bIns="14760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2271356" y="39000536"/>
            <a:ext cx="6306145" cy="2850833"/>
          </a:xfrm>
          <a:prstGeom prst="rect">
            <a:avLst/>
          </a:prstGeom>
          <a:noFill/>
          <a:ln w="9525">
            <a:noFill/>
            <a:miter lim="800000"/>
            <a:headEnd/>
            <a:tailEnd/>
          </a:ln>
          <a:effectLst/>
        </p:spPr>
        <p:txBody>
          <a:bodyPr vert="horz" wrap="square" lIns="295200" tIns="147600" rIns="295200" bIns="147600" numCol="1" anchor="t" anchorCtr="0" compatLnSpc="1">
            <a:prstTxWarp prst="textNoShape">
              <a:avLst/>
            </a:prstTxWarp>
          </a:bodyPr>
          <a:lstStyle>
            <a:lvl1pPr defTabSz="2952159">
              <a:defRPr sz="4499"/>
            </a:lvl1pPr>
          </a:lstStyle>
          <a:p>
            <a:endParaRPr lang="en-GB"/>
          </a:p>
        </p:txBody>
      </p:sp>
      <p:sp>
        <p:nvSpPr>
          <p:cNvPr id="1029" name="Rectangle 5"/>
          <p:cNvSpPr>
            <a:spLocks noGrp="1" noChangeArrowheads="1"/>
          </p:cNvSpPr>
          <p:nvPr>
            <p:ph type="ftr" sz="quarter" idx="3"/>
          </p:nvPr>
        </p:nvSpPr>
        <p:spPr bwMode="auto">
          <a:xfrm>
            <a:off x="10344111" y="39000536"/>
            <a:ext cx="9586992" cy="2850833"/>
          </a:xfrm>
          <a:prstGeom prst="rect">
            <a:avLst/>
          </a:prstGeom>
          <a:noFill/>
          <a:ln w="9525">
            <a:noFill/>
            <a:miter lim="800000"/>
            <a:headEnd/>
            <a:tailEnd/>
          </a:ln>
          <a:effectLst/>
        </p:spPr>
        <p:txBody>
          <a:bodyPr vert="horz" wrap="square" lIns="295200" tIns="147600" rIns="295200" bIns="147600" numCol="1" anchor="t" anchorCtr="0" compatLnSpc="1">
            <a:prstTxWarp prst="textNoShape">
              <a:avLst/>
            </a:prstTxWarp>
          </a:bodyPr>
          <a:lstStyle>
            <a:lvl1pPr algn="ctr" defTabSz="2952159">
              <a:defRPr sz="4499"/>
            </a:lvl1pPr>
          </a:lstStyle>
          <a:p>
            <a:endParaRPr lang="en-GB"/>
          </a:p>
        </p:txBody>
      </p:sp>
      <p:sp>
        <p:nvSpPr>
          <p:cNvPr id="1030" name="Rectangle 6"/>
          <p:cNvSpPr>
            <a:spLocks noGrp="1" noChangeArrowheads="1"/>
          </p:cNvSpPr>
          <p:nvPr>
            <p:ph type="sldNum" sz="quarter" idx="4"/>
          </p:nvPr>
        </p:nvSpPr>
        <p:spPr bwMode="auto">
          <a:xfrm>
            <a:off x="21697712" y="39000536"/>
            <a:ext cx="6306146" cy="2850833"/>
          </a:xfrm>
          <a:prstGeom prst="rect">
            <a:avLst/>
          </a:prstGeom>
          <a:noFill/>
          <a:ln w="9525">
            <a:noFill/>
            <a:miter lim="800000"/>
            <a:headEnd/>
            <a:tailEnd/>
          </a:ln>
          <a:effectLst/>
        </p:spPr>
        <p:txBody>
          <a:bodyPr vert="horz" wrap="square" lIns="295200" tIns="147600" rIns="295200" bIns="147600" numCol="1" anchor="t" anchorCtr="0" compatLnSpc="1">
            <a:prstTxWarp prst="textNoShape">
              <a:avLst/>
            </a:prstTxWarp>
          </a:bodyPr>
          <a:lstStyle>
            <a:lvl1pPr algn="r" defTabSz="2952159">
              <a:defRPr sz="4499"/>
            </a:lvl1pPr>
          </a:lstStyle>
          <a:p>
            <a:fld id="{8326E0B0-AC29-4508-B146-762FE9CDD866}"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159" rtl="0" eaLnBrk="0" fontAlgn="base" hangingPunct="0">
        <a:spcBef>
          <a:spcPct val="0"/>
        </a:spcBef>
        <a:spcAft>
          <a:spcPct val="0"/>
        </a:spcAft>
        <a:defRPr sz="14197">
          <a:solidFill>
            <a:schemeClr val="tx2"/>
          </a:solidFill>
          <a:latin typeface="+mj-lt"/>
          <a:ea typeface="+mj-ea"/>
          <a:cs typeface="+mj-cs"/>
        </a:defRPr>
      </a:lvl1pPr>
      <a:lvl2pPr algn="ctr" defTabSz="2952159" rtl="0" eaLnBrk="0" fontAlgn="base" hangingPunct="0">
        <a:spcBef>
          <a:spcPct val="0"/>
        </a:spcBef>
        <a:spcAft>
          <a:spcPct val="0"/>
        </a:spcAft>
        <a:defRPr sz="14197">
          <a:solidFill>
            <a:schemeClr val="tx2"/>
          </a:solidFill>
          <a:latin typeface="Times New Roman" pitchFamily="18" charset="0"/>
        </a:defRPr>
      </a:lvl2pPr>
      <a:lvl3pPr algn="ctr" defTabSz="2952159" rtl="0" eaLnBrk="0" fontAlgn="base" hangingPunct="0">
        <a:spcBef>
          <a:spcPct val="0"/>
        </a:spcBef>
        <a:spcAft>
          <a:spcPct val="0"/>
        </a:spcAft>
        <a:defRPr sz="14197">
          <a:solidFill>
            <a:schemeClr val="tx2"/>
          </a:solidFill>
          <a:latin typeface="Times New Roman" pitchFamily="18" charset="0"/>
        </a:defRPr>
      </a:lvl3pPr>
      <a:lvl4pPr algn="ctr" defTabSz="2952159" rtl="0" eaLnBrk="0" fontAlgn="base" hangingPunct="0">
        <a:spcBef>
          <a:spcPct val="0"/>
        </a:spcBef>
        <a:spcAft>
          <a:spcPct val="0"/>
        </a:spcAft>
        <a:defRPr sz="14197">
          <a:solidFill>
            <a:schemeClr val="tx2"/>
          </a:solidFill>
          <a:latin typeface="Times New Roman" pitchFamily="18" charset="0"/>
        </a:defRPr>
      </a:lvl4pPr>
      <a:lvl5pPr algn="ctr" defTabSz="2952159" rtl="0" eaLnBrk="0" fontAlgn="base" hangingPunct="0">
        <a:spcBef>
          <a:spcPct val="0"/>
        </a:spcBef>
        <a:spcAft>
          <a:spcPct val="0"/>
        </a:spcAft>
        <a:defRPr sz="14197">
          <a:solidFill>
            <a:schemeClr val="tx2"/>
          </a:solidFill>
          <a:latin typeface="Times New Roman" pitchFamily="18" charset="0"/>
        </a:defRPr>
      </a:lvl5pPr>
      <a:lvl6pPr marL="457109" algn="ctr" defTabSz="2952159" rtl="0" eaLnBrk="0" fontAlgn="base" hangingPunct="0">
        <a:spcBef>
          <a:spcPct val="0"/>
        </a:spcBef>
        <a:spcAft>
          <a:spcPct val="0"/>
        </a:spcAft>
        <a:defRPr sz="14197">
          <a:solidFill>
            <a:schemeClr val="tx2"/>
          </a:solidFill>
          <a:latin typeface="Times New Roman" pitchFamily="18" charset="0"/>
        </a:defRPr>
      </a:lvl6pPr>
      <a:lvl7pPr marL="914217" algn="ctr" defTabSz="2952159" rtl="0" eaLnBrk="0" fontAlgn="base" hangingPunct="0">
        <a:spcBef>
          <a:spcPct val="0"/>
        </a:spcBef>
        <a:spcAft>
          <a:spcPct val="0"/>
        </a:spcAft>
        <a:defRPr sz="14197">
          <a:solidFill>
            <a:schemeClr val="tx2"/>
          </a:solidFill>
          <a:latin typeface="Times New Roman" pitchFamily="18" charset="0"/>
        </a:defRPr>
      </a:lvl7pPr>
      <a:lvl8pPr marL="1371326" algn="ctr" defTabSz="2952159" rtl="0" eaLnBrk="0" fontAlgn="base" hangingPunct="0">
        <a:spcBef>
          <a:spcPct val="0"/>
        </a:spcBef>
        <a:spcAft>
          <a:spcPct val="0"/>
        </a:spcAft>
        <a:defRPr sz="14197">
          <a:solidFill>
            <a:schemeClr val="tx2"/>
          </a:solidFill>
          <a:latin typeface="Times New Roman" pitchFamily="18" charset="0"/>
        </a:defRPr>
      </a:lvl8pPr>
      <a:lvl9pPr marL="1828434" algn="ctr" defTabSz="2952159" rtl="0" eaLnBrk="0" fontAlgn="base" hangingPunct="0">
        <a:spcBef>
          <a:spcPct val="0"/>
        </a:spcBef>
        <a:spcAft>
          <a:spcPct val="0"/>
        </a:spcAft>
        <a:defRPr sz="14197">
          <a:solidFill>
            <a:schemeClr val="tx2"/>
          </a:solidFill>
          <a:latin typeface="Times New Roman" pitchFamily="18" charset="0"/>
        </a:defRPr>
      </a:lvl9pPr>
    </p:titleStyle>
    <p:bodyStyle>
      <a:lvl1pPr marL="1106267" indent="-1106267" algn="l" defTabSz="2952159" rtl="0" eaLnBrk="0" fontAlgn="base" hangingPunct="0">
        <a:spcBef>
          <a:spcPct val="20000"/>
        </a:spcBef>
        <a:spcAft>
          <a:spcPct val="0"/>
        </a:spcAft>
        <a:buChar char="•"/>
        <a:defRPr sz="10298">
          <a:solidFill>
            <a:schemeClr val="tx1"/>
          </a:solidFill>
          <a:latin typeface="+mn-lt"/>
          <a:ea typeface="+mn-ea"/>
          <a:cs typeface="+mn-cs"/>
        </a:defRPr>
      </a:lvl1pPr>
      <a:lvl2pPr marL="2398233" indent="-922154" algn="l" defTabSz="2952159" rtl="0" eaLnBrk="0" fontAlgn="base" hangingPunct="0">
        <a:spcBef>
          <a:spcPct val="20000"/>
        </a:spcBef>
        <a:spcAft>
          <a:spcPct val="0"/>
        </a:spcAft>
        <a:buChar char="–"/>
        <a:defRPr sz="9098">
          <a:solidFill>
            <a:schemeClr val="tx1"/>
          </a:solidFill>
          <a:latin typeface="+mn-lt"/>
        </a:defRPr>
      </a:lvl2pPr>
      <a:lvl3pPr marL="3688612" indent="-736453" algn="l" defTabSz="2952159" rtl="0" eaLnBrk="0" fontAlgn="base" hangingPunct="0">
        <a:spcBef>
          <a:spcPct val="20000"/>
        </a:spcBef>
        <a:spcAft>
          <a:spcPct val="0"/>
        </a:spcAft>
        <a:buChar char="•"/>
        <a:defRPr sz="7698">
          <a:solidFill>
            <a:schemeClr val="tx1"/>
          </a:solidFill>
          <a:latin typeface="+mn-lt"/>
        </a:defRPr>
      </a:lvl3pPr>
      <a:lvl4pPr marL="5164692" indent="-738040" algn="l" defTabSz="2952159" rtl="0" eaLnBrk="0" fontAlgn="base" hangingPunct="0">
        <a:spcBef>
          <a:spcPct val="20000"/>
        </a:spcBef>
        <a:spcAft>
          <a:spcPct val="0"/>
        </a:spcAft>
        <a:buChar char="–"/>
        <a:defRPr sz="6399">
          <a:solidFill>
            <a:schemeClr val="tx1"/>
          </a:solidFill>
          <a:latin typeface="+mn-lt"/>
        </a:defRPr>
      </a:lvl4pPr>
      <a:lvl5pPr marL="6640772" indent="-738040" algn="l" defTabSz="2952159" rtl="0" eaLnBrk="0" fontAlgn="base" hangingPunct="0">
        <a:spcBef>
          <a:spcPct val="20000"/>
        </a:spcBef>
        <a:spcAft>
          <a:spcPct val="0"/>
        </a:spcAft>
        <a:buChar char="»"/>
        <a:defRPr sz="6399">
          <a:solidFill>
            <a:schemeClr val="tx1"/>
          </a:solidFill>
          <a:latin typeface="+mn-lt"/>
        </a:defRPr>
      </a:lvl5pPr>
      <a:lvl6pPr marL="7097880" indent="-738040" algn="l" defTabSz="2952159" rtl="0" eaLnBrk="0" fontAlgn="base" hangingPunct="0">
        <a:spcBef>
          <a:spcPct val="20000"/>
        </a:spcBef>
        <a:spcAft>
          <a:spcPct val="0"/>
        </a:spcAft>
        <a:buChar char="»"/>
        <a:defRPr sz="6399">
          <a:solidFill>
            <a:schemeClr val="tx1"/>
          </a:solidFill>
          <a:latin typeface="+mn-lt"/>
        </a:defRPr>
      </a:lvl6pPr>
      <a:lvl7pPr marL="7554989" indent="-738040" algn="l" defTabSz="2952159" rtl="0" eaLnBrk="0" fontAlgn="base" hangingPunct="0">
        <a:spcBef>
          <a:spcPct val="20000"/>
        </a:spcBef>
        <a:spcAft>
          <a:spcPct val="0"/>
        </a:spcAft>
        <a:buChar char="»"/>
        <a:defRPr sz="6399">
          <a:solidFill>
            <a:schemeClr val="tx1"/>
          </a:solidFill>
          <a:latin typeface="+mn-lt"/>
        </a:defRPr>
      </a:lvl7pPr>
      <a:lvl8pPr marL="8012097" indent="-738040" algn="l" defTabSz="2952159" rtl="0" eaLnBrk="0" fontAlgn="base" hangingPunct="0">
        <a:spcBef>
          <a:spcPct val="20000"/>
        </a:spcBef>
        <a:spcAft>
          <a:spcPct val="0"/>
        </a:spcAft>
        <a:buChar char="»"/>
        <a:defRPr sz="6399">
          <a:solidFill>
            <a:schemeClr val="tx1"/>
          </a:solidFill>
          <a:latin typeface="+mn-lt"/>
        </a:defRPr>
      </a:lvl8pPr>
      <a:lvl9pPr marL="8469206" indent="-738040" algn="l" defTabSz="2952159" rtl="0" eaLnBrk="0" fontAlgn="base" hangingPunct="0">
        <a:spcBef>
          <a:spcPct val="20000"/>
        </a:spcBef>
        <a:spcAft>
          <a:spcPct val="0"/>
        </a:spcAft>
        <a:buChar char="»"/>
        <a:defRPr sz="6399">
          <a:solidFill>
            <a:schemeClr val="tx1"/>
          </a:solidFill>
          <a:latin typeface="+mn-lt"/>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p:cNvSpPr/>
          <p:nvPr/>
        </p:nvSpPr>
        <p:spPr bwMode="auto">
          <a:xfrm>
            <a:off x="2144241" y="34976411"/>
            <a:ext cx="12943591" cy="6881626"/>
          </a:xfrm>
          <a:prstGeom prst="roundRect">
            <a:avLst/>
          </a:prstGeom>
          <a:pattFill prst="pct50">
            <a:fgClr>
              <a:schemeClr val="bg1"/>
            </a:fgClr>
            <a:bgClr>
              <a:srgbClr val="FFFFFF"/>
            </a:bgClr>
          </a:pattFill>
          <a:ln w="44450" cap="flat" cmpd="sng" algn="ctr">
            <a:solidFill>
              <a:schemeClr val="tx1"/>
            </a:solidFill>
            <a:prstDash val="solid"/>
            <a:round/>
            <a:headEnd type="none" w="med" len="med"/>
            <a:tailEnd type="none" w="med" len="med"/>
          </a:ln>
          <a:effectLst/>
        </p:spPr>
        <p:txBody>
          <a:bodyPr vert="horz" wrap="square" lIns="91426" tIns="45713" rIns="91426" bIns="45713" numCol="1" rtlCol="0" anchor="t" anchorCtr="0" compatLnSpc="1">
            <a:prstTxWarp prst="textNoShape">
              <a:avLst/>
            </a:prstTxWarp>
          </a:bodyPr>
          <a:lstStyle/>
          <a:p>
            <a:pPr>
              <a:defRPr/>
            </a:pPr>
            <a:endParaRPr lang="en-GB" sz="4999" dirty="0">
              <a:solidFill>
                <a:srgbClr val="000000"/>
              </a:solidFill>
              <a:latin typeface="Arial" charset="0"/>
              <a:cs typeface="Arial" charset="0"/>
            </a:endParaRPr>
          </a:p>
        </p:txBody>
      </p:sp>
      <p:sp>
        <p:nvSpPr>
          <p:cNvPr id="3302" name="Rectangle 230"/>
          <p:cNvSpPr>
            <a:spLocks noChangeArrowheads="1"/>
          </p:cNvSpPr>
          <p:nvPr/>
        </p:nvSpPr>
        <p:spPr bwMode="auto">
          <a:xfrm>
            <a:off x="6870" y="0"/>
            <a:ext cx="30275213" cy="42802778"/>
          </a:xfrm>
          <a:prstGeom prst="rect">
            <a:avLst/>
          </a:prstGeom>
          <a:gradFill rotWithShape="0">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p:spPr>
        <p:txBody>
          <a:bodyPr wrap="none" lIns="91389" tIns="45694" rIns="91389" bIns="45694" anchor="ctr"/>
          <a:lstStyle/>
          <a:p>
            <a:endParaRPr lang="en-GB"/>
          </a:p>
        </p:txBody>
      </p:sp>
      <p:sp>
        <p:nvSpPr>
          <p:cNvPr id="2168" name="Rectangle 120"/>
          <p:cNvSpPr>
            <a:spLocks noChangeArrowheads="1"/>
          </p:cNvSpPr>
          <p:nvPr/>
        </p:nvSpPr>
        <p:spPr bwMode="auto">
          <a:xfrm>
            <a:off x="506437" y="4709495"/>
            <a:ext cx="29230650" cy="37643418"/>
          </a:xfrm>
          <a:prstGeom prst="rect">
            <a:avLst/>
          </a:prstGeom>
          <a:solidFill>
            <a:schemeClr val="bg1"/>
          </a:solidFill>
          <a:ln w="123825">
            <a:solidFill>
              <a:schemeClr val="tx1"/>
            </a:solidFill>
            <a:miter lim="800000"/>
            <a:headEnd/>
            <a:tailEnd/>
          </a:ln>
          <a:effectLst>
            <a:glow rad="571500">
              <a:schemeClr val="bg1">
                <a:lumMod val="85000"/>
                <a:alpha val="75000"/>
              </a:schemeClr>
            </a:glow>
          </a:effectLst>
        </p:spPr>
        <p:txBody>
          <a:bodyPr wrap="none" lIns="91389" tIns="45694" rIns="91389" bIns="45694" anchor="ctr"/>
          <a:lstStyle/>
          <a:p>
            <a:endParaRPr lang="en-GB" dirty="0"/>
          </a:p>
        </p:txBody>
      </p:sp>
      <p:sp>
        <p:nvSpPr>
          <p:cNvPr id="2180" name="Rectangle 132"/>
          <p:cNvSpPr>
            <a:spLocks noChangeArrowheads="1"/>
          </p:cNvSpPr>
          <p:nvPr/>
        </p:nvSpPr>
        <p:spPr bwMode="auto">
          <a:xfrm>
            <a:off x="506437" y="548986"/>
            <a:ext cx="29230651" cy="4980791"/>
          </a:xfrm>
          <a:prstGeom prst="rect">
            <a:avLst/>
          </a:prstGeom>
          <a:solidFill>
            <a:srgbClr val="4C5A6A"/>
          </a:solidFill>
          <a:ln w="123825">
            <a:solidFill>
              <a:schemeClr val="tx1"/>
            </a:solidFill>
            <a:miter lim="800000"/>
            <a:headEnd/>
            <a:tailEnd/>
          </a:ln>
          <a:effectLst>
            <a:glow rad="571500">
              <a:schemeClr val="bg1">
                <a:lumMod val="85000"/>
                <a:alpha val="75000"/>
              </a:schemeClr>
            </a:glow>
          </a:effectLst>
        </p:spPr>
        <p:txBody>
          <a:bodyPr wrap="none" lIns="86351" tIns="43178" rIns="86351" bIns="43178" anchor="ctr"/>
          <a:lstStyle/>
          <a:p>
            <a:pPr algn="ctr" defTabSz="863088"/>
            <a:endParaRPr lang="en-US" dirty="0"/>
          </a:p>
        </p:txBody>
      </p:sp>
      <p:sp>
        <p:nvSpPr>
          <p:cNvPr id="3189" name="Rectangle 117"/>
          <p:cNvSpPr>
            <a:spLocks noChangeArrowheads="1"/>
          </p:cNvSpPr>
          <p:nvPr/>
        </p:nvSpPr>
        <p:spPr bwMode="auto">
          <a:xfrm>
            <a:off x="1" y="22083701"/>
            <a:ext cx="174454" cy="441088"/>
          </a:xfrm>
          <a:prstGeom prst="rect">
            <a:avLst/>
          </a:prstGeom>
          <a:noFill/>
          <a:ln w="9525">
            <a:noFill/>
            <a:miter lim="800000"/>
            <a:headEnd/>
            <a:tailEnd/>
          </a:ln>
          <a:effectLst/>
        </p:spPr>
        <p:txBody>
          <a:bodyPr wrap="none" lIns="86351" tIns="43178" rIns="86351" bIns="43178" anchor="ctr">
            <a:spAutoFit/>
          </a:bodyPr>
          <a:lstStyle/>
          <a:p>
            <a:pPr defTabSz="863088"/>
            <a:endParaRPr lang="en-US"/>
          </a:p>
        </p:txBody>
      </p:sp>
      <p:sp>
        <p:nvSpPr>
          <p:cNvPr id="2275" name="Text Box 227"/>
          <p:cNvSpPr txBox="1">
            <a:spLocks noChangeArrowheads="1"/>
          </p:cNvSpPr>
          <p:nvPr/>
        </p:nvSpPr>
        <p:spPr bwMode="auto">
          <a:xfrm>
            <a:off x="2318974" y="20293994"/>
            <a:ext cx="7883872" cy="441088"/>
          </a:xfrm>
          <a:prstGeom prst="rect">
            <a:avLst/>
          </a:prstGeom>
          <a:noFill/>
          <a:ln w="9525">
            <a:noFill/>
            <a:miter lim="800000"/>
            <a:headEnd/>
            <a:tailEnd/>
          </a:ln>
          <a:effectLst/>
        </p:spPr>
        <p:txBody>
          <a:bodyPr lIns="86351" tIns="43178" rIns="86351" bIns="43178">
            <a:spAutoFit/>
          </a:bodyPr>
          <a:lstStyle/>
          <a:p>
            <a:pPr defTabSz="863088">
              <a:spcBef>
                <a:spcPct val="50000"/>
              </a:spcBef>
            </a:pPr>
            <a:endParaRPr lang="en-US"/>
          </a:p>
        </p:txBody>
      </p:sp>
      <p:sp>
        <p:nvSpPr>
          <p:cNvPr id="51" name="Rounded Rectangle 50"/>
          <p:cNvSpPr/>
          <p:nvPr/>
        </p:nvSpPr>
        <p:spPr bwMode="auto">
          <a:xfrm>
            <a:off x="12200247" y="6071481"/>
            <a:ext cx="17390864" cy="8994693"/>
          </a:xfrm>
          <a:prstGeom prst="roundRect">
            <a:avLst/>
          </a:prstGeom>
          <a:noFill/>
          <a:ln w="63500" cap="flat" cmpd="sng" algn="ctr">
            <a:noFill/>
            <a:prstDash val="solid"/>
            <a:round/>
            <a:headEnd type="none" w="med" len="med"/>
            <a:tailEnd type="none" w="med" len="med"/>
          </a:ln>
          <a:effectLst/>
        </p:spPr>
        <p:txBody>
          <a:bodyPr vert="horz" wrap="square" lIns="91426" tIns="45713" rIns="91426" bIns="45713" numCol="1" rtlCol="0" anchor="t" anchorCtr="0" compatLnSpc="1">
            <a:prstTxWarp prst="textNoShape">
              <a:avLst/>
            </a:prstTxWarp>
          </a:bodyPr>
          <a:lstStyle/>
          <a:p>
            <a:pPr algn="just">
              <a:defRPr/>
            </a:pPr>
            <a:endParaRPr lang="en-GB" sz="3199" dirty="0">
              <a:solidFill>
                <a:srgbClr val="000000"/>
              </a:solidFill>
              <a:latin typeface="Arial" panose="020B0604020202020204" pitchFamily="34" charset="0"/>
              <a:cs typeface="Arial" panose="020B0604020202020204" pitchFamily="34" charset="0"/>
            </a:endParaRPr>
          </a:p>
        </p:txBody>
      </p:sp>
      <p:sp>
        <p:nvSpPr>
          <p:cNvPr id="52" name="Rounded Rectangle 51"/>
          <p:cNvSpPr/>
          <p:nvPr/>
        </p:nvSpPr>
        <p:spPr bwMode="auto">
          <a:xfrm>
            <a:off x="15288086" y="11761582"/>
            <a:ext cx="13600884" cy="5725686"/>
          </a:xfrm>
          <a:prstGeom prst="roundRect">
            <a:avLst/>
          </a:prstGeom>
          <a:noFill/>
          <a:ln w="9525" cap="flat" cmpd="sng" algn="ctr">
            <a:noFill/>
            <a:prstDash val="solid"/>
            <a:round/>
            <a:headEnd type="none" w="med" len="med"/>
            <a:tailEnd type="none" w="med" len="med"/>
          </a:ln>
          <a:effectLst/>
        </p:spPr>
        <p:txBody>
          <a:bodyPr vert="horz" wrap="square" lIns="91426" tIns="45713" rIns="91426" bIns="45713" numCol="1" rtlCol="0" anchor="t" anchorCtr="0" compatLnSpc="1">
            <a:prstTxWarp prst="textNoShape">
              <a:avLst/>
            </a:prstTxWarp>
          </a:bodyPr>
          <a:lstStyle/>
          <a:p>
            <a:pPr algn="just">
              <a:defRPr/>
            </a:pPr>
            <a:endParaRPr lang="en-GB" sz="3199" dirty="0">
              <a:solidFill>
                <a:srgbClr val="000000"/>
              </a:solidFill>
              <a:latin typeface="Arial" panose="020B0604020202020204" pitchFamily="34" charset="0"/>
              <a:cs typeface="Arial" panose="020B0604020202020204" pitchFamily="34" charset="0"/>
            </a:endParaRPr>
          </a:p>
        </p:txBody>
      </p:sp>
      <p:sp>
        <p:nvSpPr>
          <p:cNvPr id="54" name="Rounded Rectangle 53"/>
          <p:cNvSpPr/>
          <p:nvPr/>
        </p:nvSpPr>
        <p:spPr bwMode="auto">
          <a:xfrm>
            <a:off x="12484482" y="7578415"/>
            <a:ext cx="10067389" cy="7928840"/>
          </a:xfrm>
          <a:prstGeom prst="roundRect">
            <a:avLst/>
          </a:prstGeom>
          <a:noFill/>
          <a:ln w="9525" cap="flat" cmpd="sng" algn="ctr">
            <a:noFill/>
            <a:prstDash val="solid"/>
            <a:round/>
            <a:headEnd type="none" w="med" len="med"/>
            <a:tailEnd type="none" w="med" len="med"/>
          </a:ln>
          <a:effectLst/>
        </p:spPr>
        <p:txBody>
          <a:bodyPr vert="horz" wrap="square" lIns="91426" tIns="45713" rIns="91426" bIns="45713" numCol="1" rtlCol="0" anchor="t" anchorCtr="0" compatLnSpc="1">
            <a:prstTxWarp prst="textNoShape">
              <a:avLst/>
            </a:prstTxWarp>
          </a:bodyPr>
          <a:lstStyle/>
          <a:p>
            <a:pPr algn="just"/>
            <a:endParaRPr lang="en-GB" sz="3199" dirty="0">
              <a:solidFill>
                <a:srgbClr val="000000"/>
              </a:solidFill>
              <a:latin typeface="Arial" panose="020B0604020202020204" pitchFamily="34" charset="0"/>
              <a:cs typeface="Arial" panose="020B0604020202020204" pitchFamily="34" charset="0"/>
            </a:endParaRPr>
          </a:p>
        </p:txBody>
      </p:sp>
      <p:sp>
        <p:nvSpPr>
          <p:cNvPr id="27" name="Rectangle 3"/>
          <p:cNvSpPr>
            <a:spLocks noChangeArrowheads="1"/>
          </p:cNvSpPr>
          <p:nvPr/>
        </p:nvSpPr>
        <p:spPr bwMode="auto">
          <a:xfrm>
            <a:off x="1509246" y="10402673"/>
            <a:ext cx="13245916" cy="913820"/>
          </a:xfrm>
          <a:prstGeom prst="round2SameRect">
            <a:avLst>
              <a:gd name="adj1" fmla="val 15167"/>
              <a:gd name="adj2" fmla="val 0"/>
            </a:avLst>
          </a:prstGeom>
          <a:solidFill>
            <a:srgbClr val="726056"/>
          </a:solidFill>
          <a:ln>
            <a:noFill/>
          </a:ln>
          <a:extLst/>
        </p:spPr>
        <p:txBody>
          <a:bodyPr wrap="square" lIns="139872" tIns="69936" rIns="139872" bIns="69936">
            <a:spAutoFit/>
          </a:bodyPr>
          <a:lstStyle/>
          <a:p>
            <a:pPr algn="ctr"/>
            <a:r>
              <a:rPr lang="en-GB" sz="4799" kern="0" dirty="0">
                <a:solidFill>
                  <a:schemeClr val="bg1"/>
                </a:solidFill>
                <a:latin typeface="Arial" panose="020B0604020202020204" pitchFamily="34" charset="0"/>
                <a:cs typeface="Arial" panose="020B0604020202020204" pitchFamily="34" charset="0"/>
              </a:rPr>
              <a:t>AIM</a:t>
            </a:r>
            <a:endParaRPr lang="en-GB" sz="4799" kern="0" dirty="0">
              <a:solidFill>
                <a:schemeClr val="bg1"/>
              </a:solidFill>
              <a:latin typeface="Arial" panose="020B0604020202020204" pitchFamily="34" charset="0"/>
              <a:cs typeface="Arial" panose="020B0604020202020204" pitchFamily="34" charset="0"/>
            </a:endParaRPr>
          </a:p>
        </p:txBody>
      </p:sp>
      <p:grpSp>
        <p:nvGrpSpPr>
          <p:cNvPr id="12" name="Group 11"/>
          <p:cNvGrpSpPr/>
          <p:nvPr/>
        </p:nvGrpSpPr>
        <p:grpSpPr>
          <a:xfrm>
            <a:off x="966118" y="995248"/>
            <a:ext cx="3233527" cy="3391963"/>
            <a:chOff x="718037" y="305918"/>
            <a:chExt cx="3234036" cy="3392497"/>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18037" y="926640"/>
              <a:ext cx="3116694" cy="2771775"/>
            </a:xfrm>
            <a:prstGeom prst="rect">
              <a:avLst/>
            </a:prstGeom>
          </p:spPr>
        </p:pic>
        <p:sp>
          <p:nvSpPr>
            <p:cNvPr id="10" name="Rounded Rectangle 9"/>
            <p:cNvSpPr/>
            <p:nvPr/>
          </p:nvSpPr>
          <p:spPr bwMode="auto">
            <a:xfrm>
              <a:off x="783721" y="305918"/>
              <a:ext cx="3168352" cy="869354"/>
            </a:xfrm>
            <a:prstGeom prst="roundRect">
              <a:avLst/>
            </a:prstGeom>
            <a:solidFill>
              <a:srgbClr val="4C5A6A"/>
            </a:solidFill>
            <a:ln w="9525" cap="flat" cmpd="sng" algn="ctr">
              <a:noFill/>
              <a:prstDash val="solid"/>
              <a:round/>
              <a:headEnd type="none" w="med" len="med"/>
              <a:tailEnd type="none" w="med" len="med"/>
            </a:ln>
            <a:effectLst/>
          </p:spPr>
          <p:txBody>
            <a:bodyPr vert="horz" wrap="square" lIns="91426" tIns="45713" rIns="91426" bIns="45713" numCol="1" rtlCol="0" anchor="t" anchorCtr="0" compatLnSpc="1">
              <a:prstTxWarp prst="textNoShape">
                <a:avLst/>
              </a:prstTxWarp>
            </a:bodyPr>
            <a:lstStyle/>
            <a:p>
              <a:pPr defTabSz="863427"/>
              <a:r>
                <a:rPr lang="en-US" b="1" dirty="0">
                  <a:solidFill>
                    <a:schemeClr val="bg1"/>
                  </a:solidFill>
                  <a:latin typeface="Arial"/>
                  <a:cs typeface="Arial"/>
                </a:rPr>
                <a:t>London South Bank </a:t>
              </a:r>
              <a:r>
                <a:rPr lang="en-US" dirty="0">
                  <a:solidFill>
                    <a:schemeClr val="bg1"/>
                  </a:solidFill>
                  <a:latin typeface="Arial"/>
                  <a:cs typeface="Arial"/>
                </a:rPr>
                <a:t>University</a:t>
              </a:r>
            </a:p>
          </p:txBody>
        </p:sp>
      </p:grpSp>
      <p:grpSp>
        <p:nvGrpSpPr>
          <p:cNvPr id="55" name="Group 54"/>
          <p:cNvGrpSpPr/>
          <p:nvPr/>
        </p:nvGrpSpPr>
        <p:grpSpPr>
          <a:xfrm>
            <a:off x="26161203" y="1086912"/>
            <a:ext cx="3167854" cy="3167524"/>
            <a:chOff x="783721" y="305918"/>
            <a:chExt cx="3168352" cy="3168022"/>
          </a:xfrm>
        </p:grpSpPr>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496" y="1151115"/>
              <a:ext cx="2771775" cy="2322825"/>
            </a:xfrm>
            <a:prstGeom prst="rect">
              <a:avLst/>
            </a:prstGeom>
          </p:spPr>
        </p:pic>
        <p:sp>
          <p:nvSpPr>
            <p:cNvPr id="58" name="Rounded Rectangle 57"/>
            <p:cNvSpPr/>
            <p:nvPr/>
          </p:nvSpPr>
          <p:spPr bwMode="auto">
            <a:xfrm>
              <a:off x="783721" y="305918"/>
              <a:ext cx="3168352" cy="869354"/>
            </a:xfrm>
            <a:prstGeom prst="roundRect">
              <a:avLst/>
            </a:prstGeom>
            <a:solidFill>
              <a:srgbClr val="4C5A6A"/>
            </a:solidFill>
            <a:ln w="9525" cap="flat" cmpd="sng" algn="ctr">
              <a:noFill/>
              <a:prstDash val="solid"/>
              <a:round/>
              <a:headEnd type="none" w="med" len="med"/>
              <a:tailEnd type="none" w="med" len="med"/>
            </a:ln>
            <a:effectLst/>
          </p:spPr>
          <p:txBody>
            <a:bodyPr vert="horz" wrap="square" lIns="91426" tIns="45713" rIns="91426" bIns="45713" numCol="1" rtlCol="0" anchor="t" anchorCtr="0" compatLnSpc="1">
              <a:prstTxWarp prst="textNoShape">
                <a:avLst/>
              </a:prstTxWarp>
            </a:bodyPr>
            <a:lstStyle/>
            <a:p>
              <a:pPr defTabSz="863427"/>
              <a:r>
                <a:rPr lang="en-US" b="1" dirty="0" err="1">
                  <a:solidFill>
                    <a:schemeClr val="bg1"/>
                  </a:solidFill>
                  <a:latin typeface="Arial"/>
                  <a:cs typeface="Arial"/>
                </a:rPr>
                <a:t>Hilson</a:t>
              </a:r>
              <a:r>
                <a:rPr lang="en-US" b="1" dirty="0">
                  <a:solidFill>
                    <a:schemeClr val="bg1"/>
                  </a:solidFill>
                  <a:latin typeface="Arial"/>
                  <a:cs typeface="Arial"/>
                </a:rPr>
                <a:t> Moran Partnership Ltd</a:t>
              </a:r>
              <a:endParaRPr lang="en-US" dirty="0">
                <a:solidFill>
                  <a:schemeClr val="bg1"/>
                </a:solidFill>
                <a:latin typeface="Arial"/>
                <a:cs typeface="Arial"/>
              </a:endParaRPr>
            </a:p>
          </p:txBody>
        </p:sp>
      </p:grpSp>
      <p:sp>
        <p:nvSpPr>
          <p:cNvPr id="49" name="Round Same Side Corner Rectangle 48"/>
          <p:cNvSpPr/>
          <p:nvPr/>
        </p:nvSpPr>
        <p:spPr bwMode="auto">
          <a:xfrm>
            <a:off x="1509246" y="34622807"/>
            <a:ext cx="27359296" cy="969158"/>
          </a:xfrm>
          <a:prstGeom prst="round2SameRect">
            <a:avLst/>
          </a:prstGeom>
          <a:solidFill>
            <a:srgbClr val="808DA0"/>
          </a:solidFill>
          <a:ln w="9525" cap="flat" cmpd="sng" algn="ctr">
            <a:noFill/>
            <a:prstDash val="solid"/>
            <a:round/>
            <a:headEnd type="none" w="med" len="med"/>
            <a:tailEnd type="none" w="med" len="med"/>
          </a:ln>
          <a:effectLst/>
        </p:spPr>
        <p:txBody>
          <a:bodyPr vert="horz" wrap="square" lIns="91426" tIns="45713" rIns="91426" bIns="45713" numCol="1" rtlCol="0" anchor="t" anchorCtr="0" compatLnSpc="1">
            <a:prstTxWarp prst="textNoShape">
              <a:avLst/>
            </a:prstTxWarp>
          </a:bodyPr>
          <a:lstStyle/>
          <a:p>
            <a:pPr algn="ctr">
              <a:defRPr/>
            </a:pPr>
            <a:r>
              <a:rPr lang="en-GB" sz="4799" kern="0" dirty="0">
                <a:solidFill>
                  <a:schemeClr val="bg1"/>
                </a:solidFill>
                <a:latin typeface="Arial" panose="020B0604020202020204" pitchFamily="34" charset="0"/>
                <a:cs typeface="Arial" panose="020B0604020202020204" pitchFamily="34" charset="0"/>
              </a:rPr>
              <a:t>CONCLUSIONS</a:t>
            </a:r>
          </a:p>
          <a:p>
            <a:pPr algn="just">
              <a:defRPr/>
            </a:pPr>
            <a:endParaRPr lang="en-GB" sz="3199" dirty="0">
              <a:solidFill>
                <a:srgbClr val="000000"/>
              </a:solidFill>
              <a:latin typeface="Arial" panose="020B0604020202020204" pitchFamily="34" charset="0"/>
              <a:cs typeface="Arial" panose="020B0604020202020204" pitchFamily="34" charset="0"/>
            </a:endParaRPr>
          </a:p>
        </p:txBody>
      </p:sp>
      <p:sp>
        <p:nvSpPr>
          <p:cNvPr id="61" name="Round Same Side Corner Rectangle 60"/>
          <p:cNvSpPr/>
          <p:nvPr/>
        </p:nvSpPr>
        <p:spPr>
          <a:xfrm>
            <a:off x="1509246" y="17396447"/>
            <a:ext cx="27359296" cy="922194"/>
          </a:xfrm>
          <a:prstGeom prst="round2SameRect">
            <a:avLst/>
          </a:prstGeom>
          <a:solidFill>
            <a:srgbClr val="93A299"/>
          </a:solidFill>
        </p:spPr>
        <p:txBody>
          <a:bodyPr wrap="square" lIns="139872" tIns="69936" rIns="139872" bIns="69936">
            <a:spAutoFit/>
          </a:bodyPr>
          <a:lstStyle/>
          <a:p>
            <a:pPr algn="ctr">
              <a:defRPr/>
            </a:pPr>
            <a:r>
              <a:rPr lang="en-GB" sz="4799" kern="0" dirty="0">
                <a:solidFill>
                  <a:schemeClr val="bg1"/>
                </a:solidFill>
                <a:latin typeface="Arial" panose="020B0604020202020204" pitchFamily="34" charset="0"/>
                <a:cs typeface="Arial" panose="020B0604020202020204" pitchFamily="34" charset="0"/>
              </a:rPr>
              <a:t>METHOD</a:t>
            </a:r>
            <a:endParaRPr lang="en-GB" sz="4799" kern="0" dirty="0">
              <a:solidFill>
                <a:schemeClr val="bg1"/>
              </a:solidFill>
              <a:latin typeface="Arial" panose="020B0604020202020204" pitchFamily="34" charset="0"/>
              <a:cs typeface="Arial" panose="020B0604020202020204" pitchFamily="34" charset="0"/>
            </a:endParaRPr>
          </a:p>
        </p:txBody>
      </p:sp>
      <p:sp>
        <p:nvSpPr>
          <p:cNvPr id="65" name="Rectangle 3"/>
          <p:cNvSpPr>
            <a:spLocks noChangeArrowheads="1"/>
          </p:cNvSpPr>
          <p:nvPr/>
        </p:nvSpPr>
        <p:spPr bwMode="auto">
          <a:xfrm>
            <a:off x="15618296" y="10410511"/>
            <a:ext cx="13245031" cy="922194"/>
          </a:xfrm>
          <a:prstGeom prst="round2SameRect">
            <a:avLst/>
          </a:prstGeom>
          <a:solidFill>
            <a:srgbClr val="4C5A6A"/>
          </a:solidFill>
          <a:ln>
            <a:noFill/>
          </a:ln>
          <a:extLst/>
        </p:spPr>
        <p:txBody>
          <a:bodyPr wrap="square" lIns="139872" tIns="69936" rIns="139872" bIns="69936">
            <a:spAutoFit/>
          </a:bodyPr>
          <a:lstStyle/>
          <a:p>
            <a:pPr algn="ctr"/>
            <a:r>
              <a:rPr lang="en-GB" sz="4799" kern="0" dirty="0">
                <a:solidFill>
                  <a:schemeClr val="bg1"/>
                </a:solidFill>
                <a:latin typeface="Arial" panose="020B0604020202020204" pitchFamily="34" charset="0"/>
                <a:cs typeface="Arial" panose="020B0604020202020204" pitchFamily="34" charset="0"/>
              </a:rPr>
              <a:t>THE SITE</a:t>
            </a:r>
            <a:endParaRPr lang="en-GB" sz="4799" kern="0" dirty="0">
              <a:solidFill>
                <a:schemeClr val="bg1"/>
              </a:solidFill>
              <a:latin typeface="Arial" panose="020B0604020202020204" pitchFamily="34" charset="0"/>
              <a:cs typeface="Arial" panose="020B0604020202020204" pitchFamily="34" charset="0"/>
            </a:endParaRPr>
          </a:p>
        </p:txBody>
      </p:sp>
      <p:sp>
        <p:nvSpPr>
          <p:cNvPr id="66" name="Rounded Rectangle 65"/>
          <p:cNvSpPr/>
          <p:nvPr/>
        </p:nvSpPr>
        <p:spPr bwMode="auto">
          <a:xfrm>
            <a:off x="14698119" y="7603877"/>
            <a:ext cx="13334911" cy="2268517"/>
          </a:xfrm>
          <a:prstGeom prst="roundRect">
            <a:avLst/>
          </a:prstGeom>
          <a:noFill/>
          <a:ln w="9525" cap="flat" cmpd="sng" algn="ctr">
            <a:noFill/>
            <a:prstDash val="solid"/>
            <a:round/>
            <a:headEnd type="none" w="med" len="med"/>
            <a:tailEnd type="none" w="med" len="med"/>
          </a:ln>
          <a:effectLst/>
        </p:spPr>
        <p:txBody>
          <a:bodyPr vert="horz" wrap="square" lIns="91426" tIns="45713" rIns="91426" bIns="45713" numCol="1" rtlCol="0" anchor="t" anchorCtr="0" compatLnSpc="1">
            <a:prstTxWarp prst="textNoShape">
              <a:avLst/>
            </a:prstTxWarp>
          </a:bodyPr>
          <a:lstStyle/>
          <a:p>
            <a:pPr algn="just">
              <a:defRPr/>
            </a:pPr>
            <a:endParaRPr lang="en-GB" sz="3199"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1509246" y="11535380"/>
            <a:ext cx="13233844" cy="6093018"/>
          </a:xfrm>
          <a:prstGeom prst="rect">
            <a:avLst/>
          </a:prstGeom>
          <a:noFill/>
        </p:spPr>
        <p:txBody>
          <a:bodyPr wrap="square" rtlCol="0">
            <a:spAutoFit/>
          </a:bodyPr>
          <a:lstStyle/>
          <a:p>
            <a:pPr algn="just">
              <a:spcBef>
                <a:spcPts val="1200"/>
              </a:spcBef>
              <a:spcAft>
                <a:spcPts val="1200"/>
              </a:spcAft>
            </a:pPr>
            <a:r>
              <a:rPr lang="en-GB" sz="3199" dirty="0">
                <a:latin typeface="Arial" panose="020B0604020202020204" pitchFamily="34" charset="0"/>
                <a:cs typeface="Arial" panose="020B0604020202020204" pitchFamily="34" charset="0"/>
              </a:rPr>
              <a:t>The aim of the investigation was to provide </a:t>
            </a:r>
            <a:r>
              <a:rPr lang="en-GB" sz="3199" dirty="0">
                <a:latin typeface="Arial" panose="020B0604020202020204" pitchFamily="34" charset="0"/>
                <a:cs typeface="Arial" panose="020B0604020202020204" pitchFamily="34" charset="0"/>
              </a:rPr>
              <a:t>a methodology </a:t>
            </a:r>
            <a:r>
              <a:rPr lang="en-GB" sz="3199" dirty="0">
                <a:latin typeface="Arial" panose="020B0604020202020204" pitchFamily="34" charset="0"/>
                <a:cs typeface="Arial" panose="020B0604020202020204" pitchFamily="34" charset="0"/>
              </a:rPr>
              <a:t>for the </a:t>
            </a:r>
            <a:r>
              <a:rPr lang="en-GB" sz="3199" dirty="0">
                <a:latin typeface="Arial" panose="020B0604020202020204" pitchFamily="34" charset="0"/>
                <a:cs typeface="Arial" panose="020B0604020202020204" pitchFamily="34" charset="0"/>
              </a:rPr>
              <a:t>estimation of tactile vibration and structure-borne noise caused by underground railway vibration </a:t>
            </a:r>
            <a:r>
              <a:rPr lang="en-GB" sz="3199" dirty="0">
                <a:latin typeface="Arial" panose="020B0604020202020204" pitchFamily="34" charset="0"/>
                <a:cs typeface="Arial" panose="020B0604020202020204" pitchFamily="34" charset="0"/>
              </a:rPr>
              <a:t>and apply it to </a:t>
            </a:r>
            <a:r>
              <a:rPr lang="en-GB" sz="3199" dirty="0">
                <a:latin typeface="Arial" panose="020B0604020202020204" pitchFamily="34" charset="0"/>
                <a:cs typeface="Arial" panose="020B0604020202020204" pitchFamily="34" charset="0"/>
              </a:rPr>
              <a:t>a specific case study where a development is proposed above an underground railway line. </a:t>
            </a:r>
            <a:r>
              <a:rPr lang="en-GB" sz="3199" dirty="0">
                <a:latin typeface="Arial" panose="020B0604020202020204" pitchFamily="34" charset="0"/>
                <a:cs typeface="Arial" panose="020B0604020202020204" pitchFamily="34" charset="0"/>
              </a:rPr>
              <a:t> </a:t>
            </a:r>
          </a:p>
          <a:p>
            <a:pPr algn="just">
              <a:spcBef>
                <a:spcPts val="1200"/>
              </a:spcBef>
              <a:spcAft>
                <a:spcPts val="1200"/>
              </a:spcAft>
            </a:pPr>
            <a:r>
              <a:rPr lang="en-GB" sz="3199" b="1" dirty="0">
                <a:latin typeface="Arial" panose="020B0604020202020204" pitchFamily="34" charset="0"/>
                <a:cs typeface="Arial" panose="020B0604020202020204" pitchFamily="34" charset="0"/>
              </a:rPr>
              <a:t>Objectives:</a:t>
            </a:r>
          </a:p>
          <a:p>
            <a:pPr marL="457109" indent="-457109" algn="just">
              <a:spcBef>
                <a:spcPts val="1200"/>
              </a:spcBef>
              <a:buFont typeface="Arial" panose="020B0604020202020204" pitchFamily="34" charset="0"/>
              <a:buChar char="•"/>
            </a:pPr>
            <a:r>
              <a:rPr lang="en-GB" sz="3199" dirty="0">
                <a:latin typeface="Arial" panose="020B0604020202020204" pitchFamily="34" charset="0"/>
                <a:cs typeface="Arial" panose="020B0604020202020204" pitchFamily="34" charset="0"/>
              </a:rPr>
              <a:t>To predict the level of vibration at the bottom of new pile foundations;</a:t>
            </a:r>
          </a:p>
          <a:p>
            <a:pPr marL="457109" indent="-457109" algn="just">
              <a:spcBef>
                <a:spcPts val="1200"/>
              </a:spcBef>
              <a:buFont typeface="Arial" panose="020B0604020202020204" pitchFamily="34" charset="0"/>
              <a:buChar char="•"/>
            </a:pPr>
            <a:r>
              <a:rPr lang="en-GB" sz="3199" dirty="0">
                <a:latin typeface="Arial" panose="020B0604020202020204" pitchFamily="34" charset="0"/>
                <a:cs typeface="Arial" panose="020B0604020202020204" pitchFamily="34" charset="0"/>
              </a:rPr>
              <a:t>To predict the level of vibration transmission into the building; and</a:t>
            </a:r>
          </a:p>
          <a:p>
            <a:pPr marL="457109" indent="-457109" algn="just">
              <a:spcBef>
                <a:spcPts val="1200"/>
              </a:spcBef>
              <a:buFont typeface="Arial" panose="020B0604020202020204" pitchFamily="34" charset="0"/>
              <a:buChar char="•"/>
            </a:pPr>
            <a:r>
              <a:rPr lang="en-GB" sz="3199" dirty="0">
                <a:latin typeface="Arial" panose="020B0604020202020204" pitchFamily="34" charset="0"/>
                <a:cs typeface="Arial" panose="020B0604020202020204" pitchFamily="34" charset="0"/>
              </a:rPr>
              <a:t>To assess the effects of predicted tactile vibration and structure-borne noise levels on the occupants of the building</a:t>
            </a:r>
          </a:p>
          <a:p>
            <a:pPr marL="457109" indent="-457109" algn="just">
              <a:spcBef>
                <a:spcPts val="1200"/>
              </a:spcBef>
              <a:buFont typeface="Arial" panose="020B0604020202020204" pitchFamily="34" charset="0"/>
              <a:buChar char="•"/>
            </a:pPr>
            <a:endParaRPr lang="en-GB" sz="3199" dirty="0">
              <a:latin typeface="Arial" panose="020B0604020202020204" pitchFamily="34" charset="0"/>
              <a:cs typeface="Arial" panose="020B0604020202020204" pitchFamily="34" charset="0"/>
            </a:endParaRPr>
          </a:p>
        </p:txBody>
      </p:sp>
      <p:sp>
        <p:nvSpPr>
          <p:cNvPr id="13" name="TextBox 12"/>
          <p:cNvSpPr txBox="1"/>
          <p:nvPr/>
        </p:nvSpPr>
        <p:spPr>
          <a:xfrm>
            <a:off x="1509246" y="19202793"/>
            <a:ext cx="13233844" cy="2569530"/>
          </a:xfrm>
          <a:prstGeom prst="rect">
            <a:avLst/>
          </a:prstGeom>
          <a:noFill/>
        </p:spPr>
        <p:txBody>
          <a:bodyPr wrap="square" rtlCol="0">
            <a:spAutoFit/>
          </a:bodyPr>
          <a:lstStyle/>
          <a:p>
            <a:pPr algn="just">
              <a:spcBef>
                <a:spcPts val="600"/>
              </a:spcBef>
              <a:spcAft>
                <a:spcPts val="1200"/>
              </a:spcAft>
              <a:defRPr/>
            </a:pPr>
            <a:r>
              <a:rPr lang="en-GB" sz="3199" dirty="0">
                <a:solidFill>
                  <a:srgbClr val="000000"/>
                </a:solidFill>
                <a:latin typeface="Arial" charset="0"/>
                <a:cs typeface="Arial" charset="0"/>
              </a:rPr>
              <a:t>Pipe-in-Pipe (</a:t>
            </a:r>
            <a:r>
              <a:rPr lang="en-GB" sz="3199" dirty="0" err="1">
                <a:solidFill>
                  <a:srgbClr val="000000"/>
                </a:solidFill>
                <a:latin typeface="Arial" charset="0"/>
                <a:cs typeface="Arial" charset="0"/>
              </a:rPr>
              <a:t>PiP</a:t>
            </a:r>
            <a:r>
              <a:rPr lang="en-GB" sz="3199" dirty="0">
                <a:solidFill>
                  <a:srgbClr val="000000"/>
                </a:solidFill>
                <a:latin typeface="Arial" charset="0"/>
                <a:cs typeface="Arial" charset="0"/>
              </a:rPr>
              <a:t>) software was used to calculate the difference between predicted vibration at the surface and predicted vibration at the bottom of proposed piles.  This difference was then applied to measured surface vibration levels to find the vibration level at the pile.</a:t>
            </a:r>
            <a:endParaRPr lang="en-GB" sz="3199" dirty="0">
              <a:latin typeface="Arial" panose="020B0604020202020204" pitchFamily="34" charset="0"/>
              <a:cs typeface="Arial" panose="020B0604020202020204" pitchFamily="34" charset="0"/>
            </a:endParaRPr>
          </a:p>
          <a:p>
            <a:endParaRPr lang="en-GB" dirty="0"/>
          </a:p>
        </p:txBody>
      </p:sp>
      <p:sp>
        <p:nvSpPr>
          <p:cNvPr id="14" name="TextBox 13"/>
          <p:cNvSpPr txBox="1"/>
          <p:nvPr/>
        </p:nvSpPr>
        <p:spPr>
          <a:xfrm>
            <a:off x="1504592" y="35826873"/>
            <a:ext cx="27355434" cy="4200489"/>
          </a:xfrm>
          <a:prstGeom prst="rect">
            <a:avLst/>
          </a:prstGeom>
          <a:noFill/>
        </p:spPr>
        <p:txBody>
          <a:bodyPr wrap="square" rtlCol="0">
            <a:spAutoFit/>
          </a:bodyPr>
          <a:lstStyle/>
          <a:p>
            <a:pPr marL="457109" indent="-457109" algn="just">
              <a:spcBef>
                <a:spcPts val="1200"/>
              </a:spcBef>
              <a:buFont typeface="Arial" panose="020B0604020202020204" pitchFamily="34" charset="0"/>
              <a:buChar char="•"/>
            </a:pPr>
            <a:r>
              <a:rPr lang="en-US" sz="3199" dirty="0">
                <a:latin typeface="Arial" panose="020B0604020202020204" pitchFamily="34" charset="0"/>
                <a:cs typeface="Arial" panose="020B0604020202020204" pitchFamily="34" charset="0"/>
              </a:rPr>
              <a:t>The assessment showed that tactile vibration would not be large enough to cause adverse human response. Tactile vibration levels were also predicted as being well below the levels required to cause building damage.</a:t>
            </a:r>
            <a:endParaRPr lang="en-GB" sz="3199" dirty="0">
              <a:latin typeface="Arial" panose="020B0604020202020204" pitchFamily="34" charset="0"/>
              <a:cs typeface="Arial" panose="020B0604020202020204" pitchFamily="34" charset="0"/>
            </a:endParaRPr>
          </a:p>
          <a:p>
            <a:pPr marL="457109" indent="-457109" algn="just">
              <a:spcBef>
                <a:spcPts val="1200"/>
              </a:spcBef>
              <a:buFont typeface="Arial" panose="020B0604020202020204" pitchFamily="34" charset="0"/>
              <a:buChar char="•"/>
            </a:pPr>
            <a:r>
              <a:rPr lang="en-US" sz="3199" dirty="0">
                <a:latin typeface="Arial" panose="020B0604020202020204" pitchFamily="34" charset="0"/>
                <a:cs typeface="Arial" panose="020B0604020202020204" pitchFamily="34" charset="0"/>
              </a:rPr>
              <a:t>The assessment of structure-borne noise showed a strong likelihood of significant exceedances of the adopted criteria for the proposed building above piles located up to 14.9 m away from the Piccadilly Line tunnels. </a:t>
            </a:r>
          </a:p>
          <a:p>
            <a:pPr marL="457109" indent="-457109" algn="just">
              <a:spcBef>
                <a:spcPts val="1200"/>
              </a:spcBef>
              <a:buFont typeface="Arial" panose="020B0604020202020204" pitchFamily="34" charset="0"/>
              <a:buChar char="•"/>
            </a:pPr>
            <a:r>
              <a:rPr lang="en-US" sz="3199" dirty="0">
                <a:latin typeface="Arial" panose="020B0604020202020204" pitchFamily="34" charset="0"/>
                <a:cs typeface="Arial" panose="020B0604020202020204" pitchFamily="34" charset="0"/>
              </a:rPr>
              <a:t>Structure-borne noise levels were shown to have an inverse power trend with distance away from the tunnels, with the trend depending on the depth of the piles.</a:t>
            </a:r>
            <a:endParaRPr lang="en-GB" sz="3199" dirty="0">
              <a:latin typeface="Arial" panose="020B0604020202020204" pitchFamily="34" charset="0"/>
              <a:cs typeface="Arial" panose="020B0604020202020204" pitchFamily="34" charset="0"/>
            </a:endParaRPr>
          </a:p>
          <a:p>
            <a:pPr marL="457109" indent="-457109" algn="just">
              <a:buFont typeface="Arial" panose="020B0604020202020204" pitchFamily="34" charset="0"/>
              <a:buChar char="•"/>
            </a:pPr>
            <a:endParaRPr lang="en-GB" sz="3199" dirty="0">
              <a:latin typeface="Arial" panose="020B0604020202020204" pitchFamily="34" charset="0"/>
              <a:cs typeface="Arial" panose="020B0604020202020204" pitchFamily="34" charset="0"/>
            </a:endParaRPr>
          </a:p>
          <a:p>
            <a:pPr marL="342831" indent="-342831">
              <a:buFont typeface="Arial" panose="020B0604020202020204" pitchFamily="34" charset="0"/>
              <a:buChar char="•"/>
            </a:pPr>
            <a:endParaRPr lang="en-GB" dirty="0"/>
          </a:p>
        </p:txBody>
      </p:sp>
      <p:sp>
        <p:nvSpPr>
          <p:cNvPr id="44" name="TextBox 43"/>
          <p:cNvSpPr txBox="1"/>
          <p:nvPr/>
        </p:nvSpPr>
        <p:spPr>
          <a:xfrm>
            <a:off x="15678468" y="18501098"/>
            <a:ext cx="13243388" cy="7590628"/>
          </a:xfrm>
          <a:prstGeom prst="rect">
            <a:avLst/>
          </a:prstGeom>
          <a:noFill/>
        </p:spPr>
        <p:txBody>
          <a:bodyPr wrap="square" rtlCol="0">
            <a:spAutoFit/>
          </a:bodyPr>
          <a:lstStyle/>
          <a:p>
            <a:pPr algn="ctr">
              <a:spcAft>
                <a:spcPts val="1000"/>
              </a:spcAft>
              <a:defRPr/>
            </a:pPr>
            <a:r>
              <a:rPr lang="en-GB" sz="3199" b="1" dirty="0">
                <a:latin typeface="Arial" charset="0"/>
                <a:cs typeface="Arial" charset="0"/>
              </a:rPr>
              <a:t>Step 2</a:t>
            </a:r>
            <a:r>
              <a:rPr lang="en-GB" sz="3199" b="1" dirty="0">
                <a:latin typeface="Arial" charset="0"/>
                <a:cs typeface="Arial" charset="0"/>
              </a:rPr>
              <a:t> </a:t>
            </a:r>
            <a:r>
              <a:rPr lang="en-GB" sz="3199" b="1" dirty="0">
                <a:latin typeface="Arial" charset="0"/>
                <a:cs typeface="Arial" charset="0"/>
              </a:rPr>
              <a:t>– Prediction of Foundation to Slab </a:t>
            </a:r>
            <a:r>
              <a:rPr lang="en-GB" sz="3199" b="1" dirty="0">
                <a:latin typeface="Arial" charset="0"/>
                <a:cs typeface="Arial" charset="0"/>
              </a:rPr>
              <a:t>Transmission, </a:t>
            </a:r>
            <a:r>
              <a:rPr lang="en-GB" sz="3199" b="1" dirty="0">
                <a:latin typeface="Arial" charset="0"/>
                <a:cs typeface="Arial" charset="0"/>
              </a:rPr>
              <a:t>Vertical </a:t>
            </a:r>
            <a:r>
              <a:rPr lang="en-GB" sz="3199" b="1" dirty="0">
                <a:latin typeface="Arial" charset="0"/>
                <a:cs typeface="Arial" charset="0"/>
              </a:rPr>
              <a:t>Transfer and Surface Resonance</a:t>
            </a:r>
          </a:p>
          <a:p>
            <a:pPr algn="just">
              <a:spcBef>
                <a:spcPts val="1200"/>
              </a:spcBef>
              <a:defRPr/>
            </a:pPr>
            <a:r>
              <a:rPr lang="en-GB" sz="3199" dirty="0">
                <a:solidFill>
                  <a:srgbClr val="000000"/>
                </a:solidFill>
                <a:latin typeface="Arial" charset="0"/>
                <a:cs typeface="Arial" charset="0"/>
              </a:rPr>
              <a:t>The sensitive residential room spaces of the proposed development will be situated at first floor level and above.  The loss of energy as vibration travels from the soil into the foundations and then vertically through the structure to first floor and above was assessed using Nelson’s transfer functions [4].</a:t>
            </a:r>
          </a:p>
          <a:p>
            <a:pPr algn="just">
              <a:spcBef>
                <a:spcPts val="1200"/>
              </a:spcBef>
              <a:spcAft>
                <a:spcPts val="2400"/>
              </a:spcAft>
              <a:defRPr/>
            </a:pPr>
            <a:r>
              <a:rPr lang="en-GB" sz="3199" dirty="0">
                <a:latin typeface="Arial" panose="020B0604020202020204" pitchFamily="34" charset="0"/>
                <a:cs typeface="Arial" panose="020B0604020202020204" pitchFamily="34" charset="0"/>
              </a:rPr>
              <a:t>Surfaces such as raised floors, light-weight walls and suspended ceilings within room spaces will be excited by any vibration energy that is transmitted to them, with the level of excitation dependent on the intrinsic properties of the materials and their dimensions. </a:t>
            </a:r>
            <a:r>
              <a:rPr lang="en-GB" sz="3199" dirty="0">
                <a:latin typeface="Arial" panose="020B0604020202020204" pitchFamily="34" charset="0"/>
                <a:cs typeface="Arial" panose="020B0604020202020204" pitchFamily="34" charset="0"/>
              </a:rPr>
              <a:t> Nelson’s [4] transfer functions were also used to assess the likely resonance in the rooms of the proposed development.</a:t>
            </a:r>
            <a:endParaRPr lang="en-GB" sz="3199" dirty="0">
              <a:solidFill>
                <a:srgbClr val="000000"/>
              </a:solidFill>
              <a:latin typeface="Arial" charset="0"/>
              <a:cs typeface="Arial" charset="0"/>
            </a:endParaRPr>
          </a:p>
          <a:p>
            <a:endParaRPr lang="en-GB" dirty="0"/>
          </a:p>
        </p:txBody>
      </p:sp>
      <p:sp>
        <p:nvSpPr>
          <p:cNvPr id="4" name="TextBox 3"/>
          <p:cNvSpPr txBox="1"/>
          <p:nvPr/>
        </p:nvSpPr>
        <p:spPr>
          <a:xfrm>
            <a:off x="1509246" y="18528228"/>
            <a:ext cx="13245916" cy="584683"/>
          </a:xfrm>
          <a:prstGeom prst="rect">
            <a:avLst/>
          </a:prstGeom>
          <a:noFill/>
        </p:spPr>
        <p:txBody>
          <a:bodyPr wrap="square" rtlCol="0">
            <a:spAutoFit/>
          </a:bodyPr>
          <a:lstStyle/>
          <a:p>
            <a:pPr algn="ctr">
              <a:spcAft>
                <a:spcPts val="300"/>
              </a:spcAft>
              <a:defRPr/>
            </a:pPr>
            <a:r>
              <a:rPr lang="en-GB" sz="3199" b="1" dirty="0">
                <a:latin typeface="Arial" charset="0"/>
                <a:cs typeface="Arial" charset="0"/>
              </a:rPr>
              <a:t>Step 1 – Prediction of Vibration at Pile Bases</a:t>
            </a:r>
          </a:p>
        </p:txBody>
      </p:sp>
      <p:sp>
        <p:nvSpPr>
          <p:cNvPr id="43" name="Title 3"/>
          <p:cNvSpPr txBox="1">
            <a:spLocks/>
          </p:cNvSpPr>
          <p:nvPr/>
        </p:nvSpPr>
        <p:spPr>
          <a:xfrm>
            <a:off x="6329357" y="1229714"/>
            <a:ext cx="17584810" cy="3879607"/>
          </a:xfrm>
          <a:prstGeom prst="rect">
            <a:avLst/>
          </a:prstGeom>
        </p:spPr>
        <p:txBody>
          <a:bodyPr>
            <a:normAutofit fontScale="45000" lnSpcReduction="20000"/>
          </a:bodyPr>
          <a:lst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Times New Roman" pitchFamily="18" charset="0"/>
              </a:defRPr>
            </a:lvl2pPr>
            <a:lvl3pPr algn="ctr" defTabSz="2952750" rtl="0" eaLnBrk="0" fontAlgn="base" hangingPunct="0">
              <a:spcBef>
                <a:spcPct val="0"/>
              </a:spcBef>
              <a:spcAft>
                <a:spcPct val="0"/>
              </a:spcAft>
              <a:defRPr sz="14200">
                <a:solidFill>
                  <a:schemeClr val="tx2"/>
                </a:solidFill>
                <a:latin typeface="Times New Roman" pitchFamily="18" charset="0"/>
              </a:defRPr>
            </a:lvl3pPr>
            <a:lvl4pPr algn="ctr" defTabSz="2952750" rtl="0" eaLnBrk="0" fontAlgn="base" hangingPunct="0">
              <a:spcBef>
                <a:spcPct val="0"/>
              </a:spcBef>
              <a:spcAft>
                <a:spcPct val="0"/>
              </a:spcAft>
              <a:defRPr sz="14200">
                <a:solidFill>
                  <a:schemeClr val="tx2"/>
                </a:solidFill>
                <a:latin typeface="Times New Roman" pitchFamily="18" charset="0"/>
              </a:defRPr>
            </a:lvl4pPr>
            <a:lvl5pPr algn="ctr" defTabSz="2952750" rtl="0" eaLnBrk="0" fontAlgn="base" hangingPunct="0">
              <a:spcBef>
                <a:spcPct val="0"/>
              </a:spcBef>
              <a:spcAft>
                <a:spcPct val="0"/>
              </a:spcAft>
              <a:defRPr sz="14200">
                <a:solidFill>
                  <a:schemeClr val="tx2"/>
                </a:solidFill>
                <a:latin typeface="Times New Roman" pitchFamily="18" charset="0"/>
              </a:defRPr>
            </a:lvl5pPr>
            <a:lvl6pPr marL="457200" algn="ctr" defTabSz="2952750" rtl="0" eaLnBrk="0" fontAlgn="base" hangingPunct="0">
              <a:spcBef>
                <a:spcPct val="0"/>
              </a:spcBef>
              <a:spcAft>
                <a:spcPct val="0"/>
              </a:spcAft>
              <a:defRPr sz="14200">
                <a:solidFill>
                  <a:schemeClr val="tx2"/>
                </a:solidFill>
                <a:latin typeface="Times New Roman" pitchFamily="18" charset="0"/>
              </a:defRPr>
            </a:lvl6pPr>
            <a:lvl7pPr marL="914400" algn="ctr" defTabSz="2952750" rtl="0" eaLnBrk="0" fontAlgn="base" hangingPunct="0">
              <a:spcBef>
                <a:spcPct val="0"/>
              </a:spcBef>
              <a:spcAft>
                <a:spcPct val="0"/>
              </a:spcAft>
              <a:defRPr sz="14200">
                <a:solidFill>
                  <a:schemeClr val="tx2"/>
                </a:solidFill>
                <a:latin typeface="Times New Roman" pitchFamily="18" charset="0"/>
              </a:defRPr>
            </a:lvl7pPr>
            <a:lvl8pPr marL="1371600" algn="ctr" defTabSz="2952750" rtl="0" eaLnBrk="0" fontAlgn="base" hangingPunct="0">
              <a:spcBef>
                <a:spcPct val="0"/>
              </a:spcBef>
              <a:spcAft>
                <a:spcPct val="0"/>
              </a:spcAft>
              <a:defRPr sz="14200">
                <a:solidFill>
                  <a:schemeClr val="tx2"/>
                </a:solidFill>
                <a:latin typeface="Times New Roman" pitchFamily="18" charset="0"/>
              </a:defRPr>
            </a:lvl8pPr>
            <a:lvl9pPr marL="1828800" algn="ctr" defTabSz="2952750" rtl="0" eaLnBrk="0" fontAlgn="base" hangingPunct="0">
              <a:spcBef>
                <a:spcPct val="0"/>
              </a:spcBef>
              <a:spcAft>
                <a:spcPct val="0"/>
              </a:spcAft>
              <a:defRPr sz="14200">
                <a:solidFill>
                  <a:schemeClr val="tx2"/>
                </a:solidFill>
                <a:latin typeface="Times New Roman" pitchFamily="18" charset="0"/>
              </a:defRPr>
            </a:lvl9pPr>
          </a:lstStyle>
          <a:p>
            <a:r>
              <a:rPr lang="en-GB" sz="14197" b="1" kern="0" dirty="0">
                <a:solidFill>
                  <a:schemeClr val="bg1"/>
                </a:solidFill>
                <a:latin typeface="Arial" panose="020B0604020202020204" pitchFamily="34" charset="0"/>
                <a:cs typeface="Arial" panose="020B0604020202020204" pitchFamily="34" charset="0"/>
              </a:rPr>
              <a:t>Assessment of Ground-Borne Vibration from Underground Trains on a Proposed Residential Development</a:t>
            </a:r>
          </a:p>
          <a:p>
            <a:endParaRPr lang="en-GB" sz="7998" kern="0" dirty="0">
              <a:solidFill>
                <a:schemeClr val="bg1"/>
              </a:solidFill>
              <a:latin typeface="Arial" panose="020B0604020202020204" pitchFamily="34" charset="0"/>
              <a:cs typeface="Arial" panose="020B0604020202020204" pitchFamily="34" charset="0"/>
            </a:endParaRPr>
          </a:p>
          <a:p>
            <a:r>
              <a:rPr lang="en-GB" sz="7998" kern="0" dirty="0">
                <a:solidFill>
                  <a:schemeClr val="bg1"/>
                </a:solidFill>
                <a:latin typeface="Arial" panose="020B0604020202020204" pitchFamily="34" charset="0"/>
                <a:cs typeface="Arial" panose="020B0604020202020204" pitchFamily="34" charset="0"/>
              </a:rPr>
              <a:t>Jerry Rees </a:t>
            </a:r>
            <a:r>
              <a:rPr lang="en-GB" sz="7998" kern="0" baseline="30000" dirty="0" err="1">
                <a:solidFill>
                  <a:schemeClr val="bg1"/>
                </a:solidFill>
                <a:latin typeface="Arial" panose="020B0604020202020204" pitchFamily="34" charset="0"/>
                <a:cs typeface="Arial" panose="020B0604020202020204" pitchFamily="34" charset="0"/>
              </a:rPr>
              <a:t>a+b</a:t>
            </a:r>
            <a:r>
              <a:rPr lang="en-GB" sz="7998" kern="0" dirty="0">
                <a:solidFill>
                  <a:schemeClr val="bg1"/>
                </a:solidFill>
                <a:latin typeface="Arial" panose="020B0604020202020204" pitchFamily="34" charset="0"/>
                <a:cs typeface="Arial" panose="020B0604020202020204" pitchFamily="34" charset="0"/>
              </a:rPr>
              <a:t>; Luis Gomez-</a:t>
            </a:r>
            <a:r>
              <a:rPr lang="en-GB" sz="7998" kern="0" dirty="0" err="1">
                <a:solidFill>
                  <a:schemeClr val="bg1"/>
                </a:solidFill>
                <a:latin typeface="Arial" panose="020B0604020202020204" pitchFamily="34" charset="0"/>
                <a:cs typeface="Arial" panose="020B0604020202020204" pitchFamily="34" charset="0"/>
              </a:rPr>
              <a:t>Agustina</a:t>
            </a:r>
            <a:r>
              <a:rPr lang="en-GB" sz="7998" kern="0" dirty="0">
                <a:solidFill>
                  <a:schemeClr val="bg1"/>
                </a:solidFill>
                <a:latin typeface="Arial" panose="020B0604020202020204" pitchFamily="34" charset="0"/>
                <a:cs typeface="Arial" panose="020B0604020202020204" pitchFamily="34" charset="0"/>
              </a:rPr>
              <a:t> </a:t>
            </a:r>
            <a:r>
              <a:rPr lang="en-GB" sz="7998" kern="0" baseline="30000" dirty="0">
                <a:solidFill>
                  <a:schemeClr val="bg1"/>
                </a:solidFill>
                <a:latin typeface="Arial" panose="020B0604020202020204" pitchFamily="34" charset="0"/>
                <a:cs typeface="Arial" panose="020B0604020202020204" pitchFamily="34" charset="0"/>
              </a:rPr>
              <a:t>a</a:t>
            </a:r>
            <a:r>
              <a:rPr lang="en-GB" sz="7998" kern="0" dirty="0">
                <a:solidFill>
                  <a:schemeClr val="bg1"/>
                </a:solidFill>
                <a:latin typeface="Arial" panose="020B0604020202020204" pitchFamily="34" charset="0"/>
                <a:cs typeface="Arial" panose="020B0604020202020204" pitchFamily="34" charset="0"/>
              </a:rPr>
              <a:t/>
            </a:r>
            <a:br>
              <a:rPr lang="en-GB" sz="7998" kern="0" dirty="0">
                <a:solidFill>
                  <a:schemeClr val="bg1"/>
                </a:solidFill>
                <a:latin typeface="Arial" panose="020B0604020202020204" pitchFamily="34" charset="0"/>
                <a:cs typeface="Arial" panose="020B0604020202020204" pitchFamily="34" charset="0"/>
              </a:rPr>
            </a:br>
            <a:r>
              <a:rPr lang="en-GB" sz="7998" kern="0" dirty="0">
                <a:solidFill>
                  <a:schemeClr val="bg1"/>
                </a:solidFill>
                <a:latin typeface="Arial" panose="020B0604020202020204" pitchFamily="34" charset="0"/>
                <a:cs typeface="Arial" panose="020B0604020202020204" pitchFamily="34" charset="0"/>
              </a:rPr>
              <a:t>a) London South Bank </a:t>
            </a:r>
            <a:r>
              <a:rPr lang="en-GB" sz="7998" kern="0" dirty="0">
                <a:solidFill>
                  <a:schemeClr val="bg1"/>
                </a:solidFill>
                <a:latin typeface="Arial" panose="020B0604020202020204" pitchFamily="34" charset="0"/>
                <a:cs typeface="Arial" panose="020B0604020202020204" pitchFamily="34" charset="0"/>
              </a:rPr>
              <a:t>University; </a:t>
            </a:r>
            <a:r>
              <a:rPr lang="en-GB" sz="7998" kern="0" dirty="0">
                <a:solidFill>
                  <a:schemeClr val="bg1"/>
                </a:solidFill>
                <a:latin typeface="Arial" panose="020B0604020202020204" pitchFamily="34" charset="0"/>
                <a:cs typeface="Arial" panose="020B0604020202020204" pitchFamily="34" charset="0"/>
              </a:rPr>
              <a:t>b) </a:t>
            </a:r>
            <a:r>
              <a:rPr lang="en-GB" sz="7998" kern="0" dirty="0" err="1">
                <a:solidFill>
                  <a:schemeClr val="bg1"/>
                </a:solidFill>
                <a:latin typeface="Arial" panose="020B0604020202020204" pitchFamily="34" charset="0"/>
                <a:cs typeface="Arial" panose="020B0604020202020204" pitchFamily="34" charset="0"/>
              </a:rPr>
              <a:t>Hilson</a:t>
            </a:r>
            <a:r>
              <a:rPr lang="en-GB" sz="7998" kern="0" dirty="0">
                <a:solidFill>
                  <a:schemeClr val="bg1"/>
                </a:solidFill>
                <a:latin typeface="Arial" panose="020B0604020202020204" pitchFamily="34" charset="0"/>
                <a:cs typeface="Arial" panose="020B0604020202020204" pitchFamily="34" charset="0"/>
              </a:rPr>
              <a:t> Moran Partnership Ltd</a:t>
            </a:r>
          </a:p>
          <a:p>
            <a:endParaRPr lang="en-GB" sz="14197" kern="0" dirty="0">
              <a:solidFill>
                <a:schemeClr val="bg1"/>
              </a:solidFill>
              <a:latin typeface="Arial" panose="020B0604020202020204" pitchFamily="34" charset="0"/>
              <a:cs typeface="Arial" panose="020B0604020202020204" pitchFamily="34" charset="0"/>
            </a:endParaRPr>
          </a:p>
          <a:p>
            <a:endParaRPr lang="en-GB" sz="14197" kern="0" dirty="0">
              <a:solidFill>
                <a:schemeClr val="bg1"/>
              </a:solidFill>
              <a:latin typeface="Arial" panose="020B0604020202020204" pitchFamily="34" charset="0"/>
              <a:cs typeface="Arial" panose="020B0604020202020204" pitchFamily="34" charset="0"/>
            </a:endParaRPr>
          </a:p>
        </p:txBody>
      </p:sp>
      <p:sp>
        <p:nvSpPr>
          <p:cNvPr id="45" name="Text Placeholder 4"/>
          <p:cNvSpPr txBox="1">
            <a:spLocks/>
          </p:cNvSpPr>
          <p:nvPr/>
        </p:nvSpPr>
        <p:spPr>
          <a:xfrm>
            <a:off x="1504591" y="5992925"/>
            <a:ext cx="27358736" cy="914256"/>
          </a:xfrm>
          <a:prstGeom prst="round2SameRect">
            <a:avLst/>
          </a:prstGeom>
          <a:solidFill>
            <a:srgbClr val="AD8F67"/>
          </a:solidFill>
          <a:ln>
            <a:noFill/>
          </a:ln>
        </p:spPr>
        <p:style>
          <a:lnRef idx="2">
            <a:schemeClr val="accent1"/>
          </a:lnRef>
          <a:fillRef idx="1">
            <a:schemeClr val="lt1"/>
          </a:fillRef>
          <a:effectRef idx="0">
            <a:schemeClr val="accent1"/>
          </a:effectRef>
          <a:fontRef idx="minor">
            <a:schemeClr val="dk1"/>
          </a:fontRef>
        </p:style>
        <p:txBody>
          <a:bodyPr/>
          <a:lst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100">
                <a:solidFill>
                  <a:schemeClr val="tx1"/>
                </a:solidFill>
                <a:latin typeface="+mn-lt"/>
              </a:defRPr>
            </a:lvl2pPr>
            <a:lvl3pPr marL="3689350" indent="-736600" algn="l" defTabSz="2952750" rtl="0" eaLnBrk="0" fontAlgn="base" hangingPunct="0">
              <a:spcBef>
                <a:spcPct val="20000"/>
              </a:spcBef>
              <a:spcAft>
                <a:spcPct val="0"/>
              </a:spcAft>
              <a:buChar char="•"/>
              <a:defRPr sz="7700">
                <a:solidFill>
                  <a:schemeClr val="tx1"/>
                </a:solidFill>
                <a:latin typeface="+mn-lt"/>
              </a:defRPr>
            </a:lvl3pPr>
            <a:lvl4pPr marL="5165725" indent="-738188" algn="l" defTabSz="2952750" rtl="0" eaLnBrk="0" fontAlgn="base" hangingPunct="0">
              <a:spcBef>
                <a:spcPct val="20000"/>
              </a:spcBef>
              <a:spcAft>
                <a:spcPct val="0"/>
              </a:spcAft>
              <a:buChar char="–"/>
              <a:defRPr sz="6400">
                <a:solidFill>
                  <a:schemeClr val="tx1"/>
                </a:solidFill>
                <a:latin typeface="+mn-lt"/>
              </a:defRPr>
            </a:lvl4pPr>
            <a:lvl5pPr marL="6642100" indent="-738188" algn="l" defTabSz="2952750" rtl="0" eaLnBrk="0" fontAlgn="base" hangingPunct="0">
              <a:spcBef>
                <a:spcPct val="20000"/>
              </a:spcBef>
              <a:spcAft>
                <a:spcPct val="0"/>
              </a:spcAft>
              <a:buChar char="»"/>
              <a:defRPr sz="6400">
                <a:solidFill>
                  <a:schemeClr val="tx1"/>
                </a:solidFill>
                <a:latin typeface="+mn-lt"/>
              </a:defRPr>
            </a:lvl5pPr>
            <a:lvl6pPr marL="7099300" indent="-738188" algn="l" defTabSz="2952750" rtl="0" eaLnBrk="0" fontAlgn="base" hangingPunct="0">
              <a:spcBef>
                <a:spcPct val="20000"/>
              </a:spcBef>
              <a:spcAft>
                <a:spcPct val="0"/>
              </a:spcAft>
              <a:buChar char="»"/>
              <a:defRPr sz="6400">
                <a:solidFill>
                  <a:schemeClr val="tx1"/>
                </a:solidFill>
                <a:latin typeface="+mn-lt"/>
              </a:defRPr>
            </a:lvl6pPr>
            <a:lvl7pPr marL="7556500" indent="-738188" algn="l" defTabSz="2952750" rtl="0" eaLnBrk="0" fontAlgn="base" hangingPunct="0">
              <a:spcBef>
                <a:spcPct val="20000"/>
              </a:spcBef>
              <a:spcAft>
                <a:spcPct val="0"/>
              </a:spcAft>
              <a:buChar char="»"/>
              <a:defRPr sz="6400">
                <a:solidFill>
                  <a:schemeClr val="tx1"/>
                </a:solidFill>
                <a:latin typeface="+mn-lt"/>
              </a:defRPr>
            </a:lvl7pPr>
            <a:lvl8pPr marL="8013700" indent="-738188" algn="l" defTabSz="2952750" rtl="0" eaLnBrk="0" fontAlgn="base" hangingPunct="0">
              <a:spcBef>
                <a:spcPct val="20000"/>
              </a:spcBef>
              <a:spcAft>
                <a:spcPct val="0"/>
              </a:spcAft>
              <a:buChar char="»"/>
              <a:defRPr sz="6400">
                <a:solidFill>
                  <a:schemeClr val="tx1"/>
                </a:solidFill>
                <a:latin typeface="+mn-lt"/>
              </a:defRPr>
            </a:lvl8pPr>
            <a:lvl9pPr marL="8470900" indent="-738188" algn="l" defTabSz="2952750" rtl="0" eaLnBrk="0" fontAlgn="base" hangingPunct="0">
              <a:spcBef>
                <a:spcPct val="20000"/>
              </a:spcBef>
              <a:spcAft>
                <a:spcPct val="0"/>
              </a:spcAft>
              <a:buChar char="»"/>
              <a:defRPr sz="6400">
                <a:solidFill>
                  <a:schemeClr val="tx1"/>
                </a:solidFill>
                <a:latin typeface="+mn-lt"/>
              </a:defRPr>
            </a:lvl9pPr>
          </a:lstStyle>
          <a:p>
            <a:pPr marL="0" indent="0" algn="ctr">
              <a:buNone/>
            </a:pPr>
            <a:r>
              <a:rPr lang="en-US" sz="4799" kern="0" dirty="0">
                <a:solidFill>
                  <a:schemeClr val="bg1"/>
                </a:solidFill>
                <a:latin typeface="Arial" panose="020B0604020202020204" pitchFamily="34" charset="0"/>
                <a:cs typeface="Arial" panose="020B0604020202020204" pitchFamily="34" charset="0"/>
              </a:rPr>
              <a:t>INTRODUCTION</a:t>
            </a:r>
            <a:endParaRPr lang="en-US" sz="4799" kern="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504591" y="7076963"/>
            <a:ext cx="27358736" cy="3692738"/>
          </a:xfrm>
          <a:prstGeom prst="rect">
            <a:avLst/>
          </a:prstGeom>
          <a:noFill/>
        </p:spPr>
        <p:txBody>
          <a:bodyPr wrap="square" rtlCol="0">
            <a:spAutoFit/>
          </a:bodyPr>
          <a:lstStyle/>
          <a:p>
            <a:pPr algn="just">
              <a:spcBef>
                <a:spcPts val="1200"/>
              </a:spcBef>
              <a:defRPr/>
            </a:pPr>
            <a:r>
              <a:rPr lang="en-GB" sz="3199" dirty="0">
                <a:latin typeface="Arial" panose="020B0604020202020204" pitchFamily="34" charset="0"/>
                <a:cs typeface="Arial" panose="020B0604020202020204" pitchFamily="34" charset="0"/>
              </a:rPr>
              <a:t>Underground railway traffic can emit significant levels of vibration into the soil surrounding the train tunnels.  In heavily populated areas space for habitable buildings is reducing all the time as available locations are developed at an increasing rate. Many sensitive buildings are therefore built on top of or in proximity to underground railway lines, causing perceptible levels of vibration within these buildings. This vibration has the potential to disturb the occupants through tactile vibration and/or structure-borne noise or even cause cosmetic or, in extreme cases, structural damage to the building</a:t>
            </a:r>
            <a:r>
              <a:rPr lang="en-GB" sz="3199" dirty="0">
                <a:latin typeface="Arial" panose="020B0604020202020204" pitchFamily="34" charset="0"/>
                <a:cs typeface="Arial" panose="020B0604020202020204" pitchFamily="34" charset="0"/>
              </a:rPr>
              <a:t>.</a:t>
            </a:r>
          </a:p>
          <a:p>
            <a:pPr algn="just">
              <a:spcBef>
                <a:spcPts val="1200"/>
              </a:spcBef>
              <a:defRPr/>
            </a:pPr>
            <a:r>
              <a:rPr lang="en-GB" sz="3199" dirty="0">
                <a:latin typeface="Arial" panose="020B0604020202020204" pitchFamily="34" charset="0"/>
                <a:cs typeface="Arial" panose="020B0604020202020204" pitchFamily="34" charset="0"/>
              </a:rPr>
              <a:t>Good </a:t>
            </a:r>
            <a:r>
              <a:rPr lang="en-GB" sz="3199" dirty="0">
                <a:latin typeface="Arial" panose="020B0604020202020204" pitchFamily="34" charset="0"/>
                <a:cs typeface="Arial" panose="020B0604020202020204" pitchFamily="34" charset="0"/>
              </a:rPr>
              <a:t>construction practice requires the estimation of vibration levels in proposed buildings of sensitive use and to assess whether any mitigation would be required.  </a:t>
            </a:r>
            <a:endParaRPr lang="en-GB" sz="3199" dirty="0">
              <a:solidFill>
                <a:srgbClr val="000000"/>
              </a:solidFill>
              <a:latin typeface="Arial" panose="020B0604020202020204" pitchFamily="34" charset="0"/>
              <a:cs typeface="Arial" panose="020B0604020202020204" pitchFamily="34" charset="0"/>
            </a:endParaRPr>
          </a:p>
          <a:p>
            <a:endParaRPr lang="en-GB" sz="3199" dirty="0"/>
          </a:p>
        </p:txBody>
      </p:sp>
      <p:sp>
        <p:nvSpPr>
          <p:cNvPr id="8" name="TextBox 7"/>
          <p:cNvSpPr txBox="1"/>
          <p:nvPr/>
        </p:nvSpPr>
        <p:spPr>
          <a:xfrm>
            <a:off x="15618467" y="11536574"/>
            <a:ext cx="6658328" cy="6154563"/>
          </a:xfrm>
          <a:prstGeom prst="rect">
            <a:avLst/>
          </a:prstGeom>
          <a:noFill/>
        </p:spPr>
        <p:txBody>
          <a:bodyPr wrap="square" rtlCol="0">
            <a:spAutoFit/>
          </a:bodyPr>
          <a:lstStyle/>
          <a:p>
            <a:pPr algn="just">
              <a:spcBef>
                <a:spcPts val="1200"/>
              </a:spcBef>
            </a:pPr>
            <a:r>
              <a:rPr lang="en-GB" sz="3199" dirty="0">
                <a:solidFill>
                  <a:srgbClr val="000000"/>
                </a:solidFill>
                <a:latin typeface="Arial" panose="020B0604020202020204" pitchFamily="34" charset="0"/>
                <a:cs typeface="Arial" panose="020B0604020202020204" pitchFamily="34" charset="0"/>
              </a:rPr>
              <a:t>A </a:t>
            </a:r>
            <a:r>
              <a:rPr lang="en-GB" sz="3199" dirty="0">
                <a:solidFill>
                  <a:srgbClr val="000000"/>
                </a:solidFill>
                <a:latin typeface="Arial" panose="020B0604020202020204" pitchFamily="34" charset="0"/>
                <a:cs typeface="Arial" panose="020B0604020202020204" pitchFamily="34" charset="0"/>
              </a:rPr>
              <a:t>site </a:t>
            </a:r>
            <a:r>
              <a:rPr lang="en-GB" sz="3199" dirty="0">
                <a:solidFill>
                  <a:srgbClr val="000000"/>
                </a:solidFill>
                <a:latin typeface="Arial" panose="020B0604020202020204" pitchFamily="34" charset="0"/>
                <a:cs typeface="Arial" panose="020B0604020202020204" pitchFamily="34" charset="0"/>
              </a:rPr>
              <a:t>where a new development with piled foundations is </a:t>
            </a:r>
            <a:r>
              <a:rPr lang="en-GB" sz="3199" dirty="0">
                <a:solidFill>
                  <a:srgbClr val="000000"/>
                </a:solidFill>
                <a:latin typeface="Arial" panose="020B0604020202020204" pitchFamily="34" charset="0"/>
                <a:cs typeface="Arial" panose="020B0604020202020204" pitchFamily="34" charset="0"/>
              </a:rPr>
              <a:t>proposed </a:t>
            </a:r>
            <a:r>
              <a:rPr lang="en-GB" sz="3199" dirty="0">
                <a:solidFill>
                  <a:srgbClr val="000000"/>
                </a:solidFill>
                <a:latin typeface="Arial" panose="020B0604020202020204" pitchFamily="34" charset="0"/>
                <a:cs typeface="Arial" panose="020B0604020202020204" pitchFamily="34" charset="0"/>
              </a:rPr>
              <a:t>was chosen to assess vibration from London Underground Piccadilly Line tunnels passing beneath the north-west corner. </a:t>
            </a:r>
          </a:p>
          <a:p>
            <a:pPr algn="just">
              <a:spcBef>
                <a:spcPts val="1200"/>
              </a:spcBef>
            </a:pPr>
            <a:r>
              <a:rPr lang="en-GB" sz="3199" dirty="0">
                <a:solidFill>
                  <a:srgbClr val="000000"/>
                </a:solidFill>
                <a:latin typeface="Arial" panose="020B0604020202020204" pitchFamily="34" charset="0"/>
                <a:cs typeface="Arial" panose="020B0604020202020204" pitchFamily="34" charset="0"/>
              </a:rPr>
              <a:t>The Piccadilly Line </a:t>
            </a:r>
            <a:r>
              <a:rPr lang="en-GB" sz="3199" dirty="0">
                <a:solidFill>
                  <a:srgbClr val="000000"/>
                </a:solidFill>
                <a:latin typeface="Arial" panose="020B0604020202020204" pitchFamily="34" charset="0"/>
                <a:cs typeface="Arial" panose="020B0604020202020204" pitchFamily="34" charset="0"/>
              </a:rPr>
              <a:t>tunnels are 28m </a:t>
            </a:r>
            <a:r>
              <a:rPr lang="en-GB" sz="3199" dirty="0">
                <a:solidFill>
                  <a:srgbClr val="000000"/>
                </a:solidFill>
                <a:latin typeface="Arial" panose="020B0604020202020204" pitchFamily="34" charset="0"/>
                <a:cs typeface="Arial" panose="020B0604020202020204" pitchFamily="34" charset="0"/>
              </a:rPr>
              <a:t>below the ground at the </a:t>
            </a:r>
            <a:r>
              <a:rPr lang="en-GB" sz="3199" dirty="0">
                <a:solidFill>
                  <a:srgbClr val="000000"/>
                </a:solidFill>
                <a:latin typeface="Arial" panose="020B0604020202020204" pitchFamily="34" charset="0"/>
                <a:cs typeface="Arial" panose="020B0604020202020204" pitchFamily="34" charset="0"/>
              </a:rPr>
              <a:t>site within the </a:t>
            </a:r>
            <a:r>
              <a:rPr lang="en-GB" sz="3199" dirty="0">
                <a:solidFill>
                  <a:srgbClr val="000000"/>
                </a:solidFill>
                <a:latin typeface="Arial" panose="020B0604020202020204" pitchFamily="34" charset="0"/>
                <a:cs typeface="Arial" panose="020B0604020202020204" pitchFamily="34" charset="0"/>
              </a:rPr>
              <a:t>London Clay geological formation, </a:t>
            </a:r>
            <a:r>
              <a:rPr lang="en-GB" sz="3199" dirty="0">
                <a:solidFill>
                  <a:srgbClr val="000000"/>
                </a:solidFill>
                <a:latin typeface="Arial" panose="020B0604020202020204" pitchFamily="34" charset="0"/>
                <a:cs typeface="Arial" panose="020B0604020202020204" pitchFamily="34" charset="0"/>
              </a:rPr>
              <a:t>a </a:t>
            </a:r>
            <a:r>
              <a:rPr lang="en-GB" sz="3199" dirty="0">
                <a:solidFill>
                  <a:srgbClr val="000000"/>
                </a:solidFill>
                <a:latin typeface="Arial" panose="020B0604020202020204" pitchFamily="34" charset="0"/>
                <a:cs typeface="Arial" panose="020B0604020202020204" pitchFamily="34" charset="0"/>
              </a:rPr>
              <a:t>relatively impermeable soil with typically low water </a:t>
            </a:r>
            <a:r>
              <a:rPr lang="en-GB" sz="3199" dirty="0">
                <a:solidFill>
                  <a:srgbClr val="000000"/>
                </a:solidFill>
                <a:latin typeface="Arial" panose="020B0604020202020204" pitchFamily="34" charset="0"/>
                <a:cs typeface="Arial" panose="020B0604020202020204" pitchFamily="34" charset="0"/>
              </a:rPr>
              <a:t>content. </a:t>
            </a:r>
            <a:endParaRPr lang="en-GB" sz="3199" dirty="0">
              <a:solidFill>
                <a:srgbClr val="000000"/>
              </a:solidFill>
              <a:latin typeface="Arial" panose="020B0604020202020204" pitchFamily="34" charset="0"/>
              <a:cs typeface="Arial" panose="020B0604020202020204" pitchFamily="34" charset="0"/>
            </a:endParaRPr>
          </a:p>
          <a:p>
            <a:endParaRPr lang="en-GB" sz="3199" dirty="0"/>
          </a:p>
        </p:txBody>
      </p:sp>
      <p:pic>
        <p:nvPicPr>
          <p:cNvPr id="11" name="Picture 10"/>
          <p:cNvPicPr>
            <a:picLocks noChangeAspect="1"/>
          </p:cNvPicPr>
          <p:nvPr/>
        </p:nvPicPr>
        <p:blipFill>
          <a:blip r:embed="rId5"/>
          <a:stretch>
            <a:fillRect/>
          </a:stretch>
        </p:blipFill>
        <p:spPr>
          <a:xfrm>
            <a:off x="22310080" y="11641366"/>
            <a:ext cx="6545604" cy="4926037"/>
          </a:xfrm>
          <a:prstGeom prst="rect">
            <a:avLst/>
          </a:prstGeom>
        </p:spPr>
      </p:pic>
      <p:sp>
        <p:nvSpPr>
          <p:cNvPr id="68" name="Round Same Side Corner Rectangle 67"/>
          <p:cNvSpPr/>
          <p:nvPr/>
        </p:nvSpPr>
        <p:spPr bwMode="auto">
          <a:xfrm>
            <a:off x="1509246" y="39321468"/>
            <a:ext cx="27359296" cy="720333"/>
          </a:xfrm>
          <a:prstGeom prst="round2SameRect">
            <a:avLst/>
          </a:prstGeom>
          <a:solidFill>
            <a:schemeClr val="tx2">
              <a:lumMod val="50000"/>
              <a:lumOff val="50000"/>
            </a:schemeClr>
          </a:solidFill>
          <a:ln w="9525" cap="flat" cmpd="sng" algn="ctr">
            <a:noFill/>
            <a:prstDash val="solid"/>
            <a:round/>
            <a:headEnd type="none" w="med" len="med"/>
            <a:tailEnd type="none" w="med" len="med"/>
          </a:ln>
          <a:effectLst/>
        </p:spPr>
        <p:txBody>
          <a:bodyPr vert="horz" wrap="square" lIns="91426" tIns="45713" rIns="91426" bIns="45713" numCol="1" rtlCol="0" anchor="t" anchorCtr="0" compatLnSpc="1">
            <a:prstTxWarp prst="textNoShape">
              <a:avLst/>
            </a:prstTxWarp>
          </a:bodyPr>
          <a:lstStyle/>
          <a:p>
            <a:pPr algn="ctr">
              <a:defRPr/>
            </a:pPr>
            <a:r>
              <a:rPr lang="en-GB" sz="3599" kern="0" dirty="0">
                <a:solidFill>
                  <a:schemeClr val="bg1"/>
                </a:solidFill>
                <a:latin typeface="Arial" panose="020B0604020202020204" pitchFamily="34" charset="0"/>
                <a:cs typeface="Arial" panose="020B0604020202020204" pitchFamily="34" charset="0"/>
              </a:rPr>
              <a:t>REFERENCES</a:t>
            </a:r>
            <a:endParaRPr lang="en-GB" sz="3599" kern="0" dirty="0">
              <a:solidFill>
                <a:schemeClr val="bg1"/>
              </a:solidFill>
              <a:latin typeface="Arial" panose="020B0604020202020204" pitchFamily="34" charset="0"/>
              <a:cs typeface="Arial" panose="020B0604020202020204" pitchFamily="34" charset="0"/>
            </a:endParaRPr>
          </a:p>
          <a:p>
            <a:pPr algn="just">
              <a:defRPr/>
            </a:pPr>
            <a:endParaRPr lang="en-GB" sz="3199" dirty="0">
              <a:solidFill>
                <a:srgbClr val="000000"/>
              </a:solidFill>
              <a:latin typeface="Arial" panose="020B0604020202020204" pitchFamily="34" charset="0"/>
              <a:cs typeface="Arial" panose="020B0604020202020204" pitchFamily="34" charset="0"/>
            </a:endParaRPr>
          </a:p>
        </p:txBody>
      </p:sp>
      <p:sp>
        <p:nvSpPr>
          <p:cNvPr id="69" name="Content Placeholder 21"/>
          <p:cNvSpPr txBox="1">
            <a:spLocks/>
          </p:cNvSpPr>
          <p:nvPr/>
        </p:nvSpPr>
        <p:spPr>
          <a:xfrm>
            <a:off x="1504592" y="40251388"/>
            <a:ext cx="27355434" cy="1853893"/>
          </a:xfrm>
          <a:prstGeom prst="rect">
            <a:avLst/>
          </a:prstGeom>
        </p:spPr>
        <p:txBody>
          <a:bodyPr/>
          <a:lst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100">
                <a:solidFill>
                  <a:schemeClr val="tx1"/>
                </a:solidFill>
                <a:latin typeface="+mn-lt"/>
              </a:defRPr>
            </a:lvl2pPr>
            <a:lvl3pPr marL="3689350" indent="-736600" algn="l" defTabSz="2952750" rtl="0" eaLnBrk="0" fontAlgn="base" hangingPunct="0">
              <a:spcBef>
                <a:spcPct val="20000"/>
              </a:spcBef>
              <a:spcAft>
                <a:spcPct val="0"/>
              </a:spcAft>
              <a:buChar char="•"/>
              <a:defRPr sz="7700">
                <a:solidFill>
                  <a:schemeClr val="tx1"/>
                </a:solidFill>
                <a:latin typeface="+mn-lt"/>
              </a:defRPr>
            </a:lvl3pPr>
            <a:lvl4pPr marL="5165725" indent="-738188" algn="l" defTabSz="2952750" rtl="0" eaLnBrk="0" fontAlgn="base" hangingPunct="0">
              <a:spcBef>
                <a:spcPct val="20000"/>
              </a:spcBef>
              <a:spcAft>
                <a:spcPct val="0"/>
              </a:spcAft>
              <a:buChar char="–"/>
              <a:defRPr sz="6400">
                <a:solidFill>
                  <a:schemeClr val="tx1"/>
                </a:solidFill>
                <a:latin typeface="+mn-lt"/>
              </a:defRPr>
            </a:lvl4pPr>
            <a:lvl5pPr marL="6642100" indent="-738188" algn="l" defTabSz="2952750" rtl="0" eaLnBrk="0" fontAlgn="base" hangingPunct="0">
              <a:spcBef>
                <a:spcPct val="20000"/>
              </a:spcBef>
              <a:spcAft>
                <a:spcPct val="0"/>
              </a:spcAft>
              <a:buChar char="»"/>
              <a:defRPr sz="6400">
                <a:solidFill>
                  <a:schemeClr val="tx1"/>
                </a:solidFill>
                <a:latin typeface="+mn-lt"/>
              </a:defRPr>
            </a:lvl5pPr>
            <a:lvl6pPr marL="7099300" indent="-738188" algn="l" defTabSz="2952750" rtl="0" eaLnBrk="0" fontAlgn="base" hangingPunct="0">
              <a:spcBef>
                <a:spcPct val="20000"/>
              </a:spcBef>
              <a:spcAft>
                <a:spcPct val="0"/>
              </a:spcAft>
              <a:buChar char="»"/>
              <a:defRPr sz="6400">
                <a:solidFill>
                  <a:schemeClr val="tx1"/>
                </a:solidFill>
                <a:latin typeface="+mn-lt"/>
              </a:defRPr>
            </a:lvl6pPr>
            <a:lvl7pPr marL="7556500" indent="-738188" algn="l" defTabSz="2952750" rtl="0" eaLnBrk="0" fontAlgn="base" hangingPunct="0">
              <a:spcBef>
                <a:spcPct val="20000"/>
              </a:spcBef>
              <a:spcAft>
                <a:spcPct val="0"/>
              </a:spcAft>
              <a:buChar char="»"/>
              <a:defRPr sz="6400">
                <a:solidFill>
                  <a:schemeClr val="tx1"/>
                </a:solidFill>
                <a:latin typeface="+mn-lt"/>
              </a:defRPr>
            </a:lvl7pPr>
            <a:lvl8pPr marL="8013700" indent="-738188" algn="l" defTabSz="2952750" rtl="0" eaLnBrk="0" fontAlgn="base" hangingPunct="0">
              <a:spcBef>
                <a:spcPct val="20000"/>
              </a:spcBef>
              <a:spcAft>
                <a:spcPct val="0"/>
              </a:spcAft>
              <a:buChar char="»"/>
              <a:defRPr sz="6400">
                <a:solidFill>
                  <a:schemeClr val="tx1"/>
                </a:solidFill>
                <a:latin typeface="+mn-lt"/>
              </a:defRPr>
            </a:lvl8pPr>
            <a:lvl9pPr marL="8470900" indent="-738188" algn="l" defTabSz="2952750" rtl="0" eaLnBrk="0" fontAlgn="base" hangingPunct="0">
              <a:spcBef>
                <a:spcPct val="20000"/>
              </a:spcBef>
              <a:spcAft>
                <a:spcPct val="0"/>
              </a:spcAft>
              <a:buChar char="»"/>
              <a:defRPr sz="6400">
                <a:solidFill>
                  <a:schemeClr val="tx1"/>
                </a:solidFill>
                <a:latin typeface="+mn-lt"/>
              </a:defRPr>
            </a:lvl9pPr>
          </a:lstStyle>
          <a:p>
            <a:pPr>
              <a:buFont typeface="+mj-lt"/>
              <a:buAutoNum type="arabicPeriod"/>
            </a:pPr>
            <a:r>
              <a:rPr lang="en-GB" sz="2400" kern="0" dirty="0">
                <a:latin typeface="Arial" panose="020B0604020202020204" pitchFamily="34" charset="0"/>
                <a:cs typeface="Arial" panose="020B0604020202020204" pitchFamily="34" charset="0"/>
              </a:rPr>
              <a:t>Waterman (2016); ‘Tactile Vibration and Structure-Borne Noise at London Square Caledonian Road, London N7 9NQ’, Waterman Infrastructure &amp; Environment Limited, London.</a:t>
            </a:r>
          </a:p>
          <a:p>
            <a:pPr>
              <a:buFont typeface="+mj-lt"/>
              <a:buAutoNum type="arabicPeriod"/>
            </a:pPr>
            <a:r>
              <a:rPr lang="en-GB" sz="2400" kern="0" dirty="0">
                <a:latin typeface="Arial" panose="020B0604020202020204" pitchFamily="34" charset="0"/>
                <a:cs typeface="Arial" panose="020B0604020202020204" pitchFamily="34" charset="0"/>
              </a:rPr>
              <a:t>J</a:t>
            </a:r>
            <a:r>
              <a:rPr lang="en-GB" sz="2400" kern="0" dirty="0">
                <a:latin typeface="Arial" panose="020B0604020202020204" pitchFamily="34" charset="0"/>
                <a:cs typeface="Arial" panose="020B0604020202020204" pitchFamily="34" charset="0"/>
              </a:rPr>
              <a:t>. Forrest, H. Hunt: A three-dimensional tunnel model for calculation of train-induced ground vibration. Journal of Sound and Vibration 294 (2006) 4 – 5, 706 – 736.</a:t>
            </a:r>
          </a:p>
          <a:p>
            <a:pPr>
              <a:buFont typeface="+mj-lt"/>
              <a:buAutoNum type="arabicPeriod"/>
            </a:pPr>
            <a:r>
              <a:rPr lang="en-GB" sz="2400" kern="0" dirty="0">
                <a:latin typeface="Arial" panose="020B0604020202020204" pitchFamily="34" charset="0"/>
                <a:cs typeface="Arial" panose="020B0604020202020204" pitchFamily="34" charset="0"/>
              </a:rPr>
              <a:t>M</a:t>
            </a:r>
            <a:r>
              <a:rPr lang="en-GB" sz="2400" kern="0" dirty="0">
                <a:latin typeface="Arial" panose="020B0604020202020204" pitchFamily="34" charset="0"/>
                <a:cs typeface="Arial" panose="020B0604020202020204" pitchFamily="34" charset="0"/>
              </a:rPr>
              <a:t>. Hussein, H. Hunt: A Software Application for Calculating Vibration due to Moving Trains in Underground Railway Tunnels. NOVEM 2009, Oxford.</a:t>
            </a:r>
          </a:p>
          <a:p>
            <a:pPr>
              <a:buFont typeface="+mj-lt"/>
              <a:buAutoNum type="arabicPeriod"/>
            </a:pPr>
            <a:r>
              <a:rPr lang="en-GB" sz="2400" kern="0" dirty="0">
                <a:latin typeface="Arial" panose="020B0604020202020204" pitchFamily="34" charset="0"/>
                <a:cs typeface="Arial" panose="020B0604020202020204" pitchFamily="34" charset="0"/>
              </a:rPr>
              <a:t>P.M. Nelson: Transportation Noise Reference Book. Butterworth &amp; Co. (Publishers) Ltd, 1987.</a:t>
            </a:r>
            <a:endParaRPr lang="en-US" sz="2400" kern="0" dirty="0">
              <a:latin typeface="Arial" panose="020B0604020202020204" pitchFamily="34" charset="0"/>
              <a:cs typeface="Arial" panose="020B0604020202020204" pitchFamily="34" charset="0"/>
            </a:endParaRPr>
          </a:p>
        </p:txBody>
      </p:sp>
      <p:sp>
        <p:nvSpPr>
          <p:cNvPr id="71" name="Round Same Side Corner Rectangle 70"/>
          <p:cNvSpPr/>
          <p:nvPr/>
        </p:nvSpPr>
        <p:spPr>
          <a:xfrm>
            <a:off x="1504591" y="25630562"/>
            <a:ext cx="27359296" cy="922328"/>
          </a:xfrm>
          <a:prstGeom prst="round2SameRect">
            <a:avLst/>
          </a:prstGeom>
          <a:solidFill>
            <a:srgbClr val="79463D"/>
          </a:solidFill>
        </p:spPr>
        <p:txBody>
          <a:bodyPr wrap="square" lIns="139872" tIns="69936" rIns="139872" bIns="69936">
            <a:spAutoFit/>
          </a:bodyPr>
          <a:lstStyle/>
          <a:p>
            <a:pPr algn="ctr">
              <a:defRPr/>
            </a:pPr>
            <a:r>
              <a:rPr lang="en-GB" sz="4799" kern="0" dirty="0">
                <a:solidFill>
                  <a:schemeClr val="bg1"/>
                </a:solidFill>
                <a:latin typeface="Arial" panose="020B0604020202020204" pitchFamily="34" charset="0"/>
                <a:cs typeface="Arial" panose="020B0604020202020204" pitchFamily="34" charset="0"/>
              </a:rPr>
              <a:t>RESULTS</a:t>
            </a:r>
            <a:endParaRPr lang="en-GB" sz="4799" kern="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22292496" y="16670310"/>
            <a:ext cx="6586706" cy="446206"/>
          </a:xfrm>
          <a:prstGeom prst="rect">
            <a:avLst/>
          </a:prstGeom>
          <a:noFill/>
        </p:spPr>
        <p:txBody>
          <a:bodyPr wrap="square" rtlCol="0">
            <a:spAutoFit/>
          </a:bodyPr>
          <a:lstStyle/>
          <a:p>
            <a:pPr algn="r"/>
            <a:r>
              <a:rPr lang="en-GB" dirty="0">
                <a:latin typeface="Arial" panose="020B0604020202020204" pitchFamily="34" charset="0"/>
                <a:cs typeface="Arial" panose="020B0604020202020204" pitchFamily="34" charset="0"/>
              </a:rPr>
              <a:t>Tunnel and Pile Locations (Waterman [1])</a:t>
            </a:r>
            <a:endParaRPr lang="en-GB" dirty="0">
              <a:latin typeface="Arial" panose="020B0604020202020204" pitchFamily="34" charset="0"/>
              <a:cs typeface="Arial" panose="020B0604020202020204" pitchFamily="34" charset="0"/>
            </a:endParaRPr>
          </a:p>
        </p:txBody>
      </p:sp>
      <p:sp>
        <p:nvSpPr>
          <p:cNvPr id="35" name="TextBox 34"/>
          <p:cNvSpPr txBox="1"/>
          <p:nvPr/>
        </p:nvSpPr>
        <p:spPr>
          <a:xfrm>
            <a:off x="1461223" y="26750230"/>
            <a:ext cx="16861878" cy="523138"/>
          </a:xfrm>
          <a:prstGeom prst="rect">
            <a:avLst/>
          </a:prstGeom>
          <a:noFill/>
        </p:spPr>
        <p:txBody>
          <a:bodyPr wrap="square" rtlCol="0">
            <a:spAutoFit/>
          </a:bodyPr>
          <a:lstStyle/>
          <a:p>
            <a:r>
              <a:rPr lang="en-GB" sz="2799" b="1" u="sng" dirty="0">
                <a:latin typeface="Arial" panose="020B0604020202020204" pitchFamily="34" charset="0"/>
                <a:cs typeface="Arial" panose="020B0604020202020204" pitchFamily="34" charset="0"/>
              </a:rPr>
              <a:t>Predicted Structure-borne Noise Levels</a:t>
            </a:r>
            <a:endParaRPr lang="en-GB" sz="2799" b="1" u="sng" dirty="0">
              <a:latin typeface="Arial" panose="020B0604020202020204" pitchFamily="34" charset="0"/>
              <a:cs typeface="Arial" panose="020B0604020202020204" pitchFamily="34" charset="0"/>
            </a:endParaRPr>
          </a:p>
        </p:txBody>
      </p:sp>
      <p:sp>
        <p:nvSpPr>
          <p:cNvPr id="76" name="TextBox 75"/>
          <p:cNvSpPr txBox="1"/>
          <p:nvPr/>
        </p:nvSpPr>
        <p:spPr>
          <a:xfrm>
            <a:off x="1386030" y="32936561"/>
            <a:ext cx="8789584" cy="1507868"/>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Red = Above max allowable criterion; Green = Below max allowable criterion;  Ground floor criterion is greater as proposed retail space at ground floor is less sensitive than residential spaces at floors above</a:t>
            </a:r>
            <a:endParaRPr lang="en-GB" dirty="0">
              <a:latin typeface="Arial" panose="020B0604020202020204" pitchFamily="34" charset="0"/>
              <a:cs typeface="Arial" panose="020B0604020202020204" pitchFamily="34" charset="0"/>
            </a:endParaRPr>
          </a:p>
        </p:txBody>
      </p:sp>
      <p:sp>
        <p:nvSpPr>
          <p:cNvPr id="36" name="TextBox 35"/>
          <p:cNvSpPr txBox="1"/>
          <p:nvPr/>
        </p:nvSpPr>
        <p:spPr>
          <a:xfrm>
            <a:off x="1509245" y="21334372"/>
            <a:ext cx="6483472" cy="5015969"/>
          </a:xfrm>
          <a:prstGeom prst="rect">
            <a:avLst/>
          </a:prstGeom>
          <a:noFill/>
        </p:spPr>
        <p:txBody>
          <a:bodyPr wrap="square" rtlCol="0">
            <a:spAutoFit/>
          </a:bodyPr>
          <a:lstStyle/>
          <a:p>
            <a:pPr algn="just"/>
            <a:r>
              <a:rPr lang="en-GB" sz="3199" dirty="0" err="1">
                <a:latin typeface="Arial" panose="020B0604020202020204" pitchFamily="34" charset="0"/>
                <a:cs typeface="Arial" panose="020B0604020202020204" pitchFamily="34" charset="0"/>
              </a:rPr>
              <a:t>PiP</a:t>
            </a:r>
            <a:r>
              <a:rPr lang="en-GB" sz="3199" dirty="0">
                <a:latin typeface="Arial" panose="020B0604020202020204" pitchFamily="34" charset="0"/>
                <a:cs typeface="Arial" panose="020B0604020202020204" pitchFamily="34" charset="0"/>
              </a:rPr>
              <a:t> [2],[3] is an analytical 3D model for the dynamics of a circular underground railway tunnel. The model assumes the train/tunnel system to be </a:t>
            </a:r>
            <a:r>
              <a:rPr lang="en-GB" sz="3199" dirty="0">
                <a:latin typeface="Arial" panose="020B0604020202020204" pitchFamily="34" charset="0"/>
                <a:cs typeface="Arial" panose="020B0604020202020204" pitchFamily="34" charset="0"/>
              </a:rPr>
              <a:t>a cylindrical </a:t>
            </a:r>
            <a:r>
              <a:rPr lang="en-GB" sz="3199" dirty="0">
                <a:latin typeface="Arial" panose="020B0604020202020204" pitchFamily="34" charset="0"/>
                <a:cs typeface="Arial" panose="020B0604020202020204" pitchFamily="34" charset="0"/>
              </a:rPr>
              <a:t>line-source </a:t>
            </a:r>
            <a:r>
              <a:rPr lang="en-GB" sz="3199" dirty="0">
                <a:latin typeface="Arial" panose="020B0604020202020204" pitchFamily="34" charset="0"/>
                <a:cs typeface="Arial" panose="020B0604020202020204" pitchFamily="34" charset="0"/>
              </a:rPr>
              <a:t>and </a:t>
            </a:r>
            <a:r>
              <a:rPr lang="en-GB" sz="3199" dirty="0">
                <a:latin typeface="Arial" panose="020B0604020202020204" pitchFamily="34" charset="0"/>
                <a:cs typeface="Arial" panose="020B0604020202020204" pitchFamily="34" charset="0"/>
              </a:rPr>
              <a:t>the surrounding soil is modelled using wave </a:t>
            </a:r>
            <a:r>
              <a:rPr lang="en-GB" sz="3199" dirty="0">
                <a:latin typeface="Arial" panose="020B0604020202020204" pitchFamily="34" charset="0"/>
                <a:cs typeface="Arial" panose="020B0604020202020204" pitchFamily="34" charset="0"/>
              </a:rPr>
              <a:t>equations.</a:t>
            </a:r>
          </a:p>
          <a:p>
            <a:pPr algn="just"/>
            <a:endParaRPr lang="en-GB" sz="3199" dirty="0">
              <a:latin typeface="Arial" panose="020B0604020202020204" pitchFamily="34" charset="0"/>
              <a:cs typeface="Arial" panose="020B0604020202020204" pitchFamily="34" charset="0"/>
            </a:endParaRPr>
          </a:p>
          <a:p>
            <a:pPr algn="just"/>
            <a:endParaRPr lang="en-GB" sz="3199" dirty="0"/>
          </a:p>
        </p:txBody>
      </p:sp>
      <p:pic>
        <p:nvPicPr>
          <p:cNvPr id="40" name="Picture 39"/>
          <p:cNvPicPr>
            <a:picLocks noChangeAspect="1"/>
          </p:cNvPicPr>
          <p:nvPr/>
        </p:nvPicPr>
        <p:blipFill rotWithShape="1">
          <a:blip r:embed="rId6">
            <a:extLst>
              <a:ext uri="{28A0092B-C50C-407E-A947-70E740481C1C}">
                <a14:useLocalDpi xmlns:a14="http://schemas.microsoft.com/office/drawing/2010/main" val="0"/>
              </a:ext>
            </a:extLst>
          </a:blip>
          <a:srcRect l="4101"/>
          <a:stretch/>
        </p:blipFill>
        <p:spPr>
          <a:xfrm>
            <a:off x="8452272" y="21465520"/>
            <a:ext cx="6245846" cy="3620589"/>
          </a:xfrm>
          <a:prstGeom prst="rect">
            <a:avLst/>
          </a:prstGeom>
        </p:spPr>
      </p:pic>
      <p:sp>
        <p:nvSpPr>
          <p:cNvPr id="79" name="TextBox 78"/>
          <p:cNvSpPr txBox="1"/>
          <p:nvPr/>
        </p:nvSpPr>
        <p:spPr>
          <a:xfrm>
            <a:off x="8168456" y="24943420"/>
            <a:ext cx="6586706" cy="446206"/>
          </a:xfrm>
          <a:prstGeom prst="rect">
            <a:avLst/>
          </a:prstGeom>
          <a:noFill/>
        </p:spPr>
        <p:txBody>
          <a:bodyPr wrap="square" rtlCol="0">
            <a:spAutoFit/>
          </a:bodyPr>
          <a:lstStyle/>
          <a:p>
            <a:pPr algn="r"/>
            <a:r>
              <a:rPr lang="en-GB" dirty="0" err="1">
                <a:latin typeface="Arial" panose="020B0604020202020204" pitchFamily="34" charset="0"/>
                <a:cs typeface="Arial" panose="020B0604020202020204" pitchFamily="34" charset="0"/>
              </a:rPr>
              <a:t>PiP</a:t>
            </a:r>
            <a:r>
              <a:rPr lang="en-GB" dirty="0">
                <a:latin typeface="Arial" panose="020B0604020202020204" pitchFamily="34" charset="0"/>
                <a:cs typeface="Arial" panose="020B0604020202020204" pitchFamily="34" charset="0"/>
              </a:rPr>
              <a:t> Predicted Vibration Propagation at 100 Hz</a:t>
            </a:r>
            <a:endParaRPr lang="en-GB" dirty="0">
              <a:latin typeface="Arial" panose="020B0604020202020204" pitchFamily="34" charset="0"/>
              <a:cs typeface="Arial" panose="020B0604020202020204" pitchFamily="34" charset="0"/>
            </a:endParaRPr>
          </a:p>
        </p:txBody>
      </p:sp>
      <p:sp>
        <p:nvSpPr>
          <p:cNvPr id="83" name="TextBox 82"/>
          <p:cNvSpPr txBox="1"/>
          <p:nvPr/>
        </p:nvSpPr>
        <p:spPr>
          <a:xfrm>
            <a:off x="18494226" y="26714289"/>
            <a:ext cx="10625810" cy="523138"/>
          </a:xfrm>
          <a:prstGeom prst="rect">
            <a:avLst/>
          </a:prstGeom>
          <a:noFill/>
        </p:spPr>
        <p:txBody>
          <a:bodyPr wrap="square" rtlCol="0">
            <a:spAutoFit/>
          </a:bodyPr>
          <a:lstStyle/>
          <a:p>
            <a:r>
              <a:rPr lang="en-GB" sz="2799" b="1" u="sng" dirty="0">
                <a:latin typeface="Arial" panose="020B0604020202020204" pitchFamily="34" charset="0"/>
                <a:cs typeface="Arial" panose="020B0604020202020204" pitchFamily="34" charset="0"/>
              </a:rPr>
              <a:t>Structure-borne Noise Levels with Distance from the Tunnels</a:t>
            </a:r>
            <a:endParaRPr lang="en-GB" sz="2799" b="1" u="sng" dirty="0">
              <a:latin typeface="Arial" panose="020B0604020202020204" pitchFamily="34" charset="0"/>
              <a:cs typeface="Arial" panose="020B0604020202020204" pitchFamily="34" charset="0"/>
            </a:endParaRPr>
          </a:p>
        </p:txBody>
      </p:sp>
      <p:sp>
        <p:nvSpPr>
          <p:cNvPr id="19" name="TextBox 18"/>
          <p:cNvSpPr txBox="1"/>
          <p:nvPr/>
        </p:nvSpPr>
        <p:spPr>
          <a:xfrm>
            <a:off x="10602842" y="26728622"/>
            <a:ext cx="7657291" cy="7631658"/>
          </a:xfrm>
          <a:prstGeom prst="rect">
            <a:avLst/>
          </a:prstGeom>
          <a:noFill/>
        </p:spPr>
        <p:txBody>
          <a:bodyPr wrap="square" rtlCol="0">
            <a:spAutoFit/>
          </a:bodyPr>
          <a:lstStyle/>
          <a:p>
            <a:pPr algn="just"/>
            <a:r>
              <a:rPr lang="en-GB" sz="3199" dirty="0">
                <a:latin typeface="Arial" panose="020B0604020202020204" pitchFamily="34" charset="0"/>
                <a:cs typeface="Arial" panose="020B0604020202020204" pitchFamily="34" charset="0"/>
              </a:rPr>
              <a:t>The results showed a correlation between the depth of the piles and the level of vibration transmitted to them, where deeper piles resulted </a:t>
            </a:r>
            <a:r>
              <a:rPr lang="en-GB" sz="3199" dirty="0">
                <a:latin typeface="Arial" panose="020B0604020202020204" pitchFamily="34" charset="0"/>
                <a:cs typeface="Arial" panose="020B0604020202020204" pitchFamily="34" charset="0"/>
              </a:rPr>
              <a:t>in a greater level of vibration incident upon them.  </a:t>
            </a:r>
            <a:r>
              <a:rPr lang="en-GB" sz="3199" dirty="0">
                <a:latin typeface="Arial" panose="020B0604020202020204" pitchFamily="34" charset="0"/>
                <a:cs typeface="Arial" panose="020B0604020202020204" pitchFamily="34" charset="0"/>
              </a:rPr>
              <a:t>A correlation was also seen with distance, where greater distances resulted in greater attenuation of vibration through the soil</a:t>
            </a:r>
            <a:r>
              <a:rPr lang="en-GB" sz="3199" dirty="0">
                <a:latin typeface="Arial" panose="020B0604020202020204" pitchFamily="34" charset="0"/>
                <a:cs typeface="Arial" panose="020B0604020202020204" pitchFamily="34" charset="0"/>
              </a:rPr>
              <a:t>.</a:t>
            </a:r>
          </a:p>
          <a:p>
            <a:pPr algn="just">
              <a:spcBef>
                <a:spcPts val="1200"/>
              </a:spcBef>
            </a:pPr>
            <a:r>
              <a:rPr lang="en-GB" sz="3199" dirty="0">
                <a:latin typeface="Arial" panose="020B0604020202020204" pitchFamily="34" charset="0"/>
                <a:cs typeface="Arial" panose="020B0604020202020204" pitchFamily="34" charset="0"/>
              </a:rPr>
              <a:t>Predicted tactile vibration levels were low enough so as not to cause annoyance or building damage but structure-borne noise levels were above the adopted criteria in many of the proposed development room spaces.</a:t>
            </a:r>
            <a:endParaRPr lang="en-GB" sz="3199"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7"/>
          <a:stretch>
            <a:fillRect/>
          </a:stretch>
        </p:blipFill>
        <p:spPr>
          <a:xfrm>
            <a:off x="1466481" y="27432255"/>
            <a:ext cx="8724969" cy="5592184"/>
          </a:xfrm>
          <a:prstGeom prst="rect">
            <a:avLst/>
          </a:prstGeom>
        </p:spPr>
      </p:pic>
      <p:pic>
        <p:nvPicPr>
          <p:cNvPr id="32" name="Picture 31"/>
          <p:cNvPicPr>
            <a:picLocks noChangeAspect="1"/>
          </p:cNvPicPr>
          <p:nvPr/>
        </p:nvPicPr>
        <p:blipFill>
          <a:blip r:embed="rId8"/>
          <a:stretch>
            <a:fillRect/>
          </a:stretch>
        </p:blipFill>
        <p:spPr>
          <a:xfrm>
            <a:off x="18494227" y="27388280"/>
            <a:ext cx="10361458" cy="675126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pattFill prst="pct50">
          <a:fgClr>
            <a:srgbClr val="CCFFCC"/>
          </a:fgClr>
          <a:bgClr>
            <a:srgbClr val="FFFFFF"/>
          </a:bgClr>
        </a:patt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3600" rtl="0" eaLnBrk="0" fontAlgn="base" latinLnBrk="0" hangingPunct="0">
          <a:lnSpc>
            <a:spcPct val="100000"/>
          </a:lnSpc>
          <a:spcBef>
            <a:spcPct val="0"/>
          </a:spcBef>
          <a:spcAft>
            <a:spcPct val="0"/>
          </a:spcAft>
          <a:buClrTx/>
          <a:buSzTx/>
          <a:buFontTx/>
          <a:buNone/>
          <a:tabLst/>
          <a:defRPr kumimoji="0" lang="en-GB" sz="2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pattFill prst="pct50">
          <a:fgClr>
            <a:srgbClr val="CCFFCC"/>
          </a:fgClr>
          <a:bgClr>
            <a:srgbClr val="FFFFFF"/>
          </a:bgClr>
        </a:patt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3600" rtl="0" eaLnBrk="0" fontAlgn="base" latinLnBrk="0" hangingPunct="0">
          <a:lnSpc>
            <a:spcPct val="100000"/>
          </a:lnSpc>
          <a:spcBef>
            <a:spcPct val="0"/>
          </a:spcBef>
          <a:spcAft>
            <a:spcPct val="0"/>
          </a:spcAft>
          <a:buClrTx/>
          <a:buSzTx/>
          <a:buFontTx/>
          <a:buNone/>
          <a:tabLst/>
          <a:defRPr kumimoji="0" lang="en-GB" sz="2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4374</TotalTime>
  <Words>895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Company>SBU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Quinn</dc:creator>
  <cp:lastModifiedBy>Jerry Rees</cp:lastModifiedBy>
  <cp:revision>156</cp:revision>
  <cp:lastPrinted>2018-04-19T17:22:15Z</cp:lastPrinted>
  <dcterms:created xsi:type="dcterms:W3CDTF">2003-08-05T16:41:27Z</dcterms:created>
  <dcterms:modified xsi:type="dcterms:W3CDTF">2018-04-19T18:03:34Z</dcterms:modified>
</cp:coreProperties>
</file>