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316" r:id="rId5"/>
    <p:sldId id="359" r:id="rId6"/>
    <p:sldId id="258" r:id="rId7"/>
    <p:sldId id="350" r:id="rId8"/>
    <p:sldId id="357" r:id="rId9"/>
    <p:sldId id="360" r:id="rId10"/>
    <p:sldId id="361" r:id="rId11"/>
    <p:sldId id="35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pos="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6"/>
    <a:srgbClr val="009E49"/>
    <a:srgbClr val="006B54"/>
    <a:srgbClr val="E28C05"/>
    <a:srgbClr val="00AA9E"/>
    <a:srgbClr val="5BB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164"/>
        <p:guide pos="8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3C1F45-14E1-44A4-9AE0-020F0DE47F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558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00213"/>
            <a:ext cx="6480175" cy="1152525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852738"/>
            <a:ext cx="6400800" cy="1020762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50825" y="6481763"/>
            <a:ext cx="2133600" cy="3762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13/02/2015</a:t>
            </a:r>
          </a:p>
        </p:txBody>
      </p:sp>
      <p:pic>
        <p:nvPicPr>
          <p:cNvPr id="1026" name="Picture 2" descr="C:\Users\fenny.gkiafi\Downloads\NIHR_colour_bar.png"/>
          <p:cNvPicPr>
            <a:picLocks noChangeAspect="1" noChangeArrowheads="1"/>
          </p:cNvPicPr>
          <p:nvPr userDrawn="1"/>
        </p:nvPicPr>
        <p:blipFill>
          <a:blip r:embed="rId2" cstate="print"/>
          <a:srcRect l="4669" t="30636" r="4613" b="30059"/>
          <a:stretch>
            <a:fillRect/>
          </a:stretch>
        </p:blipFill>
        <p:spPr bwMode="auto">
          <a:xfrm>
            <a:off x="0" y="-27384"/>
            <a:ext cx="9144000" cy="476672"/>
          </a:xfrm>
          <a:prstGeom prst="rect">
            <a:avLst/>
          </a:prstGeom>
          <a:noFill/>
        </p:spPr>
      </p:pic>
      <p:pic>
        <p:nvPicPr>
          <p:cNvPr id="7" name="Picture 9" descr="nihrcolb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89440"/>
            <a:ext cx="1871440" cy="6513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A455-2E6C-4E9B-B700-18FF9634E4B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43DE17-01BC-4C44-A5DF-CB57B4CA37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6309320"/>
            <a:ext cx="9144000" cy="535980"/>
          </a:xfrm>
          <a:prstGeom prst="rect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100" b="1" dirty="0"/>
              <a:t> King’s College London, University of Oxford, </a:t>
            </a:r>
          </a:p>
          <a:p>
            <a:pPr algn="r"/>
            <a:r>
              <a:rPr lang="en-GB" sz="1100" b="1" dirty="0"/>
              <a:t>Bradford Teaching Hospitals NHS Foundation Trust, </a:t>
            </a:r>
          </a:p>
          <a:p>
            <a:pPr algn="r"/>
            <a:r>
              <a:rPr lang="en-GB" sz="1100" b="1" dirty="0"/>
              <a:t>University of Manchester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6" name="Picture 2" descr="C:\Users\fenny.gkiafi\Downloads\NIHR_colour_bar.png"/>
          <p:cNvPicPr>
            <a:picLocks noChangeAspect="1" noChangeArrowheads="1"/>
          </p:cNvPicPr>
          <p:nvPr userDrawn="1"/>
        </p:nvPicPr>
        <p:blipFill>
          <a:blip r:embed="rId2" cstate="print"/>
          <a:srcRect l="4669" t="30636" r="4613" b="30059"/>
          <a:stretch>
            <a:fillRect/>
          </a:stretch>
        </p:blipFill>
        <p:spPr bwMode="auto">
          <a:xfrm>
            <a:off x="35496" y="1268760"/>
            <a:ext cx="6912768" cy="743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-27790" y="6361866"/>
            <a:ext cx="2715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</a:rPr>
              <a:t>@</a:t>
            </a:r>
            <a:r>
              <a:rPr lang="en-GB" sz="1100" b="1" dirty="0" err="1">
                <a:solidFill>
                  <a:schemeClr val="bg1"/>
                </a:solidFill>
              </a:rPr>
              <a:t>gbrgsy</a:t>
            </a:r>
            <a:r>
              <a:rPr lang="en-GB" sz="1100" b="1" dirty="0">
                <a:solidFill>
                  <a:schemeClr val="bg1"/>
                </a:solidFill>
              </a:rPr>
              <a:t>, @</a:t>
            </a:r>
            <a:r>
              <a:rPr lang="en-GB" sz="1100" b="1" dirty="0" err="1">
                <a:solidFill>
                  <a:schemeClr val="bg1"/>
                </a:solidFill>
              </a:rPr>
              <a:t>LLocock</a:t>
            </a:r>
            <a:r>
              <a:rPr lang="en-GB" sz="1100" b="1" dirty="0">
                <a:solidFill>
                  <a:schemeClr val="bg1"/>
                </a:solidFill>
              </a:rPr>
              <a:t>, @</a:t>
            </a:r>
            <a:r>
              <a:rPr lang="en-GB" sz="1100" b="1" dirty="0" err="1">
                <a:solidFill>
                  <a:schemeClr val="bg1"/>
                </a:solidFill>
              </a:rPr>
              <a:t>Laurainsaltaire</a:t>
            </a:r>
            <a:r>
              <a:rPr lang="en-GB" sz="1100" b="1" dirty="0">
                <a:solidFill>
                  <a:schemeClr val="bg1"/>
                </a:solidFill>
              </a:rPr>
              <a:t>, @</a:t>
            </a:r>
            <a:r>
              <a:rPr lang="en-GB" sz="1100" b="1" dirty="0" err="1">
                <a:solidFill>
                  <a:schemeClr val="bg1"/>
                </a:solidFill>
              </a:rPr>
              <a:t>carolin_sanders</a:t>
            </a:r>
            <a:endParaRPr lang="en-GB" sz="1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2D3108F-A058-4C43-AC29-FCA6ABCF09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6628FAB-2957-4DB7-B2C9-57415A6ABF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FD962B5-68D3-4A1E-9115-292E841C79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C55C70-8CFB-4C00-ADD0-3264D3B13F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58BA62-5E2B-41B1-AD91-6F02A6540D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127081-22CF-4F07-AE9F-CA8C8A78D2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DC0669-0403-42B3-8D85-D98F4DC3248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pic>
        <p:nvPicPr>
          <p:cNvPr id="9" name="Picture 9" descr="nihrcolb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77024" y="260648"/>
            <a:ext cx="1871440" cy="65132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7920880" cy="104417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Developing, implementing and evaluating the Yorkshire Patient Experience Toolkit (PET):</a:t>
            </a:r>
            <a:br>
              <a:rPr lang="en-US" sz="2800" b="1" dirty="0"/>
            </a:b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How process evaluation can strengthen action research</a:t>
            </a:r>
            <a:br>
              <a:rPr lang="en-GB" sz="3000" dirty="0"/>
            </a:br>
            <a:br>
              <a:rPr lang="en-GB" dirty="0"/>
            </a:br>
            <a:r>
              <a:rPr lang="en-GB" sz="2800" dirty="0"/>
              <a:t>Thomas Mills, PhD</a:t>
            </a:r>
            <a:br>
              <a:rPr lang="en-GB" sz="2800" dirty="0"/>
            </a:br>
            <a:r>
              <a:rPr lang="en-GB" sz="2800" dirty="0"/>
              <a:t>Senior Research Fellow</a:t>
            </a:r>
            <a:br>
              <a:rPr lang="en-GB" sz="2800" dirty="0"/>
            </a:br>
            <a:r>
              <a:rPr lang="en-GB" sz="2800" dirty="0"/>
              <a:t>Bradford Institute for Health Research</a:t>
            </a:r>
            <a:br>
              <a:rPr lang="en-GB" sz="2800" dirty="0"/>
            </a:br>
            <a:r>
              <a:rPr lang="en-GB" sz="2800" dirty="0"/>
              <a:t>2</a:t>
            </a:r>
            <a:r>
              <a:rPr lang="en-GB" sz="2800" baseline="30000" dirty="0"/>
              <a:t>nd</a:t>
            </a:r>
            <a:r>
              <a:rPr lang="en-GB" sz="2800" dirty="0"/>
              <a:t> July 2019</a:t>
            </a:r>
            <a:br>
              <a:rPr lang="en-GB" sz="2800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197210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24558"/>
            <a:ext cx="2232025" cy="1004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810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6264696" cy="1008112"/>
          </a:xfrm>
        </p:spPr>
        <p:txBody>
          <a:bodyPr>
            <a:normAutofit/>
          </a:bodyPr>
          <a:lstStyle/>
          <a:p>
            <a:r>
              <a:rPr lang="en-US" sz="4000" b="1" dirty="0"/>
              <a:t>Setting the scene…</a:t>
            </a:r>
          </a:p>
          <a:p>
            <a:endParaRPr lang="en-GB" sz="1350" i="1" dirty="0"/>
          </a:p>
          <a:p>
            <a:endParaRPr lang="en-GB" sz="135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19C3DF-9264-4013-8A27-EBE86D9C79D6}"/>
              </a:ext>
            </a:extLst>
          </p:cNvPr>
          <p:cNvSpPr txBox="1"/>
          <p:nvPr/>
        </p:nvSpPr>
        <p:spPr>
          <a:xfrm>
            <a:off x="971600" y="2204864"/>
            <a:ext cx="7128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explosion </a:t>
            </a:r>
            <a:r>
              <a:rPr lang="en-GB" dirty="0"/>
              <a:t>in the collection of patient experience feedback (Davidson et al., 2017) has not been matched with efforts to actively use it in service improvement (Coulter et al., 2014; Reeves et al., 2013)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There appears to be an assumption that simply providing feedback to Healthcare Professionals (HCPs) is enough (Reeves et al., 2013) </a:t>
            </a:r>
            <a:r>
              <a:rPr lang="en-US" b="1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Yet – a significant body of research highlights barriers to the effective use of patient feedback in practice (Davies and Cleary, 2005; Gleeson et al., 2016; Krawczyk et al, 2018; Sheard et al., 2017) </a:t>
            </a:r>
            <a:endParaRPr lang="en-US" b="1" dirty="0"/>
          </a:p>
          <a:p>
            <a:endParaRPr lang="en-US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412C7A-C2BD-4082-B1F0-1B459525F427}"/>
              </a:ext>
            </a:extLst>
          </p:cNvPr>
          <p:cNvSpPr txBox="1">
            <a:spLocks/>
          </p:cNvSpPr>
          <p:nvPr/>
        </p:nvSpPr>
        <p:spPr>
          <a:xfrm>
            <a:off x="2483768" y="692696"/>
            <a:ext cx="3168352" cy="8152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z="4000" kern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205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6264696" cy="1656184"/>
          </a:xfrm>
        </p:spPr>
        <p:txBody>
          <a:bodyPr>
            <a:normAutofit/>
          </a:bodyPr>
          <a:lstStyle/>
          <a:p>
            <a:endParaRPr lang="en-GB" sz="1350" i="1" dirty="0"/>
          </a:p>
          <a:p>
            <a:r>
              <a:rPr lang="en-GB" sz="3400" b="1" dirty="0"/>
              <a:t>A </a:t>
            </a:r>
            <a:r>
              <a:rPr lang="en-US" sz="3400" b="1" dirty="0"/>
              <a:t>2.5 year NIHR/HS&amp;DR funded research study</a:t>
            </a:r>
            <a:endParaRPr lang="en-GB" sz="3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19C3DF-9264-4013-8A27-EBE86D9C79D6}"/>
              </a:ext>
            </a:extLst>
          </p:cNvPr>
          <p:cNvSpPr txBox="1"/>
          <p:nvPr/>
        </p:nvSpPr>
        <p:spPr>
          <a:xfrm>
            <a:off x="971600" y="2654910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How might health professionals be supported to act on patient experience feedback data to improve patient experience at ward-level? </a:t>
            </a:r>
          </a:p>
          <a:p>
            <a:endParaRPr lang="en-US" dirty="0"/>
          </a:p>
          <a:p>
            <a:r>
              <a:rPr lang="en-US" b="1" dirty="0"/>
              <a:t>Phase 1 </a:t>
            </a:r>
            <a:r>
              <a:rPr lang="en-US" dirty="0"/>
              <a:t>– Co-design stage: six ward teams from three NHS 	   	   Trusts develop a toolkit for improving patient experience </a:t>
            </a:r>
          </a:p>
          <a:p>
            <a:endParaRPr lang="en-US" dirty="0"/>
          </a:p>
          <a:p>
            <a:r>
              <a:rPr lang="en-US" b="1" dirty="0"/>
              <a:t>Phase 2 </a:t>
            </a:r>
            <a:r>
              <a:rPr lang="en-US" dirty="0"/>
              <a:t>– Toolkit implemented and refined through action research    	   over a 12-month period; ‘intervention’ evaluated 	                   	   using process evaluation methodology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412C7A-C2BD-4082-B1F0-1B459525F427}"/>
              </a:ext>
            </a:extLst>
          </p:cNvPr>
          <p:cNvSpPr txBox="1">
            <a:spLocks/>
          </p:cNvSpPr>
          <p:nvPr/>
        </p:nvSpPr>
        <p:spPr>
          <a:xfrm>
            <a:off x="2483768" y="692696"/>
            <a:ext cx="3168352" cy="8152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z="4000" kern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530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747788"/>
            <a:ext cx="7888024" cy="673100"/>
          </a:xfrm>
        </p:spPr>
        <p:txBody>
          <a:bodyPr>
            <a:normAutofit/>
          </a:bodyPr>
          <a:lstStyle/>
          <a:p>
            <a:endParaRPr lang="en-GB" sz="1350" i="1" dirty="0"/>
          </a:p>
          <a:p>
            <a:endParaRPr lang="en-GB" sz="1350" i="1" dirty="0"/>
          </a:p>
          <a:p>
            <a:endParaRPr lang="en-GB" sz="135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1245614"/>
            <a:ext cx="5904656" cy="8152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/>
              <a:t>A unique process evaluation…</a:t>
            </a:r>
            <a:endParaRPr lang="en-GB" sz="4000" b="1" kern="1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742E43-A8DA-4F4B-B386-961F503E7576}"/>
              </a:ext>
            </a:extLst>
          </p:cNvPr>
          <p:cNvSpPr txBox="1">
            <a:spLocks/>
          </p:cNvSpPr>
          <p:nvPr/>
        </p:nvSpPr>
        <p:spPr>
          <a:xfrm>
            <a:off x="683568" y="4581128"/>
            <a:ext cx="7344816" cy="8152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GB" sz="2000" kern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What is </a:t>
            </a:r>
            <a:r>
              <a:rPr lang="en-GB" sz="2000" b="1" dirty="0"/>
              <a:t>‘it’</a:t>
            </a:r>
            <a:r>
              <a:rPr lang="en-GB" sz="2000" dirty="0"/>
              <a:t>? Whether, how, for whom and in what contexts does </a:t>
            </a:r>
            <a:r>
              <a:rPr lang="en-GB" sz="2000" b="1" dirty="0"/>
              <a:t>‘it’ </a:t>
            </a:r>
            <a:r>
              <a:rPr lang="en-GB" sz="2000" dirty="0"/>
              <a:t>work? (Pawson and Tilley, 1997)</a:t>
            </a:r>
          </a:p>
          <a:p>
            <a:endParaRPr lang="en-GB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Data collection/analysis: large, qualitative database, organised using a framework approach (Gale, 2013) and analysed using inductive analysis techniques (Braun and Clarke, 2006)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kern="1200" dirty="0"/>
          </a:p>
        </p:txBody>
      </p:sp>
    </p:spTree>
    <p:extLst>
      <p:ext uri="{BB962C8B-B14F-4D97-AF65-F5344CB8AC3E}">
        <p14:creationId xmlns:p14="http://schemas.microsoft.com/office/powerpoint/2010/main" val="268255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6235532" y="7078211"/>
            <a:ext cx="8584504" cy="8152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z="3200" b="1" kern="1200" dirty="0"/>
              <a:t>A Typology of Logic Models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68016" y="476672"/>
            <a:ext cx="5272136" cy="8152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z="3000" b="1" kern="1200" dirty="0"/>
              <a:t>Findings…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B6FE05-ADE1-48E8-A754-DE39D217DF07}"/>
              </a:ext>
            </a:extLst>
          </p:cNvPr>
          <p:cNvSpPr txBox="1"/>
          <p:nvPr/>
        </p:nvSpPr>
        <p:spPr>
          <a:xfrm>
            <a:off x="827584" y="1700808"/>
            <a:ext cx="763284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Partial implementation of the toolkit was achieved despite difficult circumstances 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toolkit documentation was perceived by HCPs as being too bulky and time-consuming to be used by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facilitator role was more expansive than originally envisioned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Strong and trusting relationships between the people involved was a key enabler of the project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Organisational support was a further core enabler of the project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0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7888024" cy="673100"/>
          </a:xfrm>
        </p:spPr>
        <p:txBody>
          <a:bodyPr>
            <a:normAutofit/>
          </a:bodyPr>
          <a:lstStyle/>
          <a:p>
            <a:endParaRPr lang="en-GB" sz="1350" i="1" dirty="0"/>
          </a:p>
          <a:p>
            <a:endParaRPr lang="en-GB" sz="1350" i="1" dirty="0"/>
          </a:p>
          <a:p>
            <a:endParaRPr lang="en-GB" sz="135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9512" y="1052736"/>
            <a:ext cx="5616624" cy="8152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z="4000" b="1" dirty="0"/>
              <a:t>Implications…</a:t>
            </a:r>
          </a:p>
          <a:p>
            <a:endParaRPr lang="en-GB" sz="2400" kern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F1E302-03FE-4B9B-A59B-6318287F63E8}"/>
              </a:ext>
            </a:extLst>
          </p:cNvPr>
          <p:cNvSpPr txBox="1"/>
          <p:nvPr/>
        </p:nvSpPr>
        <p:spPr>
          <a:xfrm>
            <a:off x="251519" y="2041098"/>
            <a:ext cx="864096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The Yorkshire “PET” is an effective guide for facilitators if implemented as part of a participatory improvement strategy –       </a:t>
            </a:r>
            <a:r>
              <a:rPr lang="en-US" sz="2000" u="sng" dirty="0"/>
              <a:t>But</a:t>
            </a:r>
            <a:r>
              <a:rPr lang="en-US" sz="2000" dirty="0"/>
              <a:t> the challenge now is to achieve success at scale 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Toolkits have potential in knowledge mobilisation/transfer –              </a:t>
            </a:r>
            <a:r>
              <a:rPr lang="en-US" sz="2000" u="sng" dirty="0"/>
              <a:t>But</a:t>
            </a:r>
            <a:r>
              <a:rPr lang="en-US" sz="2000" dirty="0"/>
              <a:t> toolkits designed for use by HCPs in busy healthcare environments should be used sparingly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Action research is an effective mode of inquiry/implementation –     </a:t>
            </a:r>
            <a:r>
              <a:rPr lang="en-US" sz="2000" u="sng" dirty="0"/>
              <a:t>But</a:t>
            </a:r>
            <a:r>
              <a:rPr lang="en-US" sz="2000" dirty="0"/>
              <a:t> staff and service pressures moderate the success of the approach </a:t>
            </a:r>
          </a:p>
          <a:p>
            <a:endParaRPr lang="en-US" sz="1000" dirty="0"/>
          </a:p>
          <a:p>
            <a:endParaRPr lang="en-US" sz="1600" dirty="0"/>
          </a:p>
          <a:p>
            <a:r>
              <a:rPr lang="en-US" sz="16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62800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399321"/>
            <a:ext cx="7888024" cy="673100"/>
          </a:xfrm>
        </p:spPr>
        <p:txBody>
          <a:bodyPr>
            <a:normAutofit/>
          </a:bodyPr>
          <a:lstStyle/>
          <a:p>
            <a:endParaRPr lang="en-GB" sz="1350" i="1" dirty="0"/>
          </a:p>
          <a:p>
            <a:endParaRPr lang="en-GB" sz="1350" i="1" dirty="0"/>
          </a:p>
          <a:p>
            <a:endParaRPr lang="en-GB" sz="135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2539" y="2829790"/>
            <a:ext cx="8137893" cy="8152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z="3200" b="1" dirty="0"/>
              <a:t>Check out our website:</a:t>
            </a:r>
          </a:p>
          <a:p>
            <a:endParaRPr lang="en-GB" sz="1600" b="1" dirty="0"/>
          </a:p>
          <a:p>
            <a:r>
              <a:rPr lang="en-US" dirty="0"/>
              <a:t>http://www.improvementacademy.org/tools-and-resources/the-yorkshire-patient-experience-toolkit.html</a:t>
            </a:r>
            <a:endParaRPr lang="en-GB" b="1" dirty="0"/>
          </a:p>
          <a:p>
            <a:endParaRPr lang="en-GB" sz="1600" b="1" dirty="0"/>
          </a:p>
          <a:p>
            <a:r>
              <a:rPr lang="en-GB" sz="3200" b="1" dirty="0"/>
              <a:t>And our new paper in Qualitative Health Research:</a:t>
            </a:r>
          </a:p>
          <a:p>
            <a:endParaRPr lang="en-GB" sz="2400" kern="1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0E0413-1C10-45C0-B559-FBEF6C069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89" y="3501008"/>
            <a:ext cx="83724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579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7888024" cy="673100"/>
          </a:xfrm>
        </p:spPr>
        <p:txBody>
          <a:bodyPr>
            <a:normAutofit/>
          </a:bodyPr>
          <a:lstStyle/>
          <a:p>
            <a:endParaRPr lang="en-GB" sz="1350" i="1" dirty="0"/>
          </a:p>
          <a:p>
            <a:endParaRPr lang="en-GB" sz="1350" i="1" dirty="0"/>
          </a:p>
          <a:p>
            <a:endParaRPr lang="en-GB" sz="135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6309320"/>
            <a:ext cx="7598802" cy="8152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GB" sz="2400" kern="1200" dirty="0"/>
          </a:p>
          <a:p>
            <a:endParaRPr lang="en-GB" sz="2400" dirty="0"/>
          </a:p>
          <a:p>
            <a:endParaRPr lang="en-GB" sz="2400" kern="1200" dirty="0"/>
          </a:p>
          <a:p>
            <a:endParaRPr lang="en-GB" sz="2400" dirty="0"/>
          </a:p>
          <a:p>
            <a:endParaRPr lang="en-GB" sz="2400" kern="1200" dirty="0"/>
          </a:p>
          <a:p>
            <a:endParaRPr lang="en-GB" sz="2400" dirty="0"/>
          </a:p>
          <a:p>
            <a:endParaRPr lang="en-GB" sz="2400" kern="1200" dirty="0"/>
          </a:p>
          <a:p>
            <a:endParaRPr lang="en-GB" sz="2400" kern="1200" dirty="0"/>
          </a:p>
          <a:p>
            <a:r>
              <a:rPr lang="en-GB" sz="2400" kern="1200" dirty="0"/>
              <a:t>Please contact me if you have any further questions or require references:</a:t>
            </a:r>
          </a:p>
          <a:p>
            <a:endParaRPr lang="en-GB" sz="2400" kern="1200" dirty="0"/>
          </a:p>
          <a:p>
            <a:r>
              <a:rPr lang="en-GB" sz="2400" kern="1200" dirty="0"/>
              <a:t>Thomas.Mills@bthft.nhs.uk</a:t>
            </a:r>
          </a:p>
          <a:p>
            <a:endParaRPr lang="en-GB" sz="2400" kern="1200" dirty="0"/>
          </a:p>
          <a:p>
            <a:r>
              <a:rPr lang="en-GB" sz="2400" dirty="0"/>
              <a:t>Twitter handle – @</a:t>
            </a:r>
            <a:r>
              <a:rPr lang="en-GB" sz="2400" kern="1200" dirty="0"/>
              <a:t>TomMills1984</a:t>
            </a:r>
          </a:p>
          <a:p>
            <a:endParaRPr lang="en-GB" sz="2400" kern="1200" dirty="0"/>
          </a:p>
          <a:p>
            <a:endParaRPr lang="en-GB" sz="3800" b="1" kern="1200" dirty="0"/>
          </a:p>
          <a:p>
            <a:endParaRPr lang="en-GB" sz="3800" b="1" kern="1200" dirty="0"/>
          </a:p>
          <a:p>
            <a:endParaRPr lang="en-GB" sz="3800" b="1" kern="1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6B363D0-79A8-468D-AAE7-81EE2B8E698C}"/>
              </a:ext>
            </a:extLst>
          </p:cNvPr>
          <p:cNvSpPr txBox="1">
            <a:spLocks/>
          </p:cNvSpPr>
          <p:nvPr/>
        </p:nvSpPr>
        <p:spPr>
          <a:xfrm>
            <a:off x="395536" y="1340768"/>
            <a:ext cx="5616624" cy="8152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z="3600" b="1" dirty="0"/>
              <a:t>Any questions?</a:t>
            </a:r>
            <a:endParaRPr lang="en-GB" sz="3600" b="1" kern="1200" dirty="0"/>
          </a:p>
        </p:txBody>
      </p:sp>
    </p:spTree>
    <p:extLst>
      <p:ext uri="{BB962C8B-B14F-4D97-AF65-F5344CB8AC3E}">
        <p14:creationId xmlns:p14="http://schemas.microsoft.com/office/powerpoint/2010/main" val="33190919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50718474EAA341847F4F1398B5282C" ma:contentTypeVersion="0" ma:contentTypeDescription="Create a new document." ma:contentTypeScope="" ma:versionID="fe7ef508cdeef51c65110aac9aafaa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D304DA-A82C-4A7C-8375-98460F17716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9C77472-4A0F-4151-89FA-DEB3823191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041ABEE-9C8D-4EB2-A61B-303023B912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3821</TotalTime>
  <Words>519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Developing, implementing and evaluating the Yorkshire Patient Experience Toolkit (PET):   How process evaluation can strengthen action research  Thomas Mills, PhD Senior Research Fellow Bradford Institute for Health Research 2nd July 2019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Davey</dc:creator>
  <cp:lastModifiedBy>Tom Mills</cp:lastModifiedBy>
  <cp:revision>280</cp:revision>
  <dcterms:created xsi:type="dcterms:W3CDTF">2008-03-06T14:42:26Z</dcterms:created>
  <dcterms:modified xsi:type="dcterms:W3CDTF">2022-12-03T18:50:59Z</dcterms:modified>
</cp:coreProperties>
</file>