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3" r:id="rId3"/>
    <p:sldId id="264" r:id="rId4"/>
    <p:sldId id="259" r:id="rId5"/>
    <p:sldId id="258" r:id="rId6"/>
    <p:sldId id="260" r:id="rId7"/>
    <p:sldId id="257" r:id="rId8"/>
    <p:sldId id="267" r:id="rId9"/>
    <p:sldId id="265" r:id="rId10"/>
    <p:sldId id="266" r:id="rId11"/>
    <p:sldId id="268" r:id="rId12"/>
    <p:sldId id="269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2239" autoAdjust="0"/>
  </p:normalViewPr>
  <p:slideViewPr>
    <p:cSldViewPr snapToGrid="0">
      <p:cViewPr varScale="1">
        <p:scale>
          <a:sx n="41" d="100"/>
          <a:sy n="41" d="100"/>
        </p:scale>
        <p:origin x="16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1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D98EA-3492-4FA8-81E9-0F14E0E56C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EE410-F605-4ED5-9B68-E5F4BEAA1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1F2F6-BD45-4891-9129-AF1267C42433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3D807-968F-4881-BDC2-82C1EC6013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43A56-1E9A-4E0B-AB5E-2B5EF80F8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B59C1-CC1F-4899-B8D0-4AA5F804761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0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E1523-E287-47A1-9E6D-FD2B551805C9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85127-C3BC-49BA-95A0-259E1564A9F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Participatory and creative research and its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overview and introduction to my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examples of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and less successful aspects of the making processes and creative methods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10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="1" dirty="0"/>
              <a:t>Issues with methods and so:</a:t>
            </a:r>
          </a:p>
          <a:p>
            <a:r>
              <a:rPr lang="en-GB" dirty="0"/>
              <a:t>open to expressive methods – photos, poems, songs</a:t>
            </a:r>
          </a:p>
          <a:p>
            <a:endParaRPr lang="en-GB" dirty="0"/>
          </a:p>
          <a:p>
            <a:r>
              <a:rPr lang="en-GB" b="1" dirty="0"/>
              <a:t>Concerns: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Recognisability – an issue as many participants have not disclosed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Time to be spent on it – trying to hold down the jobs and social life with fibro (compare with non-academics)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Doing it right and meeting the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this real research? 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the researcher plays within the triad of research, conversations amongst peers and therapy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9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recent existing work: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Bagnoli, A. (2009). Beyond the standard interview: The use of graphic elicitation and arts-based methods.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(5), 547-570.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&amp; Ogilvie, D. (2015). Picturing commuting: photovoice and seeking well-being in everyday travel.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201-218.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Beaman, A., &amp; Bouchard R.E. (2003). Reminiscing, poetry writing, and remembering boxes: person-centred communication with cognitively impaired older adults.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Activities, Adaptation and Aging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27 (3/4), 97-112.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A., &amp; Woolley, J. (2015). The email-diary: a promising research tool for the 21st century?.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(6), 705-721.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Orr, N., &amp; Phoenix, C. (2015). Photographing physical activity: using visual methods to ‘grasp at’ the sensual experiences of the ageing body.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454-472.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Kara, H. (2015).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 research methods in the social sciences: A practical guide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Bristol: Policy Press.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6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889149"/>
          </a:xfrm>
        </p:spPr>
        <p:txBody>
          <a:bodyPr/>
          <a:lstStyle/>
          <a:p>
            <a:r>
              <a:rPr lang="en-GB" b="1" dirty="0"/>
              <a:t>My research: </a:t>
            </a:r>
            <a:r>
              <a:rPr lang="en-GB" dirty="0"/>
              <a:t>The construction of academic identity under the influence of fibromyalgia.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Marginalised within an elite: I attempt to uncover the marginalised voices of the unheard and underrepresented academics diagnosed with fibromyalgia</a:t>
            </a:r>
          </a:p>
          <a:p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Fibromyalgia: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complex, contested syndrome characterised by widespread pain, chronic fatigue, sleep problems, psychological disorders and cognitive dysfunctions, and is on the cusp of the physiological, psychological and somatic.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Concepts that are difficult to explain: </a:t>
            </a:r>
            <a:r>
              <a:rPr lang="en-GB" dirty="0"/>
              <a:t>Fibromyalgia and academic identity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Identity: difficult, but then what is an academic – teaching only? research? PhD student? someone who works in HE? what about FE?</a:t>
            </a:r>
          </a:p>
          <a:p>
            <a:r>
              <a:rPr lang="en-GB" dirty="0"/>
              <a:t>Fibro: variable symptoms, variable levels and severity, contested illness</a:t>
            </a:r>
          </a:p>
          <a:p>
            <a:endParaRPr lang="en-GB" dirty="0"/>
          </a:p>
          <a:p>
            <a:r>
              <a:rPr lang="en-GB" b="1" dirty="0"/>
              <a:t>Interviews on their own not enough</a:t>
            </a:r>
            <a:r>
              <a:rPr lang="en-GB" dirty="0"/>
              <a:t>, especially where the pain and brain fog are concerned.</a:t>
            </a:r>
          </a:p>
          <a:p>
            <a:r>
              <a:rPr lang="en-GB" dirty="0"/>
              <a:t>Therefore creative methods.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encourage participants to reflect on, make sense of and express their experiences, which are usually difficult to express in words, I use making and doing.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Timelines and identity box – objects in response to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2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6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6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11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9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And Concepts that are difficult to explain: </a:t>
            </a:r>
            <a:r>
              <a:rPr lang="en-GB" dirty="0"/>
              <a:t>Fibromyalgia and academic identity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Identity: difficult, but then what is an academic – teaching only? research? PhD student? someone who works in HE? what about FE?</a:t>
            </a:r>
          </a:p>
          <a:p>
            <a:r>
              <a:rPr lang="en-GB" dirty="0"/>
              <a:t>Fibro: variable symptoms, variable levels and severity, contested illness</a:t>
            </a:r>
          </a:p>
          <a:p>
            <a:endParaRPr lang="en-GB" dirty="0"/>
          </a:p>
          <a:p>
            <a:r>
              <a:rPr lang="en-GB" b="1" dirty="0"/>
              <a:t>Interviews on their own not enough</a:t>
            </a:r>
            <a:r>
              <a:rPr lang="en-GB" dirty="0"/>
              <a:t>, especially where the pain and brain fog are concerned.</a:t>
            </a:r>
          </a:p>
          <a:p>
            <a:r>
              <a:rPr lang="en-GB" dirty="0"/>
              <a:t>Therefore creative methods: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identity box – objects in response to questions</a:t>
            </a:r>
          </a:p>
          <a:p>
            <a:endParaRPr lang="en-GB" dirty="0"/>
          </a:p>
          <a:p>
            <a:r>
              <a:rPr lang="en-GB" b="1" dirty="0"/>
              <a:t>Issues with methods and so:</a:t>
            </a:r>
          </a:p>
          <a:p>
            <a:r>
              <a:rPr lang="en-GB" dirty="0"/>
              <a:t>open to expressive methods – photos, poems, songs</a:t>
            </a:r>
          </a:p>
          <a:p>
            <a:endParaRPr lang="en-GB" dirty="0"/>
          </a:p>
          <a:p>
            <a:r>
              <a:rPr lang="en-GB" b="1" dirty="0"/>
              <a:t>Concerns: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Doing it 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Meeting the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this real research?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Recognisability – an issue as many participants have not disclosed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Time to be spent on it – trying to hold down the jobs and social life with fibro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1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Concepts that are difficult to explain: </a:t>
            </a:r>
            <a:r>
              <a:rPr lang="en-GB" dirty="0"/>
              <a:t>Fibromyalgia and academic identity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Identity: difficult, but then what is an academic – teaching only? research? PhD student? someone who works in HE? what about FE?</a:t>
            </a:r>
          </a:p>
          <a:p>
            <a:r>
              <a:rPr lang="en-GB" dirty="0"/>
              <a:t>Fibro: variable symptoms, variable levels and severity, contested illness</a:t>
            </a:r>
          </a:p>
          <a:p>
            <a:endParaRPr lang="en-GB" dirty="0"/>
          </a:p>
          <a:p>
            <a:r>
              <a:rPr lang="en-GB" b="1" dirty="0"/>
              <a:t>Interviews on their own not enough</a:t>
            </a:r>
            <a:r>
              <a:rPr lang="en-GB" dirty="0"/>
              <a:t>, especially where the pain and brain fog are concerned.</a:t>
            </a:r>
          </a:p>
          <a:p>
            <a:r>
              <a:rPr lang="en-GB" dirty="0"/>
              <a:t>Therefore creative methods: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identity box – objects in response to questions</a:t>
            </a:r>
          </a:p>
          <a:p>
            <a:endParaRPr lang="en-GB" dirty="0"/>
          </a:p>
          <a:p>
            <a:r>
              <a:rPr lang="en-GB" b="1" dirty="0"/>
              <a:t>Issues with methods and so:</a:t>
            </a:r>
          </a:p>
          <a:p>
            <a:r>
              <a:rPr lang="en-GB" dirty="0"/>
              <a:t>open to expressive methods – photos, poems, songs</a:t>
            </a:r>
          </a:p>
          <a:p>
            <a:endParaRPr lang="en-GB" dirty="0"/>
          </a:p>
          <a:p>
            <a:r>
              <a:rPr lang="en-GB" b="1" dirty="0"/>
              <a:t>Concerns: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Doing it 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Meeting the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this real research?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Recognisability – an issue as many participants have not disclosed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Time to be spent on it – trying to hold down the jobs and social life with fibro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1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2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88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3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9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1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9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5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6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1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4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7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0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5F49ED2-826F-4E80-8C53-D3BFFAEDCACB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9DCECD-D101-4859-8031-8CA65B8E2E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52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996F-8F9E-4050-8F89-5D9305F9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56" y="238938"/>
            <a:ext cx="10488522" cy="1843080"/>
          </a:xfrm>
        </p:spPr>
        <p:txBody>
          <a:bodyPr>
            <a:normAutofit/>
          </a:bodyPr>
          <a:lstStyle/>
          <a:p>
            <a:r>
              <a:rPr lang="en-GB" sz="5200" b="1" dirty="0">
                <a:solidFill>
                  <a:schemeClr val="tx1"/>
                </a:solidFill>
              </a:rPr>
              <a:t>Challenges of using participatory and creative research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F55F3-47FF-41A9-866D-0E0597BBB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56" y="2386734"/>
            <a:ext cx="10789496" cy="2145002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Nicole Brown</a:t>
            </a:r>
          </a:p>
          <a:p>
            <a:r>
              <a:rPr lang="en-GB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ncjbrown</a:t>
            </a:r>
            <a:r>
              <a:rPr lang="en-GB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@</a:t>
            </a:r>
            <a:r>
              <a:rPr lang="en-GB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FibroIdentity</a:t>
            </a:r>
            <a:endParaRPr lang="en-GB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www.nicole-brown.co.uk</a:t>
            </a:r>
          </a:p>
        </p:txBody>
      </p:sp>
      <p:pic>
        <p:nvPicPr>
          <p:cNvPr id="4" name="Picture 2" descr="Image result for ucl ioe logo">
            <a:extLst>
              <a:ext uri="{FF2B5EF4-FFF2-40B4-BE49-F238E27FC236}">
                <a16:creationId xmlns:a16="http://schemas.microsoft.com/office/drawing/2014/main" id="{C86AADA5-1E8C-4750-9EB3-85D9CB5B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53" y="4827354"/>
            <a:ext cx="3193011" cy="15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niversity of kent logo">
            <a:extLst>
              <a:ext uri="{FF2B5EF4-FFF2-40B4-BE49-F238E27FC236}">
                <a16:creationId xmlns:a16="http://schemas.microsoft.com/office/drawing/2014/main" id="{256AB748-55B7-452F-9F37-C2531864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42" y="4534530"/>
            <a:ext cx="3217505" cy="21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5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D10590-0D33-468D-86C8-55AE30E95B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0270"/>
            <a:ext cx="5181600" cy="66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5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A2BB9-A238-48D9-AFB3-55374F7083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63" y="247082"/>
            <a:ext cx="7413673" cy="6363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24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996F-8F9E-4050-8F89-5D9305F9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56" y="238938"/>
            <a:ext cx="10488522" cy="1843080"/>
          </a:xfrm>
        </p:spPr>
        <p:txBody>
          <a:bodyPr>
            <a:normAutofit/>
          </a:bodyPr>
          <a:lstStyle/>
          <a:p>
            <a:r>
              <a:rPr lang="en-GB" sz="5200" b="1" dirty="0">
                <a:solidFill>
                  <a:schemeClr val="tx1"/>
                </a:solidFill>
              </a:rPr>
              <a:t>Challenges of using participatory and creative research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F55F3-47FF-41A9-866D-0E0597BBB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56" y="2386734"/>
            <a:ext cx="10789496" cy="2145002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Nicole Brown</a:t>
            </a:r>
          </a:p>
          <a:p>
            <a:r>
              <a:rPr lang="en-GB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ncjbrown</a:t>
            </a:r>
            <a:r>
              <a:rPr lang="en-GB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@</a:t>
            </a:r>
            <a:r>
              <a:rPr lang="en-GB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FibroIdentity</a:t>
            </a:r>
            <a:endParaRPr lang="en-GB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www.nicole-brown.co.uk</a:t>
            </a:r>
          </a:p>
        </p:txBody>
      </p:sp>
      <p:pic>
        <p:nvPicPr>
          <p:cNvPr id="4" name="Picture 2" descr="Image result for ucl ioe logo">
            <a:extLst>
              <a:ext uri="{FF2B5EF4-FFF2-40B4-BE49-F238E27FC236}">
                <a16:creationId xmlns:a16="http://schemas.microsoft.com/office/drawing/2014/main" id="{C86AADA5-1E8C-4750-9EB3-85D9CB5B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53" y="4827354"/>
            <a:ext cx="3193011" cy="15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niversity of kent logo">
            <a:extLst>
              <a:ext uri="{FF2B5EF4-FFF2-40B4-BE49-F238E27FC236}">
                <a16:creationId xmlns:a16="http://schemas.microsoft.com/office/drawing/2014/main" id="{256AB748-55B7-452F-9F37-C2531864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42" y="4534530"/>
            <a:ext cx="3217505" cy="21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01">
            <a:hlinkClick r:id="" action="ppaction://media"/>
            <a:extLst>
              <a:ext uri="{FF2B5EF4-FFF2-40B4-BE49-F238E27FC236}">
                <a16:creationId xmlns:a16="http://schemas.microsoft.com/office/drawing/2014/main" id="{9A9923B3-4DC7-4FA5-9A4F-69F17AEF3D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03915" y="4198459"/>
            <a:ext cx="609600" cy="609600"/>
          </a:xfrm>
          <a:prstGeom prst="rect">
            <a:avLst/>
          </a:prstGeom>
        </p:spPr>
      </p:pic>
      <p:pic>
        <p:nvPicPr>
          <p:cNvPr id="7" name="Audio 02">
            <a:hlinkClick r:id="" action="ppaction://media"/>
            <a:extLst>
              <a:ext uri="{FF2B5EF4-FFF2-40B4-BE49-F238E27FC236}">
                <a16:creationId xmlns:a16="http://schemas.microsoft.com/office/drawing/2014/main" id="{5E1F8D6C-9AA4-4CD3-97C0-47F882DD3D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03915" y="5539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6F8A19-49F1-4EBB-B5AB-6302DC88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211018"/>
            <a:ext cx="11408898" cy="1852246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Participatory and creative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7B5070-F064-4E24-8F7B-0B30835D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391507"/>
            <a:ext cx="10353762" cy="35169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effectLst/>
              </a:rPr>
              <a:t>Power differentials between researcher and researched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effectLst/>
              </a:rPr>
              <a:t>Getting closer to experiences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effectLst/>
              </a:rPr>
              <a:t>Richer data: photo elicitation, journaling, photo/video diary</a:t>
            </a:r>
          </a:p>
        </p:txBody>
      </p:sp>
    </p:spTree>
    <p:extLst>
      <p:ext uri="{BB962C8B-B14F-4D97-AF65-F5344CB8AC3E}">
        <p14:creationId xmlns:p14="http://schemas.microsoft.com/office/powerpoint/2010/main" val="42798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B420-9074-4D5D-850C-B5509938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609600"/>
            <a:ext cx="11760591" cy="970450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Fibromyalgia and academic identity</a:t>
            </a:r>
          </a:p>
        </p:txBody>
      </p:sp>
      <p:pic>
        <p:nvPicPr>
          <p:cNvPr id="4" name="Picture 2" descr="Image result for fibromyalgia">
            <a:extLst>
              <a:ext uri="{FF2B5EF4-FFF2-40B4-BE49-F238E27FC236}">
                <a16:creationId xmlns:a16="http://schemas.microsoft.com/office/drawing/2014/main" id="{4E052550-52DA-4F18-9574-601C0E20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" y="2160240"/>
            <a:ext cx="2958235" cy="39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if fibromyalgia was visible">
            <a:extLst>
              <a:ext uri="{FF2B5EF4-FFF2-40B4-BE49-F238E27FC236}">
                <a16:creationId xmlns:a16="http://schemas.microsoft.com/office/drawing/2014/main" id="{B10046C8-CC30-4B0F-B1D6-C70841B7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13" y="1866098"/>
            <a:ext cx="3394299" cy="45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fellowshiproom.com/wp-content/uploads/2014/04/mental-fog.jpg">
            <a:extLst>
              <a:ext uri="{FF2B5EF4-FFF2-40B4-BE49-F238E27FC236}">
                <a16:creationId xmlns:a16="http://schemas.microsoft.com/office/drawing/2014/main" id="{4B60A0B7-B09B-4118-A8F8-BFCF79B8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78" y="2160242"/>
            <a:ext cx="2930069" cy="39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D9FF1DA-F0B0-467F-9A3C-467AC82F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4" y="281354"/>
            <a:ext cx="9070572" cy="620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6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C03D6-5D61-4036-89DC-372D52D7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958" y="272456"/>
            <a:ext cx="6349429" cy="6137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03F99-98A6-44A2-8C68-0C2AE8063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661" y="166312"/>
            <a:ext cx="4526972" cy="326268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BA53DE5-B46C-41F1-BCF1-36C9465C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61" y="3594224"/>
            <a:ext cx="4526972" cy="307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18B4306-65D6-46F2-A92B-0E687106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" y="823022"/>
            <a:ext cx="5966227" cy="508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21972-D885-4CF5-A6B7-576C5E69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50" y="823022"/>
            <a:ext cx="5939442" cy="50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%20folder/IMG_5673.jpg">
            <a:extLst>
              <a:ext uri="{FF2B5EF4-FFF2-40B4-BE49-F238E27FC236}">
                <a16:creationId xmlns:a16="http://schemas.microsoft.com/office/drawing/2014/main" id="{4D589B05-53BA-4E90-919B-FABC415AC2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1" y="238404"/>
            <a:ext cx="5934806" cy="487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untitled%20folder/IMG_3112.jpg">
            <a:extLst>
              <a:ext uri="{FF2B5EF4-FFF2-40B4-BE49-F238E27FC236}">
                <a16:creationId xmlns:a16="http://schemas.microsoft.com/office/drawing/2014/main" id="{088DAF43-FB00-4AC7-AE12-7BA3543A89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11" y="1872016"/>
            <a:ext cx="5994084" cy="4361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3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938EF-8EDB-47EA-AA4E-5CBAA9AA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7" y="483841"/>
            <a:ext cx="10578905" cy="116591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effectLst/>
              </a:rPr>
              <a:t>Challenges and concerns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B005833-58AB-43B4-B657-E3B9BD1F3956}"/>
              </a:ext>
            </a:extLst>
          </p:cNvPr>
          <p:cNvSpPr txBox="1">
            <a:spLocks/>
          </p:cNvSpPr>
          <p:nvPr/>
        </p:nvSpPr>
        <p:spPr>
          <a:xfrm>
            <a:off x="1031690" y="2435205"/>
            <a:ext cx="10353762" cy="363415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b="1" dirty="0">
                <a:effectLst/>
              </a:rPr>
              <a:t>Doing it right and meeting the criteria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b="1" dirty="0">
                <a:effectLst/>
              </a:rPr>
              <a:t>Is this real research?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b="1" dirty="0">
                <a:effectLst/>
              </a:rPr>
              <a:t>Recognisability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b="1" dirty="0">
                <a:effectLst/>
              </a:rPr>
              <a:t>Time, commitment, demands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b="1" dirty="0">
                <a:effectLst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4027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938EF-8EDB-47EA-AA4E-5CBAA9AA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652" y="803559"/>
            <a:ext cx="10578905" cy="159404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effectLst/>
              </a:rPr>
              <a:t>Analysing data from creative, participatory methods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B005833-58AB-43B4-B657-E3B9BD1F3956}"/>
              </a:ext>
            </a:extLst>
          </p:cNvPr>
          <p:cNvSpPr txBox="1">
            <a:spLocks/>
          </p:cNvSpPr>
          <p:nvPr/>
        </p:nvSpPr>
        <p:spPr>
          <a:xfrm>
            <a:off x="913795" y="3027838"/>
            <a:ext cx="10353762" cy="28651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>
                <a:effectLst/>
              </a:rPr>
              <a:t>Which framework?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>
                <a:effectLst/>
              </a:rPr>
              <a:t>Value and validity of interpretations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DA861DA-34E9-4CE0-8FE9-1B92B956D7D5}"/>
              </a:ext>
            </a:extLst>
          </p:cNvPr>
          <p:cNvSpPr txBox="1">
            <a:spLocks/>
          </p:cNvSpPr>
          <p:nvPr/>
        </p:nvSpPr>
        <p:spPr>
          <a:xfrm>
            <a:off x="913795" y="5401318"/>
            <a:ext cx="10353762" cy="13062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>
                <a:effectLst/>
              </a:rPr>
              <a:t>Is there a solution?</a:t>
            </a:r>
          </a:p>
        </p:txBody>
      </p:sp>
    </p:spTree>
    <p:extLst>
      <p:ext uri="{BB962C8B-B14F-4D97-AF65-F5344CB8AC3E}">
        <p14:creationId xmlns:p14="http://schemas.microsoft.com/office/powerpoint/2010/main" val="677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0</TotalTime>
  <Words>726</Words>
  <Application>Microsoft Office PowerPoint</Application>
  <PresentationFormat>Breitbild</PresentationFormat>
  <Paragraphs>107</Paragraphs>
  <Slides>12</Slides>
  <Notes>10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Calisto MT</vt:lpstr>
      <vt:lpstr>Trebuchet MS</vt:lpstr>
      <vt:lpstr>Wingdings 2</vt:lpstr>
      <vt:lpstr>Slate</vt:lpstr>
      <vt:lpstr>Challenges of using participatory and creative research methods</vt:lpstr>
      <vt:lpstr>Participatory and creative research</vt:lpstr>
      <vt:lpstr>Fibromyalgia and academic identity</vt:lpstr>
      <vt:lpstr>PowerPoint-Präsentation</vt:lpstr>
      <vt:lpstr>PowerPoint-Präsentation</vt:lpstr>
      <vt:lpstr>PowerPoint-Präsentation</vt:lpstr>
      <vt:lpstr>PowerPoint-Präsentation</vt:lpstr>
      <vt:lpstr>Challenges and concerns</vt:lpstr>
      <vt:lpstr>Analysing data from creative, participatory methods</vt:lpstr>
      <vt:lpstr>PowerPoint-Präsentation</vt:lpstr>
      <vt:lpstr>PowerPoint-Präsentation</vt:lpstr>
      <vt:lpstr>Challenges of using participatory and creative research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methods to explore academic identity</dc:title>
  <dc:creator>Nicole Brown</dc:creator>
  <cp:lastModifiedBy>Nicole Brown</cp:lastModifiedBy>
  <cp:revision>23</cp:revision>
  <cp:lastPrinted>2017-11-06T09:49:07Z</cp:lastPrinted>
  <dcterms:created xsi:type="dcterms:W3CDTF">2017-10-06T15:30:50Z</dcterms:created>
  <dcterms:modified xsi:type="dcterms:W3CDTF">2018-05-30T16:40:22Z</dcterms:modified>
</cp:coreProperties>
</file>