
<file path=[Content_Types].xml><?xml version="1.0" encoding="utf-8"?>
<Types xmlns="http://schemas.openxmlformats.org/package/2006/content-types">
  <Default Extension="0D19665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76" r:id="rId7"/>
    <p:sldId id="258" r:id="rId8"/>
    <p:sldId id="262" r:id="rId9"/>
    <p:sldId id="311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49736-8C71-4542-96D3-96A3C2A88202}">
          <p14:sldIdLst>
            <p14:sldId id="256"/>
            <p14:sldId id="257"/>
            <p14:sldId id="276"/>
            <p14:sldId id="258"/>
            <p14:sldId id="262"/>
            <p14:sldId id="311"/>
          </p14:sldIdLst>
        </p14:section>
        <p14:section name="Untitled Section" id="{7309E3E7-20EF-4269-86E8-40BAB158B450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32E"/>
    <a:srgbClr val="00A499"/>
    <a:srgbClr val="DC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45F7A-684E-415E-B8AD-7D93B093C867}" v="50" dt="2023-07-05T18:58:29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5"/>
    <p:restoredTop sz="92923" autoAdjust="0"/>
  </p:normalViewPr>
  <p:slideViewPr>
    <p:cSldViewPr snapToGrid="0" snapToObjects="1">
      <p:cViewPr varScale="1">
        <p:scale>
          <a:sx n="54" d="100"/>
          <a:sy n="54" d="100"/>
        </p:scale>
        <p:origin x="816" y="64"/>
      </p:cViewPr>
      <p:guideLst>
        <p:guide orient="horz" pos="777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ford, John Kojo Tawiah 2" userId="bcee5227-dd21-4099-b03a-fd9f50627f8a" providerId="ADAL" clId="{2A645F7A-684E-415E-B8AD-7D93B093C867}"/>
    <pc:docChg chg="undo custSel modSld">
      <pc:chgData name="Hayford, John Kojo Tawiah 2" userId="bcee5227-dd21-4099-b03a-fd9f50627f8a" providerId="ADAL" clId="{2A645F7A-684E-415E-B8AD-7D93B093C867}" dt="2023-07-05T18:58:54.123" v="199" actId="1076"/>
      <pc:docMkLst>
        <pc:docMk/>
      </pc:docMkLst>
      <pc:sldChg chg="addSp delSp modSp mod delAnim modAnim">
        <pc:chgData name="Hayford, John Kojo Tawiah 2" userId="bcee5227-dd21-4099-b03a-fd9f50627f8a" providerId="ADAL" clId="{2A645F7A-684E-415E-B8AD-7D93B093C867}" dt="2023-07-05T18:58:54.123" v="199" actId="1076"/>
        <pc:sldMkLst>
          <pc:docMk/>
          <pc:sldMk cId="462627944" sldId="256"/>
        </pc:sldMkLst>
        <pc:spChg chg="mod">
          <ac:chgData name="Hayford, John Kojo Tawiah 2" userId="bcee5227-dd21-4099-b03a-fd9f50627f8a" providerId="ADAL" clId="{2A645F7A-684E-415E-B8AD-7D93B093C867}" dt="2023-07-01T14:45:08.509" v="167" actId="20577"/>
          <ac:spMkLst>
            <pc:docMk/>
            <pc:sldMk cId="462627944" sldId="256"/>
            <ac:spMk id="2" creationId="{5F251B21-8D12-7875-8633-DAF4EA98EC80}"/>
          </ac:spMkLst>
        </pc:spChg>
        <pc:spChg chg="add del mod">
          <ac:chgData name="Hayford, John Kojo Tawiah 2" userId="bcee5227-dd21-4099-b03a-fd9f50627f8a" providerId="ADAL" clId="{2A645F7A-684E-415E-B8AD-7D93B093C867}" dt="2023-07-05T18:58:47.862" v="198" actId="478"/>
          <ac:spMkLst>
            <pc:docMk/>
            <pc:sldMk cId="462627944" sldId="256"/>
            <ac:spMk id="6" creationId="{3A6D24B4-97E5-9429-D32B-2C843D31FD8D}"/>
          </ac:spMkLst>
        </pc:spChg>
        <pc:spChg chg="mod">
          <ac:chgData name="Hayford, John Kojo Tawiah 2" userId="bcee5227-dd21-4099-b03a-fd9f50627f8a" providerId="ADAL" clId="{2A645F7A-684E-415E-B8AD-7D93B093C867}" dt="2023-07-05T17:25:29.945" v="194" actId="20577"/>
          <ac:spMkLst>
            <pc:docMk/>
            <pc:sldMk cId="462627944" sldId="256"/>
            <ac:spMk id="8" creationId="{00000000-0000-0000-0000-000000000000}"/>
          </ac:spMkLst>
        </pc:spChg>
        <pc:picChg chg="add del mod">
          <ac:chgData name="Hayford, John Kojo Tawiah 2" userId="bcee5227-dd21-4099-b03a-fd9f50627f8a" providerId="ADAL" clId="{2A645F7A-684E-415E-B8AD-7D93B093C867}" dt="2023-07-01T14:36:14.558" v="6"/>
          <ac:picMkLst>
            <pc:docMk/>
            <pc:sldMk cId="462627944" sldId="256"/>
            <ac:picMk id="4" creationId="{09EC0EC8-CE8F-A7E9-73FB-D2194B7AA084}"/>
          </ac:picMkLst>
        </pc:picChg>
        <pc:picChg chg="add mod">
          <ac:chgData name="Hayford, John Kojo Tawiah 2" userId="bcee5227-dd21-4099-b03a-fd9f50627f8a" providerId="ADAL" clId="{2A645F7A-684E-415E-B8AD-7D93B093C867}" dt="2023-07-05T18:58:54.123" v="199" actId="1076"/>
          <ac:picMkLst>
            <pc:docMk/>
            <pc:sldMk cId="462627944" sldId="256"/>
            <ac:picMk id="4" creationId="{7551E29E-2972-DE6A-93C6-E4815F250BD1}"/>
          </ac:picMkLst>
        </pc:picChg>
        <pc:picChg chg="del mod">
          <ac:chgData name="Hayford, John Kojo Tawiah 2" userId="bcee5227-dd21-4099-b03a-fd9f50627f8a" providerId="ADAL" clId="{2A645F7A-684E-415E-B8AD-7D93B093C867}" dt="2023-07-01T14:40:17.419" v="46" actId="478"/>
          <ac:picMkLst>
            <pc:docMk/>
            <pc:sldMk cId="462627944" sldId="256"/>
            <ac:picMk id="7" creationId="{59FF11BB-B738-0941-6DD6-49EBF42D59A5}"/>
          </ac:picMkLst>
        </pc:picChg>
        <pc:picChg chg="mod">
          <ac:chgData name="Hayford, John Kojo Tawiah 2" userId="bcee5227-dd21-4099-b03a-fd9f50627f8a" providerId="ADAL" clId="{2A645F7A-684E-415E-B8AD-7D93B093C867}" dt="2023-07-01T14:37:43.247" v="8" actId="1076"/>
          <ac:picMkLst>
            <pc:docMk/>
            <pc:sldMk cId="462627944" sldId="256"/>
            <ac:picMk id="13" creationId="{00000000-0000-0000-0000-000000000000}"/>
          </ac:picMkLst>
        </pc:picChg>
      </pc:sldChg>
      <pc:sldChg chg="modSp mod">
        <pc:chgData name="Hayford, John Kojo Tawiah 2" userId="bcee5227-dd21-4099-b03a-fd9f50627f8a" providerId="ADAL" clId="{2A645F7A-684E-415E-B8AD-7D93B093C867}" dt="2023-07-01T14:46:19.356" v="170"/>
        <pc:sldMkLst>
          <pc:docMk/>
          <pc:sldMk cId="1574904971" sldId="257"/>
        </pc:sldMkLst>
        <pc:spChg chg="mod">
          <ac:chgData name="Hayford, John Kojo Tawiah 2" userId="bcee5227-dd21-4099-b03a-fd9f50627f8a" providerId="ADAL" clId="{2A645F7A-684E-415E-B8AD-7D93B093C867}" dt="2023-07-01T14:46:19.356" v="170"/>
          <ac:spMkLst>
            <pc:docMk/>
            <pc:sldMk cId="1574904971" sldId="257"/>
            <ac:spMk id="2" creationId="{B686F313-C9C3-D589-3717-EDC214EEEC4D}"/>
          </ac:spMkLst>
        </pc:spChg>
      </pc:sldChg>
      <pc:sldChg chg="modSp mod">
        <pc:chgData name="Hayford, John Kojo Tawiah 2" userId="bcee5227-dd21-4099-b03a-fd9f50627f8a" providerId="ADAL" clId="{2A645F7A-684E-415E-B8AD-7D93B093C867}" dt="2023-07-03T19:57:00.121" v="188" actId="20577"/>
        <pc:sldMkLst>
          <pc:docMk/>
          <pc:sldMk cId="1240211829" sldId="258"/>
        </pc:sldMkLst>
        <pc:spChg chg="mod">
          <ac:chgData name="Hayford, John Kojo Tawiah 2" userId="bcee5227-dd21-4099-b03a-fd9f50627f8a" providerId="ADAL" clId="{2A645F7A-684E-415E-B8AD-7D93B093C867}" dt="2023-07-01T14:46:49.573" v="172"/>
          <ac:spMkLst>
            <pc:docMk/>
            <pc:sldMk cId="1240211829" sldId="258"/>
            <ac:spMk id="2" creationId="{DD67A54C-5E56-8191-CE50-C880BC99BFF1}"/>
          </ac:spMkLst>
        </pc:spChg>
        <pc:graphicFrameChg chg="mod">
          <ac:chgData name="Hayford, John Kojo Tawiah 2" userId="bcee5227-dd21-4099-b03a-fd9f50627f8a" providerId="ADAL" clId="{2A645F7A-684E-415E-B8AD-7D93B093C867}" dt="2023-07-03T19:57:00.121" v="188" actId="20577"/>
          <ac:graphicFrameMkLst>
            <pc:docMk/>
            <pc:sldMk cId="1240211829" sldId="258"/>
            <ac:graphicFrameMk id="29" creationId="{4037A8AA-A9F9-7EA3-9CA0-2AD2188D0E99}"/>
          </ac:graphicFrameMkLst>
        </pc:graphicFrameChg>
      </pc:sldChg>
      <pc:sldChg chg="modSp mod">
        <pc:chgData name="Hayford, John Kojo Tawiah 2" userId="bcee5227-dd21-4099-b03a-fd9f50627f8a" providerId="ADAL" clId="{2A645F7A-684E-415E-B8AD-7D93B093C867}" dt="2023-07-04T19:41:05.381" v="192" actId="1076"/>
        <pc:sldMkLst>
          <pc:docMk/>
          <pc:sldMk cId="1781313552" sldId="262"/>
        </pc:sldMkLst>
        <pc:spChg chg="mod">
          <ac:chgData name="Hayford, John Kojo Tawiah 2" userId="bcee5227-dd21-4099-b03a-fd9f50627f8a" providerId="ADAL" clId="{2A645F7A-684E-415E-B8AD-7D93B093C867}" dt="2023-07-01T14:47:01.443" v="173"/>
          <ac:spMkLst>
            <pc:docMk/>
            <pc:sldMk cId="1781313552" sldId="262"/>
            <ac:spMk id="3" creationId="{1D45434A-A491-1414-B3D6-D9B01F912E30}"/>
          </ac:spMkLst>
        </pc:spChg>
        <pc:spChg chg="mod">
          <ac:chgData name="Hayford, John Kojo Tawiah 2" userId="bcee5227-dd21-4099-b03a-fd9f50627f8a" providerId="ADAL" clId="{2A645F7A-684E-415E-B8AD-7D93B093C867}" dt="2023-07-03T19:17:42.748" v="180" actId="20577"/>
          <ac:spMkLst>
            <pc:docMk/>
            <pc:sldMk cId="1781313552" sldId="262"/>
            <ac:spMk id="9" creationId="{4D1388C9-A1F8-B7B4-FFDD-0E18C5F21918}"/>
          </ac:spMkLst>
        </pc:spChg>
        <pc:picChg chg="mod">
          <ac:chgData name="Hayford, John Kojo Tawiah 2" userId="bcee5227-dd21-4099-b03a-fd9f50627f8a" providerId="ADAL" clId="{2A645F7A-684E-415E-B8AD-7D93B093C867}" dt="2023-07-04T19:41:05.381" v="192" actId="1076"/>
          <ac:picMkLst>
            <pc:docMk/>
            <pc:sldMk cId="1781313552" sldId="262"/>
            <ac:picMk id="2" creationId="{4D766DFB-7F4A-1B86-D000-93D7F182B53D}"/>
          </ac:picMkLst>
        </pc:picChg>
      </pc:sldChg>
      <pc:sldChg chg="modSp mod">
        <pc:chgData name="Hayford, John Kojo Tawiah 2" userId="bcee5227-dd21-4099-b03a-fd9f50627f8a" providerId="ADAL" clId="{2A645F7A-684E-415E-B8AD-7D93B093C867}" dt="2023-07-01T14:46:35.884" v="171"/>
        <pc:sldMkLst>
          <pc:docMk/>
          <pc:sldMk cId="3777794988" sldId="276"/>
        </pc:sldMkLst>
        <pc:spChg chg="mod">
          <ac:chgData name="Hayford, John Kojo Tawiah 2" userId="bcee5227-dd21-4099-b03a-fd9f50627f8a" providerId="ADAL" clId="{2A645F7A-684E-415E-B8AD-7D93B093C867}" dt="2023-07-01T14:46:35.884" v="171"/>
          <ac:spMkLst>
            <pc:docMk/>
            <pc:sldMk cId="3777794988" sldId="276"/>
            <ac:spMk id="5" creationId="{E4C3D91D-1F86-03E1-298C-EC6B1748723A}"/>
          </ac:spMkLst>
        </pc:spChg>
      </pc:sldChg>
      <pc:sldChg chg="modSp mod">
        <pc:chgData name="Hayford, John Kojo Tawiah 2" userId="bcee5227-dd21-4099-b03a-fd9f50627f8a" providerId="ADAL" clId="{2A645F7A-684E-415E-B8AD-7D93B093C867}" dt="2023-07-03T19:57:34.090" v="190" actId="20577"/>
        <pc:sldMkLst>
          <pc:docMk/>
          <pc:sldMk cId="1677121647" sldId="304"/>
        </pc:sldMkLst>
        <pc:spChg chg="mod">
          <ac:chgData name="Hayford, John Kojo Tawiah 2" userId="bcee5227-dd21-4099-b03a-fd9f50627f8a" providerId="ADAL" clId="{2A645F7A-684E-415E-B8AD-7D93B093C867}" dt="2023-07-01T14:47:28.087" v="175"/>
          <ac:spMkLst>
            <pc:docMk/>
            <pc:sldMk cId="1677121647" sldId="304"/>
            <ac:spMk id="3" creationId="{4626369B-3E29-EFB1-FE3A-F20EC3EF492A}"/>
          </ac:spMkLst>
        </pc:spChg>
        <pc:spChg chg="mod">
          <ac:chgData name="Hayford, John Kojo Tawiah 2" userId="bcee5227-dd21-4099-b03a-fd9f50627f8a" providerId="ADAL" clId="{2A645F7A-684E-415E-B8AD-7D93B093C867}" dt="2023-07-03T19:57:34.090" v="190" actId="20577"/>
          <ac:spMkLst>
            <pc:docMk/>
            <pc:sldMk cId="1677121647" sldId="304"/>
            <ac:spMk id="5" creationId="{38C8EF46-4971-A0A2-8142-FA2C678D0016}"/>
          </ac:spMkLst>
        </pc:spChg>
      </pc:sldChg>
      <pc:sldChg chg="modSp mod">
        <pc:chgData name="Hayford, John Kojo Tawiah 2" userId="bcee5227-dd21-4099-b03a-fd9f50627f8a" providerId="ADAL" clId="{2A645F7A-684E-415E-B8AD-7D93B093C867}" dt="2023-07-01T14:47:14.703" v="174"/>
        <pc:sldMkLst>
          <pc:docMk/>
          <pc:sldMk cId="1934445289" sldId="311"/>
        </pc:sldMkLst>
        <pc:spChg chg="mod">
          <ac:chgData name="Hayford, John Kojo Tawiah 2" userId="bcee5227-dd21-4099-b03a-fd9f50627f8a" providerId="ADAL" clId="{2A645F7A-684E-415E-B8AD-7D93B093C867}" dt="2023-07-01T14:47:14.703" v="174"/>
          <ac:spMkLst>
            <pc:docMk/>
            <pc:sldMk cId="1934445289" sldId="311"/>
            <ac:spMk id="3" creationId="{1D45434A-A491-1414-B3D6-D9B01F912E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EFC1E-AC2B-46E1-9AF8-DDAD5758AE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11931-01D7-482C-89A7-F2D6FDF54A55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Background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3E60B5-102E-4D7D-9AC1-BA82D4E269C1}" type="parTrans" cxnId="{443FC916-28E1-4406-AAF9-E0F69D440E63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EFC10D-0578-4D1A-A1D1-738CD949053F}" type="sibTrans" cxnId="{443FC916-28E1-4406-AAF9-E0F69D440E63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89BE30-4DD8-43ED-815B-642B4691547E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Aim and objectives 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EB99E-DDF8-480B-86CB-48C48BFF9BBB}" type="parTrans" cxnId="{D7EC8E20-46A5-4AB1-9024-039154F05D9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6FEE11-7864-4478-B422-594DCAC69A94}" type="sibTrans" cxnId="{D7EC8E20-46A5-4AB1-9024-039154F05D9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46A518-6709-457D-B407-7505FDB387C9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Conceptual motivation framework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F2B5FA-ACF7-40EF-BF8B-6BDFDF8CA827}" type="parTrans" cxnId="{4B5E38E0-7885-41DF-9A69-80852818222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434BF0-8F15-4941-B5FE-75786BF5F0E0}" type="sibTrans" cxnId="{4B5E38E0-7885-41DF-9A69-80852818222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661169-F722-4D15-BC94-930053190179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Conclusion.</a:t>
          </a: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AABDB2-F0B6-4AC8-8126-64189A9D0065}" type="parTrans" cxnId="{5CB48DCF-1D65-42C0-B4C6-BB2D8E6FBE8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6173A6-8997-4696-9E69-104429E02496}" type="sibTrans" cxnId="{5CB48DCF-1D65-42C0-B4C6-BB2D8E6FBE8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E26A70-6002-4471-89D8-D655B0824F7A}" type="pres">
      <dgm:prSet presAssocID="{451EFC1E-AC2B-46E1-9AF8-DDAD5758AE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56A47B-2CC2-4A23-8283-65FE6A27CEAB}" type="pres">
      <dgm:prSet presAssocID="{35111931-01D7-482C-89A7-F2D6FDF54A55}" presName="hierRoot1" presStyleCnt="0"/>
      <dgm:spPr/>
    </dgm:pt>
    <dgm:pt modelId="{4249B6B2-254D-4424-88C9-776DBC1631DD}" type="pres">
      <dgm:prSet presAssocID="{35111931-01D7-482C-89A7-F2D6FDF54A55}" presName="composite" presStyleCnt="0"/>
      <dgm:spPr/>
    </dgm:pt>
    <dgm:pt modelId="{6D9B6769-CA5D-4749-A31E-161C3A2973DC}" type="pres">
      <dgm:prSet presAssocID="{35111931-01D7-482C-89A7-F2D6FDF54A55}" presName="background" presStyleLbl="node0" presStyleIdx="0" presStyleCnt="4"/>
      <dgm:spPr/>
    </dgm:pt>
    <dgm:pt modelId="{FBF13D5B-7723-4554-9418-03B63DA827A7}" type="pres">
      <dgm:prSet presAssocID="{35111931-01D7-482C-89A7-F2D6FDF54A55}" presName="text" presStyleLbl="fgAcc0" presStyleIdx="0" presStyleCnt="4">
        <dgm:presLayoutVars>
          <dgm:chPref val="3"/>
        </dgm:presLayoutVars>
      </dgm:prSet>
      <dgm:spPr/>
    </dgm:pt>
    <dgm:pt modelId="{73BEDC46-6B9C-4472-BAAD-9D4067EE79D8}" type="pres">
      <dgm:prSet presAssocID="{35111931-01D7-482C-89A7-F2D6FDF54A55}" presName="hierChild2" presStyleCnt="0"/>
      <dgm:spPr/>
    </dgm:pt>
    <dgm:pt modelId="{30DC301B-19F0-4C7A-97C8-3598DEEB0395}" type="pres">
      <dgm:prSet presAssocID="{7C89BE30-4DD8-43ED-815B-642B4691547E}" presName="hierRoot1" presStyleCnt="0"/>
      <dgm:spPr/>
    </dgm:pt>
    <dgm:pt modelId="{4A947038-3953-4BB0-923A-F130549BF10F}" type="pres">
      <dgm:prSet presAssocID="{7C89BE30-4DD8-43ED-815B-642B4691547E}" presName="composite" presStyleCnt="0"/>
      <dgm:spPr/>
    </dgm:pt>
    <dgm:pt modelId="{FB577610-D05C-48D6-AF28-1ABE4EF1562E}" type="pres">
      <dgm:prSet presAssocID="{7C89BE30-4DD8-43ED-815B-642B4691547E}" presName="background" presStyleLbl="node0" presStyleIdx="1" presStyleCnt="4"/>
      <dgm:spPr/>
    </dgm:pt>
    <dgm:pt modelId="{4061A6F8-FE23-4455-9B4F-8669550F7697}" type="pres">
      <dgm:prSet presAssocID="{7C89BE30-4DD8-43ED-815B-642B4691547E}" presName="text" presStyleLbl="fgAcc0" presStyleIdx="1" presStyleCnt="4">
        <dgm:presLayoutVars>
          <dgm:chPref val="3"/>
        </dgm:presLayoutVars>
      </dgm:prSet>
      <dgm:spPr/>
    </dgm:pt>
    <dgm:pt modelId="{3272ECAC-F76A-44FE-973A-D7FC809B69A0}" type="pres">
      <dgm:prSet presAssocID="{7C89BE30-4DD8-43ED-815B-642B4691547E}" presName="hierChild2" presStyleCnt="0"/>
      <dgm:spPr/>
    </dgm:pt>
    <dgm:pt modelId="{7CC2FA88-FE15-4E51-878E-A195DF0C5718}" type="pres">
      <dgm:prSet presAssocID="{C446A518-6709-457D-B407-7505FDB387C9}" presName="hierRoot1" presStyleCnt="0"/>
      <dgm:spPr/>
    </dgm:pt>
    <dgm:pt modelId="{D39BE58A-7D3D-4E08-94F3-E0C7A2D8230D}" type="pres">
      <dgm:prSet presAssocID="{C446A518-6709-457D-B407-7505FDB387C9}" presName="composite" presStyleCnt="0"/>
      <dgm:spPr/>
    </dgm:pt>
    <dgm:pt modelId="{24E477E1-B4C4-4715-BA80-DAA5CBCD3906}" type="pres">
      <dgm:prSet presAssocID="{C446A518-6709-457D-B407-7505FDB387C9}" presName="background" presStyleLbl="node0" presStyleIdx="2" presStyleCnt="4"/>
      <dgm:spPr/>
    </dgm:pt>
    <dgm:pt modelId="{61A45F3E-C9EF-4B42-8194-C46C59850D07}" type="pres">
      <dgm:prSet presAssocID="{C446A518-6709-457D-B407-7505FDB387C9}" presName="text" presStyleLbl="fgAcc0" presStyleIdx="2" presStyleCnt="4">
        <dgm:presLayoutVars>
          <dgm:chPref val="3"/>
        </dgm:presLayoutVars>
      </dgm:prSet>
      <dgm:spPr/>
    </dgm:pt>
    <dgm:pt modelId="{99F2C3B9-9A55-4474-88E5-C7918211C1E2}" type="pres">
      <dgm:prSet presAssocID="{C446A518-6709-457D-B407-7505FDB387C9}" presName="hierChild2" presStyleCnt="0"/>
      <dgm:spPr/>
    </dgm:pt>
    <dgm:pt modelId="{8A73BEBA-1BF1-4FBC-AAE3-483B2E690B5B}" type="pres">
      <dgm:prSet presAssocID="{FB661169-F722-4D15-BC94-930053190179}" presName="hierRoot1" presStyleCnt="0"/>
      <dgm:spPr/>
    </dgm:pt>
    <dgm:pt modelId="{58DA60DA-A1E2-4579-9539-BDAA5B750C4E}" type="pres">
      <dgm:prSet presAssocID="{FB661169-F722-4D15-BC94-930053190179}" presName="composite" presStyleCnt="0"/>
      <dgm:spPr/>
    </dgm:pt>
    <dgm:pt modelId="{371FE97A-5E8B-45DE-BF6A-E083CD55D537}" type="pres">
      <dgm:prSet presAssocID="{FB661169-F722-4D15-BC94-930053190179}" presName="background" presStyleLbl="node0" presStyleIdx="3" presStyleCnt="4"/>
      <dgm:spPr/>
    </dgm:pt>
    <dgm:pt modelId="{D4F52CBE-E486-49FE-9895-CD08362612F1}" type="pres">
      <dgm:prSet presAssocID="{FB661169-F722-4D15-BC94-930053190179}" presName="text" presStyleLbl="fgAcc0" presStyleIdx="3" presStyleCnt="4">
        <dgm:presLayoutVars>
          <dgm:chPref val="3"/>
        </dgm:presLayoutVars>
      </dgm:prSet>
      <dgm:spPr/>
    </dgm:pt>
    <dgm:pt modelId="{0AE40E48-BC74-4064-959E-956B1B3FB0D6}" type="pres">
      <dgm:prSet presAssocID="{FB661169-F722-4D15-BC94-930053190179}" presName="hierChild2" presStyleCnt="0"/>
      <dgm:spPr/>
    </dgm:pt>
  </dgm:ptLst>
  <dgm:cxnLst>
    <dgm:cxn modelId="{DFD65911-E10D-4E26-B0CF-680C5EC2232E}" type="presOf" srcId="{7C89BE30-4DD8-43ED-815B-642B4691547E}" destId="{4061A6F8-FE23-4455-9B4F-8669550F7697}" srcOrd="0" destOrd="0" presId="urn:microsoft.com/office/officeart/2005/8/layout/hierarchy1"/>
    <dgm:cxn modelId="{443FC916-28E1-4406-AAF9-E0F69D440E63}" srcId="{451EFC1E-AC2B-46E1-9AF8-DDAD5758AE87}" destId="{35111931-01D7-482C-89A7-F2D6FDF54A55}" srcOrd="0" destOrd="0" parTransId="{723E60B5-102E-4D7D-9AC1-BA82D4E269C1}" sibTransId="{33EFC10D-0578-4D1A-A1D1-738CD949053F}"/>
    <dgm:cxn modelId="{D7EC8E20-46A5-4AB1-9024-039154F05D90}" srcId="{451EFC1E-AC2B-46E1-9AF8-DDAD5758AE87}" destId="{7C89BE30-4DD8-43ED-815B-642B4691547E}" srcOrd="1" destOrd="0" parTransId="{7D8EB99E-DDF8-480B-86CB-48C48BFF9BBB}" sibTransId="{256FEE11-7864-4478-B422-594DCAC69A94}"/>
    <dgm:cxn modelId="{BE5ED124-72DE-45E0-ADFC-8101EDD2380C}" type="presOf" srcId="{FB661169-F722-4D15-BC94-930053190179}" destId="{D4F52CBE-E486-49FE-9895-CD08362612F1}" srcOrd="0" destOrd="0" presId="urn:microsoft.com/office/officeart/2005/8/layout/hierarchy1"/>
    <dgm:cxn modelId="{93E9626A-E31C-4926-9816-DE668F7F3C13}" type="presOf" srcId="{C446A518-6709-457D-B407-7505FDB387C9}" destId="{61A45F3E-C9EF-4B42-8194-C46C59850D07}" srcOrd="0" destOrd="0" presId="urn:microsoft.com/office/officeart/2005/8/layout/hierarchy1"/>
    <dgm:cxn modelId="{3508434E-16FE-4BA4-A20D-A3E35CD2A7FB}" type="presOf" srcId="{451EFC1E-AC2B-46E1-9AF8-DDAD5758AE87}" destId="{D4E26A70-6002-4471-89D8-D655B0824F7A}" srcOrd="0" destOrd="0" presId="urn:microsoft.com/office/officeart/2005/8/layout/hierarchy1"/>
    <dgm:cxn modelId="{5CB48DCF-1D65-42C0-B4C6-BB2D8E6FBE87}" srcId="{451EFC1E-AC2B-46E1-9AF8-DDAD5758AE87}" destId="{FB661169-F722-4D15-BC94-930053190179}" srcOrd="3" destOrd="0" parTransId="{9BAABDB2-F0B6-4AC8-8126-64189A9D0065}" sibTransId="{376173A6-8997-4696-9E69-104429E02496}"/>
    <dgm:cxn modelId="{4B5E38E0-7885-41DF-9A69-80852818222E}" srcId="{451EFC1E-AC2B-46E1-9AF8-DDAD5758AE87}" destId="{C446A518-6709-457D-B407-7505FDB387C9}" srcOrd="2" destOrd="0" parTransId="{E0F2B5FA-ACF7-40EF-BF8B-6BDFDF8CA827}" sibTransId="{2E434BF0-8F15-4941-B5FE-75786BF5F0E0}"/>
    <dgm:cxn modelId="{1E2E1EFA-A7D6-4AF6-BD68-125D36B04771}" type="presOf" srcId="{35111931-01D7-482C-89A7-F2D6FDF54A55}" destId="{FBF13D5B-7723-4554-9418-03B63DA827A7}" srcOrd="0" destOrd="0" presId="urn:microsoft.com/office/officeart/2005/8/layout/hierarchy1"/>
    <dgm:cxn modelId="{0A336D06-A19C-4C7F-9A7C-5E19F7B38F68}" type="presParOf" srcId="{D4E26A70-6002-4471-89D8-D655B0824F7A}" destId="{7A56A47B-2CC2-4A23-8283-65FE6A27CEAB}" srcOrd="0" destOrd="0" presId="urn:microsoft.com/office/officeart/2005/8/layout/hierarchy1"/>
    <dgm:cxn modelId="{6A070AEF-3116-44D7-AE04-458ECED0BB3A}" type="presParOf" srcId="{7A56A47B-2CC2-4A23-8283-65FE6A27CEAB}" destId="{4249B6B2-254D-4424-88C9-776DBC1631DD}" srcOrd="0" destOrd="0" presId="urn:microsoft.com/office/officeart/2005/8/layout/hierarchy1"/>
    <dgm:cxn modelId="{9EDCD126-766A-4EB5-96D1-1B1ABB2717F7}" type="presParOf" srcId="{4249B6B2-254D-4424-88C9-776DBC1631DD}" destId="{6D9B6769-CA5D-4749-A31E-161C3A2973DC}" srcOrd="0" destOrd="0" presId="urn:microsoft.com/office/officeart/2005/8/layout/hierarchy1"/>
    <dgm:cxn modelId="{DB330A64-D53F-4C24-8575-BF8DF0D64ABA}" type="presParOf" srcId="{4249B6B2-254D-4424-88C9-776DBC1631DD}" destId="{FBF13D5B-7723-4554-9418-03B63DA827A7}" srcOrd="1" destOrd="0" presId="urn:microsoft.com/office/officeart/2005/8/layout/hierarchy1"/>
    <dgm:cxn modelId="{F2EA1F2D-151F-4219-9313-83E6C739D80B}" type="presParOf" srcId="{7A56A47B-2CC2-4A23-8283-65FE6A27CEAB}" destId="{73BEDC46-6B9C-4472-BAAD-9D4067EE79D8}" srcOrd="1" destOrd="0" presId="urn:microsoft.com/office/officeart/2005/8/layout/hierarchy1"/>
    <dgm:cxn modelId="{75F25B5A-423D-4134-82DF-319E13134BD7}" type="presParOf" srcId="{D4E26A70-6002-4471-89D8-D655B0824F7A}" destId="{30DC301B-19F0-4C7A-97C8-3598DEEB0395}" srcOrd="1" destOrd="0" presId="urn:microsoft.com/office/officeart/2005/8/layout/hierarchy1"/>
    <dgm:cxn modelId="{EFFF7F21-C60D-41BD-B357-B8C0D93B483C}" type="presParOf" srcId="{30DC301B-19F0-4C7A-97C8-3598DEEB0395}" destId="{4A947038-3953-4BB0-923A-F130549BF10F}" srcOrd="0" destOrd="0" presId="urn:microsoft.com/office/officeart/2005/8/layout/hierarchy1"/>
    <dgm:cxn modelId="{751BC5A2-CB97-4AF9-836E-FCEA92BAC86C}" type="presParOf" srcId="{4A947038-3953-4BB0-923A-F130549BF10F}" destId="{FB577610-D05C-48D6-AF28-1ABE4EF1562E}" srcOrd="0" destOrd="0" presId="urn:microsoft.com/office/officeart/2005/8/layout/hierarchy1"/>
    <dgm:cxn modelId="{55C8C8F3-7843-4E49-8415-72D014BBB30A}" type="presParOf" srcId="{4A947038-3953-4BB0-923A-F130549BF10F}" destId="{4061A6F8-FE23-4455-9B4F-8669550F7697}" srcOrd="1" destOrd="0" presId="urn:microsoft.com/office/officeart/2005/8/layout/hierarchy1"/>
    <dgm:cxn modelId="{8E1E05F3-25E3-49AE-A2A2-1FCCB293E9F4}" type="presParOf" srcId="{30DC301B-19F0-4C7A-97C8-3598DEEB0395}" destId="{3272ECAC-F76A-44FE-973A-D7FC809B69A0}" srcOrd="1" destOrd="0" presId="urn:microsoft.com/office/officeart/2005/8/layout/hierarchy1"/>
    <dgm:cxn modelId="{49C8A00D-62CF-44E0-B6CB-A8FF437C9D4B}" type="presParOf" srcId="{D4E26A70-6002-4471-89D8-D655B0824F7A}" destId="{7CC2FA88-FE15-4E51-878E-A195DF0C5718}" srcOrd="2" destOrd="0" presId="urn:microsoft.com/office/officeart/2005/8/layout/hierarchy1"/>
    <dgm:cxn modelId="{1B79C179-12E5-4536-B31B-06E47313478D}" type="presParOf" srcId="{7CC2FA88-FE15-4E51-878E-A195DF0C5718}" destId="{D39BE58A-7D3D-4E08-94F3-E0C7A2D8230D}" srcOrd="0" destOrd="0" presId="urn:microsoft.com/office/officeart/2005/8/layout/hierarchy1"/>
    <dgm:cxn modelId="{DACF384B-E41A-4D87-8FFC-50F8229E18B0}" type="presParOf" srcId="{D39BE58A-7D3D-4E08-94F3-E0C7A2D8230D}" destId="{24E477E1-B4C4-4715-BA80-DAA5CBCD3906}" srcOrd="0" destOrd="0" presId="urn:microsoft.com/office/officeart/2005/8/layout/hierarchy1"/>
    <dgm:cxn modelId="{F04C44F0-247E-4E12-867F-3A9417635440}" type="presParOf" srcId="{D39BE58A-7D3D-4E08-94F3-E0C7A2D8230D}" destId="{61A45F3E-C9EF-4B42-8194-C46C59850D07}" srcOrd="1" destOrd="0" presId="urn:microsoft.com/office/officeart/2005/8/layout/hierarchy1"/>
    <dgm:cxn modelId="{C43A885E-505D-47E0-BCD8-F27855A9D20F}" type="presParOf" srcId="{7CC2FA88-FE15-4E51-878E-A195DF0C5718}" destId="{99F2C3B9-9A55-4474-88E5-C7918211C1E2}" srcOrd="1" destOrd="0" presId="urn:microsoft.com/office/officeart/2005/8/layout/hierarchy1"/>
    <dgm:cxn modelId="{02F788F9-A5BC-4D2A-B63F-B723B4CC499D}" type="presParOf" srcId="{D4E26A70-6002-4471-89D8-D655B0824F7A}" destId="{8A73BEBA-1BF1-4FBC-AAE3-483B2E690B5B}" srcOrd="3" destOrd="0" presId="urn:microsoft.com/office/officeart/2005/8/layout/hierarchy1"/>
    <dgm:cxn modelId="{B0031C07-743B-43F7-80BF-19ECDC0DEEAB}" type="presParOf" srcId="{8A73BEBA-1BF1-4FBC-AAE3-483B2E690B5B}" destId="{58DA60DA-A1E2-4579-9539-BDAA5B750C4E}" srcOrd="0" destOrd="0" presId="urn:microsoft.com/office/officeart/2005/8/layout/hierarchy1"/>
    <dgm:cxn modelId="{48FCD6E3-E49A-4DAE-A1AA-877ECDB98A9A}" type="presParOf" srcId="{58DA60DA-A1E2-4579-9539-BDAA5B750C4E}" destId="{371FE97A-5E8B-45DE-BF6A-E083CD55D537}" srcOrd="0" destOrd="0" presId="urn:microsoft.com/office/officeart/2005/8/layout/hierarchy1"/>
    <dgm:cxn modelId="{ABB41912-DDBE-487F-B9B7-3ACD3D3DCB92}" type="presParOf" srcId="{58DA60DA-A1E2-4579-9539-BDAA5B750C4E}" destId="{D4F52CBE-E486-49FE-9895-CD08362612F1}" srcOrd="1" destOrd="0" presId="urn:microsoft.com/office/officeart/2005/8/layout/hierarchy1"/>
    <dgm:cxn modelId="{C350E590-D50B-4BCF-921C-63FD661EE1A8}" type="presParOf" srcId="{8A73BEBA-1BF1-4FBC-AAE3-483B2E690B5B}" destId="{0AE40E48-BC74-4064-959E-956B1B3FB0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5363A-0349-4919-B669-C4F14A959A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F81A9-49BB-4578-B59E-D004297E54C2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AIM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00A770-8889-4ABB-8136-E4E24A556640}" type="parTrans" cxnId="{93FBEDAB-B47D-4AB7-847B-92599AA262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B2EAC-AD0B-431F-906F-7BB126DBDE6E}" type="sibTrans" cxnId="{93FBEDAB-B47D-4AB7-847B-92599AA2621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964B3-357B-476F-A0A2-A992D60D4428}">
      <dgm:prSet/>
      <dgm:spPr/>
      <dgm:t>
        <a:bodyPr/>
        <a:lstStyle/>
        <a:p>
          <a:pPr algn="just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The research aims to identify the motivation factors that influence labour productivity to develop a conceptual motivational framework to improve construction labour productivity in the U.K.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4DD639-AB75-4481-8AFB-8BCA2DB17BC8}" type="parTrans" cxnId="{9836843D-4854-45AA-A6B8-6F9DD37FB69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A1E7C4-7877-4BA0-95F9-5BF43583257F}" type="sibTrans" cxnId="{9836843D-4854-45AA-A6B8-6F9DD37FB69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1C87E-5F34-4E1C-A461-0F2BB6730DCC}">
      <dgm:prSet/>
      <dgm:spPr/>
      <dgm:t>
        <a:bodyPr/>
        <a:lstStyle/>
        <a:p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OBJECTIVES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1B05A6-71AC-4D6D-BD15-A8EF4E67CDB5}" type="parTrans" cxnId="{05EA3916-81A8-4C34-8B1E-41D914CDD30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68D60D-394D-4DF6-8B1A-8CD52CC389AA}" type="sibTrans" cxnId="{05EA3916-81A8-4C34-8B1E-41D914CDD30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39348D-5861-49BD-84B4-9556B259BC42}">
      <dgm:prSet/>
      <dgm:spPr/>
      <dgm:t>
        <a:bodyPr/>
        <a:lstStyle/>
        <a:p>
          <a:pPr algn="just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To identify the motivation factors which influence construction labour productivity in the U.K.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80B6D7-D3E2-4B32-AEA5-DBD8842ECD3C}" type="parTrans" cxnId="{479EBDF1-A22E-4763-9A5D-F1623F7C3F1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65501C-61B9-4904-8A9B-7682602B5DAB}" type="sibTrans" cxnId="{479EBDF1-A22E-4763-9A5D-F1623F7C3F1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24629D-8EE5-4426-96CA-A2C8A77471A9}">
      <dgm:prSet/>
      <dgm:spPr/>
      <dgm:t>
        <a:bodyPr/>
        <a:lstStyle/>
        <a:p>
          <a:pPr algn="just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To examine the relationship between motivation, social compliance, and labour productivity.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E20085-5606-4716-B05A-3EB27DCE0EFB}" type="parTrans" cxnId="{61A2FEDE-29AC-470C-916B-76226AB712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C129F1-191E-4704-8EF0-FF0680A73690}" type="sibTrans" cxnId="{61A2FEDE-29AC-470C-916B-76226AB712C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ECA435-BDA8-4063-B9FF-CF120906FDC5}">
      <dgm:prSet/>
      <dgm:spPr/>
      <dgm:t>
        <a:bodyPr/>
        <a:lstStyle/>
        <a:p>
          <a:pPr algn="just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Examine the motivation factors that could improve labour productivity.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E8C180-55EF-432A-A054-1077950AAA49}" type="parTrans" cxnId="{B2F52204-F9BB-4229-AA34-0A0786DE9D7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DDE78-8F77-4E16-9E0A-45542B7DA924}" type="sibTrans" cxnId="{B2F52204-F9BB-4229-AA34-0A0786DE9D7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A942BA-DE0C-4FC3-B9DC-5412C9805DDB}">
      <dgm:prSet/>
      <dgm:spPr/>
      <dgm:t>
        <a:bodyPr/>
        <a:lstStyle/>
        <a:p>
          <a:pPr algn="just"/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To develop a conceptual motivation framework to improve construction labour productivity.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6F6ACE-4372-481F-A132-55CB0B38BEAD}" type="parTrans" cxnId="{308C5DCC-AB69-4ACE-8767-77CBF551FBF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F27F0-0D2E-4CB8-BABC-AC8BA4309080}" type="sibTrans" cxnId="{308C5DCC-AB69-4ACE-8767-77CBF551FBF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77638F-D17B-4505-9AFF-6F325E60B562}" type="pres">
      <dgm:prSet presAssocID="{B305363A-0349-4919-B669-C4F14A959A32}" presName="linear" presStyleCnt="0">
        <dgm:presLayoutVars>
          <dgm:animLvl val="lvl"/>
          <dgm:resizeHandles val="exact"/>
        </dgm:presLayoutVars>
      </dgm:prSet>
      <dgm:spPr/>
    </dgm:pt>
    <dgm:pt modelId="{47D11F26-06DC-4FC1-B8D6-7D563A73566E}" type="pres">
      <dgm:prSet presAssocID="{C77F81A9-49BB-4578-B59E-D004297E54C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C2382E-35BF-4C0F-983A-BA245A216DDE}" type="pres">
      <dgm:prSet presAssocID="{C77F81A9-49BB-4578-B59E-D004297E54C2}" presName="childText" presStyleLbl="revTx" presStyleIdx="0" presStyleCnt="2">
        <dgm:presLayoutVars>
          <dgm:bulletEnabled val="1"/>
        </dgm:presLayoutVars>
      </dgm:prSet>
      <dgm:spPr/>
    </dgm:pt>
    <dgm:pt modelId="{8A93EB69-0379-4EA1-A7CE-DB727A08793D}" type="pres">
      <dgm:prSet presAssocID="{2C81C87E-5F34-4E1C-A461-0F2BB6730D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35A886-229C-48BD-84AB-FAEF9409844B}" type="pres">
      <dgm:prSet presAssocID="{2C81C87E-5F34-4E1C-A461-0F2BB6730D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F52204-F9BB-4229-AA34-0A0786DE9D75}" srcId="{2C81C87E-5F34-4E1C-A461-0F2BB6730DCC}" destId="{12ECA435-BDA8-4063-B9FF-CF120906FDC5}" srcOrd="2" destOrd="0" parTransId="{1FE8C180-55EF-432A-A054-1077950AAA49}" sibTransId="{69CDDE78-8F77-4E16-9E0A-45542B7DA924}"/>
    <dgm:cxn modelId="{05EA3916-81A8-4C34-8B1E-41D914CDD300}" srcId="{B305363A-0349-4919-B669-C4F14A959A32}" destId="{2C81C87E-5F34-4E1C-A461-0F2BB6730DCC}" srcOrd="1" destOrd="0" parTransId="{181B05A6-71AC-4D6D-BD15-A8EF4E67CDB5}" sibTransId="{4968D60D-394D-4DF6-8B1A-8CD52CC389AA}"/>
    <dgm:cxn modelId="{9836843D-4854-45AA-A6B8-6F9DD37FB692}" srcId="{C77F81A9-49BB-4578-B59E-D004297E54C2}" destId="{814964B3-357B-476F-A0A2-A992D60D4428}" srcOrd="0" destOrd="0" parTransId="{C84DD639-AB75-4481-8AFB-8BCA2DB17BC8}" sibTransId="{C1A1E7C4-7877-4BA0-95F9-5BF43583257F}"/>
    <dgm:cxn modelId="{149B3F47-2F20-4D7A-9B42-2D6A71862649}" type="presOf" srcId="{814964B3-357B-476F-A0A2-A992D60D4428}" destId="{88C2382E-35BF-4C0F-983A-BA245A216DDE}" srcOrd="0" destOrd="0" presId="urn:microsoft.com/office/officeart/2005/8/layout/vList2"/>
    <dgm:cxn modelId="{CD5E8054-5636-40B9-8675-32CC27A300EB}" type="presOf" srcId="{2C81C87E-5F34-4E1C-A461-0F2BB6730DCC}" destId="{8A93EB69-0379-4EA1-A7CE-DB727A08793D}" srcOrd="0" destOrd="0" presId="urn:microsoft.com/office/officeart/2005/8/layout/vList2"/>
    <dgm:cxn modelId="{8C61BB8E-6DA5-414C-AF3E-5AC0D711D14F}" type="presOf" srcId="{18A942BA-DE0C-4FC3-B9DC-5412C9805DDB}" destId="{BE35A886-229C-48BD-84AB-FAEF9409844B}" srcOrd="0" destOrd="3" presId="urn:microsoft.com/office/officeart/2005/8/layout/vList2"/>
    <dgm:cxn modelId="{93FBEDAB-B47D-4AB7-847B-92599AA2621C}" srcId="{B305363A-0349-4919-B669-C4F14A959A32}" destId="{C77F81A9-49BB-4578-B59E-D004297E54C2}" srcOrd="0" destOrd="0" parTransId="{DF00A770-8889-4ABB-8136-E4E24A556640}" sibTransId="{7AFB2EAC-AD0B-431F-906F-7BB126DBDE6E}"/>
    <dgm:cxn modelId="{31404BB2-A50E-4ADC-8AEA-CFD41DB58A65}" type="presOf" srcId="{C77F81A9-49BB-4578-B59E-D004297E54C2}" destId="{47D11F26-06DC-4FC1-B8D6-7D563A73566E}" srcOrd="0" destOrd="0" presId="urn:microsoft.com/office/officeart/2005/8/layout/vList2"/>
    <dgm:cxn modelId="{751D64C1-FD5B-4583-8C33-D60B5AF10CE6}" type="presOf" srcId="{12ECA435-BDA8-4063-B9FF-CF120906FDC5}" destId="{BE35A886-229C-48BD-84AB-FAEF9409844B}" srcOrd="0" destOrd="2" presId="urn:microsoft.com/office/officeart/2005/8/layout/vList2"/>
    <dgm:cxn modelId="{3ED38AC2-3069-4D0E-B23A-F3213A10BEAB}" type="presOf" srcId="{3239348D-5861-49BD-84B4-9556B259BC42}" destId="{BE35A886-229C-48BD-84AB-FAEF9409844B}" srcOrd="0" destOrd="0" presId="urn:microsoft.com/office/officeart/2005/8/layout/vList2"/>
    <dgm:cxn modelId="{308C5DCC-AB69-4ACE-8767-77CBF551FBF1}" srcId="{2C81C87E-5F34-4E1C-A461-0F2BB6730DCC}" destId="{18A942BA-DE0C-4FC3-B9DC-5412C9805DDB}" srcOrd="3" destOrd="0" parTransId="{686F6ACE-4372-481F-A132-55CB0B38BEAD}" sibTransId="{07FF27F0-0D2E-4CB8-BABC-AC8BA4309080}"/>
    <dgm:cxn modelId="{61A2FEDE-29AC-470C-916B-76226AB712CA}" srcId="{2C81C87E-5F34-4E1C-A461-0F2BB6730DCC}" destId="{3C24629D-8EE5-4426-96CA-A2C8A77471A9}" srcOrd="1" destOrd="0" parTransId="{33E20085-5606-4716-B05A-3EB27DCE0EFB}" sibTransId="{0DC129F1-191E-4704-8EF0-FF0680A73690}"/>
    <dgm:cxn modelId="{C72273DF-F68B-4C88-98A1-97517E0FBC01}" type="presOf" srcId="{3C24629D-8EE5-4426-96CA-A2C8A77471A9}" destId="{BE35A886-229C-48BD-84AB-FAEF9409844B}" srcOrd="0" destOrd="1" presId="urn:microsoft.com/office/officeart/2005/8/layout/vList2"/>
    <dgm:cxn modelId="{5D7B01E1-D5F9-4DA5-9A5B-4E418B2BA9A3}" type="presOf" srcId="{B305363A-0349-4919-B669-C4F14A959A32}" destId="{F177638F-D17B-4505-9AFF-6F325E60B562}" srcOrd="0" destOrd="0" presId="urn:microsoft.com/office/officeart/2005/8/layout/vList2"/>
    <dgm:cxn modelId="{479EBDF1-A22E-4763-9A5D-F1623F7C3F11}" srcId="{2C81C87E-5F34-4E1C-A461-0F2BB6730DCC}" destId="{3239348D-5861-49BD-84B4-9556B259BC42}" srcOrd="0" destOrd="0" parTransId="{A080B6D7-D3E2-4B32-AEA5-DBD8842ECD3C}" sibTransId="{7365501C-61B9-4904-8A9B-7682602B5DAB}"/>
    <dgm:cxn modelId="{B83E7480-43E0-4F7D-AE27-543F8BF2711D}" type="presParOf" srcId="{F177638F-D17B-4505-9AFF-6F325E60B562}" destId="{47D11F26-06DC-4FC1-B8D6-7D563A73566E}" srcOrd="0" destOrd="0" presId="urn:microsoft.com/office/officeart/2005/8/layout/vList2"/>
    <dgm:cxn modelId="{172584A1-6E00-43C2-8062-CF7373C7AC80}" type="presParOf" srcId="{F177638F-D17B-4505-9AFF-6F325E60B562}" destId="{88C2382E-35BF-4C0F-983A-BA245A216DDE}" srcOrd="1" destOrd="0" presId="urn:microsoft.com/office/officeart/2005/8/layout/vList2"/>
    <dgm:cxn modelId="{AFDABFDA-8867-48D8-B8D2-FE711D0C964C}" type="presParOf" srcId="{F177638F-D17B-4505-9AFF-6F325E60B562}" destId="{8A93EB69-0379-4EA1-A7CE-DB727A08793D}" srcOrd="2" destOrd="0" presId="urn:microsoft.com/office/officeart/2005/8/layout/vList2"/>
    <dgm:cxn modelId="{9B78CAA4-D446-4890-9CD1-3DDD0A14B678}" type="presParOf" srcId="{F177638F-D17B-4505-9AFF-6F325E60B562}" destId="{BE35A886-229C-48BD-84AB-FAEF940984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6769-CA5D-4749-A31E-161C3A2973DC}">
      <dsp:nvSpPr>
        <dsp:cNvPr id="0" name=""/>
        <dsp:cNvSpPr/>
      </dsp:nvSpPr>
      <dsp:spPr>
        <a:xfrm>
          <a:off x="2873" y="1307832"/>
          <a:ext cx="2051810" cy="1302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13D5B-7723-4554-9418-03B63DA827A7}">
      <dsp:nvSpPr>
        <dsp:cNvPr id="0" name=""/>
        <dsp:cNvSpPr/>
      </dsp:nvSpPr>
      <dsp:spPr>
        <a:xfrm>
          <a:off x="230852" y="1524412"/>
          <a:ext cx="2051810" cy="1302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Background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9013" y="1562573"/>
        <a:ext cx="1975488" cy="1226577"/>
      </dsp:txXfrm>
    </dsp:sp>
    <dsp:sp modelId="{FB577610-D05C-48D6-AF28-1ABE4EF1562E}">
      <dsp:nvSpPr>
        <dsp:cNvPr id="0" name=""/>
        <dsp:cNvSpPr/>
      </dsp:nvSpPr>
      <dsp:spPr>
        <a:xfrm>
          <a:off x="2510642" y="1307832"/>
          <a:ext cx="2051810" cy="1302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1A6F8-FE23-4455-9B4F-8669550F7697}">
      <dsp:nvSpPr>
        <dsp:cNvPr id="0" name=""/>
        <dsp:cNvSpPr/>
      </dsp:nvSpPr>
      <dsp:spPr>
        <a:xfrm>
          <a:off x="2738621" y="1524412"/>
          <a:ext cx="2051810" cy="1302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Aim and objectives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76782" y="1562573"/>
        <a:ext cx="1975488" cy="1226577"/>
      </dsp:txXfrm>
    </dsp:sp>
    <dsp:sp modelId="{24E477E1-B4C4-4715-BA80-DAA5CBCD3906}">
      <dsp:nvSpPr>
        <dsp:cNvPr id="0" name=""/>
        <dsp:cNvSpPr/>
      </dsp:nvSpPr>
      <dsp:spPr>
        <a:xfrm>
          <a:off x="5018410" y="1307832"/>
          <a:ext cx="2051810" cy="1302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45F3E-C9EF-4B42-8194-C46C59850D07}">
      <dsp:nvSpPr>
        <dsp:cNvPr id="0" name=""/>
        <dsp:cNvSpPr/>
      </dsp:nvSpPr>
      <dsp:spPr>
        <a:xfrm>
          <a:off x="5246389" y="1524412"/>
          <a:ext cx="2051810" cy="1302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Conceptual motivation framework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4550" y="1562573"/>
        <a:ext cx="1975488" cy="1226577"/>
      </dsp:txXfrm>
    </dsp:sp>
    <dsp:sp modelId="{371FE97A-5E8B-45DE-BF6A-E083CD55D537}">
      <dsp:nvSpPr>
        <dsp:cNvPr id="0" name=""/>
        <dsp:cNvSpPr/>
      </dsp:nvSpPr>
      <dsp:spPr>
        <a:xfrm>
          <a:off x="7526179" y="1307832"/>
          <a:ext cx="2051810" cy="1302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2CBE-E486-49FE-9895-CD08362612F1}">
      <dsp:nvSpPr>
        <dsp:cNvPr id="0" name=""/>
        <dsp:cNvSpPr/>
      </dsp:nvSpPr>
      <dsp:spPr>
        <a:xfrm>
          <a:off x="7754158" y="1524412"/>
          <a:ext cx="2051810" cy="1302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Conclusion.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92319" y="1562573"/>
        <a:ext cx="1975488" cy="122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1F26-06DC-4FC1-B8D6-7D563A73566E}">
      <dsp:nvSpPr>
        <dsp:cNvPr id="0" name=""/>
        <dsp:cNvSpPr/>
      </dsp:nvSpPr>
      <dsp:spPr>
        <a:xfrm>
          <a:off x="0" y="112889"/>
          <a:ext cx="979868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AIM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784" y="145673"/>
        <a:ext cx="9733116" cy="606012"/>
      </dsp:txXfrm>
    </dsp:sp>
    <dsp:sp modelId="{88C2382E-35BF-4C0F-983A-BA245A216DDE}">
      <dsp:nvSpPr>
        <dsp:cNvPr id="0" name=""/>
        <dsp:cNvSpPr/>
      </dsp:nvSpPr>
      <dsp:spPr>
        <a:xfrm>
          <a:off x="0" y="784469"/>
          <a:ext cx="9798684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0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The research aims to identify the motivation factors that influence labour productivity to develop a conceptual motivational framework to improve construction labour productivity in the U.K.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84469"/>
        <a:ext cx="9798684" cy="1014300"/>
      </dsp:txXfrm>
    </dsp:sp>
    <dsp:sp modelId="{8A93EB69-0379-4EA1-A7CE-DB727A08793D}">
      <dsp:nvSpPr>
        <dsp:cNvPr id="0" name=""/>
        <dsp:cNvSpPr/>
      </dsp:nvSpPr>
      <dsp:spPr>
        <a:xfrm>
          <a:off x="0" y="1798770"/>
          <a:ext cx="979868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OBJECTIVES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784" y="1831554"/>
        <a:ext cx="9733116" cy="606012"/>
      </dsp:txXfrm>
    </dsp:sp>
    <dsp:sp modelId="{BE35A886-229C-48BD-84AB-FAEF9409844B}">
      <dsp:nvSpPr>
        <dsp:cNvPr id="0" name=""/>
        <dsp:cNvSpPr/>
      </dsp:nvSpPr>
      <dsp:spPr>
        <a:xfrm>
          <a:off x="0" y="2470350"/>
          <a:ext cx="9798684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0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identify the motivation factors which influence construction labour productivity in the U.K.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examine the relationship between motivation, social compliance, and labour productivity. 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Examine the motivation factors that could improve labour productivity.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develop a conceptual motivation framework to improve construction labour productivity.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470350"/>
        <a:ext cx="9798684" cy="243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E0192-D74D-DE4B-B54F-3859609973B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DD01-9F14-CD43-A307-CD38F413C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ABFC-90BC-5F4F-950D-A3BE09913D1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AD23-25E4-B74D-82B6-738587F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0D196650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0D196650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0D196650"/><Relationship Id="rId7" Type="http://schemas.openxmlformats.org/officeDocument/2006/relationships/diagramLayout" Target="../diagrams/layou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 rot="10800000">
            <a:off x="-10439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62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2" y="230353"/>
            <a:ext cx="2067127" cy="936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1" y="1767840"/>
            <a:ext cx="11072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Paper ID: 3</a:t>
            </a:r>
          </a:p>
          <a:p>
            <a:pPr algn="ctr"/>
            <a:r>
              <a:rPr lang="en-GB" sz="3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OF CONCEPTUAL MOTIVATION FRAMEWORK TO IMPROVE CONSTRUCTION LABOUR PRODUCTIVITY IN THE U.K.</a:t>
            </a:r>
          </a:p>
          <a:p>
            <a:pPr algn="ctr"/>
            <a:endParaRPr lang="en-US" sz="3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Author: John Kojo Tawiah Hayford</a:t>
            </a:r>
            <a:b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Sch:    LSBU - Built Env. &amp; Architecture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80640" y="4610077"/>
            <a:ext cx="2179040" cy="1645417"/>
            <a:chOff x="8073940" y="2758822"/>
            <a:chExt cx="3816000" cy="2881503"/>
          </a:xfrm>
        </p:grpSpPr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8073940" y="2758822"/>
              <a:ext cx="3816000" cy="2881503"/>
            </a:xfrm>
            <a:prstGeom prst="roundRect">
              <a:avLst>
                <a:gd name="adj" fmla="val 676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391" y="2873954"/>
              <a:ext cx="1584617" cy="2052349"/>
            </a:xfrm>
            <a:prstGeom prst="rect">
              <a:avLst/>
            </a:prstGeom>
          </p:spPr>
        </p:pic>
        <p:pic>
          <p:nvPicPr>
            <p:cNvPr id="10" name="Picture_x0020_2" descr="cid:image001.png@01D2488E.0D19665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875" y="2875322"/>
              <a:ext cx="1791163" cy="1194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873" y="4199574"/>
              <a:ext cx="1859525" cy="6880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2" t="11777" r="50000" b="82641"/>
            <a:stretch/>
          </p:blipFill>
          <p:spPr>
            <a:xfrm>
              <a:off x="8198873" y="4994301"/>
              <a:ext cx="3566135" cy="53110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67" y="283200"/>
            <a:ext cx="1828053" cy="708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251B21-8D12-7875-8633-DAF4EA98EC80}"/>
              </a:ext>
            </a:extLst>
          </p:cNvPr>
          <p:cNvSpPr/>
          <p:nvPr/>
        </p:nvSpPr>
        <p:spPr>
          <a:xfrm>
            <a:off x="30480" y="6543041"/>
            <a:ext cx="12161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1E29E-2972-DE6A-93C6-E4815F250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6363" y="334483"/>
            <a:ext cx="549906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2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spect="1"/>
          </p:cNvSpPr>
          <p:nvPr/>
        </p:nvSpPr>
        <p:spPr>
          <a:xfrm>
            <a:off x="8215406" y="4894930"/>
            <a:ext cx="2444368" cy="1845769"/>
          </a:xfrm>
          <a:prstGeom prst="roundRect">
            <a:avLst>
              <a:gd name="adj" fmla="val 67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86" y="5262904"/>
            <a:ext cx="1015039" cy="1314648"/>
          </a:xfrm>
          <a:prstGeom prst="rect">
            <a:avLst/>
          </a:prstGeom>
        </p:spPr>
      </p:pic>
      <p:pic>
        <p:nvPicPr>
          <p:cNvPr id="10" name="Picture_x0020_2" descr="cid:image001.png@01D2488E.0D1966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88" y="5817814"/>
            <a:ext cx="1147343" cy="76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and white sign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0" y="6136819"/>
            <a:ext cx="1191133" cy="44073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1777" r="50000" b="82641"/>
          <a:stretch/>
        </p:blipFill>
        <p:spPr>
          <a:xfrm>
            <a:off x="6270402" y="6237348"/>
            <a:ext cx="2284315" cy="3402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7588" y="609497"/>
            <a:ext cx="979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OUTLINE OF THE PRESENTATION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83D9F3D-FF80-E780-4358-E28244C2E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359802"/>
              </p:ext>
            </p:extLst>
          </p:nvPr>
        </p:nvGraphicFramePr>
        <p:xfrm>
          <a:off x="1148080" y="1127760"/>
          <a:ext cx="9808843" cy="413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686F313-C9C3-D589-3717-EDC214EEEC4D}"/>
              </a:ext>
            </a:extLst>
          </p:cNvPr>
          <p:cNvSpPr/>
          <p:nvPr/>
        </p:nvSpPr>
        <p:spPr>
          <a:xfrm>
            <a:off x="30480" y="6543041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</p:spTree>
    <p:extLst>
      <p:ext uri="{BB962C8B-B14F-4D97-AF65-F5344CB8AC3E}">
        <p14:creationId xmlns:p14="http://schemas.microsoft.com/office/powerpoint/2010/main" val="15749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E2043-4CAB-F86B-D3C9-50E01AC7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pPr lvl="0" algn="ctr"/>
            <a:r>
              <a:rPr lang="en-US" sz="3300" b="1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br>
              <a:rPr lang="en-US" sz="3400" noProof="0"/>
            </a:br>
            <a:endParaRPr lang="en-GB" sz="3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5A33-C7C3-8C7A-F61C-CBBF942C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40618"/>
            <a:ext cx="4974336" cy="4335062"/>
          </a:xfrm>
        </p:spPr>
        <p:txBody>
          <a:bodyPr>
            <a:noAutofit/>
          </a:bodyPr>
          <a:lstStyle/>
          <a:p>
            <a:pPr lvl="0" algn="just"/>
            <a:r>
              <a:rPr lang="en-GB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The construction industry in the U.K. is set to become the largest market by 2030.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 achieve this, the U.K. government has called to cut the cost of construction by 33% and to deliver 50% faster projects by 2025.</a:t>
            </a:r>
          </a:p>
          <a:p>
            <a:pPr lvl="0" algn="just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However, the trend of construction industry productivity in the U.K. has been consistently low relative to other industries resulting in a skilled labour shortage, project delays, high construction costs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and low productivity growth</a:t>
            </a:r>
            <a:r>
              <a:rPr lang="en-GB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 descr="UK construction">
            <a:extLst>
              <a:ext uri="{FF2B5EF4-FFF2-40B4-BE49-F238E27FC236}">
                <a16:creationId xmlns:a16="http://schemas.microsoft.com/office/drawing/2014/main" id="{2EEC8A1E-3D8A-4334-BB91-6F2429F2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1393743"/>
            <a:ext cx="6440424" cy="478322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C3D91D-1F86-03E1-298C-EC6B1748723A}"/>
              </a:ext>
            </a:extLst>
          </p:cNvPr>
          <p:cNvSpPr/>
          <p:nvPr/>
        </p:nvSpPr>
        <p:spPr>
          <a:xfrm>
            <a:off x="30480" y="6598125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</p:spTree>
    <p:extLst>
      <p:ext uri="{BB962C8B-B14F-4D97-AF65-F5344CB8AC3E}">
        <p14:creationId xmlns:p14="http://schemas.microsoft.com/office/powerpoint/2010/main" val="37777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57590" y="302275"/>
            <a:ext cx="97993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AIM AND OBJECTIVES </a:t>
            </a:r>
          </a:p>
        </p:txBody>
      </p:sp>
      <p:pic>
        <p:nvPicPr>
          <p:cNvPr id="16" name="Picture 15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86" y="5262904"/>
            <a:ext cx="1015039" cy="1314648"/>
          </a:xfrm>
          <a:prstGeom prst="rect">
            <a:avLst/>
          </a:prstGeom>
        </p:spPr>
      </p:pic>
      <p:pic>
        <p:nvPicPr>
          <p:cNvPr id="21" name="Picture 20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86" y="5262904"/>
            <a:ext cx="1015039" cy="1314648"/>
          </a:xfrm>
          <a:prstGeom prst="rect">
            <a:avLst/>
          </a:prstGeom>
        </p:spPr>
      </p:pic>
      <p:pic>
        <p:nvPicPr>
          <p:cNvPr id="22" name="Picture_x0020_2" descr="cid:image001.png@01D2488E.0D1966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88" y="5817814"/>
            <a:ext cx="1147343" cy="76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blue and white sign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00" y="6136819"/>
            <a:ext cx="1191133" cy="440733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t="11777" r="50000" b="82641"/>
          <a:stretch/>
        </p:blipFill>
        <p:spPr>
          <a:xfrm>
            <a:off x="6270402" y="6237348"/>
            <a:ext cx="2284315" cy="340204"/>
          </a:xfrm>
          <a:prstGeom prst="rect">
            <a:avLst/>
          </a:prstGeom>
        </p:spPr>
      </p:pic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4037A8AA-A9F9-7EA3-9CA0-2AD2188D0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21872"/>
              </p:ext>
            </p:extLst>
          </p:nvPr>
        </p:nvGraphicFramePr>
        <p:xfrm>
          <a:off x="1158240" y="916148"/>
          <a:ext cx="9798684" cy="501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67A54C-5E56-8191-CE50-C880BC99BFF1}"/>
              </a:ext>
            </a:extLst>
          </p:cNvPr>
          <p:cNvSpPr/>
          <p:nvPr/>
        </p:nvSpPr>
        <p:spPr>
          <a:xfrm>
            <a:off x="30480" y="6543041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</p:spTree>
    <p:extLst>
      <p:ext uri="{BB962C8B-B14F-4D97-AF65-F5344CB8AC3E}">
        <p14:creationId xmlns:p14="http://schemas.microsoft.com/office/powerpoint/2010/main" val="12402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5035" y="233572"/>
            <a:ext cx="98768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CONCEPTUAL MOTIVATION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66DFB-7F4A-1B86-D000-93D7F18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35" y="820217"/>
            <a:ext cx="10241929" cy="5558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5434A-A491-1414-B3D6-D9B01F912E30}"/>
              </a:ext>
            </a:extLst>
          </p:cNvPr>
          <p:cNvSpPr/>
          <p:nvPr/>
        </p:nvSpPr>
        <p:spPr>
          <a:xfrm>
            <a:off x="30480" y="6543041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388C9-A1F8-B7B4-FFDD-0E18C5F21918}"/>
              </a:ext>
            </a:extLst>
          </p:cNvPr>
          <p:cNvSpPr txBox="1"/>
          <p:nvPr/>
        </p:nvSpPr>
        <p:spPr>
          <a:xfrm>
            <a:off x="2591276" y="1506055"/>
            <a:ext cx="3700414" cy="4524315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Requests delays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communication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Leadership management style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Welfare facilities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policy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image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order's during execution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Tools/equipment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Conditions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Clarity and completeness of technical specifications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AB631-1DF3-1C36-7E7F-79A7C813C9C8}"/>
              </a:ext>
            </a:extLst>
          </p:cNvPr>
          <p:cNvSpPr txBox="1"/>
          <p:nvPr/>
        </p:nvSpPr>
        <p:spPr>
          <a:xfrm>
            <a:off x="5176429" y="4280150"/>
            <a:ext cx="3700413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Companies engaged in social compliance policies and practices earn a positive image and attract skilled labour, improving productivity (Umeokafor et al., 2014).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BC38-6B45-4B57-05C1-18DE6CA9542F}"/>
              </a:ext>
            </a:extLst>
          </p:cNvPr>
          <p:cNvSpPr txBox="1"/>
          <p:nvPr/>
        </p:nvSpPr>
        <p:spPr>
          <a:xfrm>
            <a:off x="4147560" y="820217"/>
            <a:ext cx="4729282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H1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compliance ensures all these labour rights prescribed by U.K. labour rights and practices and the international labour organisation (ILO) labour rights convention (Fukunishi and Yamagata, 2013).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B48D-3E83-57F3-3978-116102EE8D12}"/>
              </a:ext>
            </a:extLst>
          </p:cNvPr>
          <p:cNvSpPr txBox="1"/>
          <p:nvPr/>
        </p:nvSpPr>
        <p:spPr>
          <a:xfrm>
            <a:off x="8051638" y="3464701"/>
            <a:ext cx="3700413" cy="923330"/>
          </a:xfrm>
          <a:prstGeom prst="rect">
            <a:avLst/>
          </a:prstGeom>
          <a:solidFill>
            <a:srgbClr val="FFC000"/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Motivated labour enhances labour productivity (Baral, 2010; Ferdous, 2015; Alam and Alias, 2018)</a:t>
            </a:r>
          </a:p>
        </p:txBody>
      </p:sp>
    </p:spTree>
    <p:extLst>
      <p:ext uri="{BB962C8B-B14F-4D97-AF65-F5344CB8AC3E}">
        <p14:creationId xmlns:p14="http://schemas.microsoft.com/office/powerpoint/2010/main" val="17813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5035" y="233572"/>
            <a:ext cx="98768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CONTRIBUTION TO 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66DFB-7F4A-1B86-D000-93D7F182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3" y="1122912"/>
            <a:ext cx="9959248" cy="5185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5434A-A491-1414-B3D6-D9B01F912E30}"/>
              </a:ext>
            </a:extLst>
          </p:cNvPr>
          <p:cNvSpPr/>
          <p:nvPr/>
        </p:nvSpPr>
        <p:spPr>
          <a:xfrm>
            <a:off x="30480" y="6543041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388C9-A1F8-B7B4-FFDD-0E18C5F21918}"/>
              </a:ext>
            </a:extLst>
          </p:cNvPr>
          <p:cNvSpPr txBox="1"/>
          <p:nvPr/>
        </p:nvSpPr>
        <p:spPr>
          <a:xfrm>
            <a:off x="3382178" y="2705896"/>
            <a:ext cx="5310130" cy="122287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and enforcement in this study is an aspect of company management concerned with the extent to which a company operates by the terms and conditions of labour motivation policy and practices.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AB631-1DF3-1C36-7E7F-79A7C813C9C8}"/>
              </a:ext>
            </a:extLst>
          </p:cNvPr>
          <p:cNvSpPr txBox="1"/>
          <p:nvPr/>
        </p:nvSpPr>
        <p:spPr>
          <a:xfrm>
            <a:off x="3629689" y="2580334"/>
            <a:ext cx="3855289" cy="121091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Assessment process: recognition of motivation compliance certificate before labour or contractor is allowed to work on-site.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8BC38-6B45-4B57-05C1-18DE6CA9542F}"/>
              </a:ext>
            </a:extLst>
          </p:cNvPr>
          <p:cNvSpPr txBox="1"/>
          <p:nvPr/>
        </p:nvSpPr>
        <p:spPr>
          <a:xfrm>
            <a:off x="3847030" y="2365880"/>
            <a:ext cx="4083516" cy="922284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The employer’s right to monitor the employee’s motivation compliance is written for both parties as a right or duty.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0B48D-3E83-57F3-3978-116102EE8D12}"/>
              </a:ext>
            </a:extLst>
          </p:cNvPr>
          <p:cNvSpPr txBox="1"/>
          <p:nvPr/>
        </p:nvSpPr>
        <p:spPr>
          <a:xfrm>
            <a:off x="3823912" y="2794871"/>
            <a:ext cx="3466845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/>
              <a:t>3) Contract process: employers create a framework to enable contractors to report motivation compliance activities.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D0E5F-5180-FC1E-435F-49E22A980A4D}"/>
              </a:ext>
            </a:extLst>
          </p:cNvPr>
          <p:cNvSpPr txBox="1"/>
          <p:nvPr/>
        </p:nvSpPr>
        <p:spPr>
          <a:xfrm>
            <a:off x="3860656" y="3048822"/>
            <a:ext cx="3499601" cy="953527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/>
              <a:t>4) Third-party Consultants to look for undiscovered compliance gaps and ensure motivation compliance.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F0555-3685-3118-CD14-A3FD7C666CA2}"/>
              </a:ext>
            </a:extLst>
          </p:cNvPr>
          <p:cNvSpPr txBox="1"/>
          <p:nvPr/>
        </p:nvSpPr>
        <p:spPr>
          <a:xfrm>
            <a:off x="3891293" y="3288164"/>
            <a:ext cx="3495473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5) Enforcement: non-compliant will incur penalties such as disciplinary action from a supervisor, employer issue an enforceable stop-work order, and Lawsuits brought by labour against their contractor.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A965B-1B2B-D28C-C030-0603C8DFF621}"/>
              </a:ext>
            </a:extLst>
          </p:cNvPr>
          <p:cNvSpPr txBox="1"/>
          <p:nvPr/>
        </p:nvSpPr>
        <p:spPr>
          <a:xfrm>
            <a:off x="3950614" y="3568766"/>
            <a:ext cx="3497412" cy="129586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6) Motivation in this study refers to good social compliance that enhances labour motivation and higher productivity.  </a:t>
            </a:r>
          </a:p>
        </p:txBody>
      </p:sp>
    </p:spTree>
    <p:extLst>
      <p:ext uri="{BB962C8B-B14F-4D97-AF65-F5344CB8AC3E}">
        <p14:creationId xmlns:p14="http://schemas.microsoft.com/office/powerpoint/2010/main" val="1934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86" y="305513"/>
            <a:ext cx="2073835" cy="939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2" y="424834"/>
            <a:ext cx="1828053" cy="708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89FBB-E16A-FE7C-4978-AA98B38E39BE}"/>
              </a:ext>
            </a:extLst>
          </p:cNvPr>
          <p:cNvSpPr txBox="1"/>
          <p:nvPr/>
        </p:nvSpPr>
        <p:spPr>
          <a:xfrm>
            <a:off x="4462285" y="526955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B3C0B8-CE50-6737-B7D8-C0C5C5570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37" y="1347150"/>
            <a:ext cx="10093326" cy="52112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6369B-3E29-EFB1-FE3A-F20EC3EF492A}"/>
              </a:ext>
            </a:extLst>
          </p:cNvPr>
          <p:cNvSpPr/>
          <p:nvPr/>
        </p:nvSpPr>
        <p:spPr>
          <a:xfrm>
            <a:off x="30480" y="6543041"/>
            <a:ext cx="12161520" cy="31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London South Bank University PGR Summer Conference, 03-06 July 2023, London -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8EF46-4971-A0A2-8142-FA2C678D0016}"/>
              </a:ext>
            </a:extLst>
          </p:cNvPr>
          <p:cNvSpPr txBox="1"/>
          <p:nvPr/>
        </p:nvSpPr>
        <p:spPr>
          <a:xfrm>
            <a:off x="3508870" y="1164220"/>
            <a:ext cx="5310130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theoretical review has led to an understanding of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motivation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and the constructs that have led to the development of the conceptual motivational framework to enhance labour motivation and improve labour productivity.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BC863-2C39-20FD-89B8-EC77F1F57032}"/>
              </a:ext>
            </a:extLst>
          </p:cNvPr>
          <p:cNvSpPr txBox="1"/>
          <p:nvPr/>
        </p:nvSpPr>
        <p:spPr>
          <a:xfrm>
            <a:off x="3508870" y="4597167"/>
            <a:ext cx="540829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The next stage is to empirically test the framework in the U.K. construction sites.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A84B8-112C-56AD-4182-CED2D2A50E7C}"/>
              </a:ext>
            </a:extLst>
          </p:cNvPr>
          <p:cNvSpPr txBox="1"/>
          <p:nvPr/>
        </p:nvSpPr>
        <p:spPr>
          <a:xfrm>
            <a:off x="3508870" y="5463529"/>
            <a:ext cx="540829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The framework could enhance management decision when wanting to improve labour productivity on site.</a:t>
            </a:r>
          </a:p>
        </p:txBody>
      </p:sp>
    </p:spTree>
    <p:extLst>
      <p:ext uri="{BB962C8B-B14F-4D97-AF65-F5344CB8AC3E}">
        <p14:creationId xmlns:p14="http://schemas.microsoft.com/office/powerpoint/2010/main" val="16771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DA PPT [Read-Only]" id="{54349924-13EC-4498-A899-FEE6C3FAD042}" vid="{BE3A3CA9-1654-4279-99FB-979374E66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EBAC0C826AB40B399B1B0A366E006" ma:contentTypeVersion="13" ma:contentTypeDescription="Create a new document." ma:contentTypeScope="" ma:versionID="f82ee8a4fb260788cee68117f42bff39">
  <xsd:schema xmlns:xsd="http://www.w3.org/2001/XMLSchema" xmlns:xs="http://www.w3.org/2001/XMLSchema" xmlns:p="http://schemas.microsoft.com/office/2006/metadata/properties" xmlns:ns3="85476264-5d55-40c0-ba61-77f556c6bb0b" xmlns:ns4="46de4168-e81d-45aa-8825-fe5ae241603f" targetNamespace="http://schemas.microsoft.com/office/2006/metadata/properties" ma:root="true" ma:fieldsID="5129d28220b813c741ff7ba9071508f8" ns3:_="" ns4:_="">
    <xsd:import namespace="85476264-5d55-40c0-ba61-77f556c6bb0b"/>
    <xsd:import namespace="46de4168-e81d-45aa-8825-fe5ae24160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76264-5d55-40c0-ba61-77f556c6bb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e4168-e81d-45aa-8825-fe5ae241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46A47-BA99-4428-9BB8-52C6FF2F07F9}">
  <ds:schemaRefs>
    <ds:schemaRef ds:uri="http://schemas.microsoft.com/office/infopath/2007/PartnerControls"/>
    <ds:schemaRef ds:uri="http://schemas.openxmlformats.org/package/2006/metadata/core-properties"/>
    <ds:schemaRef ds:uri="46de4168-e81d-45aa-8825-fe5ae241603f"/>
    <ds:schemaRef ds:uri="http://schemas.microsoft.com/office/2006/documentManagement/types"/>
    <ds:schemaRef ds:uri="http://purl.org/dc/dcmitype/"/>
    <ds:schemaRef ds:uri="85476264-5d55-40c0-ba61-77f556c6bb0b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225168-2D09-4164-8A2C-A3EB2E335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476264-5d55-40c0-ba61-77f556c6bb0b"/>
    <ds:schemaRef ds:uri="46de4168-e81d-45aa-8825-fe5ae2416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BFF667-5CF0-42FA-AE02-E5CCBAC54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London Doctoral Academy PPT 2018_02_20</Template>
  <TotalTime>35256</TotalTime>
  <Words>695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BACKGROUND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Hayford, John Kojo Tawiah 2</dc:creator>
  <cp:lastModifiedBy>Hayford, John Kojo Tawiah 2</cp:lastModifiedBy>
  <cp:revision>26</cp:revision>
  <dcterms:created xsi:type="dcterms:W3CDTF">2022-05-02T11:30:45Z</dcterms:created>
  <dcterms:modified xsi:type="dcterms:W3CDTF">2023-07-05T18:58:54Z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0x010100006EBAC0C826AB40B399B1B0A366E006</vt:lpwstr>
  </property>
</Properties>
</file>