
<file path=[Content_Types].xml><?xml version="1.0" encoding="utf-8"?>
<Types xmlns="http://schemas.openxmlformats.org/package/2006/content-types">
  <Default Extension="0D196650" ContentType="image/pn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256" r:id="rId5"/>
    <p:sldId id="257" r:id="rId6"/>
    <p:sldId id="276" r:id="rId7"/>
    <p:sldId id="258" r:id="rId8"/>
    <p:sldId id="262" r:id="rId9"/>
    <p:sldId id="311" r:id="rId10"/>
    <p:sldId id="313" r:id="rId11"/>
    <p:sldId id="30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AB49736-8C71-4542-96D3-96A3C2A88202}">
          <p14:sldIdLst>
            <p14:sldId id="256"/>
            <p14:sldId id="257"/>
            <p14:sldId id="276"/>
            <p14:sldId id="258"/>
            <p14:sldId id="262"/>
            <p14:sldId id="311"/>
            <p14:sldId id="313"/>
          </p14:sldIdLst>
        </p14:section>
        <p14:section name="Untitled Section" id="{7309E3E7-20EF-4269-86E8-40BAB158B450}">
          <p14:sldIdLst>
            <p14:sldId id="304"/>
          </p14:sldIdLst>
        </p14:section>
      </p14:sectionLst>
    </p:ext>
    <p:ext uri="{EFAFB233-063F-42B5-8137-9DF3F51BA10A}">
      <p15:sldGuideLst xmlns:p15="http://schemas.microsoft.com/office/powerpoint/2012/main">
        <p15:guide id="1" orient="horz" pos="777" userDrawn="1">
          <p15:clr>
            <a:srgbClr val="A4A3A4"/>
          </p15:clr>
        </p15:guide>
        <p15:guide id="2" pos="690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232E"/>
    <a:srgbClr val="00A499"/>
    <a:srgbClr val="DC23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F329FA-A600-4481-BA84-C71E7025AB79}" v="2" dt="2022-12-06T06:39:56.9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25"/>
    <p:restoredTop sz="92923" autoAdjust="0"/>
  </p:normalViewPr>
  <p:slideViewPr>
    <p:cSldViewPr snapToGrid="0" snapToObjects="1">
      <p:cViewPr varScale="1">
        <p:scale>
          <a:sx n="54" d="100"/>
          <a:sy n="54" d="100"/>
        </p:scale>
        <p:origin x="816" y="24"/>
      </p:cViewPr>
      <p:guideLst>
        <p:guide orient="horz" pos="777"/>
        <p:guide pos="69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yford, John Kojo Tawiah 2" userId="bcee5227-dd21-4099-b03a-fd9f50627f8a" providerId="ADAL" clId="{95F329FA-A600-4481-BA84-C71E7025AB79}"/>
    <pc:docChg chg="undo custSel modSld">
      <pc:chgData name="Hayford, John Kojo Tawiah 2" userId="bcee5227-dd21-4099-b03a-fd9f50627f8a" providerId="ADAL" clId="{95F329FA-A600-4481-BA84-C71E7025AB79}" dt="2022-12-06T16:53:12.157" v="20" actId="14100"/>
      <pc:docMkLst>
        <pc:docMk/>
      </pc:docMkLst>
      <pc:sldChg chg="modSp mod">
        <pc:chgData name="Hayford, John Kojo Tawiah 2" userId="bcee5227-dd21-4099-b03a-fd9f50627f8a" providerId="ADAL" clId="{95F329FA-A600-4481-BA84-C71E7025AB79}" dt="2022-12-06T16:53:12.157" v="20" actId="14100"/>
        <pc:sldMkLst>
          <pc:docMk/>
          <pc:sldMk cId="462627944" sldId="256"/>
        </pc:sldMkLst>
        <pc:picChg chg="mod">
          <ac:chgData name="Hayford, John Kojo Tawiah 2" userId="bcee5227-dd21-4099-b03a-fd9f50627f8a" providerId="ADAL" clId="{95F329FA-A600-4481-BA84-C71E7025AB79}" dt="2022-12-06T16:53:12.157" v="20" actId="14100"/>
          <ac:picMkLst>
            <pc:docMk/>
            <pc:sldMk cId="462627944" sldId="256"/>
            <ac:picMk id="5" creationId="{00000000-0000-0000-0000-000000000000}"/>
          </ac:picMkLst>
        </pc:picChg>
      </pc:sldChg>
      <pc:sldChg chg="modSp mod modAnim">
        <pc:chgData name="Hayford, John Kojo Tawiah 2" userId="bcee5227-dd21-4099-b03a-fd9f50627f8a" providerId="ADAL" clId="{95F329FA-A600-4481-BA84-C71E7025AB79}" dt="2022-12-06T06:43:11.168" v="19" actId="14100"/>
        <pc:sldMkLst>
          <pc:docMk/>
          <pc:sldMk cId="1677121647" sldId="304"/>
        </pc:sldMkLst>
        <pc:spChg chg="mod">
          <ac:chgData name="Hayford, John Kojo Tawiah 2" userId="bcee5227-dd21-4099-b03a-fd9f50627f8a" providerId="ADAL" clId="{95F329FA-A600-4481-BA84-C71E7025AB79}" dt="2022-12-06T06:39:56.923" v="17"/>
          <ac:spMkLst>
            <pc:docMk/>
            <pc:sldMk cId="1677121647" sldId="304"/>
            <ac:spMk id="5" creationId="{38C8EF46-4971-A0A2-8142-FA2C678D0016}"/>
          </ac:spMkLst>
        </pc:spChg>
        <pc:spChg chg="mod">
          <ac:chgData name="Hayford, John Kojo Tawiah 2" userId="bcee5227-dd21-4099-b03a-fd9f50627f8a" providerId="ADAL" clId="{95F329FA-A600-4481-BA84-C71E7025AB79}" dt="2022-12-06T06:43:11.168" v="19" actId="14100"/>
          <ac:spMkLst>
            <pc:docMk/>
            <pc:sldMk cId="1677121647" sldId="304"/>
            <ac:spMk id="6" creationId="{40485A16-9DCB-0AB8-A256-F567A4117CB6}"/>
          </ac:spMkLst>
        </pc:spChg>
        <pc:spChg chg="mod">
          <ac:chgData name="Hayford, John Kojo Tawiah 2" userId="bcee5227-dd21-4099-b03a-fd9f50627f8a" providerId="ADAL" clId="{95F329FA-A600-4481-BA84-C71E7025AB79}" dt="2022-12-06T06:41:19.466" v="18" actId="14100"/>
          <ac:spMkLst>
            <pc:docMk/>
            <pc:sldMk cId="1677121647" sldId="304"/>
            <ac:spMk id="7" creationId="{9DFA84B8-112C-56AD-4182-CED2D2A50E7C}"/>
          </ac:spMkLst>
        </pc:spChg>
      </pc:sldChg>
      <pc:sldChg chg="modSp mod">
        <pc:chgData name="Hayford, John Kojo Tawiah 2" userId="bcee5227-dd21-4099-b03a-fd9f50627f8a" providerId="ADAL" clId="{95F329FA-A600-4481-BA84-C71E7025AB79}" dt="2022-12-06T06:02:29.932" v="8" actId="14100"/>
        <pc:sldMkLst>
          <pc:docMk/>
          <pc:sldMk cId="1934445289" sldId="311"/>
        </pc:sldMkLst>
        <pc:spChg chg="mod">
          <ac:chgData name="Hayford, John Kojo Tawiah 2" userId="bcee5227-dd21-4099-b03a-fd9f50627f8a" providerId="ADAL" clId="{95F329FA-A600-4481-BA84-C71E7025AB79}" dt="2022-12-06T05:55:46.262" v="0" actId="14100"/>
          <ac:spMkLst>
            <pc:docMk/>
            <pc:sldMk cId="1934445289" sldId="311"/>
            <ac:spMk id="4" creationId="{6F18BC38-6B45-4B57-05C1-18DE6CA9542F}"/>
          </ac:spMkLst>
        </pc:spChg>
        <pc:spChg chg="mod">
          <ac:chgData name="Hayford, John Kojo Tawiah 2" userId="bcee5227-dd21-4099-b03a-fd9f50627f8a" providerId="ADAL" clId="{95F329FA-A600-4481-BA84-C71E7025AB79}" dt="2022-12-06T05:58:44.753" v="5" actId="14100"/>
          <ac:spMkLst>
            <pc:docMk/>
            <pc:sldMk cId="1934445289" sldId="311"/>
            <ac:spMk id="5" creationId="{B280B48D-3E83-57F3-3978-116102EE8D12}"/>
          </ac:spMkLst>
        </pc:spChg>
        <pc:spChg chg="mod">
          <ac:chgData name="Hayford, John Kojo Tawiah 2" userId="bcee5227-dd21-4099-b03a-fd9f50627f8a" providerId="ADAL" clId="{95F329FA-A600-4481-BA84-C71E7025AB79}" dt="2022-12-06T06:00:16.802" v="6" actId="14100"/>
          <ac:spMkLst>
            <pc:docMk/>
            <pc:sldMk cId="1934445289" sldId="311"/>
            <ac:spMk id="6" creationId="{4C3D0E5F-5180-FC1E-435F-49E22A980A4D}"/>
          </ac:spMkLst>
        </pc:spChg>
        <pc:spChg chg="mod">
          <ac:chgData name="Hayford, John Kojo Tawiah 2" userId="bcee5227-dd21-4099-b03a-fd9f50627f8a" providerId="ADAL" clId="{95F329FA-A600-4481-BA84-C71E7025AB79}" dt="2022-12-06T06:01:26.818" v="7" actId="14100"/>
          <ac:spMkLst>
            <pc:docMk/>
            <pc:sldMk cId="1934445289" sldId="311"/>
            <ac:spMk id="7" creationId="{F85F0555-3685-3118-CD14-A3FD7C666CA2}"/>
          </ac:spMkLst>
        </pc:spChg>
        <pc:spChg chg="mod">
          <ac:chgData name="Hayford, John Kojo Tawiah 2" userId="bcee5227-dd21-4099-b03a-fd9f50627f8a" providerId="ADAL" clId="{95F329FA-A600-4481-BA84-C71E7025AB79}" dt="2022-12-06T06:02:29.932" v="8" actId="14100"/>
          <ac:spMkLst>
            <pc:docMk/>
            <pc:sldMk cId="1934445289" sldId="311"/>
            <ac:spMk id="8" creationId="{B97A965B-1B2B-D28C-C030-0603C8DFF621}"/>
          </ac:spMkLst>
        </pc:spChg>
        <pc:spChg chg="mod">
          <ac:chgData name="Hayford, John Kojo Tawiah 2" userId="bcee5227-dd21-4099-b03a-fd9f50627f8a" providerId="ADAL" clId="{95F329FA-A600-4481-BA84-C71E7025AB79}" dt="2022-12-06T05:56:54.994" v="1" actId="14100"/>
          <ac:spMkLst>
            <pc:docMk/>
            <pc:sldMk cId="1934445289" sldId="311"/>
            <ac:spMk id="11" creationId="{B35AB631-1DF3-1C36-7E7F-79A7C813C9C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1EFC1E-AC2B-46E1-9AF8-DDAD5758AE8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5111931-01D7-482C-89A7-F2D6FDF54A55}">
      <dgm:prSet custT="1"/>
      <dgm:spPr/>
      <dgm:t>
        <a:bodyPr/>
        <a:lstStyle/>
        <a:p>
          <a:r>
            <a:rPr lang="en-GB" sz="2200" dirty="0">
              <a:latin typeface="Calibri" panose="020F0502020204030204" pitchFamily="34" charset="0"/>
              <a:cs typeface="Calibri" panose="020F0502020204030204" pitchFamily="34" charset="0"/>
            </a:rPr>
            <a:t>Background</a:t>
          </a:r>
          <a:endParaRPr lang="en-US" sz="2200" dirty="0">
            <a:latin typeface="Calibri" panose="020F0502020204030204" pitchFamily="34" charset="0"/>
            <a:cs typeface="Calibri" panose="020F0502020204030204" pitchFamily="34" charset="0"/>
          </a:endParaRPr>
        </a:p>
      </dgm:t>
    </dgm:pt>
    <dgm:pt modelId="{723E60B5-102E-4D7D-9AC1-BA82D4E269C1}" type="parTrans" cxnId="{443FC916-28E1-4406-AAF9-E0F69D440E63}">
      <dgm:prSet/>
      <dgm:spPr/>
      <dgm:t>
        <a:bodyPr/>
        <a:lstStyle/>
        <a:p>
          <a:endParaRPr lang="en-US" sz="2000">
            <a:latin typeface="Calibri" panose="020F0502020204030204" pitchFamily="34" charset="0"/>
            <a:cs typeface="Calibri" panose="020F0502020204030204" pitchFamily="34" charset="0"/>
          </a:endParaRPr>
        </a:p>
      </dgm:t>
    </dgm:pt>
    <dgm:pt modelId="{33EFC10D-0578-4D1A-A1D1-738CD949053F}" type="sibTrans" cxnId="{443FC916-28E1-4406-AAF9-E0F69D440E63}">
      <dgm:prSet/>
      <dgm:spPr/>
      <dgm:t>
        <a:bodyPr/>
        <a:lstStyle/>
        <a:p>
          <a:endParaRPr lang="en-US" sz="2000">
            <a:latin typeface="Calibri" panose="020F0502020204030204" pitchFamily="34" charset="0"/>
            <a:cs typeface="Calibri" panose="020F0502020204030204" pitchFamily="34" charset="0"/>
          </a:endParaRPr>
        </a:p>
      </dgm:t>
    </dgm:pt>
    <dgm:pt modelId="{7C89BE30-4DD8-43ED-815B-642B4691547E}">
      <dgm:prSet custT="1"/>
      <dgm:spPr/>
      <dgm:t>
        <a:bodyPr/>
        <a:lstStyle/>
        <a:p>
          <a:r>
            <a:rPr lang="en-GB" sz="2200" dirty="0">
              <a:latin typeface="Calibri" panose="020F0502020204030204" pitchFamily="34" charset="0"/>
              <a:cs typeface="Calibri" panose="020F0502020204030204" pitchFamily="34" charset="0"/>
            </a:rPr>
            <a:t>Aim and objectives </a:t>
          </a:r>
          <a:endParaRPr lang="en-US" sz="2200" dirty="0">
            <a:latin typeface="Calibri" panose="020F0502020204030204" pitchFamily="34" charset="0"/>
            <a:cs typeface="Calibri" panose="020F0502020204030204" pitchFamily="34" charset="0"/>
          </a:endParaRPr>
        </a:p>
      </dgm:t>
    </dgm:pt>
    <dgm:pt modelId="{7D8EB99E-DDF8-480B-86CB-48C48BFF9BBB}" type="parTrans" cxnId="{D7EC8E20-46A5-4AB1-9024-039154F05D90}">
      <dgm:prSet/>
      <dgm:spPr/>
      <dgm:t>
        <a:bodyPr/>
        <a:lstStyle/>
        <a:p>
          <a:endParaRPr lang="en-US" sz="2000">
            <a:latin typeface="Calibri" panose="020F0502020204030204" pitchFamily="34" charset="0"/>
            <a:cs typeface="Calibri" panose="020F0502020204030204" pitchFamily="34" charset="0"/>
          </a:endParaRPr>
        </a:p>
      </dgm:t>
    </dgm:pt>
    <dgm:pt modelId="{256FEE11-7864-4478-B422-594DCAC69A94}" type="sibTrans" cxnId="{D7EC8E20-46A5-4AB1-9024-039154F05D90}">
      <dgm:prSet/>
      <dgm:spPr/>
      <dgm:t>
        <a:bodyPr/>
        <a:lstStyle/>
        <a:p>
          <a:endParaRPr lang="en-US" sz="2000">
            <a:latin typeface="Calibri" panose="020F0502020204030204" pitchFamily="34" charset="0"/>
            <a:cs typeface="Calibri" panose="020F0502020204030204" pitchFamily="34" charset="0"/>
          </a:endParaRPr>
        </a:p>
      </dgm:t>
    </dgm:pt>
    <dgm:pt modelId="{C446A518-6709-457D-B407-7505FDB387C9}">
      <dgm:prSet custT="1"/>
      <dgm:spPr/>
      <dgm:t>
        <a:bodyPr/>
        <a:lstStyle/>
        <a:p>
          <a:r>
            <a:rPr lang="en-GB" sz="2200" dirty="0">
              <a:latin typeface="Calibri" panose="020F0502020204030204" pitchFamily="34" charset="0"/>
              <a:cs typeface="Calibri" panose="020F0502020204030204" pitchFamily="34" charset="0"/>
            </a:rPr>
            <a:t>Conceptual motivation framework</a:t>
          </a:r>
          <a:endParaRPr lang="en-US" sz="2200" dirty="0">
            <a:latin typeface="Calibri" panose="020F0502020204030204" pitchFamily="34" charset="0"/>
            <a:cs typeface="Calibri" panose="020F0502020204030204" pitchFamily="34" charset="0"/>
          </a:endParaRPr>
        </a:p>
      </dgm:t>
    </dgm:pt>
    <dgm:pt modelId="{E0F2B5FA-ACF7-40EF-BF8B-6BDFDF8CA827}" type="parTrans" cxnId="{4B5E38E0-7885-41DF-9A69-80852818222E}">
      <dgm:prSet/>
      <dgm:spPr/>
      <dgm:t>
        <a:bodyPr/>
        <a:lstStyle/>
        <a:p>
          <a:endParaRPr lang="en-US" sz="2000">
            <a:latin typeface="Calibri" panose="020F0502020204030204" pitchFamily="34" charset="0"/>
            <a:cs typeface="Calibri" panose="020F0502020204030204" pitchFamily="34" charset="0"/>
          </a:endParaRPr>
        </a:p>
      </dgm:t>
    </dgm:pt>
    <dgm:pt modelId="{2E434BF0-8F15-4941-B5FE-75786BF5F0E0}" type="sibTrans" cxnId="{4B5E38E0-7885-41DF-9A69-80852818222E}">
      <dgm:prSet/>
      <dgm:spPr/>
      <dgm:t>
        <a:bodyPr/>
        <a:lstStyle/>
        <a:p>
          <a:endParaRPr lang="en-US" sz="2000">
            <a:latin typeface="Calibri" panose="020F0502020204030204" pitchFamily="34" charset="0"/>
            <a:cs typeface="Calibri" panose="020F0502020204030204" pitchFamily="34" charset="0"/>
          </a:endParaRPr>
        </a:p>
      </dgm:t>
    </dgm:pt>
    <dgm:pt modelId="{FB661169-F722-4D15-BC94-930053190179}">
      <dgm:prSet custT="1"/>
      <dgm:spPr/>
      <dgm:t>
        <a:bodyPr/>
        <a:lstStyle/>
        <a:p>
          <a:r>
            <a:rPr lang="en-GB" sz="2200" dirty="0">
              <a:latin typeface="Calibri" panose="020F0502020204030204" pitchFamily="34" charset="0"/>
              <a:cs typeface="Calibri" panose="020F0502020204030204" pitchFamily="34" charset="0"/>
            </a:rPr>
            <a:t>Conclusion</a:t>
          </a:r>
          <a:endParaRPr lang="en-US" sz="2200" dirty="0">
            <a:latin typeface="Calibri" panose="020F0502020204030204" pitchFamily="34" charset="0"/>
            <a:cs typeface="Calibri" panose="020F0502020204030204" pitchFamily="34" charset="0"/>
          </a:endParaRPr>
        </a:p>
      </dgm:t>
    </dgm:pt>
    <dgm:pt modelId="{9BAABDB2-F0B6-4AC8-8126-64189A9D0065}" type="parTrans" cxnId="{5CB48DCF-1D65-42C0-B4C6-BB2D8E6FBE87}">
      <dgm:prSet/>
      <dgm:spPr/>
      <dgm:t>
        <a:bodyPr/>
        <a:lstStyle/>
        <a:p>
          <a:endParaRPr lang="en-US" sz="2000">
            <a:latin typeface="Calibri" panose="020F0502020204030204" pitchFamily="34" charset="0"/>
            <a:cs typeface="Calibri" panose="020F0502020204030204" pitchFamily="34" charset="0"/>
          </a:endParaRPr>
        </a:p>
      </dgm:t>
    </dgm:pt>
    <dgm:pt modelId="{376173A6-8997-4696-9E69-104429E02496}" type="sibTrans" cxnId="{5CB48DCF-1D65-42C0-B4C6-BB2D8E6FBE87}">
      <dgm:prSet/>
      <dgm:spPr/>
      <dgm:t>
        <a:bodyPr/>
        <a:lstStyle/>
        <a:p>
          <a:endParaRPr lang="en-US" sz="2000">
            <a:latin typeface="Calibri" panose="020F0502020204030204" pitchFamily="34" charset="0"/>
            <a:cs typeface="Calibri" panose="020F0502020204030204" pitchFamily="34" charset="0"/>
          </a:endParaRPr>
        </a:p>
      </dgm:t>
    </dgm:pt>
    <dgm:pt modelId="{3E0AC552-C677-4B8E-A57A-04EACEE40660}">
      <dgm:prSet custT="1"/>
      <dgm:spPr/>
      <dgm:t>
        <a:bodyPr/>
        <a:lstStyle/>
        <a:p>
          <a:r>
            <a:rPr lang="en-US" sz="2200" dirty="0">
              <a:latin typeface="Calibri" panose="020F0502020204030204" pitchFamily="34" charset="0"/>
              <a:cs typeface="Calibri" panose="020F0502020204030204" pitchFamily="34" charset="0"/>
            </a:rPr>
            <a:t>Methodology</a:t>
          </a:r>
        </a:p>
      </dgm:t>
    </dgm:pt>
    <dgm:pt modelId="{FFC54AC6-F563-467C-A5FE-6C858CF020F2}" type="parTrans" cxnId="{6975A637-6A4B-4FFB-8C94-A573AA95044B}">
      <dgm:prSet/>
      <dgm:spPr/>
      <dgm:t>
        <a:bodyPr/>
        <a:lstStyle/>
        <a:p>
          <a:endParaRPr lang="en-GB"/>
        </a:p>
      </dgm:t>
    </dgm:pt>
    <dgm:pt modelId="{1B082965-E211-4C22-A94B-E619B0E468C0}" type="sibTrans" cxnId="{6975A637-6A4B-4FFB-8C94-A573AA95044B}">
      <dgm:prSet/>
      <dgm:spPr/>
      <dgm:t>
        <a:bodyPr/>
        <a:lstStyle/>
        <a:p>
          <a:endParaRPr lang="en-GB"/>
        </a:p>
      </dgm:t>
    </dgm:pt>
    <dgm:pt modelId="{D4E26A70-6002-4471-89D8-D655B0824F7A}" type="pres">
      <dgm:prSet presAssocID="{451EFC1E-AC2B-46E1-9AF8-DDAD5758AE87}" presName="hierChild1" presStyleCnt="0">
        <dgm:presLayoutVars>
          <dgm:chPref val="1"/>
          <dgm:dir/>
          <dgm:animOne val="branch"/>
          <dgm:animLvl val="lvl"/>
          <dgm:resizeHandles/>
        </dgm:presLayoutVars>
      </dgm:prSet>
      <dgm:spPr/>
    </dgm:pt>
    <dgm:pt modelId="{7A56A47B-2CC2-4A23-8283-65FE6A27CEAB}" type="pres">
      <dgm:prSet presAssocID="{35111931-01D7-482C-89A7-F2D6FDF54A55}" presName="hierRoot1" presStyleCnt="0"/>
      <dgm:spPr/>
    </dgm:pt>
    <dgm:pt modelId="{4249B6B2-254D-4424-88C9-776DBC1631DD}" type="pres">
      <dgm:prSet presAssocID="{35111931-01D7-482C-89A7-F2D6FDF54A55}" presName="composite" presStyleCnt="0"/>
      <dgm:spPr/>
    </dgm:pt>
    <dgm:pt modelId="{6D9B6769-CA5D-4749-A31E-161C3A2973DC}" type="pres">
      <dgm:prSet presAssocID="{35111931-01D7-482C-89A7-F2D6FDF54A55}" presName="background" presStyleLbl="node0" presStyleIdx="0" presStyleCnt="5"/>
      <dgm:spPr/>
    </dgm:pt>
    <dgm:pt modelId="{FBF13D5B-7723-4554-9418-03B63DA827A7}" type="pres">
      <dgm:prSet presAssocID="{35111931-01D7-482C-89A7-F2D6FDF54A55}" presName="text" presStyleLbl="fgAcc0" presStyleIdx="0" presStyleCnt="5">
        <dgm:presLayoutVars>
          <dgm:chPref val="3"/>
        </dgm:presLayoutVars>
      </dgm:prSet>
      <dgm:spPr/>
    </dgm:pt>
    <dgm:pt modelId="{73BEDC46-6B9C-4472-BAAD-9D4067EE79D8}" type="pres">
      <dgm:prSet presAssocID="{35111931-01D7-482C-89A7-F2D6FDF54A55}" presName="hierChild2" presStyleCnt="0"/>
      <dgm:spPr/>
    </dgm:pt>
    <dgm:pt modelId="{30DC301B-19F0-4C7A-97C8-3598DEEB0395}" type="pres">
      <dgm:prSet presAssocID="{7C89BE30-4DD8-43ED-815B-642B4691547E}" presName="hierRoot1" presStyleCnt="0"/>
      <dgm:spPr/>
    </dgm:pt>
    <dgm:pt modelId="{4A947038-3953-4BB0-923A-F130549BF10F}" type="pres">
      <dgm:prSet presAssocID="{7C89BE30-4DD8-43ED-815B-642B4691547E}" presName="composite" presStyleCnt="0"/>
      <dgm:spPr/>
    </dgm:pt>
    <dgm:pt modelId="{FB577610-D05C-48D6-AF28-1ABE4EF1562E}" type="pres">
      <dgm:prSet presAssocID="{7C89BE30-4DD8-43ED-815B-642B4691547E}" presName="background" presStyleLbl="node0" presStyleIdx="1" presStyleCnt="5"/>
      <dgm:spPr/>
    </dgm:pt>
    <dgm:pt modelId="{4061A6F8-FE23-4455-9B4F-8669550F7697}" type="pres">
      <dgm:prSet presAssocID="{7C89BE30-4DD8-43ED-815B-642B4691547E}" presName="text" presStyleLbl="fgAcc0" presStyleIdx="1" presStyleCnt="5">
        <dgm:presLayoutVars>
          <dgm:chPref val="3"/>
        </dgm:presLayoutVars>
      </dgm:prSet>
      <dgm:spPr/>
    </dgm:pt>
    <dgm:pt modelId="{3272ECAC-F76A-44FE-973A-D7FC809B69A0}" type="pres">
      <dgm:prSet presAssocID="{7C89BE30-4DD8-43ED-815B-642B4691547E}" presName="hierChild2" presStyleCnt="0"/>
      <dgm:spPr/>
    </dgm:pt>
    <dgm:pt modelId="{7CC2FA88-FE15-4E51-878E-A195DF0C5718}" type="pres">
      <dgm:prSet presAssocID="{C446A518-6709-457D-B407-7505FDB387C9}" presName="hierRoot1" presStyleCnt="0"/>
      <dgm:spPr/>
    </dgm:pt>
    <dgm:pt modelId="{D39BE58A-7D3D-4E08-94F3-E0C7A2D8230D}" type="pres">
      <dgm:prSet presAssocID="{C446A518-6709-457D-B407-7505FDB387C9}" presName="composite" presStyleCnt="0"/>
      <dgm:spPr/>
    </dgm:pt>
    <dgm:pt modelId="{24E477E1-B4C4-4715-BA80-DAA5CBCD3906}" type="pres">
      <dgm:prSet presAssocID="{C446A518-6709-457D-B407-7505FDB387C9}" presName="background" presStyleLbl="node0" presStyleIdx="2" presStyleCnt="5"/>
      <dgm:spPr/>
    </dgm:pt>
    <dgm:pt modelId="{61A45F3E-C9EF-4B42-8194-C46C59850D07}" type="pres">
      <dgm:prSet presAssocID="{C446A518-6709-457D-B407-7505FDB387C9}" presName="text" presStyleLbl="fgAcc0" presStyleIdx="2" presStyleCnt="5" custScaleX="100540" custScaleY="104256">
        <dgm:presLayoutVars>
          <dgm:chPref val="3"/>
        </dgm:presLayoutVars>
      </dgm:prSet>
      <dgm:spPr/>
    </dgm:pt>
    <dgm:pt modelId="{99F2C3B9-9A55-4474-88E5-C7918211C1E2}" type="pres">
      <dgm:prSet presAssocID="{C446A518-6709-457D-B407-7505FDB387C9}" presName="hierChild2" presStyleCnt="0"/>
      <dgm:spPr/>
    </dgm:pt>
    <dgm:pt modelId="{D1388163-2B17-42D0-937B-73C3753AE049}" type="pres">
      <dgm:prSet presAssocID="{3E0AC552-C677-4B8E-A57A-04EACEE40660}" presName="hierRoot1" presStyleCnt="0"/>
      <dgm:spPr/>
    </dgm:pt>
    <dgm:pt modelId="{2E837EC1-4432-4D97-8371-11249A08BB66}" type="pres">
      <dgm:prSet presAssocID="{3E0AC552-C677-4B8E-A57A-04EACEE40660}" presName="composite" presStyleCnt="0"/>
      <dgm:spPr/>
    </dgm:pt>
    <dgm:pt modelId="{8B5F3DDF-F653-42DB-B348-10A45F38910E}" type="pres">
      <dgm:prSet presAssocID="{3E0AC552-C677-4B8E-A57A-04EACEE40660}" presName="background" presStyleLbl="node0" presStyleIdx="3" presStyleCnt="5"/>
      <dgm:spPr/>
    </dgm:pt>
    <dgm:pt modelId="{BBFE2D8C-AA16-4BE0-A8AA-CB52D5052B3F}" type="pres">
      <dgm:prSet presAssocID="{3E0AC552-C677-4B8E-A57A-04EACEE40660}" presName="text" presStyleLbl="fgAcc0" presStyleIdx="3" presStyleCnt="5" custScaleX="115760" custScaleY="101165">
        <dgm:presLayoutVars>
          <dgm:chPref val="3"/>
        </dgm:presLayoutVars>
      </dgm:prSet>
      <dgm:spPr/>
    </dgm:pt>
    <dgm:pt modelId="{F72F7FF7-9D07-4B33-9F7F-ECB4926924AE}" type="pres">
      <dgm:prSet presAssocID="{3E0AC552-C677-4B8E-A57A-04EACEE40660}" presName="hierChild2" presStyleCnt="0"/>
      <dgm:spPr/>
    </dgm:pt>
    <dgm:pt modelId="{8A73BEBA-1BF1-4FBC-AAE3-483B2E690B5B}" type="pres">
      <dgm:prSet presAssocID="{FB661169-F722-4D15-BC94-930053190179}" presName="hierRoot1" presStyleCnt="0"/>
      <dgm:spPr/>
    </dgm:pt>
    <dgm:pt modelId="{58DA60DA-A1E2-4579-9539-BDAA5B750C4E}" type="pres">
      <dgm:prSet presAssocID="{FB661169-F722-4D15-BC94-930053190179}" presName="composite" presStyleCnt="0"/>
      <dgm:spPr/>
    </dgm:pt>
    <dgm:pt modelId="{371FE97A-5E8B-45DE-BF6A-E083CD55D537}" type="pres">
      <dgm:prSet presAssocID="{FB661169-F722-4D15-BC94-930053190179}" presName="background" presStyleLbl="node0" presStyleIdx="4" presStyleCnt="5"/>
      <dgm:spPr/>
    </dgm:pt>
    <dgm:pt modelId="{D4F52CBE-E486-49FE-9895-CD08362612F1}" type="pres">
      <dgm:prSet presAssocID="{FB661169-F722-4D15-BC94-930053190179}" presName="text" presStyleLbl="fgAcc0" presStyleIdx="4" presStyleCnt="5">
        <dgm:presLayoutVars>
          <dgm:chPref val="3"/>
        </dgm:presLayoutVars>
      </dgm:prSet>
      <dgm:spPr/>
    </dgm:pt>
    <dgm:pt modelId="{0AE40E48-BC74-4064-959E-956B1B3FB0D6}" type="pres">
      <dgm:prSet presAssocID="{FB661169-F722-4D15-BC94-930053190179}" presName="hierChild2" presStyleCnt="0"/>
      <dgm:spPr/>
    </dgm:pt>
  </dgm:ptLst>
  <dgm:cxnLst>
    <dgm:cxn modelId="{DFD65911-E10D-4E26-B0CF-680C5EC2232E}" type="presOf" srcId="{7C89BE30-4DD8-43ED-815B-642B4691547E}" destId="{4061A6F8-FE23-4455-9B4F-8669550F7697}" srcOrd="0" destOrd="0" presId="urn:microsoft.com/office/officeart/2005/8/layout/hierarchy1"/>
    <dgm:cxn modelId="{443FC916-28E1-4406-AAF9-E0F69D440E63}" srcId="{451EFC1E-AC2B-46E1-9AF8-DDAD5758AE87}" destId="{35111931-01D7-482C-89A7-F2D6FDF54A55}" srcOrd="0" destOrd="0" parTransId="{723E60B5-102E-4D7D-9AC1-BA82D4E269C1}" sibTransId="{33EFC10D-0578-4D1A-A1D1-738CD949053F}"/>
    <dgm:cxn modelId="{D7EC8E20-46A5-4AB1-9024-039154F05D90}" srcId="{451EFC1E-AC2B-46E1-9AF8-DDAD5758AE87}" destId="{7C89BE30-4DD8-43ED-815B-642B4691547E}" srcOrd="1" destOrd="0" parTransId="{7D8EB99E-DDF8-480B-86CB-48C48BFF9BBB}" sibTransId="{256FEE11-7864-4478-B422-594DCAC69A94}"/>
    <dgm:cxn modelId="{BE5ED124-72DE-45E0-ADFC-8101EDD2380C}" type="presOf" srcId="{FB661169-F722-4D15-BC94-930053190179}" destId="{D4F52CBE-E486-49FE-9895-CD08362612F1}" srcOrd="0" destOrd="0" presId="urn:microsoft.com/office/officeart/2005/8/layout/hierarchy1"/>
    <dgm:cxn modelId="{6975A637-6A4B-4FFB-8C94-A573AA95044B}" srcId="{451EFC1E-AC2B-46E1-9AF8-DDAD5758AE87}" destId="{3E0AC552-C677-4B8E-A57A-04EACEE40660}" srcOrd="3" destOrd="0" parTransId="{FFC54AC6-F563-467C-A5FE-6C858CF020F2}" sibTransId="{1B082965-E211-4C22-A94B-E619B0E468C0}"/>
    <dgm:cxn modelId="{93E9626A-E31C-4926-9816-DE668F7F3C13}" type="presOf" srcId="{C446A518-6709-457D-B407-7505FDB387C9}" destId="{61A45F3E-C9EF-4B42-8194-C46C59850D07}" srcOrd="0" destOrd="0" presId="urn:microsoft.com/office/officeart/2005/8/layout/hierarchy1"/>
    <dgm:cxn modelId="{3508434E-16FE-4BA4-A20D-A3E35CD2A7FB}" type="presOf" srcId="{451EFC1E-AC2B-46E1-9AF8-DDAD5758AE87}" destId="{D4E26A70-6002-4471-89D8-D655B0824F7A}" srcOrd="0" destOrd="0" presId="urn:microsoft.com/office/officeart/2005/8/layout/hierarchy1"/>
    <dgm:cxn modelId="{48B114AF-E47D-475C-8E7F-2CEE3B45F861}" type="presOf" srcId="{3E0AC552-C677-4B8E-A57A-04EACEE40660}" destId="{BBFE2D8C-AA16-4BE0-A8AA-CB52D5052B3F}" srcOrd="0" destOrd="0" presId="urn:microsoft.com/office/officeart/2005/8/layout/hierarchy1"/>
    <dgm:cxn modelId="{5CB48DCF-1D65-42C0-B4C6-BB2D8E6FBE87}" srcId="{451EFC1E-AC2B-46E1-9AF8-DDAD5758AE87}" destId="{FB661169-F722-4D15-BC94-930053190179}" srcOrd="4" destOrd="0" parTransId="{9BAABDB2-F0B6-4AC8-8126-64189A9D0065}" sibTransId="{376173A6-8997-4696-9E69-104429E02496}"/>
    <dgm:cxn modelId="{4B5E38E0-7885-41DF-9A69-80852818222E}" srcId="{451EFC1E-AC2B-46E1-9AF8-DDAD5758AE87}" destId="{C446A518-6709-457D-B407-7505FDB387C9}" srcOrd="2" destOrd="0" parTransId="{E0F2B5FA-ACF7-40EF-BF8B-6BDFDF8CA827}" sibTransId="{2E434BF0-8F15-4941-B5FE-75786BF5F0E0}"/>
    <dgm:cxn modelId="{1E2E1EFA-A7D6-4AF6-BD68-125D36B04771}" type="presOf" srcId="{35111931-01D7-482C-89A7-F2D6FDF54A55}" destId="{FBF13D5B-7723-4554-9418-03B63DA827A7}" srcOrd="0" destOrd="0" presId="urn:microsoft.com/office/officeart/2005/8/layout/hierarchy1"/>
    <dgm:cxn modelId="{0A336D06-A19C-4C7F-9A7C-5E19F7B38F68}" type="presParOf" srcId="{D4E26A70-6002-4471-89D8-D655B0824F7A}" destId="{7A56A47B-2CC2-4A23-8283-65FE6A27CEAB}" srcOrd="0" destOrd="0" presId="urn:microsoft.com/office/officeart/2005/8/layout/hierarchy1"/>
    <dgm:cxn modelId="{6A070AEF-3116-44D7-AE04-458ECED0BB3A}" type="presParOf" srcId="{7A56A47B-2CC2-4A23-8283-65FE6A27CEAB}" destId="{4249B6B2-254D-4424-88C9-776DBC1631DD}" srcOrd="0" destOrd="0" presId="urn:microsoft.com/office/officeart/2005/8/layout/hierarchy1"/>
    <dgm:cxn modelId="{9EDCD126-766A-4EB5-96D1-1B1ABB2717F7}" type="presParOf" srcId="{4249B6B2-254D-4424-88C9-776DBC1631DD}" destId="{6D9B6769-CA5D-4749-A31E-161C3A2973DC}" srcOrd="0" destOrd="0" presId="urn:microsoft.com/office/officeart/2005/8/layout/hierarchy1"/>
    <dgm:cxn modelId="{DB330A64-D53F-4C24-8575-BF8DF0D64ABA}" type="presParOf" srcId="{4249B6B2-254D-4424-88C9-776DBC1631DD}" destId="{FBF13D5B-7723-4554-9418-03B63DA827A7}" srcOrd="1" destOrd="0" presId="urn:microsoft.com/office/officeart/2005/8/layout/hierarchy1"/>
    <dgm:cxn modelId="{F2EA1F2D-151F-4219-9313-83E6C739D80B}" type="presParOf" srcId="{7A56A47B-2CC2-4A23-8283-65FE6A27CEAB}" destId="{73BEDC46-6B9C-4472-BAAD-9D4067EE79D8}" srcOrd="1" destOrd="0" presId="urn:microsoft.com/office/officeart/2005/8/layout/hierarchy1"/>
    <dgm:cxn modelId="{75F25B5A-423D-4134-82DF-319E13134BD7}" type="presParOf" srcId="{D4E26A70-6002-4471-89D8-D655B0824F7A}" destId="{30DC301B-19F0-4C7A-97C8-3598DEEB0395}" srcOrd="1" destOrd="0" presId="urn:microsoft.com/office/officeart/2005/8/layout/hierarchy1"/>
    <dgm:cxn modelId="{EFFF7F21-C60D-41BD-B357-B8C0D93B483C}" type="presParOf" srcId="{30DC301B-19F0-4C7A-97C8-3598DEEB0395}" destId="{4A947038-3953-4BB0-923A-F130549BF10F}" srcOrd="0" destOrd="0" presId="urn:microsoft.com/office/officeart/2005/8/layout/hierarchy1"/>
    <dgm:cxn modelId="{751BC5A2-CB97-4AF9-836E-FCEA92BAC86C}" type="presParOf" srcId="{4A947038-3953-4BB0-923A-F130549BF10F}" destId="{FB577610-D05C-48D6-AF28-1ABE4EF1562E}" srcOrd="0" destOrd="0" presId="urn:microsoft.com/office/officeart/2005/8/layout/hierarchy1"/>
    <dgm:cxn modelId="{55C8C8F3-7843-4E49-8415-72D014BBB30A}" type="presParOf" srcId="{4A947038-3953-4BB0-923A-F130549BF10F}" destId="{4061A6F8-FE23-4455-9B4F-8669550F7697}" srcOrd="1" destOrd="0" presId="urn:microsoft.com/office/officeart/2005/8/layout/hierarchy1"/>
    <dgm:cxn modelId="{8E1E05F3-25E3-49AE-A2A2-1FCCB293E9F4}" type="presParOf" srcId="{30DC301B-19F0-4C7A-97C8-3598DEEB0395}" destId="{3272ECAC-F76A-44FE-973A-D7FC809B69A0}" srcOrd="1" destOrd="0" presId="urn:microsoft.com/office/officeart/2005/8/layout/hierarchy1"/>
    <dgm:cxn modelId="{49C8A00D-62CF-44E0-B6CB-A8FF437C9D4B}" type="presParOf" srcId="{D4E26A70-6002-4471-89D8-D655B0824F7A}" destId="{7CC2FA88-FE15-4E51-878E-A195DF0C5718}" srcOrd="2" destOrd="0" presId="urn:microsoft.com/office/officeart/2005/8/layout/hierarchy1"/>
    <dgm:cxn modelId="{1B79C179-12E5-4536-B31B-06E47313478D}" type="presParOf" srcId="{7CC2FA88-FE15-4E51-878E-A195DF0C5718}" destId="{D39BE58A-7D3D-4E08-94F3-E0C7A2D8230D}" srcOrd="0" destOrd="0" presId="urn:microsoft.com/office/officeart/2005/8/layout/hierarchy1"/>
    <dgm:cxn modelId="{DACF384B-E41A-4D87-8FFC-50F8229E18B0}" type="presParOf" srcId="{D39BE58A-7D3D-4E08-94F3-E0C7A2D8230D}" destId="{24E477E1-B4C4-4715-BA80-DAA5CBCD3906}" srcOrd="0" destOrd="0" presId="urn:microsoft.com/office/officeart/2005/8/layout/hierarchy1"/>
    <dgm:cxn modelId="{F04C44F0-247E-4E12-867F-3A9417635440}" type="presParOf" srcId="{D39BE58A-7D3D-4E08-94F3-E0C7A2D8230D}" destId="{61A45F3E-C9EF-4B42-8194-C46C59850D07}" srcOrd="1" destOrd="0" presId="urn:microsoft.com/office/officeart/2005/8/layout/hierarchy1"/>
    <dgm:cxn modelId="{C43A885E-505D-47E0-BCD8-F27855A9D20F}" type="presParOf" srcId="{7CC2FA88-FE15-4E51-878E-A195DF0C5718}" destId="{99F2C3B9-9A55-4474-88E5-C7918211C1E2}" srcOrd="1" destOrd="0" presId="urn:microsoft.com/office/officeart/2005/8/layout/hierarchy1"/>
    <dgm:cxn modelId="{3E6B1414-0A8F-48A8-A854-1F53AAE8C52F}" type="presParOf" srcId="{D4E26A70-6002-4471-89D8-D655B0824F7A}" destId="{D1388163-2B17-42D0-937B-73C3753AE049}" srcOrd="3" destOrd="0" presId="urn:microsoft.com/office/officeart/2005/8/layout/hierarchy1"/>
    <dgm:cxn modelId="{2A707D6D-0C71-4988-AE72-2EBFF5E2A01B}" type="presParOf" srcId="{D1388163-2B17-42D0-937B-73C3753AE049}" destId="{2E837EC1-4432-4D97-8371-11249A08BB66}" srcOrd="0" destOrd="0" presId="urn:microsoft.com/office/officeart/2005/8/layout/hierarchy1"/>
    <dgm:cxn modelId="{E9C5C1B6-A1E9-4162-A012-FB2D615E074A}" type="presParOf" srcId="{2E837EC1-4432-4D97-8371-11249A08BB66}" destId="{8B5F3DDF-F653-42DB-B348-10A45F38910E}" srcOrd="0" destOrd="0" presId="urn:microsoft.com/office/officeart/2005/8/layout/hierarchy1"/>
    <dgm:cxn modelId="{3A639A8F-5CE5-4CFE-9F3E-19E324728375}" type="presParOf" srcId="{2E837EC1-4432-4D97-8371-11249A08BB66}" destId="{BBFE2D8C-AA16-4BE0-A8AA-CB52D5052B3F}" srcOrd="1" destOrd="0" presId="urn:microsoft.com/office/officeart/2005/8/layout/hierarchy1"/>
    <dgm:cxn modelId="{8ED0ED74-20E6-4BCC-9A85-7F2879F2F80E}" type="presParOf" srcId="{D1388163-2B17-42D0-937B-73C3753AE049}" destId="{F72F7FF7-9D07-4B33-9F7F-ECB4926924AE}" srcOrd="1" destOrd="0" presId="urn:microsoft.com/office/officeart/2005/8/layout/hierarchy1"/>
    <dgm:cxn modelId="{02F788F9-A5BC-4D2A-B63F-B723B4CC499D}" type="presParOf" srcId="{D4E26A70-6002-4471-89D8-D655B0824F7A}" destId="{8A73BEBA-1BF1-4FBC-AAE3-483B2E690B5B}" srcOrd="4" destOrd="0" presId="urn:microsoft.com/office/officeart/2005/8/layout/hierarchy1"/>
    <dgm:cxn modelId="{B0031C07-743B-43F7-80BF-19ECDC0DEEAB}" type="presParOf" srcId="{8A73BEBA-1BF1-4FBC-AAE3-483B2E690B5B}" destId="{58DA60DA-A1E2-4579-9539-BDAA5B750C4E}" srcOrd="0" destOrd="0" presId="urn:microsoft.com/office/officeart/2005/8/layout/hierarchy1"/>
    <dgm:cxn modelId="{48FCD6E3-E49A-4DAE-A1AA-877ECDB98A9A}" type="presParOf" srcId="{58DA60DA-A1E2-4579-9539-BDAA5B750C4E}" destId="{371FE97A-5E8B-45DE-BF6A-E083CD55D537}" srcOrd="0" destOrd="0" presId="urn:microsoft.com/office/officeart/2005/8/layout/hierarchy1"/>
    <dgm:cxn modelId="{ABB41912-DDBE-487F-B9B7-3ACD3D3DCB92}" type="presParOf" srcId="{58DA60DA-A1E2-4579-9539-BDAA5B750C4E}" destId="{D4F52CBE-E486-49FE-9895-CD08362612F1}" srcOrd="1" destOrd="0" presId="urn:microsoft.com/office/officeart/2005/8/layout/hierarchy1"/>
    <dgm:cxn modelId="{C350E590-D50B-4BCF-921C-63FD661EE1A8}" type="presParOf" srcId="{8A73BEBA-1BF1-4FBC-AAE3-483B2E690B5B}" destId="{0AE40E48-BC74-4064-959E-956B1B3FB0D6}" srcOrd="1" destOrd="0" presId="urn:microsoft.com/office/officeart/2005/8/layout/hierarchy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05363A-0349-4919-B669-C4F14A959A3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77F81A9-49BB-4578-B59E-D004297E54C2}">
      <dgm:prSet/>
      <dgm:spPr/>
      <dgm:t>
        <a:bodyPr/>
        <a:lstStyle/>
        <a:p>
          <a:r>
            <a:rPr lang="en-GB" b="1" dirty="0">
              <a:latin typeface="Calibri" panose="020F0502020204030204" pitchFamily="34" charset="0"/>
              <a:cs typeface="Calibri" panose="020F0502020204030204" pitchFamily="34" charset="0"/>
            </a:rPr>
            <a:t>AIM</a:t>
          </a:r>
          <a:endParaRPr lang="en-US" dirty="0">
            <a:latin typeface="Calibri" panose="020F0502020204030204" pitchFamily="34" charset="0"/>
            <a:cs typeface="Calibri" panose="020F0502020204030204" pitchFamily="34" charset="0"/>
          </a:endParaRPr>
        </a:p>
      </dgm:t>
    </dgm:pt>
    <dgm:pt modelId="{DF00A770-8889-4ABB-8136-E4E24A556640}" type="parTrans" cxnId="{93FBEDAB-B47D-4AB7-847B-92599AA2621C}">
      <dgm:prSet/>
      <dgm:spPr/>
      <dgm:t>
        <a:bodyPr/>
        <a:lstStyle/>
        <a:p>
          <a:endParaRPr lang="en-US">
            <a:latin typeface="Calibri" panose="020F0502020204030204" pitchFamily="34" charset="0"/>
            <a:cs typeface="Calibri" panose="020F0502020204030204" pitchFamily="34" charset="0"/>
          </a:endParaRPr>
        </a:p>
      </dgm:t>
    </dgm:pt>
    <dgm:pt modelId="{7AFB2EAC-AD0B-431F-906F-7BB126DBDE6E}" type="sibTrans" cxnId="{93FBEDAB-B47D-4AB7-847B-92599AA2621C}">
      <dgm:prSet/>
      <dgm:spPr/>
      <dgm:t>
        <a:bodyPr/>
        <a:lstStyle/>
        <a:p>
          <a:endParaRPr lang="en-US">
            <a:latin typeface="Calibri" panose="020F0502020204030204" pitchFamily="34" charset="0"/>
            <a:cs typeface="Calibri" panose="020F0502020204030204" pitchFamily="34" charset="0"/>
          </a:endParaRPr>
        </a:p>
      </dgm:t>
    </dgm:pt>
    <dgm:pt modelId="{814964B3-357B-476F-A0A2-A992D60D4428}">
      <dgm:prSet/>
      <dgm:spPr/>
      <dgm:t>
        <a:bodyPr/>
        <a:lstStyle/>
        <a:p>
          <a:pPr algn="just"/>
          <a:r>
            <a:rPr lang="en-GB" dirty="0">
              <a:latin typeface="Calibri" panose="020F0502020204030204" pitchFamily="34" charset="0"/>
              <a:cs typeface="Calibri" panose="020F0502020204030204" pitchFamily="34" charset="0"/>
            </a:rPr>
            <a:t>The research aims to identify the motivational factors that influence labour productivity to develop a conceptual motivational framework to improve construction labour productivity in the U.K. </a:t>
          </a:r>
          <a:endParaRPr lang="en-US" dirty="0">
            <a:latin typeface="Calibri" panose="020F0502020204030204" pitchFamily="34" charset="0"/>
            <a:cs typeface="Calibri" panose="020F0502020204030204" pitchFamily="34" charset="0"/>
          </a:endParaRPr>
        </a:p>
      </dgm:t>
    </dgm:pt>
    <dgm:pt modelId="{C84DD639-AB75-4481-8AFB-8BCA2DB17BC8}" type="parTrans" cxnId="{9836843D-4854-45AA-A6B8-6F9DD37FB692}">
      <dgm:prSet/>
      <dgm:spPr/>
      <dgm:t>
        <a:bodyPr/>
        <a:lstStyle/>
        <a:p>
          <a:endParaRPr lang="en-US">
            <a:latin typeface="Calibri" panose="020F0502020204030204" pitchFamily="34" charset="0"/>
            <a:cs typeface="Calibri" panose="020F0502020204030204" pitchFamily="34" charset="0"/>
          </a:endParaRPr>
        </a:p>
      </dgm:t>
    </dgm:pt>
    <dgm:pt modelId="{C1A1E7C4-7877-4BA0-95F9-5BF43583257F}" type="sibTrans" cxnId="{9836843D-4854-45AA-A6B8-6F9DD37FB692}">
      <dgm:prSet/>
      <dgm:spPr/>
      <dgm:t>
        <a:bodyPr/>
        <a:lstStyle/>
        <a:p>
          <a:endParaRPr lang="en-US">
            <a:latin typeface="Calibri" panose="020F0502020204030204" pitchFamily="34" charset="0"/>
            <a:cs typeface="Calibri" panose="020F0502020204030204" pitchFamily="34" charset="0"/>
          </a:endParaRPr>
        </a:p>
      </dgm:t>
    </dgm:pt>
    <dgm:pt modelId="{2C81C87E-5F34-4E1C-A461-0F2BB6730DCC}">
      <dgm:prSet/>
      <dgm:spPr/>
      <dgm:t>
        <a:bodyPr/>
        <a:lstStyle/>
        <a:p>
          <a:r>
            <a:rPr lang="en-GB" b="1" dirty="0">
              <a:latin typeface="Calibri" panose="020F0502020204030204" pitchFamily="34" charset="0"/>
              <a:cs typeface="Calibri" panose="020F0502020204030204" pitchFamily="34" charset="0"/>
            </a:rPr>
            <a:t>OBJECTIVES</a:t>
          </a:r>
          <a:endParaRPr lang="en-US" dirty="0">
            <a:latin typeface="Calibri" panose="020F0502020204030204" pitchFamily="34" charset="0"/>
            <a:cs typeface="Calibri" panose="020F0502020204030204" pitchFamily="34" charset="0"/>
          </a:endParaRPr>
        </a:p>
      </dgm:t>
    </dgm:pt>
    <dgm:pt modelId="{181B05A6-71AC-4D6D-BD15-A8EF4E67CDB5}" type="parTrans" cxnId="{05EA3916-81A8-4C34-8B1E-41D914CDD300}">
      <dgm:prSet/>
      <dgm:spPr/>
      <dgm:t>
        <a:bodyPr/>
        <a:lstStyle/>
        <a:p>
          <a:endParaRPr lang="en-US">
            <a:latin typeface="Calibri" panose="020F0502020204030204" pitchFamily="34" charset="0"/>
            <a:cs typeface="Calibri" panose="020F0502020204030204" pitchFamily="34" charset="0"/>
          </a:endParaRPr>
        </a:p>
      </dgm:t>
    </dgm:pt>
    <dgm:pt modelId="{4968D60D-394D-4DF6-8B1A-8CD52CC389AA}" type="sibTrans" cxnId="{05EA3916-81A8-4C34-8B1E-41D914CDD300}">
      <dgm:prSet/>
      <dgm:spPr/>
      <dgm:t>
        <a:bodyPr/>
        <a:lstStyle/>
        <a:p>
          <a:endParaRPr lang="en-US">
            <a:latin typeface="Calibri" panose="020F0502020204030204" pitchFamily="34" charset="0"/>
            <a:cs typeface="Calibri" panose="020F0502020204030204" pitchFamily="34" charset="0"/>
          </a:endParaRPr>
        </a:p>
      </dgm:t>
    </dgm:pt>
    <dgm:pt modelId="{3239348D-5861-49BD-84B4-9556B259BC42}">
      <dgm:prSet/>
      <dgm:spPr/>
      <dgm:t>
        <a:bodyPr/>
        <a:lstStyle/>
        <a:p>
          <a:pPr algn="just"/>
          <a:r>
            <a:rPr lang="en-GB" dirty="0">
              <a:latin typeface="Calibri" panose="020F0502020204030204" pitchFamily="34" charset="0"/>
              <a:cs typeface="Calibri" panose="020F0502020204030204" pitchFamily="34" charset="0"/>
            </a:rPr>
            <a:t>To identify the motivational factors which influence construction labour productivity in the U.K. </a:t>
          </a:r>
          <a:endParaRPr lang="en-US" dirty="0">
            <a:latin typeface="Calibri" panose="020F0502020204030204" pitchFamily="34" charset="0"/>
            <a:cs typeface="Calibri" panose="020F0502020204030204" pitchFamily="34" charset="0"/>
          </a:endParaRPr>
        </a:p>
      </dgm:t>
    </dgm:pt>
    <dgm:pt modelId="{A080B6D7-D3E2-4B32-AEA5-DBD8842ECD3C}" type="parTrans" cxnId="{479EBDF1-A22E-4763-9A5D-F1623F7C3F11}">
      <dgm:prSet/>
      <dgm:spPr/>
      <dgm:t>
        <a:bodyPr/>
        <a:lstStyle/>
        <a:p>
          <a:endParaRPr lang="en-US">
            <a:latin typeface="Calibri" panose="020F0502020204030204" pitchFamily="34" charset="0"/>
            <a:cs typeface="Calibri" panose="020F0502020204030204" pitchFamily="34" charset="0"/>
          </a:endParaRPr>
        </a:p>
      </dgm:t>
    </dgm:pt>
    <dgm:pt modelId="{7365501C-61B9-4904-8A9B-7682602B5DAB}" type="sibTrans" cxnId="{479EBDF1-A22E-4763-9A5D-F1623F7C3F11}">
      <dgm:prSet/>
      <dgm:spPr/>
      <dgm:t>
        <a:bodyPr/>
        <a:lstStyle/>
        <a:p>
          <a:endParaRPr lang="en-US">
            <a:latin typeface="Calibri" panose="020F0502020204030204" pitchFamily="34" charset="0"/>
            <a:cs typeface="Calibri" panose="020F0502020204030204" pitchFamily="34" charset="0"/>
          </a:endParaRPr>
        </a:p>
      </dgm:t>
    </dgm:pt>
    <dgm:pt modelId="{3C24629D-8EE5-4426-96CA-A2C8A77471A9}">
      <dgm:prSet/>
      <dgm:spPr/>
      <dgm:t>
        <a:bodyPr/>
        <a:lstStyle/>
        <a:p>
          <a:pPr algn="just"/>
          <a:r>
            <a:rPr lang="en-GB" dirty="0">
              <a:latin typeface="Calibri" panose="020F0502020204030204" pitchFamily="34" charset="0"/>
              <a:cs typeface="Calibri" panose="020F0502020204030204" pitchFamily="34" charset="0"/>
            </a:rPr>
            <a:t>To examine the relationship between motivation, social compliance, and labour productivity. </a:t>
          </a:r>
          <a:endParaRPr lang="en-US" dirty="0">
            <a:latin typeface="Calibri" panose="020F0502020204030204" pitchFamily="34" charset="0"/>
            <a:cs typeface="Calibri" panose="020F0502020204030204" pitchFamily="34" charset="0"/>
          </a:endParaRPr>
        </a:p>
      </dgm:t>
    </dgm:pt>
    <dgm:pt modelId="{33E20085-5606-4716-B05A-3EB27DCE0EFB}" type="parTrans" cxnId="{61A2FEDE-29AC-470C-916B-76226AB712CA}">
      <dgm:prSet/>
      <dgm:spPr/>
      <dgm:t>
        <a:bodyPr/>
        <a:lstStyle/>
        <a:p>
          <a:endParaRPr lang="en-US">
            <a:latin typeface="Calibri" panose="020F0502020204030204" pitchFamily="34" charset="0"/>
            <a:cs typeface="Calibri" panose="020F0502020204030204" pitchFamily="34" charset="0"/>
          </a:endParaRPr>
        </a:p>
      </dgm:t>
    </dgm:pt>
    <dgm:pt modelId="{0DC129F1-191E-4704-8EF0-FF0680A73690}" type="sibTrans" cxnId="{61A2FEDE-29AC-470C-916B-76226AB712CA}">
      <dgm:prSet/>
      <dgm:spPr/>
      <dgm:t>
        <a:bodyPr/>
        <a:lstStyle/>
        <a:p>
          <a:endParaRPr lang="en-US">
            <a:latin typeface="Calibri" panose="020F0502020204030204" pitchFamily="34" charset="0"/>
            <a:cs typeface="Calibri" panose="020F0502020204030204" pitchFamily="34" charset="0"/>
          </a:endParaRPr>
        </a:p>
      </dgm:t>
    </dgm:pt>
    <dgm:pt modelId="{12ECA435-BDA8-4063-B9FF-CF120906FDC5}">
      <dgm:prSet/>
      <dgm:spPr/>
      <dgm:t>
        <a:bodyPr/>
        <a:lstStyle/>
        <a:p>
          <a:pPr algn="just"/>
          <a:r>
            <a:rPr lang="en-GB" dirty="0">
              <a:latin typeface="Calibri" panose="020F0502020204030204" pitchFamily="34" charset="0"/>
              <a:cs typeface="Calibri" panose="020F0502020204030204" pitchFamily="34" charset="0"/>
            </a:rPr>
            <a:t>Examine the motivational factors that could improve labour productivity.</a:t>
          </a:r>
          <a:endParaRPr lang="en-US" dirty="0">
            <a:latin typeface="Calibri" panose="020F0502020204030204" pitchFamily="34" charset="0"/>
            <a:cs typeface="Calibri" panose="020F0502020204030204" pitchFamily="34" charset="0"/>
          </a:endParaRPr>
        </a:p>
      </dgm:t>
    </dgm:pt>
    <dgm:pt modelId="{1FE8C180-55EF-432A-A054-1077950AAA49}" type="parTrans" cxnId="{B2F52204-F9BB-4229-AA34-0A0786DE9D75}">
      <dgm:prSet/>
      <dgm:spPr/>
      <dgm:t>
        <a:bodyPr/>
        <a:lstStyle/>
        <a:p>
          <a:endParaRPr lang="en-US">
            <a:latin typeface="Calibri" panose="020F0502020204030204" pitchFamily="34" charset="0"/>
            <a:cs typeface="Calibri" panose="020F0502020204030204" pitchFamily="34" charset="0"/>
          </a:endParaRPr>
        </a:p>
      </dgm:t>
    </dgm:pt>
    <dgm:pt modelId="{69CDDE78-8F77-4E16-9E0A-45542B7DA924}" type="sibTrans" cxnId="{B2F52204-F9BB-4229-AA34-0A0786DE9D75}">
      <dgm:prSet/>
      <dgm:spPr/>
      <dgm:t>
        <a:bodyPr/>
        <a:lstStyle/>
        <a:p>
          <a:endParaRPr lang="en-US">
            <a:latin typeface="Calibri" panose="020F0502020204030204" pitchFamily="34" charset="0"/>
            <a:cs typeface="Calibri" panose="020F0502020204030204" pitchFamily="34" charset="0"/>
          </a:endParaRPr>
        </a:p>
      </dgm:t>
    </dgm:pt>
    <dgm:pt modelId="{18A942BA-DE0C-4FC3-B9DC-5412C9805DDB}">
      <dgm:prSet/>
      <dgm:spPr/>
      <dgm:t>
        <a:bodyPr/>
        <a:lstStyle/>
        <a:p>
          <a:pPr algn="just"/>
          <a:r>
            <a:rPr lang="en-GB" dirty="0">
              <a:latin typeface="Calibri" panose="020F0502020204030204" pitchFamily="34" charset="0"/>
              <a:cs typeface="Calibri" panose="020F0502020204030204" pitchFamily="34" charset="0"/>
            </a:rPr>
            <a:t>To develop a conceptual motivational framework to improve construction labour productivity.</a:t>
          </a:r>
          <a:endParaRPr lang="en-US" dirty="0">
            <a:latin typeface="Calibri" panose="020F0502020204030204" pitchFamily="34" charset="0"/>
            <a:cs typeface="Calibri" panose="020F0502020204030204" pitchFamily="34" charset="0"/>
          </a:endParaRPr>
        </a:p>
      </dgm:t>
    </dgm:pt>
    <dgm:pt modelId="{686F6ACE-4372-481F-A132-55CB0B38BEAD}" type="parTrans" cxnId="{308C5DCC-AB69-4ACE-8767-77CBF551FBF1}">
      <dgm:prSet/>
      <dgm:spPr/>
      <dgm:t>
        <a:bodyPr/>
        <a:lstStyle/>
        <a:p>
          <a:endParaRPr lang="en-US">
            <a:latin typeface="Calibri" panose="020F0502020204030204" pitchFamily="34" charset="0"/>
            <a:cs typeface="Calibri" panose="020F0502020204030204" pitchFamily="34" charset="0"/>
          </a:endParaRPr>
        </a:p>
      </dgm:t>
    </dgm:pt>
    <dgm:pt modelId="{07FF27F0-0D2E-4CB8-BABC-AC8BA4309080}" type="sibTrans" cxnId="{308C5DCC-AB69-4ACE-8767-77CBF551FBF1}">
      <dgm:prSet/>
      <dgm:spPr/>
      <dgm:t>
        <a:bodyPr/>
        <a:lstStyle/>
        <a:p>
          <a:endParaRPr lang="en-US">
            <a:latin typeface="Calibri" panose="020F0502020204030204" pitchFamily="34" charset="0"/>
            <a:cs typeface="Calibri" panose="020F0502020204030204" pitchFamily="34" charset="0"/>
          </a:endParaRPr>
        </a:p>
      </dgm:t>
    </dgm:pt>
    <dgm:pt modelId="{F177638F-D17B-4505-9AFF-6F325E60B562}" type="pres">
      <dgm:prSet presAssocID="{B305363A-0349-4919-B669-C4F14A959A32}" presName="linear" presStyleCnt="0">
        <dgm:presLayoutVars>
          <dgm:animLvl val="lvl"/>
          <dgm:resizeHandles val="exact"/>
        </dgm:presLayoutVars>
      </dgm:prSet>
      <dgm:spPr/>
    </dgm:pt>
    <dgm:pt modelId="{47D11F26-06DC-4FC1-B8D6-7D563A73566E}" type="pres">
      <dgm:prSet presAssocID="{C77F81A9-49BB-4578-B59E-D004297E54C2}" presName="parentText" presStyleLbl="node1" presStyleIdx="0" presStyleCnt="2">
        <dgm:presLayoutVars>
          <dgm:chMax val="0"/>
          <dgm:bulletEnabled val="1"/>
        </dgm:presLayoutVars>
      </dgm:prSet>
      <dgm:spPr/>
    </dgm:pt>
    <dgm:pt modelId="{88C2382E-35BF-4C0F-983A-BA245A216DDE}" type="pres">
      <dgm:prSet presAssocID="{C77F81A9-49BB-4578-B59E-D004297E54C2}" presName="childText" presStyleLbl="revTx" presStyleIdx="0" presStyleCnt="2">
        <dgm:presLayoutVars>
          <dgm:bulletEnabled val="1"/>
        </dgm:presLayoutVars>
      </dgm:prSet>
      <dgm:spPr/>
    </dgm:pt>
    <dgm:pt modelId="{8A93EB69-0379-4EA1-A7CE-DB727A08793D}" type="pres">
      <dgm:prSet presAssocID="{2C81C87E-5F34-4E1C-A461-0F2BB6730DCC}" presName="parentText" presStyleLbl="node1" presStyleIdx="1" presStyleCnt="2">
        <dgm:presLayoutVars>
          <dgm:chMax val="0"/>
          <dgm:bulletEnabled val="1"/>
        </dgm:presLayoutVars>
      </dgm:prSet>
      <dgm:spPr/>
    </dgm:pt>
    <dgm:pt modelId="{BE35A886-229C-48BD-84AB-FAEF9409844B}" type="pres">
      <dgm:prSet presAssocID="{2C81C87E-5F34-4E1C-A461-0F2BB6730DCC}" presName="childText" presStyleLbl="revTx" presStyleIdx="1" presStyleCnt="2">
        <dgm:presLayoutVars>
          <dgm:bulletEnabled val="1"/>
        </dgm:presLayoutVars>
      </dgm:prSet>
      <dgm:spPr/>
    </dgm:pt>
  </dgm:ptLst>
  <dgm:cxnLst>
    <dgm:cxn modelId="{B2F52204-F9BB-4229-AA34-0A0786DE9D75}" srcId="{2C81C87E-5F34-4E1C-A461-0F2BB6730DCC}" destId="{12ECA435-BDA8-4063-B9FF-CF120906FDC5}" srcOrd="2" destOrd="0" parTransId="{1FE8C180-55EF-432A-A054-1077950AAA49}" sibTransId="{69CDDE78-8F77-4E16-9E0A-45542B7DA924}"/>
    <dgm:cxn modelId="{05EA3916-81A8-4C34-8B1E-41D914CDD300}" srcId="{B305363A-0349-4919-B669-C4F14A959A32}" destId="{2C81C87E-5F34-4E1C-A461-0F2BB6730DCC}" srcOrd="1" destOrd="0" parTransId="{181B05A6-71AC-4D6D-BD15-A8EF4E67CDB5}" sibTransId="{4968D60D-394D-4DF6-8B1A-8CD52CC389AA}"/>
    <dgm:cxn modelId="{9836843D-4854-45AA-A6B8-6F9DD37FB692}" srcId="{C77F81A9-49BB-4578-B59E-D004297E54C2}" destId="{814964B3-357B-476F-A0A2-A992D60D4428}" srcOrd="0" destOrd="0" parTransId="{C84DD639-AB75-4481-8AFB-8BCA2DB17BC8}" sibTransId="{C1A1E7C4-7877-4BA0-95F9-5BF43583257F}"/>
    <dgm:cxn modelId="{149B3F47-2F20-4D7A-9B42-2D6A71862649}" type="presOf" srcId="{814964B3-357B-476F-A0A2-A992D60D4428}" destId="{88C2382E-35BF-4C0F-983A-BA245A216DDE}" srcOrd="0" destOrd="0" presId="urn:microsoft.com/office/officeart/2005/8/layout/vList2"/>
    <dgm:cxn modelId="{CD5E8054-5636-40B9-8675-32CC27A300EB}" type="presOf" srcId="{2C81C87E-5F34-4E1C-A461-0F2BB6730DCC}" destId="{8A93EB69-0379-4EA1-A7CE-DB727A08793D}" srcOrd="0" destOrd="0" presId="urn:microsoft.com/office/officeart/2005/8/layout/vList2"/>
    <dgm:cxn modelId="{8C61BB8E-6DA5-414C-AF3E-5AC0D711D14F}" type="presOf" srcId="{18A942BA-DE0C-4FC3-B9DC-5412C9805DDB}" destId="{BE35A886-229C-48BD-84AB-FAEF9409844B}" srcOrd="0" destOrd="3" presId="urn:microsoft.com/office/officeart/2005/8/layout/vList2"/>
    <dgm:cxn modelId="{93FBEDAB-B47D-4AB7-847B-92599AA2621C}" srcId="{B305363A-0349-4919-B669-C4F14A959A32}" destId="{C77F81A9-49BB-4578-B59E-D004297E54C2}" srcOrd="0" destOrd="0" parTransId="{DF00A770-8889-4ABB-8136-E4E24A556640}" sibTransId="{7AFB2EAC-AD0B-431F-906F-7BB126DBDE6E}"/>
    <dgm:cxn modelId="{31404BB2-A50E-4ADC-8AEA-CFD41DB58A65}" type="presOf" srcId="{C77F81A9-49BB-4578-B59E-D004297E54C2}" destId="{47D11F26-06DC-4FC1-B8D6-7D563A73566E}" srcOrd="0" destOrd="0" presId="urn:microsoft.com/office/officeart/2005/8/layout/vList2"/>
    <dgm:cxn modelId="{751D64C1-FD5B-4583-8C33-D60B5AF10CE6}" type="presOf" srcId="{12ECA435-BDA8-4063-B9FF-CF120906FDC5}" destId="{BE35A886-229C-48BD-84AB-FAEF9409844B}" srcOrd="0" destOrd="2" presId="urn:microsoft.com/office/officeart/2005/8/layout/vList2"/>
    <dgm:cxn modelId="{3ED38AC2-3069-4D0E-B23A-F3213A10BEAB}" type="presOf" srcId="{3239348D-5861-49BD-84B4-9556B259BC42}" destId="{BE35A886-229C-48BD-84AB-FAEF9409844B}" srcOrd="0" destOrd="0" presId="urn:microsoft.com/office/officeart/2005/8/layout/vList2"/>
    <dgm:cxn modelId="{308C5DCC-AB69-4ACE-8767-77CBF551FBF1}" srcId="{2C81C87E-5F34-4E1C-A461-0F2BB6730DCC}" destId="{18A942BA-DE0C-4FC3-B9DC-5412C9805DDB}" srcOrd="3" destOrd="0" parTransId="{686F6ACE-4372-481F-A132-55CB0B38BEAD}" sibTransId="{07FF27F0-0D2E-4CB8-BABC-AC8BA4309080}"/>
    <dgm:cxn modelId="{61A2FEDE-29AC-470C-916B-76226AB712CA}" srcId="{2C81C87E-5F34-4E1C-A461-0F2BB6730DCC}" destId="{3C24629D-8EE5-4426-96CA-A2C8A77471A9}" srcOrd="1" destOrd="0" parTransId="{33E20085-5606-4716-B05A-3EB27DCE0EFB}" sibTransId="{0DC129F1-191E-4704-8EF0-FF0680A73690}"/>
    <dgm:cxn modelId="{C72273DF-F68B-4C88-98A1-97517E0FBC01}" type="presOf" srcId="{3C24629D-8EE5-4426-96CA-A2C8A77471A9}" destId="{BE35A886-229C-48BD-84AB-FAEF9409844B}" srcOrd="0" destOrd="1" presId="urn:microsoft.com/office/officeart/2005/8/layout/vList2"/>
    <dgm:cxn modelId="{5D7B01E1-D5F9-4DA5-9A5B-4E418B2BA9A3}" type="presOf" srcId="{B305363A-0349-4919-B669-C4F14A959A32}" destId="{F177638F-D17B-4505-9AFF-6F325E60B562}" srcOrd="0" destOrd="0" presId="urn:microsoft.com/office/officeart/2005/8/layout/vList2"/>
    <dgm:cxn modelId="{479EBDF1-A22E-4763-9A5D-F1623F7C3F11}" srcId="{2C81C87E-5F34-4E1C-A461-0F2BB6730DCC}" destId="{3239348D-5861-49BD-84B4-9556B259BC42}" srcOrd="0" destOrd="0" parTransId="{A080B6D7-D3E2-4B32-AEA5-DBD8842ECD3C}" sibTransId="{7365501C-61B9-4904-8A9B-7682602B5DAB}"/>
    <dgm:cxn modelId="{B83E7480-43E0-4F7D-AE27-543F8BF2711D}" type="presParOf" srcId="{F177638F-D17B-4505-9AFF-6F325E60B562}" destId="{47D11F26-06DC-4FC1-B8D6-7D563A73566E}" srcOrd="0" destOrd="0" presId="urn:microsoft.com/office/officeart/2005/8/layout/vList2"/>
    <dgm:cxn modelId="{172584A1-6E00-43C2-8062-CF7373C7AC80}" type="presParOf" srcId="{F177638F-D17B-4505-9AFF-6F325E60B562}" destId="{88C2382E-35BF-4C0F-983A-BA245A216DDE}" srcOrd="1" destOrd="0" presId="urn:microsoft.com/office/officeart/2005/8/layout/vList2"/>
    <dgm:cxn modelId="{AFDABFDA-8867-48D8-B8D2-FE711D0C964C}" type="presParOf" srcId="{F177638F-D17B-4505-9AFF-6F325E60B562}" destId="{8A93EB69-0379-4EA1-A7CE-DB727A08793D}" srcOrd="2" destOrd="0" presId="urn:microsoft.com/office/officeart/2005/8/layout/vList2"/>
    <dgm:cxn modelId="{9B78CAA4-D446-4890-9CD1-3DDD0A14B678}" type="presParOf" srcId="{F177638F-D17B-4505-9AFF-6F325E60B562}" destId="{BE35A886-229C-48BD-84AB-FAEF9409844B}" srcOrd="3"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B6769-CA5D-4749-A31E-161C3A2973DC}">
      <dsp:nvSpPr>
        <dsp:cNvPr id="0" name=""/>
        <dsp:cNvSpPr/>
      </dsp:nvSpPr>
      <dsp:spPr>
        <a:xfrm>
          <a:off x="3142" y="1435677"/>
          <a:ext cx="1646457" cy="10455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F13D5B-7723-4554-9418-03B63DA827A7}">
      <dsp:nvSpPr>
        <dsp:cNvPr id="0" name=""/>
        <dsp:cNvSpPr/>
      </dsp:nvSpPr>
      <dsp:spPr>
        <a:xfrm>
          <a:off x="186082" y="1609469"/>
          <a:ext cx="1646457" cy="10455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Calibri" panose="020F0502020204030204" pitchFamily="34" charset="0"/>
              <a:cs typeface="Calibri" panose="020F0502020204030204" pitchFamily="34" charset="0"/>
            </a:rPr>
            <a:t>Background</a:t>
          </a:r>
          <a:endParaRPr lang="en-US" sz="2200" kern="1200" dirty="0">
            <a:latin typeface="Calibri" panose="020F0502020204030204" pitchFamily="34" charset="0"/>
            <a:cs typeface="Calibri" panose="020F0502020204030204" pitchFamily="34" charset="0"/>
          </a:endParaRPr>
        </a:p>
      </dsp:txBody>
      <dsp:txXfrm>
        <a:off x="216704" y="1640091"/>
        <a:ext cx="1585213" cy="984256"/>
      </dsp:txXfrm>
    </dsp:sp>
    <dsp:sp modelId="{FB577610-D05C-48D6-AF28-1ABE4EF1562E}">
      <dsp:nvSpPr>
        <dsp:cNvPr id="0" name=""/>
        <dsp:cNvSpPr/>
      </dsp:nvSpPr>
      <dsp:spPr>
        <a:xfrm>
          <a:off x="2015479" y="1435677"/>
          <a:ext cx="1646457" cy="10455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61A6F8-FE23-4455-9B4F-8669550F7697}">
      <dsp:nvSpPr>
        <dsp:cNvPr id="0" name=""/>
        <dsp:cNvSpPr/>
      </dsp:nvSpPr>
      <dsp:spPr>
        <a:xfrm>
          <a:off x="2198419" y="1609469"/>
          <a:ext cx="1646457" cy="10455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Calibri" panose="020F0502020204030204" pitchFamily="34" charset="0"/>
              <a:cs typeface="Calibri" panose="020F0502020204030204" pitchFamily="34" charset="0"/>
            </a:rPr>
            <a:t>Aim and objectives </a:t>
          </a:r>
          <a:endParaRPr lang="en-US" sz="2200" kern="1200" dirty="0">
            <a:latin typeface="Calibri" panose="020F0502020204030204" pitchFamily="34" charset="0"/>
            <a:cs typeface="Calibri" panose="020F0502020204030204" pitchFamily="34" charset="0"/>
          </a:endParaRPr>
        </a:p>
      </dsp:txBody>
      <dsp:txXfrm>
        <a:off x="2229041" y="1640091"/>
        <a:ext cx="1585213" cy="984256"/>
      </dsp:txXfrm>
    </dsp:sp>
    <dsp:sp modelId="{24E477E1-B4C4-4715-BA80-DAA5CBCD3906}">
      <dsp:nvSpPr>
        <dsp:cNvPr id="0" name=""/>
        <dsp:cNvSpPr/>
      </dsp:nvSpPr>
      <dsp:spPr>
        <a:xfrm>
          <a:off x="4027816" y="1435677"/>
          <a:ext cx="1655348" cy="10899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A45F3E-C9EF-4B42-8194-C46C59850D07}">
      <dsp:nvSpPr>
        <dsp:cNvPr id="0" name=""/>
        <dsp:cNvSpPr/>
      </dsp:nvSpPr>
      <dsp:spPr>
        <a:xfrm>
          <a:off x="4210755" y="1609469"/>
          <a:ext cx="1655348" cy="108999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Calibri" panose="020F0502020204030204" pitchFamily="34" charset="0"/>
              <a:cs typeface="Calibri" panose="020F0502020204030204" pitchFamily="34" charset="0"/>
            </a:rPr>
            <a:t>Conceptual motivation framework</a:t>
          </a:r>
          <a:endParaRPr lang="en-US" sz="2200" kern="1200" dirty="0">
            <a:latin typeface="Calibri" panose="020F0502020204030204" pitchFamily="34" charset="0"/>
            <a:cs typeface="Calibri" panose="020F0502020204030204" pitchFamily="34" charset="0"/>
          </a:endParaRPr>
        </a:p>
      </dsp:txBody>
      <dsp:txXfrm>
        <a:off x="4242680" y="1641394"/>
        <a:ext cx="1591498" cy="1026146"/>
      </dsp:txXfrm>
    </dsp:sp>
    <dsp:sp modelId="{8B5F3DDF-F653-42DB-B348-10A45F38910E}">
      <dsp:nvSpPr>
        <dsp:cNvPr id="0" name=""/>
        <dsp:cNvSpPr/>
      </dsp:nvSpPr>
      <dsp:spPr>
        <a:xfrm>
          <a:off x="6049043" y="1435677"/>
          <a:ext cx="1905939" cy="10576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FE2D8C-AA16-4BE0-A8AA-CB52D5052B3F}">
      <dsp:nvSpPr>
        <dsp:cNvPr id="0" name=""/>
        <dsp:cNvSpPr/>
      </dsp:nvSpPr>
      <dsp:spPr>
        <a:xfrm>
          <a:off x="6231983" y="1609469"/>
          <a:ext cx="1905939" cy="10576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libri" panose="020F0502020204030204" pitchFamily="34" charset="0"/>
              <a:cs typeface="Calibri" panose="020F0502020204030204" pitchFamily="34" charset="0"/>
            </a:rPr>
            <a:t>Methodology</a:t>
          </a:r>
        </a:p>
      </dsp:txBody>
      <dsp:txXfrm>
        <a:off x="6262961" y="1640447"/>
        <a:ext cx="1843983" cy="995724"/>
      </dsp:txXfrm>
    </dsp:sp>
    <dsp:sp modelId="{371FE97A-5E8B-45DE-BF6A-E083CD55D537}">
      <dsp:nvSpPr>
        <dsp:cNvPr id="0" name=""/>
        <dsp:cNvSpPr/>
      </dsp:nvSpPr>
      <dsp:spPr>
        <a:xfrm>
          <a:off x="8320862" y="1435677"/>
          <a:ext cx="1646457" cy="10455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F52CBE-E486-49FE-9895-CD08362612F1}">
      <dsp:nvSpPr>
        <dsp:cNvPr id="0" name=""/>
        <dsp:cNvSpPr/>
      </dsp:nvSpPr>
      <dsp:spPr>
        <a:xfrm>
          <a:off x="8503802" y="1609469"/>
          <a:ext cx="1646457" cy="10455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Calibri" panose="020F0502020204030204" pitchFamily="34" charset="0"/>
              <a:cs typeface="Calibri" panose="020F0502020204030204" pitchFamily="34" charset="0"/>
            </a:rPr>
            <a:t>Conclusion</a:t>
          </a:r>
          <a:endParaRPr lang="en-US" sz="2200" kern="1200" dirty="0">
            <a:latin typeface="Calibri" panose="020F0502020204030204" pitchFamily="34" charset="0"/>
            <a:cs typeface="Calibri" panose="020F0502020204030204" pitchFamily="34" charset="0"/>
          </a:endParaRPr>
        </a:p>
      </dsp:txBody>
      <dsp:txXfrm>
        <a:off x="8534424" y="1640091"/>
        <a:ext cx="1585213" cy="9842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D11F26-06DC-4FC1-B8D6-7D563A73566E}">
      <dsp:nvSpPr>
        <dsp:cNvPr id="0" name=""/>
        <dsp:cNvSpPr/>
      </dsp:nvSpPr>
      <dsp:spPr>
        <a:xfrm>
          <a:off x="0" y="112889"/>
          <a:ext cx="9798684"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kern="1200" dirty="0">
              <a:latin typeface="Calibri" panose="020F0502020204030204" pitchFamily="34" charset="0"/>
              <a:cs typeface="Calibri" panose="020F0502020204030204" pitchFamily="34" charset="0"/>
            </a:rPr>
            <a:t>AIM</a:t>
          </a:r>
          <a:endParaRPr lang="en-US" sz="2800" kern="1200" dirty="0">
            <a:latin typeface="Calibri" panose="020F0502020204030204" pitchFamily="34" charset="0"/>
            <a:cs typeface="Calibri" panose="020F0502020204030204" pitchFamily="34" charset="0"/>
          </a:endParaRPr>
        </a:p>
      </dsp:txBody>
      <dsp:txXfrm>
        <a:off x="32784" y="145673"/>
        <a:ext cx="9733116" cy="606012"/>
      </dsp:txXfrm>
    </dsp:sp>
    <dsp:sp modelId="{88C2382E-35BF-4C0F-983A-BA245A216DDE}">
      <dsp:nvSpPr>
        <dsp:cNvPr id="0" name=""/>
        <dsp:cNvSpPr/>
      </dsp:nvSpPr>
      <dsp:spPr>
        <a:xfrm>
          <a:off x="0" y="784469"/>
          <a:ext cx="9798684" cy="101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1108" tIns="35560" rIns="199136" bIns="35560" numCol="1" spcCol="1270" anchor="t" anchorCtr="0">
          <a:noAutofit/>
        </a:bodyPr>
        <a:lstStyle/>
        <a:p>
          <a:pPr marL="228600" lvl="1" indent="-228600" algn="just" defTabSz="977900">
            <a:lnSpc>
              <a:spcPct val="90000"/>
            </a:lnSpc>
            <a:spcBef>
              <a:spcPct val="0"/>
            </a:spcBef>
            <a:spcAft>
              <a:spcPct val="20000"/>
            </a:spcAft>
            <a:buChar char="•"/>
          </a:pPr>
          <a:r>
            <a:rPr lang="en-GB" sz="2200" kern="1200" dirty="0">
              <a:latin typeface="Calibri" panose="020F0502020204030204" pitchFamily="34" charset="0"/>
              <a:cs typeface="Calibri" panose="020F0502020204030204" pitchFamily="34" charset="0"/>
            </a:rPr>
            <a:t>The research aims to identify the motivational factors that influence labour productivity to develop a conceptual motivational framework to improve construction labour productivity in the U.K. </a:t>
          </a:r>
          <a:endParaRPr lang="en-US" sz="2200" kern="1200" dirty="0">
            <a:latin typeface="Calibri" panose="020F0502020204030204" pitchFamily="34" charset="0"/>
            <a:cs typeface="Calibri" panose="020F0502020204030204" pitchFamily="34" charset="0"/>
          </a:endParaRPr>
        </a:p>
      </dsp:txBody>
      <dsp:txXfrm>
        <a:off x="0" y="784469"/>
        <a:ext cx="9798684" cy="1014300"/>
      </dsp:txXfrm>
    </dsp:sp>
    <dsp:sp modelId="{8A93EB69-0379-4EA1-A7CE-DB727A08793D}">
      <dsp:nvSpPr>
        <dsp:cNvPr id="0" name=""/>
        <dsp:cNvSpPr/>
      </dsp:nvSpPr>
      <dsp:spPr>
        <a:xfrm>
          <a:off x="0" y="1798770"/>
          <a:ext cx="9798684"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kern="1200" dirty="0">
              <a:latin typeface="Calibri" panose="020F0502020204030204" pitchFamily="34" charset="0"/>
              <a:cs typeface="Calibri" panose="020F0502020204030204" pitchFamily="34" charset="0"/>
            </a:rPr>
            <a:t>OBJECTIVES</a:t>
          </a:r>
          <a:endParaRPr lang="en-US" sz="2800" kern="1200" dirty="0">
            <a:latin typeface="Calibri" panose="020F0502020204030204" pitchFamily="34" charset="0"/>
            <a:cs typeface="Calibri" panose="020F0502020204030204" pitchFamily="34" charset="0"/>
          </a:endParaRPr>
        </a:p>
      </dsp:txBody>
      <dsp:txXfrm>
        <a:off x="32784" y="1831554"/>
        <a:ext cx="9733116" cy="606012"/>
      </dsp:txXfrm>
    </dsp:sp>
    <dsp:sp modelId="{BE35A886-229C-48BD-84AB-FAEF9409844B}">
      <dsp:nvSpPr>
        <dsp:cNvPr id="0" name=""/>
        <dsp:cNvSpPr/>
      </dsp:nvSpPr>
      <dsp:spPr>
        <a:xfrm>
          <a:off x="0" y="2470350"/>
          <a:ext cx="9798684" cy="243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1108" tIns="35560" rIns="199136" bIns="35560" numCol="1" spcCol="1270" anchor="t" anchorCtr="0">
          <a:noAutofit/>
        </a:bodyPr>
        <a:lstStyle/>
        <a:p>
          <a:pPr marL="228600" lvl="1" indent="-228600" algn="just" defTabSz="977900">
            <a:lnSpc>
              <a:spcPct val="90000"/>
            </a:lnSpc>
            <a:spcBef>
              <a:spcPct val="0"/>
            </a:spcBef>
            <a:spcAft>
              <a:spcPct val="20000"/>
            </a:spcAft>
            <a:buChar char="•"/>
          </a:pPr>
          <a:r>
            <a:rPr lang="en-GB" sz="2200" kern="1200" dirty="0">
              <a:latin typeface="Calibri" panose="020F0502020204030204" pitchFamily="34" charset="0"/>
              <a:cs typeface="Calibri" panose="020F0502020204030204" pitchFamily="34" charset="0"/>
            </a:rPr>
            <a:t>To identify the motivational factors which influence construction labour productivity in the U.K. </a:t>
          </a:r>
          <a:endParaRPr lang="en-US" sz="2200" kern="1200" dirty="0">
            <a:latin typeface="Calibri" panose="020F0502020204030204" pitchFamily="34" charset="0"/>
            <a:cs typeface="Calibri" panose="020F0502020204030204" pitchFamily="34" charset="0"/>
          </a:endParaRPr>
        </a:p>
        <a:p>
          <a:pPr marL="228600" lvl="1" indent="-228600" algn="just" defTabSz="977900">
            <a:lnSpc>
              <a:spcPct val="90000"/>
            </a:lnSpc>
            <a:spcBef>
              <a:spcPct val="0"/>
            </a:spcBef>
            <a:spcAft>
              <a:spcPct val="20000"/>
            </a:spcAft>
            <a:buChar char="•"/>
          </a:pPr>
          <a:r>
            <a:rPr lang="en-GB" sz="2200" kern="1200" dirty="0">
              <a:latin typeface="Calibri" panose="020F0502020204030204" pitchFamily="34" charset="0"/>
              <a:cs typeface="Calibri" panose="020F0502020204030204" pitchFamily="34" charset="0"/>
            </a:rPr>
            <a:t>To examine the relationship between motivation, social compliance, and labour productivity. </a:t>
          </a:r>
          <a:endParaRPr lang="en-US" sz="2200" kern="1200" dirty="0">
            <a:latin typeface="Calibri" panose="020F0502020204030204" pitchFamily="34" charset="0"/>
            <a:cs typeface="Calibri" panose="020F0502020204030204" pitchFamily="34" charset="0"/>
          </a:endParaRPr>
        </a:p>
        <a:p>
          <a:pPr marL="228600" lvl="1" indent="-228600" algn="just" defTabSz="977900">
            <a:lnSpc>
              <a:spcPct val="90000"/>
            </a:lnSpc>
            <a:spcBef>
              <a:spcPct val="0"/>
            </a:spcBef>
            <a:spcAft>
              <a:spcPct val="20000"/>
            </a:spcAft>
            <a:buChar char="•"/>
          </a:pPr>
          <a:r>
            <a:rPr lang="en-GB" sz="2200" kern="1200" dirty="0">
              <a:latin typeface="Calibri" panose="020F0502020204030204" pitchFamily="34" charset="0"/>
              <a:cs typeface="Calibri" panose="020F0502020204030204" pitchFamily="34" charset="0"/>
            </a:rPr>
            <a:t>Examine the motivational factors that could improve labour productivity.</a:t>
          </a:r>
          <a:endParaRPr lang="en-US" sz="2200" kern="1200" dirty="0">
            <a:latin typeface="Calibri" panose="020F0502020204030204" pitchFamily="34" charset="0"/>
            <a:cs typeface="Calibri" panose="020F0502020204030204" pitchFamily="34" charset="0"/>
          </a:endParaRPr>
        </a:p>
        <a:p>
          <a:pPr marL="228600" lvl="1" indent="-228600" algn="just" defTabSz="977900">
            <a:lnSpc>
              <a:spcPct val="90000"/>
            </a:lnSpc>
            <a:spcBef>
              <a:spcPct val="0"/>
            </a:spcBef>
            <a:spcAft>
              <a:spcPct val="20000"/>
            </a:spcAft>
            <a:buChar char="•"/>
          </a:pPr>
          <a:r>
            <a:rPr lang="en-GB" sz="2200" kern="1200" dirty="0">
              <a:latin typeface="Calibri" panose="020F0502020204030204" pitchFamily="34" charset="0"/>
              <a:cs typeface="Calibri" panose="020F0502020204030204" pitchFamily="34" charset="0"/>
            </a:rPr>
            <a:t>To develop a conceptual motivational framework to improve construction labour productivity.</a:t>
          </a:r>
          <a:endParaRPr lang="en-US" sz="2200" kern="1200" dirty="0">
            <a:latin typeface="Calibri" panose="020F0502020204030204" pitchFamily="34" charset="0"/>
            <a:cs typeface="Calibri" panose="020F0502020204030204" pitchFamily="34" charset="0"/>
          </a:endParaRPr>
        </a:p>
      </dsp:txBody>
      <dsp:txXfrm>
        <a:off x="0" y="2470350"/>
        <a:ext cx="9798684" cy="243432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5E0192-D74D-DE4B-B54F-3859609973BD}" type="datetimeFigureOut">
              <a:rPr lang="en-US" smtClean="0"/>
              <a:t>12/6/2022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DBDD01-9F14-CD43-A307-CD38F413C6B9}" type="slidenum">
              <a:rPr lang="en-US" smtClean="0"/>
              <a:t>‹#›</a:t>
            </a:fld>
            <a:endParaRPr lang="en-US"/>
          </a:p>
        </p:txBody>
      </p:sp>
    </p:spTree>
    <p:extLst>
      <p:ext uri="{BB962C8B-B14F-4D97-AF65-F5344CB8AC3E}">
        <p14:creationId xmlns:p14="http://schemas.microsoft.com/office/powerpoint/2010/main" val="1096239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DBDD01-9F14-CD43-A307-CD38F413C6B9}" type="slidenum">
              <a:rPr lang="en-US" smtClean="0"/>
              <a:t>7</a:t>
            </a:fld>
            <a:endParaRPr lang="en-US"/>
          </a:p>
        </p:txBody>
      </p:sp>
    </p:spTree>
    <p:extLst>
      <p:ext uri="{BB962C8B-B14F-4D97-AF65-F5344CB8AC3E}">
        <p14:creationId xmlns:p14="http://schemas.microsoft.com/office/powerpoint/2010/main" val="3414305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90ABFC-90BC-5F4F-950D-A3BE09913D1E}"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DAD23-25E4-B74D-82B6-738587FE776F}" type="slidenum">
              <a:rPr lang="en-US" smtClean="0"/>
              <a:t>‹#›</a:t>
            </a:fld>
            <a:endParaRPr lang="en-US"/>
          </a:p>
        </p:txBody>
      </p:sp>
    </p:spTree>
    <p:extLst>
      <p:ext uri="{BB962C8B-B14F-4D97-AF65-F5344CB8AC3E}">
        <p14:creationId xmlns:p14="http://schemas.microsoft.com/office/powerpoint/2010/main" val="161014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90ABFC-90BC-5F4F-950D-A3BE09913D1E}"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DAD23-25E4-B74D-82B6-738587FE776F}" type="slidenum">
              <a:rPr lang="en-US" smtClean="0"/>
              <a:t>‹#›</a:t>
            </a:fld>
            <a:endParaRPr lang="en-US"/>
          </a:p>
        </p:txBody>
      </p:sp>
    </p:spTree>
    <p:extLst>
      <p:ext uri="{BB962C8B-B14F-4D97-AF65-F5344CB8AC3E}">
        <p14:creationId xmlns:p14="http://schemas.microsoft.com/office/powerpoint/2010/main" val="1074296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90ABFC-90BC-5F4F-950D-A3BE09913D1E}"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DAD23-25E4-B74D-82B6-738587FE776F}" type="slidenum">
              <a:rPr lang="en-US" smtClean="0"/>
              <a:t>‹#›</a:t>
            </a:fld>
            <a:endParaRPr lang="en-US"/>
          </a:p>
        </p:txBody>
      </p:sp>
    </p:spTree>
    <p:extLst>
      <p:ext uri="{BB962C8B-B14F-4D97-AF65-F5344CB8AC3E}">
        <p14:creationId xmlns:p14="http://schemas.microsoft.com/office/powerpoint/2010/main" val="1803801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90ABFC-90BC-5F4F-950D-A3BE09913D1E}"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DAD23-25E4-B74D-82B6-738587FE776F}" type="slidenum">
              <a:rPr lang="en-US" smtClean="0"/>
              <a:t>‹#›</a:t>
            </a:fld>
            <a:endParaRPr lang="en-US"/>
          </a:p>
        </p:txBody>
      </p:sp>
    </p:spTree>
    <p:extLst>
      <p:ext uri="{BB962C8B-B14F-4D97-AF65-F5344CB8AC3E}">
        <p14:creationId xmlns:p14="http://schemas.microsoft.com/office/powerpoint/2010/main" val="348886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90ABFC-90BC-5F4F-950D-A3BE09913D1E}"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DAD23-25E4-B74D-82B6-738587FE776F}" type="slidenum">
              <a:rPr lang="en-US" smtClean="0"/>
              <a:t>‹#›</a:t>
            </a:fld>
            <a:endParaRPr lang="en-US"/>
          </a:p>
        </p:txBody>
      </p:sp>
    </p:spTree>
    <p:extLst>
      <p:ext uri="{BB962C8B-B14F-4D97-AF65-F5344CB8AC3E}">
        <p14:creationId xmlns:p14="http://schemas.microsoft.com/office/powerpoint/2010/main" val="1100628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90ABFC-90BC-5F4F-950D-A3BE09913D1E}"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DAD23-25E4-B74D-82B6-738587FE776F}" type="slidenum">
              <a:rPr lang="en-US" smtClean="0"/>
              <a:t>‹#›</a:t>
            </a:fld>
            <a:endParaRPr lang="en-US"/>
          </a:p>
        </p:txBody>
      </p:sp>
    </p:spTree>
    <p:extLst>
      <p:ext uri="{BB962C8B-B14F-4D97-AF65-F5344CB8AC3E}">
        <p14:creationId xmlns:p14="http://schemas.microsoft.com/office/powerpoint/2010/main" val="1994094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90ABFC-90BC-5F4F-950D-A3BE09913D1E}" type="datetimeFigureOut">
              <a:rPr lang="en-US" smtClean="0"/>
              <a:t>12/6/2022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EDAD23-25E4-B74D-82B6-738587FE776F}" type="slidenum">
              <a:rPr lang="en-US" smtClean="0"/>
              <a:t>‹#›</a:t>
            </a:fld>
            <a:endParaRPr lang="en-US"/>
          </a:p>
        </p:txBody>
      </p:sp>
    </p:spTree>
    <p:extLst>
      <p:ext uri="{BB962C8B-B14F-4D97-AF65-F5344CB8AC3E}">
        <p14:creationId xmlns:p14="http://schemas.microsoft.com/office/powerpoint/2010/main" val="1111962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90ABFC-90BC-5F4F-950D-A3BE09913D1E}" type="datetimeFigureOut">
              <a:rPr lang="en-US" smtClean="0"/>
              <a:t>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EDAD23-25E4-B74D-82B6-738587FE776F}" type="slidenum">
              <a:rPr lang="en-US" smtClean="0"/>
              <a:t>‹#›</a:t>
            </a:fld>
            <a:endParaRPr lang="en-US"/>
          </a:p>
        </p:txBody>
      </p:sp>
    </p:spTree>
    <p:extLst>
      <p:ext uri="{BB962C8B-B14F-4D97-AF65-F5344CB8AC3E}">
        <p14:creationId xmlns:p14="http://schemas.microsoft.com/office/powerpoint/2010/main" val="1345024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90ABFC-90BC-5F4F-950D-A3BE09913D1E}" type="datetimeFigureOut">
              <a:rPr lang="en-US" smtClean="0"/>
              <a:t>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EDAD23-25E4-B74D-82B6-738587FE776F}" type="slidenum">
              <a:rPr lang="en-US" smtClean="0"/>
              <a:t>‹#›</a:t>
            </a:fld>
            <a:endParaRPr lang="en-US"/>
          </a:p>
        </p:txBody>
      </p:sp>
    </p:spTree>
    <p:extLst>
      <p:ext uri="{BB962C8B-B14F-4D97-AF65-F5344CB8AC3E}">
        <p14:creationId xmlns:p14="http://schemas.microsoft.com/office/powerpoint/2010/main" val="1412222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90ABFC-90BC-5F4F-950D-A3BE09913D1E}"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DAD23-25E4-B74D-82B6-738587FE776F}" type="slidenum">
              <a:rPr lang="en-US" smtClean="0"/>
              <a:t>‹#›</a:t>
            </a:fld>
            <a:endParaRPr lang="en-US"/>
          </a:p>
        </p:txBody>
      </p:sp>
    </p:spTree>
    <p:extLst>
      <p:ext uri="{BB962C8B-B14F-4D97-AF65-F5344CB8AC3E}">
        <p14:creationId xmlns:p14="http://schemas.microsoft.com/office/powerpoint/2010/main" val="1233921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90ABFC-90BC-5F4F-950D-A3BE09913D1E}"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DAD23-25E4-B74D-82B6-738587FE776F}" type="slidenum">
              <a:rPr lang="en-US" smtClean="0"/>
              <a:t>‹#›</a:t>
            </a:fld>
            <a:endParaRPr lang="en-US"/>
          </a:p>
        </p:txBody>
      </p:sp>
    </p:spTree>
    <p:extLst>
      <p:ext uri="{BB962C8B-B14F-4D97-AF65-F5344CB8AC3E}">
        <p14:creationId xmlns:p14="http://schemas.microsoft.com/office/powerpoint/2010/main" val="262382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90ABFC-90BC-5F4F-950D-A3BE09913D1E}" type="datetimeFigureOut">
              <a:rPr lang="en-US" smtClean="0"/>
              <a:t>12/6/2022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EDAD23-25E4-B74D-82B6-738587FE776F}" type="slidenum">
              <a:rPr lang="en-US" smtClean="0"/>
              <a:t>‹#›</a:t>
            </a:fld>
            <a:endParaRPr lang="en-US"/>
          </a:p>
        </p:txBody>
      </p:sp>
    </p:spTree>
    <p:extLst>
      <p:ext uri="{BB962C8B-B14F-4D97-AF65-F5344CB8AC3E}">
        <p14:creationId xmlns:p14="http://schemas.microsoft.com/office/powerpoint/2010/main" val="1187916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0D196650"/><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0D196650"/><Relationship Id="rId7" Type="http://schemas.openxmlformats.org/officeDocument/2006/relationships/diagramLayout" Target="../diagrams/layout1.xm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6.png"/><Relationship Id="rId10" Type="http://schemas.microsoft.com/office/2007/relationships/diagramDrawing" Target="../diagrams/drawing1.xml"/><Relationship Id="rId4" Type="http://schemas.openxmlformats.org/officeDocument/2006/relationships/image" Target="../media/image5.JPG"/><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4.0D196650"/><Relationship Id="rId7" Type="http://schemas.openxmlformats.org/officeDocument/2006/relationships/diagramLayout" Target="../diagrams/layout2.xm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diagramData" Target="../diagrams/data2.xml"/><Relationship Id="rId5" Type="http://schemas.openxmlformats.org/officeDocument/2006/relationships/image" Target="../media/image6.png"/><Relationship Id="rId10" Type="http://schemas.microsoft.com/office/2007/relationships/diagramDrawing" Target="../diagrams/drawing2.xml"/><Relationship Id="rId4" Type="http://schemas.openxmlformats.org/officeDocument/2006/relationships/image" Target="../media/image5.JPG"/><Relationship Id="rId9" Type="http://schemas.openxmlformats.org/officeDocument/2006/relationships/diagramColors" Target="../diagrams/colors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0D196650"/><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6.pn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alphaModFix amt="70000"/>
            <a:extLst>
              <a:ext uri="{28A0092B-C50C-407E-A947-70E740481C1C}">
                <a14:useLocalDpi xmlns:a14="http://schemas.microsoft.com/office/drawing/2010/main" val="0"/>
              </a:ext>
            </a:extLst>
          </a:blip>
          <a:srcRect t="25000"/>
          <a:stretch/>
        </p:blipFill>
        <p:spPr>
          <a:xfrm rot="10800000">
            <a:off x="-10439" y="0"/>
            <a:ext cx="12192000" cy="6858000"/>
          </a:xfrm>
          <a:prstGeom prst="rect">
            <a:avLst/>
          </a:prstGeom>
        </p:spPr>
      </p:pic>
      <p:sp>
        <p:nvSpPr>
          <p:cNvPr id="3" name="Rectangle 2"/>
          <p:cNvSpPr/>
          <p:nvPr/>
        </p:nvSpPr>
        <p:spPr>
          <a:xfrm>
            <a:off x="0" y="-1"/>
            <a:ext cx="12192000" cy="6858001"/>
          </a:xfrm>
          <a:prstGeom prst="rect">
            <a:avLst/>
          </a:prstGeom>
          <a:solidFill>
            <a:srgbClr val="B623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516" y="166255"/>
            <a:ext cx="2208613" cy="1000575"/>
          </a:xfrm>
          <a:prstGeom prst="rect">
            <a:avLst/>
          </a:prstGeom>
        </p:spPr>
      </p:pic>
      <p:sp>
        <p:nvSpPr>
          <p:cNvPr id="8" name="TextBox 7"/>
          <p:cNvSpPr txBox="1"/>
          <p:nvPr/>
        </p:nvSpPr>
        <p:spPr>
          <a:xfrm>
            <a:off x="544285" y="482687"/>
            <a:ext cx="11103429" cy="6694140"/>
          </a:xfrm>
          <a:prstGeom prst="rect">
            <a:avLst/>
          </a:prstGeom>
          <a:noFill/>
        </p:spPr>
        <p:txBody>
          <a:bodyPr wrap="square" rtlCol="0">
            <a:spAutoFit/>
          </a:bodyPr>
          <a:lstStyle/>
          <a:p>
            <a:pPr algn="ctr"/>
            <a:endParaRPr lang="en-GB" sz="33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en-GB" sz="33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DEVELOPMENT OF CONCEPTUAL MOTIVATIONAL FRAMEWORK TO IMPROVE CONSTRUCTION LABOUR PRODUCTIVITY IN THE U.K.</a:t>
            </a:r>
          </a:p>
          <a:p>
            <a:pPr algn="ctr"/>
            <a:endParaRPr lang="en-US" sz="3300" dirty="0">
              <a:solidFill>
                <a:schemeClr val="bg1"/>
              </a:solidFill>
              <a:latin typeface="Calibri" panose="020F0502020204030204" pitchFamily="34" charset="0"/>
              <a:cs typeface="Calibri" panose="020F0502020204030204" pitchFamily="34" charset="0"/>
            </a:endParaRPr>
          </a:p>
          <a:p>
            <a:pPr algn="ctr"/>
            <a:r>
              <a:rPr lang="en-US" sz="3300" dirty="0">
                <a:solidFill>
                  <a:schemeClr val="bg1"/>
                </a:solidFill>
                <a:latin typeface="Calibri" panose="020F0502020204030204" pitchFamily="34" charset="0"/>
                <a:cs typeface="Calibri" panose="020F0502020204030204" pitchFamily="34" charset="0"/>
              </a:rPr>
              <a:t>Researcher: John Kojo Tawiah Hayford</a:t>
            </a:r>
            <a:br>
              <a:rPr lang="en-US" sz="3300" dirty="0">
                <a:solidFill>
                  <a:schemeClr val="bg1"/>
                </a:solidFill>
                <a:latin typeface="Calibri" panose="020F0502020204030204" pitchFamily="34" charset="0"/>
                <a:cs typeface="Calibri" panose="020F0502020204030204" pitchFamily="34" charset="0"/>
              </a:rPr>
            </a:br>
            <a:r>
              <a:rPr lang="en-US" sz="3300" dirty="0">
                <a:solidFill>
                  <a:schemeClr val="bg1"/>
                </a:solidFill>
                <a:latin typeface="Calibri" panose="020F0502020204030204" pitchFamily="34" charset="0"/>
                <a:cs typeface="Calibri" panose="020F0502020204030204" pitchFamily="34" charset="0"/>
              </a:rPr>
              <a:t>Sch:    LSBU - Built Env. &amp; Architecture</a:t>
            </a:r>
          </a:p>
          <a:p>
            <a:pPr algn="ctr"/>
            <a:endParaRPr lang="en-US" sz="3300" dirty="0">
              <a:solidFill>
                <a:schemeClr val="bg1"/>
              </a:solidFill>
              <a:latin typeface="Calibri" panose="020F0502020204030204" pitchFamily="34" charset="0"/>
              <a:cs typeface="Calibri" panose="020F0502020204030204" pitchFamily="34" charset="0"/>
            </a:endParaRPr>
          </a:p>
          <a:p>
            <a:pPr algn="ctr"/>
            <a:r>
              <a:rPr lang="en-GB" sz="3300" u="sng" dirty="0">
                <a:solidFill>
                  <a:schemeClr val="bg1"/>
                </a:solidFill>
                <a:latin typeface="Calibri" panose="020F0502020204030204" pitchFamily="34" charset="0"/>
                <a:cs typeface="Calibri" panose="020F0502020204030204" pitchFamily="34" charset="0"/>
              </a:rPr>
              <a:t>Supervisory Team</a:t>
            </a:r>
          </a:p>
          <a:p>
            <a:pPr algn="ctr"/>
            <a:r>
              <a:rPr lang="en-GB" sz="3300" dirty="0">
                <a:solidFill>
                  <a:schemeClr val="bg1"/>
                </a:solidFill>
                <a:latin typeface="Calibri" panose="020F0502020204030204" pitchFamily="34" charset="0"/>
                <a:cs typeface="Calibri" panose="020F0502020204030204" pitchFamily="34" charset="0"/>
              </a:rPr>
              <a:t>Director of Study : Dr Timothy Eccles</a:t>
            </a:r>
          </a:p>
          <a:p>
            <a:pPr algn="ctr"/>
            <a:r>
              <a:rPr lang="en-GB" sz="3300" dirty="0">
                <a:solidFill>
                  <a:schemeClr val="bg1"/>
                </a:solidFill>
                <a:latin typeface="Calibri" panose="020F0502020204030204" pitchFamily="34" charset="0"/>
                <a:cs typeface="Calibri" panose="020F0502020204030204" pitchFamily="34" charset="0"/>
              </a:rPr>
              <a:t>      Supervisor : Dr Daniel Fong</a:t>
            </a:r>
          </a:p>
          <a:p>
            <a:pPr algn="ctr"/>
            <a:r>
              <a:rPr lang="en-US" sz="3300" dirty="0">
                <a:solidFill>
                  <a:schemeClr val="bg1"/>
                </a:solidFill>
                <a:latin typeface="Calibri" panose="020F0502020204030204" pitchFamily="34" charset="0"/>
                <a:cs typeface="Calibri" panose="020F0502020204030204" pitchFamily="34" charset="0"/>
              </a:rPr>
              <a:t>                           Date: 9th November 2022</a:t>
            </a:r>
          </a:p>
          <a:p>
            <a:pPr algn="ctr"/>
            <a:endParaRPr lang="en-US" sz="3300" dirty="0">
              <a:solidFill>
                <a:schemeClr val="bg1"/>
              </a:solidFill>
              <a:latin typeface="Calibri" panose="020F0502020204030204" pitchFamily="34" charset="0"/>
              <a:cs typeface="Calibri" panose="020F0502020204030204" pitchFamily="34" charset="0"/>
            </a:endParaRPr>
          </a:p>
        </p:txBody>
      </p:sp>
      <p:grpSp>
        <p:nvGrpSpPr>
          <p:cNvPr id="15" name="Group 14"/>
          <p:cNvGrpSpPr/>
          <p:nvPr/>
        </p:nvGrpSpPr>
        <p:grpSpPr>
          <a:xfrm>
            <a:off x="9680640" y="4610077"/>
            <a:ext cx="2179040" cy="1645417"/>
            <a:chOff x="8073940" y="2758822"/>
            <a:chExt cx="3816000" cy="2881503"/>
          </a:xfrm>
        </p:grpSpPr>
        <p:sp>
          <p:nvSpPr>
            <p:cNvPr id="14" name="Rounded Rectangle 13"/>
            <p:cNvSpPr>
              <a:spLocks noChangeAspect="1"/>
            </p:cNvSpPr>
            <p:nvPr/>
          </p:nvSpPr>
          <p:spPr>
            <a:xfrm>
              <a:off x="8073940" y="2758822"/>
              <a:ext cx="3816000" cy="2881503"/>
            </a:xfrm>
            <a:prstGeom prst="roundRect">
              <a:avLst>
                <a:gd name="adj" fmla="val 67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0391" y="2873954"/>
              <a:ext cx="1584617" cy="2052349"/>
            </a:xfrm>
            <a:prstGeom prst="rect">
              <a:avLst/>
            </a:prstGeom>
          </p:spPr>
        </p:pic>
        <p:pic>
          <p:nvPicPr>
            <p:cNvPr id="10" name="Picture_x0020_2" descr="cid:image001.png@01D2488E.0D196650"/>
            <p:cNvPicPr/>
            <p:nvPr/>
          </p:nvPicPr>
          <p:blipFill>
            <a:blip r:embed="rId5">
              <a:extLst>
                <a:ext uri="{28A0092B-C50C-407E-A947-70E740481C1C}">
                  <a14:useLocalDpi xmlns:a14="http://schemas.microsoft.com/office/drawing/2010/main" val="0"/>
                </a:ext>
              </a:extLst>
            </a:blip>
            <a:srcRect/>
            <a:stretch>
              <a:fillRect/>
            </a:stretch>
          </p:blipFill>
          <p:spPr bwMode="auto">
            <a:xfrm>
              <a:off x="8198875" y="2875322"/>
              <a:ext cx="1791163" cy="1194110"/>
            </a:xfrm>
            <a:prstGeom prst="rect">
              <a:avLst/>
            </a:prstGeom>
            <a:noFill/>
            <a:ln>
              <a:noFill/>
            </a:ln>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8873" y="4199574"/>
              <a:ext cx="1859525" cy="688045"/>
            </a:xfrm>
            <a:prstGeom prst="rect">
              <a:avLst/>
            </a:prstGeom>
          </p:spPr>
        </p:pic>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l="24302" t="11777" r="50000" b="82641"/>
            <a:stretch/>
          </p:blipFill>
          <p:spPr>
            <a:xfrm>
              <a:off x="8198873" y="4994301"/>
              <a:ext cx="3566135" cy="531106"/>
            </a:xfrm>
            <a:prstGeom prst="rect">
              <a:avLst/>
            </a:prstGeom>
          </p:spPr>
        </p:pic>
      </p:grpSp>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88667" y="318826"/>
            <a:ext cx="1828053" cy="708993"/>
          </a:xfrm>
          <a:prstGeom prst="rect">
            <a:avLst/>
          </a:prstGeom>
        </p:spPr>
      </p:pic>
    </p:spTree>
    <p:extLst>
      <p:ext uri="{BB962C8B-B14F-4D97-AF65-F5344CB8AC3E}">
        <p14:creationId xmlns:p14="http://schemas.microsoft.com/office/powerpoint/2010/main" val="462627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a:spLocks noChangeAspect="1"/>
          </p:cNvSpPr>
          <p:nvPr/>
        </p:nvSpPr>
        <p:spPr>
          <a:xfrm>
            <a:off x="8215406" y="4894930"/>
            <a:ext cx="2444368" cy="1845769"/>
          </a:xfrm>
          <a:prstGeom prst="roundRect">
            <a:avLst>
              <a:gd name="adj" fmla="val 67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1886" y="5262904"/>
            <a:ext cx="1015039" cy="1314648"/>
          </a:xfrm>
          <a:prstGeom prst="rect">
            <a:avLst/>
          </a:prstGeom>
        </p:spPr>
      </p:pic>
      <p:pic>
        <p:nvPicPr>
          <p:cNvPr id="10" name="Picture_x0020_2" descr="cid:image001.png@01D2488E.0D196650"/>
          <p:cNvPicPr/>
          <p:nvPr/>
        </p:nvPicPr>
        <p:blipFill>
          <a:blip r:embed="rId3">
            <a:extLst>
              <a:ext uri="{28A0092B-C50C-407E-A947-70E740481C1C}">
                <a14:useLocalDpi xmlns:a14="http://schemas.microsoft.com/office/drawing/2010/main" val="0"/>
              </a:ext>
            </a:extLst>
          </a:blip>
          <a:srcRect/>
          <a:stretch>
            <a:fillRect/>
          </a:stretch>
        </p:blipFill>
        <p:spPr bwMode="auto">
          <a:xfrm>
            <a:off x="1157588" y="5817814"/>
            <a:ext cx="1147343" cy="764896"/>
          </a:xfrm>
          <a:prstGeom prst="rect">
            <a:avLst/>
          </a:prstGeom>
          <a:noFill/>
          <a:ln>
            <a:noFill/>
          </a:ln>
        </p:spPr>
      </p:pic>
      <p:pic>
        <p:nvPicPr>
          <p:cNvPr id="11" name="Picture 10" descr="A blue and white sign&#10;&#10;Description automatically generated with low confidenc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2100" y="6136819"/>
            <a:ext cx="1191133" cy="440733"/>
          </a:xfrm>
          <a:prstGeom prst="rect">
            <a:avLst/>
          </a:prstGeom>
        </p:spPr>
      </p:pic>
      <p:pic>
        <p:nvPicPr>
          <p:cNvPr id="12" name="Picture 11" descr="Graphical user interface&#10;&#10;Description automatically generated"/>
          <p:cNvPicPr>
            <a:picLocks noChangeAspect="1"/>
          </p:cNvPicPr>
          <p:nvPr/>
        </p:nvPicPr>
        <p:blipFill rotWithShape="1">
          <a:blip r:embed="rId5">
            <a:extLst>
              <a:ext uri="{28A0092B-C50C-407E-A947-70E740481C1C}">
                <a14:useLocalDpi xmlns:a14="http://schemas.microsoft.com/office/drawing/2010/main" val="0"/>
              </a:ext>
            </a:extLst>
          </a:blip>
          <a:srcRect l="24302" t="11777" r="50000" b="82641"/>
          <a:stretch/>
        </p:blipFill>
        <p:spPr>
          <a:xfrm>
            <a:off x="6270402" y="6237348"/>
            <a:ext cx="2284315" cy="340204"/>
          </a:xfrm>
          <a:prstGeom prst="rect">
            <a:avLst/>
          </a:prstGeom>
        </p:spPr>
      </p:pic>
      <p:sp>
        <p:nvSpPr>
          <p:cNvPr id="13" name="TextBox 12"/>
          <p:cNvSpPr txBox="1"/>
          <p:nvPr/>
        </p:nvSpPr>
        <p:spPr>
          <a:xfrm>
            <a:off x="1157588" y="609497"/>
            <a:ext cx="9799337" cy="646331"/>
          </a:xfrm>
          <a:prstGeom prst="rect">
            <a:avLst/>
          </a:prstGeom>
          <a:noFill/>
        </p:spPr>
        <p:txBody>
          <a:bodyPr wrap="square" rtlCol="0">
            <a:spAutoFit/>
          </a:bodyPr>
          <a:lstStyle/>
          <a:p>
            <a:pPr algn="ctr"/>
            <a:r>
              <a:rPr lang="en-US" sz="3600" b="1" dirty="0">
                <a:latin typeface="Calibri" panose="020F0502020204030204" pitchFamily="34" charset="0"/>
                <a:cs typeface="Calibri" panose="020F0502020204030204" pitchFamily="34" charset="0"/>
              </a:rPr>
              <a:t>OUTLINE OF THE PRESENTATION</a:t>
            </a:r>
          </a:p>
        </p:txBody>
      </p:sp>
      <p:graphicFrame>
        <p:nvGraphicFramePr>
          <p:cNvPr id="23" name="Content Placeholder 2">
            <a:extLst>
              <a:ext uri="{FF2B5EF4-FFF2-40B4-BE49-F238E27FC236}">
                <a16:creationId xmlns:a16="http://schemas.microsoft.com/office/drawing/2014/main" id="{A83D9F3D-FF80-E780-4358-E28244C2EE07}"/>
              </a:ext>
            </a:extLst>
          </p:cNvPr>
          <p:cNvGraphicFramePr/>
          <p:nvPr>
            <p:extLst>
              <p:ext uri="{D42A27DB-BD31-4B8C-83A1-F6EECF244321}">
                <p14:modId xmlns:p14="http://schemas.microsoft.com/office/powerpoint/2010/main" val="2335598463"/>
              </p:ext>
            </p:extLst>
          </p:nvPr>
        </p:nvGraphicFramePr>
        <p:xfrm>
          <a:off x="973778" y="1127760"/>
          <a:ext cx="10153402" cy="413514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57490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1E2043-4CAB-F86B-D3C9-50E01AC71583}"/>
              </a:ext>
            </a:extLst>
          </p:cNvPr>
          <p:cNvSpPr>
            <a:spLocks noGrp="1"/>
          </p:cNvSpPr>
          <p:nvPr>
            <p:ph type="title"/>
          </p:nvPr>
        </p:nvSpPr>
        <p:spPr>
          <a:xfrm>
            <a:off x="411480" y="991443"/>
            <a:ext cx="4443154" cy="1087819"/>
          </a:xfrm>
        </p:spPr>
        <p:txBody>
          <a:bodyPr anchor="b">
            <a:normAutofit/>
          </a:bodyPr>
          <a:lstStyle/>
          <a:p>
            <a:pPr lvl="0" algn="ctr"/>
            <a:r>
              <a:rPr lang="en-US" sz="3300" b="1">
                <a:latin typeface="Calibri" panose="020F0502020204030204" pitchFamily="34" charset="0"/>
                <a:cs typeface="Calibri" panose="020F0502020204030204" pitchFamily="34" charset="0"/>
              </a:rPr>
              <a:t>BACKGROUND</a:t>
            </a:r>
            <a:br>
              <a:rPr lang="en-US" sz="3400" noProof="0"/>
            </a:br>
            <a:endParaRPr lang="en-GB" sz="3400" dirty="0"/>
          </a:p>
        </p:txBody>
      </p:sp>
      <p:sp>
        <p:nvSpPr>
          <p:cNvPr id="12" name="Rectangle 11">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E345A33-C7C3-8C7A-F61C-CBBF942C4218}"/>
              </a:ext>
            </a:extLst>
          </p:cNvPr>
          <p:cNvSpPr>
            <a:spLocks noGrp="1"/>
          </p:cNvSpPr>
          <p:nvPr>
            <p:ph idx="1"/>
          </p:nvPr>
        </p:nvSpPr>
        <p:spPr>
          <a:xfrm>
            <a:off x="365760" y="1740618"/>
            <a:ext cx="4974336" cy="4335062"/>
          </a:xfrm>
        </p:spPr>
        <p:txBody>
          <a:bodyPr>
            <a:noAutofit/>
          </a:bodyPr>
          <a:lstStyle/>
          <a:p>
            <a:pPr lvl="0" algn="just"/>
            <a:r>
              <a:rPr lang="en-GB" sz="2200" noProof="0" dirty="0">
                <a:latin typeface="Calibri" panose="020F0502020204030204" pitchFamily="34" charset="0"/>
                <a:cs typeface="Calibri" panose="020F0502020204030204" pitchFamily="34" charset="0"/>
              </a:rPr>
              <a:t>The construction industry in the U.K. is set to become the largest market by 2030. </a:t>
            </a:r>
            <a:r>
              <a:rPr lang="en-GB" sz="2200" dirty="0">
                <a:latin typeface="Calibri" panose="020F0502020204030204" pitchFamily="34" charset="0"/>
                <a:cs typeface="Calibri" panose="020F0502020204030204" pitchFamily="34" charset="0"/>
              </a:rPr>
              <a:t>To achieve this, the U.K. government has called to cut the cost of construction by 33% and to deliver 50% faster projects by 2025.</a:t>
            </a:r>
          </a:p>
          <a:p>
            <a:pPr lvl="0" algn="just"/>
            <a:r>
              <a:rPr lang="en-GB" sz="2200" dirty="0">
                <a:latin typeface="Calibri" panose="020F0502020204030204" pitchFamily="34" charset="0"/>
                <a:cs typeface="Calibri" panose="020F0502020204030204" pitchFamily="34" charset="0"/>
              </a:rPr>
              <a:t>However, the trend of construction industry productivity in the U.K. has been consistently low relative to other industries resulting in a skilled labour shortage, project delays, high construction costs</a:t>
            </a:r>
            <a:r>
              <a:rPr lang="en-US" sz="2200" dirty="0">
                <a:latin typeface="Calibri" panose="020F0502020204030204" pitchFamily="34" charset="0"/>
                <a:cs typeface="Calibri" panose="020F0502020204030204" pitchFamily="34" charset="0"/>
              </a:rPr>
              <a:t>, and low productivity growth</a:t>
            </a:r>
            <a:r>
              <a:rPr lang="en-GB" sz="2200" noProof="0" dirty="0">
                <a:latin typeface="Calibri" panose="020F0502020204030204" pitchFamily="34" charset="0"/>
                <a:cs typeface="Calibri" panose="020F0502020204030204" pitchFamily="34" charset="0"/>
              </a:rPr>
              <a:t>. </a:t>
            </a:r>
          </a:p>
        </p:txBody>
      </p:sp>
      <p:pic>
        <p:nvPicPr>
          <p:cNvPr id="4" name="Picture 3" descr="UK construction">
            <a:extLst>
              <a:ext uri="{FF2B5EF4-FFF2-40B4-BE49-F238E27FC236}">
                <a16:creationId xmlns:a16="http://schemas.microsoft.com/office/drawing/2014/main" id="{2EEC8A1E-3D8A-4334-BB91-6F2429F287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385816" y="1393743"/>
            <a:ext cx="6440424" cy="4783220"/>
          </a:xfrm>
          <a:prstGeom prst="rect">
            <a:avLst/>
          </a:prstGeom>
          <a:noFill/>
        </p:spPr>
      </p:pic>
    </p:spTree>
    <p:extLst>
      <p:ext uri="{BB962C8B-B14F-4D97-AF65-F5344CB8AC3E}">
        <p14:creationId xmlns:p14="http://schemas.microsoft.com/office/powerpoint/2010/main" val="377779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157590" y="302275"/>
            <a:ext cx="9799335" cy="600164"/>
          </a:xfrm>
          <a:prstGeom prst="rect">
            <a:avLst/>
          </a:prstGeom>
          <a:noFill/>
        </p:spPr>
        <p:txBody>
          <a:bodyPr wrap="square" rtlCol="0">
            <a:spAutoFit/>
          </a:bodyPr>
          <a:lstStyle/>
          <a:p>
            <a:pPr algn="ctr"/>
            <a:r>
              <a:rPr lang="en-US" sz="3300" b="1" dirty="0">
                <a:latin typeface="Calibri" panose="020F0502020204030204" pitchFamily="34" charset="0"/>
                <a:cs typeface="Calibri" panose="020F0502020204030204" pitchFamily="34" charset="0"/>
              </a:rPr>
              <a:t>AIM AND OBJECTIVES </a:t>
            </a:r>
          </a:p>
        </p:txBody>
      </p:sp>
      <p:pic>
        <p:nvPicPr>
          <p:cNvPr id="16" name="Picture 15" descr="Text&#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1886" y="5262904"/>
            <a:ext cx="1015039" cy="1314648"/>
          </a:xfrm>
          <a:prstGeom prst="rect">
            <a:avLst/>
          </a:prstGeom>
        </p:spPr>
      </p:pic>
      <p:pic>
        <p:nvPicPr>
          <p:cNvPr id="21" name="Picture 20" descr="Text&#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1886" y="5262904"/>
            <a:ext cx="1015039" cy="1314648"/>
          </a:xfrm>
          <a:prstGeom prst="rect">
            <a:avLst/>
          </a:prstGeom>
        </p:spPr>
      </p:pic>
      <p:pic>
        <p:nvPicPr>
          <p:cNvPr id="22" name="Picture_x0020_2" descr="cid:image001.png@01D2488E.0D196650"/>
          <p:cNvPicPr/>
          <p:nvPr/>
        </p:nvPicPr>
        <p:blipFill>
          <a:blip r:embed="rId3">
            <a:extLst>
              <a:ext uri="{28A0092B-C50C-407E-A947-70E740481C1C}">
                <a14:useLocalDpi xmlns:a14="http://schemas.microsoft.com/office/drawing/2010/main" val="0"/>
              </a:ext>
            </a:extLst>
          </a:blip>
          <a:srcRect/>
          <a:stretch>
            <a:fillRect/>
          </a:stretch>
        </p:blipFill>
        <p:spPr bwMode="auto">
          <a:xfrm>
            <a:off x="1157588" y="5817814"/>
            <a:ext cx="1147343" cy="764896"/>
          </a:xfrm>
          <a:prstGeom prst="rect">
            <a:avLst/>
          </a:prstGeom>
          <a:noFill/>
          <a:ln>
            <a:noFill/>
          </a:ln>
        </p:spPr>
      </p:pic>
      <p:pic>
        <p:nvPicPr>
          <p:cNvPr id="23" name="Picture 22" descr="A blue and white sign&#10;&#10;Description automatically generated with low confidenc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2100" y="6136819"/>
            <a:ext cx="1191133" cy="440733"/>
          </a:xfrm>
          <a:prstGeom prst="rect">
            <a:avLst/>
          </a:prstGeom>
        </p:spPr>
      </p:pic>
      <p:pic>
        <p:nvPicPr>
          <p:cNvPr id="24" name="Picture 23" descr="Graphical user interface&#10;&#10;Description automatically generated"/>
          <p:cNvPicPr>
            <a:picLocks noChangeAspect="1"/>
          </p:cNvPicPr>
          <p:nvPr/>
        </p:nvPicPr>
        <p:blipFill rotWithShape="1">
          <a:blip r:embed="rId5">
            <a:extLst>
              <a:ext uri="{28A0092B-C50C-407E-A947-70E740481C1C}">
                <a14:useLocalDpi xmlns:a14="http://schemas.microsoft.com/office/drawing/2010/main" val="0"/>
              </a:ext>
            </a:extLst>
          </a:blip>
          <a:srcRect l="24302" t="11777" r="50000" b="82641"/>
          <a:stretch/>
        </p:blipFill>
        <p:spPr>
          <a:xfrm>
            <a:off x="6270402" y="6237348"/>
            <a:ext cx="2284315" cy="340204"/>
          </a:xfrm>
          <a:prstGeom prst="rect">
            <a:avLst/>
          </a:prstGeom>
        </p:spPr>
      </p:pic>
      <p:graphicFrame>
        <p:nvGraphicFramePr>
          <p:cNvPr id="29" name="Content Placeholder 2">
            <a:extLst>
              <a:ext uri="{FF2B5EF4-FFF2-40B4-BE49-F238E27FC236}">
                <a16:creationId xmlns:a16="http://schemas.microsoft.com/office/drawing/2014/main" id="{4037A8AA-A9F9-7EA3-9CA0-2AD2188D0E99}"/>
              </a:ext>
            </a:extLst>
          </p:cNvPr>
          <p:cNvGraphicFramePr/>
          <p:nvPr>
            <p:extLst>
              <p:ext uri="{D42A27DB-BD31-4B8C-83A1-F6EECF244321}">
                <p14:modId xmlns:p14="http://schemas.microsoft.com/office/powerpoint/2010/main" val="3602528305"/>
              </p:ext>
            </p:extLst>
          </p:nvPr>
        </p:nvGraphicFramePr>
        <p:xfrm>
          <a:off x="1158240" y="916148"/>
          <a:ext cx="9798684" cy="501756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24021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9"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975035" y="233572"/>
            <a:ext cx="9876822" cy="600164"/>
          </a:xfrm>
          <a:prstGeom prst="rect">
            <a:avLst/>
          </a:prstGeom>
          <a:noFill/>
        </p:spPr>
        <p:txBody>
          <a:bodyPr wrap="square" rtlCol="0">
            <a:spAutoFit/>
          </a:bodyPr>
          <a:lstStyle/>
          <a:p>
            <a:pPr algn="ctr"/>
            <a:r>
              <a:rPr lang="en-US" sz="3300" b="1" dirty="0">
                <a:latin typeface="Calibri" panose="020F0502020204030204" pitchFamily="34" charset="0"/>
                <a:cs typeface="Calibri" panose="020F0502020204030204" pitchFamily="34" charset="0"/>
              </a:rPr>
              <a:t>CONCEPTUAL MOTIVATION FRAMEWORK</a:t>
            </a:r>
          </a:p>
        </p:txBody>
      </p:sp>
      <p:pic>
        <p:nvPicPr>
          <p:cNvPr id="2" name="Picture 1">
            <a:extLst>
              <a:ext uri="{FF2B5EF4-FFF2-40B4-BE49-F238E27FC236}">
                <a16:creationId xmlns:a16="http://schemas.microsoft.com/office/drawing/2014/main" id="{4D766DFB-7F4A-1B86-D000-93D7F182B53D}"/>
              </a:ext>
            </a:extLst>
          </p:cNvPr>
          <p:cNvPicPr>
            <a:picLocks noChangeAspect="1"/>
          </p:cNvPicPr>
          <p:nvPr/>
        </p:nvPicPr>
        <p:blipFill>
          <a:blip r:embed="rId2"/>
          <a:stretch>
            <a:fillRect/>
          </a:stretch>
        </p:blipFill>
        <p:spPr>
          <a:xfrm>
            <a:off x="975035" y="820217"/>
            <a:ext cx="10241929" cy="5558550"/>
          </a:xfrm>
          <a:prstGeom prst="rect">
            <a:avLst/>
          </a:prstGeom>
        </p:spPr>
      </p:pic>
      <p:sp>
        <p:nvSpPr>
          <p:cNvPr id="9" name="TextBox 8">
            <a:extLst>
              <a:ext uri="{FF2B5EF4-FFF2-40B4-BE49-F238E27FC236}">
                <a16:creationId xmlns:a16="http://schemas.microsoft.com/office/drawing/2014/main" id="{4D1388C9-A1F8-B7B4-FFDD-0E18C5F21918}"/>
              </a:ext>
            </a:extLst>
          </p:cNvPr>
          <p:cNvSpPr txBox="1"/>
          <p:nvPr/>
        </p:nvSpPr>
        <p:spPr>
          <a:xfrm>
            <a:off x="2591276" y="1506055"/>
            <a:ext cx="3700414" cy="4524315"/>
          </a:xfrm>
          <a:prstGeom prst="rect">
            <a:avLst/>
          </a:prstGeom>
          <a:solidFill>
            <a:srgbClr val="00B050"/>
          </a:solidFill>
          <a:effectLst>
            <a:outerShdw blurRad="50800" dist="38100" dir="8100000" sx="102000" sy="102000" algn="tr" rotWithShape="0">
              <a:prstClr val="black">
                <a:alpha val="40000"/>
              </a:prstClr>
            </a:outerShdw>
          </a:effectLst>
        </p:spPr>
        <p:txBody>
          <a:bodyPr wrap="square">
            <a:spAutoFit/>
          </a:bodyPr>
          <a:lstStyle/>
          <a:p>
            <a:pPr marL="285750" indent="-285750" algn="jus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Supervision</a:t>
            </a:r>
          </a:p>
          <a:p>
            <a:pPr marL="285750" indent="-285750" algn="jus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Training</a:t>
            </a:r>
          </a:p>
          <a:p>
            <a:pPr marL="285750" indent="-285750" algn="jus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Material management</a:t>
            </a:r>
          </a:p>
          <a:p>
            <a:pPr marL="285750" indent="-285750" algn="jus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Requests delays</a:t>
            </a:r>
          </a:p>
          <a:p>
            <a:pPr marL="285750" indent="-285750" algn="jus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Motivational communication</a:t>
            </a:r>
          </a:p>
          <a:p>
            <a:pPr marL="285750" indent="-285750" algn="jus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Leadership management style</a:t>
            </a:r>
          </a:p>
          <a:p>
            <a:pPr marL="285750" indent="-285750" algn="jus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Welfare facilities</a:t>
            </a:r>
          </a:p>
          <a:p>
            <a:pPr marL="285750" indent="-285750" algn="jus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Company policy</a:t>
            </a:r>
          </a:p>
          <a:p>
            <a:pPr marL="285750" indent="-285750" algn="jus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Corporate image</a:t>
            </a:r>
          </a:p>
          <a:p>
            <a:pPr marL="285750" indent="-285750" algn="jus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Change order's during execution</a:t>
            </a:r>
          </a:p>
          <a:p>
            <a:pPr marL="285750" indent="-285750" algn="jus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Tools/equipment</a:t>
            </a:r>
          </a:p>
          <a:p>
            <a:pPr marL="285750" indent="-285750" algn="jus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Weather conditions</a:t>
            </a:r>
          </a:p>
          <a:p>
            <a:pPr marL="285750" indent="-285750" algn="jus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Site Conditions</a:t>
            </a:r>
          </a:p>
          <a:p>
            <a:pPr marL="285750" indent="-285750" algn="jus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Clarity and completeness of technical specifications</a:t>
            </a:r>
          </a:p>
          <a:p>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B35AB631-1DF3-1C36-7E7F-79A7C813C9C8}"/>
              </a:ext>
            </a:extLst>
          </p:cNvPr>
          <p:cNvSpPr txBox="1"/>
          <p:nvPr/>
        </p:nvSpPr>
        <p:spPr>
          <a:xfrm>
            <a:off x="5176429" y="4280150"/>
            <a:ext cx="3700413" cy="1477328"/>
          </a:xfrm>
          <a:prstGeom prst="rect">
            <a:avLst/>
          </a:prstGeom>
          <a:solidFill>
            <a:schemeClr val="accent4">
              <a:lumMod val="75000"/>
            </a:schemeClr>
          </a:solidFill>
          <a:effectLst>
            <a:outerShdw blurRad="50800" dist="38100" dir="8100000" sx="104000" sy="104000" algn="tl" rotWithShape="0">
              <a:prstClr val="black">
                <a:alpha val="40000"/>
              </a:prstClr>
            </a:outerShdw>
          </a:effectLst>
        </p:spPr>
        <p:txBody>
          <a:bodyPr wrap="square">
            <a:spAutoFit/>
          </a:bodyPr>
          <a:lstStyle/>
          <a:p>
            <a:pPr algn="just"/>
            <a:r>
              <a:rPr lang="en-GB" b="1" dirty="0">
                <a:latin typeface="Calibri" panose="020F0502020204030204" pitchFamily="34" charset="0"/>
                <a:ea typeface="Calibri" panose="020F0502020204030204" pitchFamily="34" charset="0"/>
                <a:cs typeface="Calibri" panose="020F0502020204030204" pitchFamily="34" charset="0"/>
              </a:rPr>
              <a:t>H2</a:t>
            </a:r>
            <a:r>
              <a:rPr lang="en-GB" dirty="0">
                <a:latin typeface="Calibri" panose="020F0502020204030204" pitchFamily="34" charset="0"/>
                <a:ea typeface="Calibri" panose="020F0502020204030204" pitchFamily="34" charset="0"/>
                <a:cs typeface="Calibri" panose="020F0502020204030204" pitchFamily="34" charset="0"/>
              </a:rPr>
              <a:t>: Companies engaged in social compliance policies and practices earn a positive image and attract skilled labour, improving productivity (Umeokafor et al., 2014).</a:t>
            </a:r>
          </a:p>
        </p:txBody>
      </p:sp>
      <p:sp>
        <p:nvSpPr>
          <p:cNvPr id="4" name="TextBox 3">
            <a:extLst>
              <a:ext uri="{FF2B5EF4-FFF2-40B4-BE49-F238E27FC236}">
                <a16:creationId xmlns:a16="http://schemas.microsoft.com/office/drawing/2014/main" id="{6F18BC38-6B45-4B57-05C1-18DE6CA9542F}"/>
              </a:ext>
            </a:extLst>
          </p:cNvPr>
          <p:cNvSpPr txBox="1"/>
          <p:nvPr/>
        </p:nvSpPr>
        <p:spPr>
          <a:xfrm>
            <a:off x="4147560" y="820217"/>
            <a:ext cx="4729282" cy="1477328"/>
          </a:xfrm>
          <a:prstGeom prst="rect">
            <a:avLst/>
          </a:prstGeom>
          <a:solidFill>
            <a:schemeClr val="accent4">
              <a:lumMod val="75000"/>
            </a:schemeClr>
          </a:solidFill>
          <a:effectLst>
            <a:outerShdw blurRad="50800" dist="38100" dir="5400000" sx="103000" sy="103000" algn="t" rotWithShape="0">
              <a:prstClr val="black">
                <a:alpha val="40000"/>
              </a:prstClr>
            </a:outerShdw>
          </a:effectLst>
        </p:spPr>
        <p:txBody>
          <a:bodyPr wrap="square" rtlCol="0">
            <a:spAutoFit/>
          </a:bodyPr>
          <a:lstStyle/>
          <a:p>
            <a:pPr algn="just"/>
            <a:r>
              <a:rPr lang="en-GB" sz="1800" b="1" dirty="0">
                <a:latin typeface="Calibri" panose="020F0502020204030204" pitchFamily="34" charset="0"/>
                <a:ea typeface="Calibri" panose="020F0502020204030204" pitchFamily="34" charset="0"/>
                <a:cs typeface="Calibri" panose="020F0502020204030204" pitchFamily="34" charset="0"/>
              </a:rPr>
              <a:t>H1</a:t>
            </a:r>
            <a:r>
              <a:rPr lang="en-GB" sz="1800" dirty="0">
                <a:latin typeface="Calibri" panose="020F0502020204030204" pitchFamily="34" charset="0"/>
                <a:ea typeface="Calibri" panose="020F0502020204030204" pitchFamily="34" charset="0"/>
                <a:cs typeface="Calibri" panose="020F0502020204030204" pitchFamily="34" charset="0"/>
              </a:rPr>
              <a:t>: </a:t>
            </a:r>
            <a:r>
              <a:rPr lang="en-GB" dirty="0">
                <a:latin typeface="Calibri" panose="020F0502020204030204" pitchFamily="34" charset="0"/>
                <a:ea typeface="Calibri" panose="020F0502020204030204" pitchFamily="34" charset="0"/>
                <a:cs typeface="Calibri" panose="020F0502020204030204" pitchFamily="34" charset="0"/>
              </a:rPr>
              <a:t>Social compliance ensures all these labour rights prescribed by U.K. labour rights and practices and the international labour organisation (ILO) labour rights convention (Fukunishi and Yamagata, 2013). </a:t>
            </a:r>
          </a:p>
        </p:txBody>
      </p:sp>
      <p:sp>
        <p:nvSpPr>
          <p:cNvPr id="5" name="TextBox 4">
            <a:extLst>
              <a:ext uri="{FF2B5EF4-FFF2-40B4-BE49-F238E27FC236}">
                <a16:creationId xmlns:a16="http://schemas.microsoft.com/office/drawing/2014/main" id="{B280B48D-3E83-57F3-3978-116102EE8D12}"/>
              </a:ext>
            </a:extLst>
          </p:cNvPr>
          <p:cNvSpPr txBox="1"/>
          <p:nvPr/>
        </p:nvSpPr>
        <p:spPr>
          <a:xfrm>
            <a:off x="8051638" y="3464701"/>
            <a:ext cx="3700413" cy="923330"/>
          </a:xfrm>
          <a:prstGeom prst="rect">
            <a:avLst/>
          </a:prstGeom>
          <a:solidFill>
            <a:srgbClr val="FFC000"/>
          </a:solidFill>
          <a:effectLst>
            <a:outerShdw blurRad="50800" dist="38100" dir="8100000" sx="104000" sy="104000" algn="tl" rotWithShape="0">
              <a:prstClr val="black">
                <a:alpha val="40000"/>
              </a:prstClr>
            </a:outerShdw>
          </a:effectLst>
        </p:spPr>
        <p:txBody>
          <a:bodyPr wrap="square">
            <a:spAutoFit/>
          </a:bodyPr>
          <a:lstStyle/>
          <a:p>
            <a:pPr algn="just"/>
            <a:r>
              <a:rPr lang="en-GB" b="1" dirty="0">
                <a:latin typeface="Calibri" panose="020F0502020204030204" pitchFamily="34" charset="0"/>
                <a:ea typeface="Calibri" panose="020F0502020204030204" pitchFamily="34" charset="0"/>
                <a:cs typeface="Calibri" panose="020F0502020204030204" pitchFamily="34" charset="0"/>
              </a:rPr>
              <a:t>H3</a:t>
            </a:r>
            <a:r>
              <a:rPr lang="en-GB" dirty="0">
                <a:latin typeface="Calibri" panose="020F0502020204030204" pitchFamily="34" charset="0"/>
                <a:ea typeface="Calibri" panose="020F0502020204030204" pitchFamily="34" charset="0"/>
                <a:cs typeface="Calibri" panose="020F0502020204030204" pitchFamily="34" charset="0"/>
              </a:rPr>
              <a:t>: Motivated labour enhances labour productivity (Baral, 2010; Ferdous, 2015; Alam and Alias, 2018)</a:t>
            </a:r>
          </a:p>
        </p:txBody>
      </p:sp>
    </p:spTree>
    <p:extLst>
      <p:ext uri="{BB962C8B-B14F-4D97-AF65-F5344CB8AC3E}">
        <p14:creationId xmlns:p14="http://schemas.microsoft.com/office/powerpoint/2010/main" val="178131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Effect transition="in" filter="fade">
                                      <p:cBhvr>
                                        <p:cTn id="9" dur="25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249"/>
                                          </p:stCondLst>
                                        </p:cTn>
                                        <p:tgtEl>
                                          <p:spTgt spid="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250" fill="hold"/>
                                        <p:tgtEl>
                                          <p:spTgt spid="4"/>
                                        </p:tgtEl>
                                        <p:attrNameLst>
                                          <p:attrName>ppt_w</p:attrName>
                                        </p:attrNameLst>
                                      </p:cBhvr>
                                      <p:tavLst>
                                        <p:tav tm="0">
                                          <p:val>
                                            <p:fltVal val="0"/>
                                          </p:val>
                                        </p:tav>
                                        <p:tav tm="100000">
                                          <p:val>
                                            <p:strVal val="#ppt_w"/>
                                          </p:val>
                                        </p:tav>
                                      </p:tavLst>
                                    </p:anim>
                                    <p:anim calcmode="lin" valueType="num">
                                      <p:cBhvr>
                                        <p:cTn id="19" dur="250" fill="hold"/>
                                        <p:tgtEl>
                                          <p:spTgt spid="4"/>
                                        </p:tgtEl>
                                        <p:attrNameLst>
                                          <p:attrName>ppt_h</p:attrName>
                                        </p:attrNameLst>
                                      </p:cBhvr>
                                      <p:tavLst>
                                        <p:tav tm="0">
                                          <p:val>
                                            <p:fltVal val="0"/>
                                          </p:val>
                                        </p:tav>
                                        <p:tav tm="100000">
                                          <p:val>
                                            <p:strVal val="#ppt_h"/>
                                          </p:val>
                                        </p:tav>
                                      </p:tavLst>
                                    </p:anim>
                                    <p:animEffect transition="in" filter="fade">
                                      <p:cBhvr>
                                        <p:cTn id="20" dur="25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24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250" fill="hold"/>
                                        <p:tgtEl>
                                          <p:spTgt spid="11"/>
                                        </p:tgtEl>
                                        <p:attrNameLst>
                                          <p:attrName>ppt_w</p:attrName>
                                        </p:attrNameLst>
                                      </p:cBhvr>
                                      <p:tavLst>
                                        <p:tav tm="0">
                                          <p:val>
                                            <p:fltVal val="0"/>
                                          </p:val>
                                        </p:tav>
                                        <p:tav tm="100000">
                                          <p:val>
                                            <p:strVal val="#ppt_w"/>
                                          </p:val>
                                        </p:tav>
                                      </p:tavLst>
                                    </p:anim>
                                    <p:anim calcmode="lin" valueType="num">
                                      <p:cBhvr>
                                        <p:cTn id="30" dur="250" fill="hold"/>
                                        <p:tgtEl>
                                          <p:spTgt spid="11"/>
                                        </p:tgtEl>
                                        <p:attrNameLst>
                                          <p:attrName>ppt_h</p:attrName>
                                        </p:attrNameLst>
                                      </p:cBhvr>
                                      <p:tavLst>
                                        <p:tav tm="0">
                                          <p:val>
                                            <p:fltVal val="0"/>
                                          </p:val>
                                        </p:tav>
                                        <p:tav tm="100000">
                                          <p:val>
                                            <p:strVal val="#ppt_h"/>
                                          </p:val>
                                        </p:tav>
                                      </p:tavLst>
                                    </p:anim>
                                    <p:animEffect transition="in" filter="fade">
                                      <p:cBhvr>
                                        <p:cTn id="31" dur="25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249"/>
                                          </p:stCondLst>
                                        </p:cTn>
                                        <p:tgtEl>
                                          <p:spTgt spid="1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250" fill="hold"/>
                                        <p:tgtEl>
                                          <p:spTgt spid="5"/>
                                        </p:tgtEl>
                                        <p:attrNameLst>
                                          <p:attrName>ppt_w</p:attrName>
                                        </p:attrNameLst>
                                      </p:cBhvr>
                                      <p:tavLst>
                                        <p:tav tm="0">
                                          <p:val>
                                            <p:fltVal val="0"/>
                                          </p:val>
                                        </p:tav>
                                        <p:tav tm="100000">
                                          <p:val>
                                            <p:strVal val="#ppt_w"/>
                                          </p:val>
                                        </p:tav>
                                      </p:tavLst>
                                    </p:anim>
                                    <p:anim calcmode="lin" valueType="num">
                                      <p:cBhvr>
                                        <p:cTn id="41" dur="250" fill="hold"/>
                                        <p:tgtEl>
                                          <p:spTgt spid="5"/>
                                        </p:tgtEl>
                                        <p:attrNameLst>
                                          <p:attrName>ppt_h</p:attrName>
                                        </p:attrNameLst>
                                      </p:cBhvr>
                                      <p:tavLst>
                                        <p:tav tm="0">
                                          <p:val>
                                            <p:fltVal val="0"/>
                                          </p:val>
                                        </p:tav>
                                        <p:tav tm="100000">
                                          <p:val>
                                            <p:strVal val="#ppt_h"/>
                                          </p:val>
                                        </p:tav>
                                      </p:tavLst>
                                    </p:anim>
                                    <p:animEffect transition="in" filter="fade">
                                      <p:cBhvr>
                                        <p:cTn id="42" dur="25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24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P spid="11" grpId="1" animBg="1"/>
      <p:bldP spid="4" grpId="0" animBg="1"/>
      <p:bldP spid="4" grpId="1" animBg="1"/>
      <p:bldP spid="5" grpId="0" animBg="1"/>
      <p:bldP spid="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975035" y="233572"/>
            <a:ext cx="9876822" cy="600164"/>
          </a:xfrm>
          <a:prstGeom prst="rect">
            <a:avLst/>
          </a:prstGeom>
          <a:noFill/>
        </p:spPr>
        <p:txBody>
          <a:bodyPr wrap="square" rtlCol="0">
            <a:spAutoFit/>
          </a:bodyPr>
          <a:lstStyle/>
          <a:p>
            <a:pPr algn="ctr"/>
            <a:r>
              <a:rPr lang="en-US" sz="3300" b="1" dirty="0">
                <a:latin typeface="Calibri" panose="020F0502020204030204" pitchFamily="34" charset="0"/>
                <a:cs typeface="Calibri" panose="020F0502020204030204" pitchFamily="34" charset="0"/>
              </a:rPr>
              <a:t>CONTRIBUTION TO KNOWLEDGE</a:t>
            </a:r>
          </a:p>
        </p:txBody>
      </p:sp>
      <p:pic>
        <p:nvPicPr>
          <p:cNvPr id="2" name="Picture 1">
            <a:extLst>
              <a:ext uri="{FF2B5EF4-FFF2-40B4-BE49-F238E27FC236}">
                <a16:creationId xmlns:a16="http://schemas.microsoft.com/office/drawing/2014/main" id="{4D766DFB-7F4A-1B86-D000-93D7F182B53D}"/>
              </a:ext>
            </a:extLst>
          </p:cNvPr>
          <p:cNvPicPr>
            <a:picLocks noChangeAspect="1"/>
          </p:cNvPicPr>
          <p:nvPr/>
        </p:nvPicPr>
        <p:blipFill>
          <a:blip r:embed="rId2"/>
          <a:stretch>
            <a:fillRect/>
          </a:stretch>
        </p:blipFill>
        <p:spPr>
          <a:xfrm>
            <a:off x="1079653" y="1122912"/>
            <a:ext cx="9959248" cy="5185651"/>
          </a:xfrm>
          <a:prstGeom prst="rect">
            <a:avLst/>
          </a:prstGeom>
        </p:spPr>
      </p:pic>
      <p:sp>
        <p:nvSpPr>
          <p:cNvPr id="9" name="TextBox 8">
            <a:extLst>
              <a:ext uri="{FF2B5EF4-FFF2-40B4-BE49-F238E27FC236}">
                <a16:creationId xmlns:a16="http://schemas.microsoft.com/office/drawing/2014/main" id="{4D1388C9-A1F8-B7B4-FFDD-0E18C5F21918}"/>
              </a:ext>
            </a:extLst>
          </p:cNvPr>
          <p:cNvSpPr txBox="1"/>
          <p:nvPr/>
        </p:nvSpPr>
        <p:spPr>
          <a:xfrm>
            <a:off x="3450466" y="2472696"/>
            <a:ext cx="5291067" cy="1477328"/>
          </a:xfrm>
          <a:prstGeom prst="rect">
            <a:avLst/>
          </a:prstGeom>
          <a:solidFill>
            <a:schemeClr val="accent4">
              <a:lumMod val="75000"/>
            </a:schemeClr>
          </a:solidFill>
          <a:effectLst>
            <a:outerShdw blurRad="50800" dist="38100" dir="8100000" sx="102000" sy="102000" algn="tr" rotWithShape="0">
              <a:prstClr val="black">
                <a:alpha val="40000"/>
              </a:prstClr>
            </a:outerShdw>
          </a:effectLst>
        </p:spPr>
        <p:txBody>
          <a:bodyPr wrap="square">
            <a:spAutoFit/>
          </a:bodyPr>
          <a:lstStyle/>
          <a:p>
            <a:pPr algn="just"/>
            <a:r>
              <a:rPr lang="en-US" b="1" dirty="0">
                <a:latin typeface="Calibri" panose="020F0502020204030204" pitchFamily="34" charset="0"/>
                <a:cs typeface="Calibri" panose="020F0502020204030204" pitchFamily="34" charset="0"/>
              </a:rPr>
              <a:t>CONTRIBUTION TO KNOWLEDGE</a:t>
            </a:r>
          </a:p>
          <a:p>
            <a:pPr algn="just"/>
            <a:r>
              <a:rPr lang="en-GB" dirty="0">
                <a:latin typeface="Calibri" panose="020F0502020204030204" pitchFamily="34" charset="0"/>
                <a:ea typeface="Calibri" panose="020F0502020204030204" pitchFamily="34" charset="0"/>
                <a:cs typeface="Calibri" panose="020F0502020204030204" pitchFamily="34" charset="0"/>
              </a:rPr>
              <a:t>Compliance and enforcement in this study is an aspect of company management concerned with the extent to which a company operates by the terms and conditions of labour motivation policy and practices. </a:t>
            </a:r>
          </a:p>
        </p:txBody>
      </p:sp>
      <p:sp>
        <p:nvSpPr>
          <p:cNvPr id="11" name="TextBox 10">
            <a:extLst>
              <a:ext uri="{FF2B5EF4-FFF2-40B4-BE49-F238E27FC236}">
                <a16:creationId xmlns:a16="http://schemas.microsoft.com/office/drawing/2014/main" id="{B35AB631-1DF3-1C36-7E7F-79A7C813C9C8}"/>
              </a:ext>
            </a:extLst>
          </p:cNvPr>
          <p:cNvSpPr txBox="1"/>
          <p:nvPr/>
        </p:nvSpPr>
        <p:spPr>
          <a:xfrm>
            <a:off x="3633849" y="2624447"/>
            <a:ext cx="3851129" cy="1200329"/>
          </a:xfrm>
          <a:prstGeom prst="rect">
            <a:avLst/>
          </a:prstGeom>
          <a:solidFill>
            <a:schemeClr val="accent4">
              <a:lumMod val="75000"/>
            </a:schemeClr>
          </a:solidFill>
          <a:effectLst>
            <a:outerShdw blurRad="50800" dist="38100" dir="8100000" sx="104000" sy="104000" algn="tl" rotWithShape="0">
              <a:prstClr val="black">
                <a:alpha val="40000"/>
              </a:prstClr>
            </a:outerShdw>
          </a:effectLst>
        </p:spPr>
        <p:txBody>
          <a:bodyPr wrap="square">
            <a:spAutoFit/>
          </a:bodyPr>
          <a:lstStyle/>
          <a:p>
            <a:pPr algn="just"/>
            <a:r>
              <a:rPr lang="en-GB" dirty="0">
                <a:latin typeface="Calibri" panose="020F0502020204030204" pitchFamily="34" charset="0"/>
                <a:ea typeface="Calibri" panose="020F0502020204030204" pitchFamily="34" charset="0"/>
                <a:cs typeface="Calibri" panose="020F0502020204030204" pitchFamily="34" charset="0"/>
              </a:rPr>
              <a:t>2) Assessment process: recognition of motivation compliance certificate before labour or contractor is allowed to work on-site. </a:t>
            </a:r>
          </a:p>
        </p:txBody>
      </p:sp>
      <p:sp>
        <p:nvSpPr>
          <p:cNvPr id="4" name="TextBox 3">
            <a:extLst>
              <a:ext uri="{FF2B5EF4-FFF2-40B4-BE49-F238E27FC236}">
                <a16:creationId xmlns:a16="http://schemas.microsoft.com/office/drawing/2014/main" id="{6F18BC38-6B45-4B57-05C1-18DE6CA9542F}"/>
              </a:ext>
            </a:extLst>
          </p:cNvPr>
          <p:cNvSpPr txBox="1"/>
          <p:nvPr/>
        </p:nvSpPr>
        <p:spPr>
          <a:xfrm>
            <a:off x="3847030" y="2365880"/>
            <a:ext cx="4083516" cy="922284"/>
          </a:xfrm>
          <a:prstGeom prst="rect">
            <a:avLst/>
          </a:prstGeom>
          <a:solidFill>
            <a:schemeClr val="accent4">
              <a:lumMod val="75000"/>
            </a:schemeClr>
          </a:solidFill>
          <a:effectLst>
            <a:outerShdw blurRad="50800" dist="38100" dir="5400000" sx="103000" sy="103000" algn="t" rotWithShape="0">
              <a:prstClr val="black">
                <a:alpha val="40000"/>
              </a:prstClr>
            </a:outerShdw>
          </a:effectLst>
        </p:spPr>
        <p:txBody>
          <a:bodyPr wrap="square" rtlCol="0">
            <a:spAutoFit/>
          </a:bodyPr>
          <a:lstStyle/>
          <a:p>
            <a:pPr algn="just"/>
            <a:r>
              <a:rPr lang="en-GB" dirty="0">
                <a:latin typeface="Calibri" panose="020F0502020204030204" pitchFamily="34" charset="0"/>
                <a:ea typeface="Calibri" panose="020F0502020204030204" pitchFamily="34" charset="0"/>
                <a:cs typeface="Calibri" panose="020F0502020204030204" pitchFamily="34" charset="0"/>
              </a:rPr>
              <a:t>1) The employer’s right to monitor the employee’s motivation compliance is written for both parties as a right or duty.</a:t>
            </a:r>
          </a:p>
        </p:txBody>
      </p:sp>
      <p:sp>
        <p:nvSpPr>
          <p:cNvPr id="5" name="TextBox 4">
            <a:extLst>
              <a:ext uri="{FF2B5EF4-FFF2-40B4-BE49-F238E27FC236}">
                <a16:creationId xmlns:a16="http://schemas.microsoft.com/office/drawing/2014/main" id="{B280B48D-3E83-57F3-3978-116102EE8D12}"/>
              </a:ext>
            </a:extLst>
          </p:cNvPr>
          <p:cNvSpPr txBox="1"/>
          <p:nvPr/>
        </p:nvSpPr>
        <p:spPr>
          <a:xfrm>
            <a:off x="3871356" y="2850078"/>
            <a:ext cx="3419401" cy="1200329"/>
          </a:xfrm>
          <a:prstGeom prst="rect">
            <a:avLst/>
          </a:prstGeom>
          <a:solidFill>
            <a:schemeClr val="accent4">
              <a:lumMod val="75000"/>
            </a:schemeClr>
          </a:solidFill>
          <a:effectLst>
            <a:outerShdw blurRad="50800" dist="38100" dir="8100000" sx="104000" sy="104000" algn="tl" rotWithShape="0">
              <a:prstClr val="black">
                <a:alpha val="40000"/>
              </a:prstClr>
            </a:outerShdw>
          </a:effectLst>
        </p:spPr>
        <p:txBody>
          <a:bodyPr wrap="square">
            <a:spAutoFit/>
          </a:bodyPr>
          <a:lstStyle/>
          <a:p>
            <a:pPr algn="just"/>
            <a:r>
              <a:rPr lang="en-GB" dirty="0"/>
              <a:t>3) Contract process: employers create a framework to enable contractors to report motivation compliance activities. </a:t>
            </a:r>
          </a:p>
        </p:txBody>
      </p:sp>
      <p:sp>
        <p:nvSpPr>
          <p:cNvPr id="6" name="TextBox 5">
            <a:extLst>
              <a:ext uri="{FF2B5EF4-FFF2-40B4-BE49-F238E27FC236}">
                <a16:creationId xmlns:a16="http://schemas.microsoft.com/office/drawing/2014/main" id="{4C3D0E5F-5180-FC1E-435F-49E22A980A4D}"/>
              </a:ext>
            </a:extLst>
          </p:cNvPr>
          <p:cNvSpPr txBox="1"/>
          <p:nvPr/>
        </p:nvSpPr>
        <p:spPr>
          <a:xfrm>
            <a:off x="3860656" y="3048822"/>
            <a:ext cx="3499601" cy="953527"/>
          </a:xfrm>
          <a:prstGeom prst="rect">
            <a:avLst/>
          </a:prstGeom>
          <a:solidFill>
            <a:schemeClr val="accent4">
              <a:lumMod val="75000"/>
            </a:schemeClr>
          </a:solidFill>
          <a:effectLst>
            <a:outerShdw blurRad="50800" dist="38100" dir="8100000" sx="104000" sy="104000" algn="tl" rotWithShape="0">
              <a:prstClr val="black">
                <a:alpha val="40000"/>
              </a:prstClr>
            </a:outerShdw>
          </a:effectLst>
        </p:spPr>
        <p:txBody>
          <a:bodyPr wrap="square">
            <a:spAutoFit/>
          </a:bodyPr>
          <a:lstStyle/>
          <a:p>
            <a:pPr algn="just"/>
            <a:r>
              <a:rPr lang="en-GB" dirty="0"/>
              <a:t>4) Third-party Consultants to look for undiscovered compliance gaps and ensure motivation compliance. </a:t>
            </a:r>
          </a:p>
        </p:txBody>
      </p:sp>
      <p:sp>
        <p:nvSpPr>
          <p:cNvPr id="7" name="TextBox 6">
            <a:extLst>
              <a:ext uri="{FF2B5EF4-FFF2-40B4-BE49-F238E27FC236}">
                <a16:creationId xmlns:a16="http://schemas.microsoft.com/office/drawing/2014/main" id="{F85F0555-3685-3118-CD14-A3FD7C666CA2}"/>
              </a:ext>
            </a:extLst>
          </p:cNvPr>
          <p:cNvSpPr txBox="1"/>
          <p:nvPr/>
        </p:nvSpPr>
        <p:spPr>
          <a:xfrm>
            <a:off x="3891293" y="3288164"/>
            <a:ext cx="3495473" cy="1754326"/>
          </a:xfrm>
          <a:prstGeom prst="rect">
            <a:avLst/>
          </a:prstGeom>
          <a:solidFill>
            <a:schemeClr val="accent4">
              <a:lumMod val="75000"/>
            </a:schemeClr>
          </a:solidFill>
          <a:effectLst>
            <a:outerShdw blurRad="50800" dist="38100" dir="8100000" sx="104000" sy="104000" algn="tl" rotWithShape="0">
              <a:prstClr val="black">
                <a:alpha val="40000"/>
              </a:prstClr>
            </a:outerShdw>
          </a:effectLst>
        </p:spPr>
        <p:txBody>
          <a:bodyPr wrap="square">
            <a:spAutoFit/>
          </a:bodyPr>
          <a:lstStyle/>
          <a:p>
            <a:pPr algn="just"/>
            <a:r>
              <a:rPr lang="en-GB" dirty="0">
                <a:latin typeface="Calibri" panose="020F0502020204030204" pitchFamily="34" charset="0"/>
                <a:cs typeface="Calibri" panose="020F0502020204030204" pitchFamily="34" charset="0"/>
              </a:rPr>
              <a:t>5) Enforcement: non-compliant will incur penalties such as disciplinary action from a supervisor, employer issue an enforceable stop-work order, and Lawsuits brought by labour against their contractor. </a:t>
            </a:r>
            <a:endParaRPr lang="en-GB" dirty="0"/>
          </a:p>
        </p:txBody>
      </p:sp>
      <p:sp>
        <p:nvSpPr>
          <p:cNvPr id="8" name="TextBox 7">
            <a:extLst>
              <a:ext uri="{FF2B5EF4-FFF2-40B4-BE49-F238E27FC236}">
                <a16:creationId xmlns:a16="http://schemas.microsoft.com/office/drawing/2014/main" id="{B97A965B-1B2B-D28C-C030-0603C8DFF621}"/>
              </a:ext>
            </a:extLst>
          </p:cNvPr>
          <p:cNvSpPr txBox="1"/>
          <p:nvPr/>
        </p:nvSpPr>
        <p:spPr>
          <a:xfrm>
            <a:off x="3950614" y="3568766"/>
            <a:ext cx="3497412" cy="1295868"/>
          </a:xfrm>
          <a:prstGeom prst="rect">
            <a:avLst/>
          </a:prstGeom>
          <a:solidFill>
            <a:schemeClr val="accent4">
              <a:lumMod val="75000"/>
            </a:schemeClr>
          </a:solidFill>
          <a:effectLst>
            <a:outerShdw blurRad="50800" dist="38100" dir="8100000" sx="104000" sy="104000" algn="tl" rotWithShape="0">
              <a:prstClr val="black">
                <a:alpha val="40000"/>
              </a:prstClr>
            </a:outerShdw>
          </a:effectLst>
        </p:spPr>
        <p:txBody>
          <a:bodyPr wrap="square">
            <a:spAutoFit/>
          </a:bodyPr>
          <a:lstStyle/>
          <a:p>
            <a:pPr algn="just">
              <a:lnSpc>
                <a:spcPct val="110000"/>
              </a:lnSpc>
            </a:pPr>
            <a:r>
              <a:rPr lang="en-GB" dirty="0">
                <a:latin typeface="Calibri" panose="020F0502020204030204" pitchFamily="34" charset="0"/>
                <a:cs typeface="Calibri" panose="020F0502020204030204" pitchFamily="34" charset="0"/>
              </a:rPr>
              <a:t>6) Motivation in this study refers to good social compliance that enhances labour motivation and higher productivity.  </a:t>
            </a:r>
          </a:p>
        </p:txBody>
      </p:sp>
    </p:spTree>
    <p:extLst>
      <p:ext uri="{BB962C8B-B14F-4D97-AF65-F5344CB8AC3E}">
        <p14:creationId xmlns:p14="http://schemas.microsoft.com/office/powerpoint/2010/main" val="193444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Effect transition="in" filter="fade">
                                      <p:cBhvr>
                                        <p:cTn id="9" dur="25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249"/>
                                          </p:stCondLst>
                                        </p:cTn>
                                        <p:tgtEl>
                                          <p:spTgt spid="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250" fill="hold"/>
                                        <p:tgtEl>
                                          <p:spTgt spid="4"/>
                                        </p:tgtEl>
                                        <p:attrNameLst>
                                          <p:attrName>ppt_w</p:attrName>
                                        </p:attrNameLst>
                                      </p:cBhvr>
                                      <p:tavLst>
                                        <p:tav tm="0">
                                          <p:val>
                                            <p:fltVal val="0"/>
                                          </p:val>
                                        </p:tav>
                                        <p:tav tm="100000">
                                          <p:val>
                                            <p:strVal val="#ppt_w"/>
                                          </p:val>
                                        </p:tav>
                                      </p:tavLst>
                                    </p:anim>
                                    <p:anim calcmode="lin" valueType="num">
                                      <p:cBhvr>
                                        <p:cTn id="19" dur="250" fill="hold"/>
                                        <p:tgtEl>
                                          <p:spTgt spid="4"/>
                                        </p:tgtEl>
                                        <p:attrNameLst>
                                          <p:attrName>ppt_h</p:attrName>
                                        </p:attrNameLst>
                                      </p:cBhvr>
                                      <p:tavLst>
                                        <p:tav tm="0">
                                          <p:val>
                                            <p:fltVal val="0"/>
                                          </p:val>
                                        </p:tav>
                                        <p:tav tm="100000">
                                          <p:val>
                                            <p:strVal val="#ppt_h"/>
                                          </p:val>
                                        </p:tav>
                                      </p:tavLst>
                                    </p:anim>
                                    <p:animEffect transition="in" filter="fade">
                                      <p:cBhvr>
                                        <p:cTn id="20" dur="25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24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250" fill="hold"/>
                                        <p:tgtEl>
                                          <p:spTgt spid="11"/>
                                        </p:tgtEl>
                                        <p:attrNameLst>
                                          <p:attrName>ppt_w</p:attrName>
                                        </p:attrNameLst>
                                      </p:cBhvr>
                                      <p:tavLst>
                                        <p:tav tm="0">
                                          <p:val>
                                            <p:fltVal val="0"/>
                                          </p:val>
                                        </p:tav>
                                        <p:tav tm="100000">
                                          <p:val>
                                            <p:strVal val="#ppt_w"/>
                                          </p:val>
                                        </p:tav>
                                      </p:tavLst>
                                    </p:anim>
                                    <p:anim calcmode="lin" valueType="num">
                                      <p:cBhvr>
                                        <p:cTn id="30" dur="250" fill="hold"/>
                                        <p:tgtEl>
                                          <p:spTgt spid="11"/>
                                        </p:tgtEl>
                                        <p:attrNameLst>
                                          <p:attrName>ppt_h</p:attrName>
                                        </p:attrNameLst>
                                      </p:cBhvr>
                                      <p:tavLst>
                                        <p:tav tm="0">
                                          <p:val>
                                            <p:fltVal val="0"/>
                                          </p:val>
                                        </p:tav>
                                        <p:tav tm="100000">
                                          <p:val>
                                            <p:strVal val="#ppt_h"/>
                                          </p:val>
                                        </p:tav>
                                      </p:tavLst>
                                    </p:anim>
                                    <p:animEffect transition="in" filter="fade">
                                      <p:cBhvr>
                                        <p:cTn id="31" dur="25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249"/>
                                          </p:stCondLst>
                                        </p:cTn>
                                        <p:tgtEl>
                                          <p:spTgt spid="1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250" fill="hold"/>
                                        <p:tgtEl>
                                          <p:spTgt spid="5"/>
                                        </p:tgtEl>
                                        <p:attrNameLst>
                                          <p:attrName>ppt_w</p:attrName>
                                        </p:attrNameLst>
                                      </p:cBhvr>
                                      <p:tavLst>
                                        <p:tav tm="0">
                                          <p:val>
                                            <p:fltVal val="0"/>
                                          </p:val>
                                        </p:tav>
                                        <p:tav tm="100000">
                                          <p:val>
                                            <p:strVal val="#ppt_w"/>
                                          </p:val>
                                        </p:tav>
                                      </p:tavLst>
                                    </p:anim>
                                    <p:anim calcmode="lin" valueType="num">
                                      <p:cBhvr>
                                        <p:cTn id="41" dur="250" fill="hold"/>
                                        <p:tgtEl>
                                          <p:spTgt spid="5"/>
                                        </p:tgtEl>
                                        <p:attrNameLst>
                                          <p:attrName>ppt_h</p:attrName>
                                        </p:attrNameLst>
                                      </p:cBhvr>
                                      <p:tavLst>
                                        <p:tav tm="0">
                                          <p:val>
                                            <p:fltVal val="0"/>
                                          </p:val>
                                        </p:tav>
                                        <p:tav tm="100000">
                                          <p:val>
                                            <p:strVal val="#ppt_h"/>
                                          </p:val>
                                        </p:tav>
                                      </p:tavLst>
                                    </p:anim>
                                    <p:animEffect transition="in" filter="fade">
                                      <p:cBhvr>
                                        <p:cTn id="42" dur="25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249"/>
                                          </p:stCondLst>
                                        </p:cTn>
                                        <p:tgtEl>
                                          <p:spTgt spid="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250" fill="hold"/>
                                        <p:tgtEl>
                                          <p:spTgt spid="6"/>
                                        </p:tgtEl>
                                        <p:attrNameLst>
                                          <p:attrName>ppt_w</p:attrName>
                                        </p:attrNameLst>
                                      </p:cBhvr>
                                      <p:tavLst>
                                        <p:tav tm="0">
                                          <p:val>
                                            <p:fltVal val="0"/>
                                          </p:val>
                                        </p:tav>
                                        <p:tav tm="100000">
                                          <p:val>
                                            <p:strVal val="#ppt_w"/>
                                          </p:val>
                                        </p:tav>
                                      </p:tavLst>
                                    </p:anim>
                                    <p:anim calcmode="lin" valueType="num">
                                      <p:cBhvr>
                                        <p:cTn id="52" dur="250" fill="hold"/>
                                        <p:tgtEl>
                                          <p:spTgt spid="6"/>
                                        </p:tgtEl>
                                        <p:attrNameLst>
                                          <p:attrName>ppt_h</p:attrName>
                                        </p:attrNameLst>
                                      </p:cBhvr>
                                      <p:tavLst>
                                        <p:tav tm="0">
                                          <p:val>
                                            <p:fltVal val="0"/>
                                          </p:val>
                                        </p:tav>
                                        <p:tav tm="100000">
                                          <p:val>
                                            <p:strVal val="#ppt_h"/>
                                          </p:val>
                                        </p:tav>
                                      </p:tavLst>
                                    </p:anim>
                                    <p:animEffect transition="in" filter="fade">
                                      <p:cBhvr>
                                        <p:cTn id="53" dur="25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249"/>
                                          </p:stCondLst>
                                        </p:cTn>
                                        <p:tgtEl>
                                          <p:spTgt spid="6"/>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p:cTn id="62" dur="250" fill="hold"/>
                                        <p:tgtEl>
                                          <p:spTgt spid="7"/>
                                        </p:tgtEl>
                                        <p:attrNameLst>
                                          <p:attrName>ppt_w</p:attrName>
                                        </p:attrNameLst>
                                      </p:cBhvr>
                                      <p:tavLst>
                                        <p:tav tm="0">
                                          <p:val>
                                            <p:fltVal val="0"/>
                                          </p:val>
                                        </p:tav>
                                        <p:tav tm="100000">
                                          <p:val>
                                            <p:strVal val="#ppt_w"/>
                                          </p:val>
                                        </p:tav>
                                      </p:tavLst>
                                    </p:anim>
                                    <p:anim calcmode="lin" valueType="num">
                                      <p:cBhvr>
                                        <p:cTn id="63" dur="250" fill="hold"/>
                                        <p:tgtEl>
                                          <p:spTgt spid="7"/>
                                        </p:tgtEl>
                                        <p:attrNameLst>
                                          <p:attrName>ppt_h</p:attrName>
                                        </p:attrNameLst>
                                      </p:cBhvr>
                                      <p:tavLst>
                                        <p:tav tm="0">
                                          <p:val>
                                            <p:fltVal val="0"/>
                                          </p:val>
                                        </p:tav>
                                        <p:tav tm="100000">
                                          <p:val>
                                            <p:strVal val="#ppt_h"/>
                                          </p:val>
                                        </p:tav>
                                      </p:tavLst>
                                    </p:anim>
                                    <p:animEffect transition="in" filter="fade">
                                      <p:cBhvr>
                                        <p:cTn id="64" dur="25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249"/>
                                          </p:stCondLst>
                                        </p:cTn>
                                        <p:tgtEl>
                                          <p:spTgt spid="7"/>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p:cTn id="73" dur="250" fill="hold"/>
                                        <p:tgtEl>
                                          <p:spTgt spid="8"/>
                                        </p:tgtEl>
                                        <p:attrNameLst>
                                          <p:attrName>ppt_w</p:attrName>
                                        </p:attrNameLst>
                                      </p:cBhvr>
                                      <p:tavLst>
                                        <p:tav tm="0">
                                          <p:val>
                                            <p:fltVal val="0"/>
                                          </p:val>
                                        </p:tav>
                                        <p:tav tm="100000">
                                          <p:val>
                                            <p:strVal val="#ppt_w"/>
                                          </p:val>
                                        </p:tav>
                                      </p:tavLst>
                                    </p:anim>
                                    <p:anim calcmode="lin" valueType="num">
                                      <p:cBhvr>
                                        <p:cTn id="74" dur="250" fill="hold"/>
                                        <p:tgtEl>
                                          <p:spTgt spid="8"/>
                                        </p:tgtEl>
                                        <p:attrNameLst>
                                          <p:attrName>ppt_h</p:attrName>
                                        </p:attrNameLst>
                                      </p:cBhvr>
                                      <p:tavLst>
                                        <p:tav tm="0">
                                          <p:val>
                                            <p:fltVal val="0"/>
                                          </p:val>
                                        </p:tav>
                                        <p:tav tm="100000">
                                          <p:val>
                                            <p:strVal val="#ppt_h"/>
                                          </p:val>
                                        </p:tav>
                                      </p:tavLst>
                                    </p:anim>
                                    <p:animEffect transition="in" filter="fade">
                                      <p:cBhvr>
                                        <p:cTn id="75" dur="250"/>
                                        <p:tgtEl>
                                          <p:spTgt spid="8"/>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xit" presetSubtype="0" fill="hold" grpId="1" nodeType="clickEffect">
                                  <p:stCondLst>
                                    <p:cond delay="0"/>
                                  </p:stCondLst>
                                  <p:childTnLst>
                                    <p:set>
                                      <p:cBhvr>
                                        <p:cTn id="79" dur="1" fill="hold">
                                          <p:stCondLst>
                                            <p:cond delay="24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P spid="11"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434E5-9DE6-C4D2-5574-3C9634D7BE08}"/>
              </a:ext>
            </a:extLst>
          </p:cNvPr>
          <p:cNvSpPr>
            <a:spLocks noGrp="1"/>
          </p:cNvSpPr>
          <p:nvPr>
            <p:ph type="title"/>
          </p:nvPr>
        </p:nvSpPr>
        <p:spPr/>
        <p:txBody>
          <a:bodyPr>
            <a:normAutofit fontScale="90000"/>
          </a:bodyPr>
          <a:lstStyle/>
          <a:p>
            <a:pPr algn="ctr">
              <a:lnSpc>
                <a:spcPct val="100000"/>
              </a:lnSpc>
              <a:spcBef>
                <a:spcPts val="0"/>
              </a:spcBef>
              <a:defRPr/>
            </a:pPr>
            <a:r>
              <a:rPr lang="en-US" sz="3300" b="1" dirty="0">
                <a:latin typeface="Calibri" panose="020F0502020204030204" pitchFamily="34" charset="0"/>
                <a:cs typeface="Calibri" panose="020F0502020204030204" pitchFamily="34" charset="0"/>
              </a:rPr>
              <a:t>METHODOLOGY</a:t>
            </a:r>
            <a:br>
              <a:rPr lang="en-US" sz="3300" b="1" dirty="0">
                <a:latin typeface="Calibri" panose="020F0502020204030204" pitchFamily="34" charset="0"/>
                <a:cs typeface="Calibri" panose="020F0502020204030204" pitchFamily="34" charset="0"/>
              </a:rPr>
            </a:br>
            <a:r>
              <a:rPr kumimoji="0" lang="en-US" sz="3300" b="1" i="0" u="none" strike="noStrike" kern="1200" cap="none" spc="0" normalizeH="0" baseline="0" noProof="0" dirty="0">
                <a:ln>
                  <a:noFill/>
                </a:ln>
                <a:effectLst/>
                <a:uLnTx/>
                <a:uFillTx/>
                <a:latin typeface="Calibri" panose="020F0502020204030204"/>
                <a:ea typeface="+mn-ea"/>
                <a:cs typeface="+mn-cs"/>
              </a:rPr>
              <a:t>RESEARCH FLOW DIAGRAM</a:t>
            </a:r>
            <a:br>
              <a:rPr kumimoji="0" lang="en-US" sz="3600" b="1" i="0" u="none" strike="noStrike" kern="1200" cap="none" spc="0" normalizeH="0" baseline="0" noProof="0" dirty="0">
                <a:ln>
                  <a:noFill/>
                </a:ln>
                <a:solidFill>
                  <a:srgbClr val="C00000"/>
                </a:solidFill>
                <a:effectLst/>
                <a:uLnTx/>
                <a:uFillTx/>
                <a:latin typeface="Calibri" panose="020F0502020204030204"/>
                <a:ea typeface="+mn-ea"/>
                <a:cs typeface="+mn-cs"/>
              </a:rPr>
            </a:br>
            <a:endParaRPr lang="en-GB" dirty="0"/>
          </a:p>
        </p:txBody>
      </p:sp>
      <p:pic>
        <p:nvPicPr>
          <p:cNvPr id="5" name="Picture_x0020_2" descr="cid:image001.png@01D2488E.0D196650">
            <a:extLst>
              <a:ext uri="{FF2B5EF4-FFF2-40B4-BE49-F238E27FC236}">
                <a16:creationId xmlns:a16="http://schemas.microsoft.com/office/drawing/2014/main" id="{F36E996A-586C-8CC6-E972-169982F2AC8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57588" y="5817814"/>
            <a:ext cx="1147343" cy="764896"/>
          </a:xfrm>
          <a:prstGeom prst="rect">
            <a:avLst/>
          </a:prstGeom>
          <a:noFill/>
          <a:ln>
            <a:noFill/>
          </a:ln>
        </p:spPr>
      </p:pic>
      <p:pic>
        <p:nvPicPr>
          <p:cNvPr id="6" name="Picture 5">
            <a:extLst>
              <a:ext uri="{FF2B5EF4-FFF2-40B4-BE49-F238E27FC236}">
                <a16:creationId xmlns:a16="http://schemas.microsoft.com/office/drawing/2014/main" id="{F4C5A3D3-F057-9B5A-AA4E-438374BB65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2100" y="6136819"/>
            <a:ext cx="1191133" cy="440733"/>
          </a:xfrm>
          <a:prstGeom prst="rect">
            <a:avLst/>
          </a:prstGeom>
        </p:spPr>
      </p:pic>
      <p:pic>
        <p:nvPicPr>
          <p:cNvPr id="7" name="Picture 6">
            <a:extLst>
              <a:ext uri="{FF2B5EF4-FFF2-40B4-BE49-F238E27FC236}">
                <a16:creationId xmlns:a16="http://schemas.microsoft.com/office/drawing/2014/main" id="{34A8BF02-6BE5-3331-770E-D770658552DA}"/>
              </a:ext>
            </a:extLst>
          </p:cNvPr>
          <p:cNvPicPr>
            <a:picLocks noChangeAspect="1"/>
          </p:cNvPicPr>
          <p:nvPr/>
        </p:nvPicPr>
        <p:blipFill rotWithShape="1">
          <a:blip r:embed="rId5">
            <a:extLst>
              <a:ext uri="{28A0092B-C50C-407E-A947-70E740481C1C}">
                <a14:useLocalDpi xmlns:a14="http://schemas.microsoft.com/office/drawing/2010/main" val="0"/>
              </a:ext>
            </a:extLst>
          </a:blip>
          <a:srcRect l="24302" t="11777" r="50000" b="82641"/>
          <a:stretch/>
        </p:blipFill>
        <p:spPr>
          <a:xfrm>
            <a:off x="6270402" y="6237348"/>
            <a:ext cx="2284315" cy="340204"/>
          </a:xfrm>
          <a:prstGeom prst="rect">
            <a:avLst/>
          </a:prstGeom>
        </p:spPr>
      </p:pic>
      <p:pic>
        <p:nvPicPr>
          <p:cNvPr id="8" name="Picture 7">
            <a:extLst>
              <a:ext uri="{FF2B5EF4-FFF2-40B4-BE49-F238E27FC236}">
                <a16:creationId xmlns:a16="http://schemas.microsoft.com/office/drawing/2014/main" id="{117A7099-5898-C25B-DE58-F3BC5C797D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41886" y="5262904"/>
            <a:ext cx="1015039" cy="1314648"/>
          </a:xfrm>
          <a:prstGeom prst="rect">
            <a:avLst/>
          </a:prstGeom>
        </p:spPr>
      </p:pic>
      <p:pic>
        <p:nvPicPr>
          <p:cNvPr id="11" name="Content Placeholder 10">
            <a:extLst>
              <a:ext uri="{FF2B5EF4-FFF2-40B4-BE49-F238E27FC236}">
                <a16:creationId xmlns:a16="http://schemas.microsoft.com/office/drawing/2014/main" id="{26058B64-D314-339B-0F90-BEB903074926}"/>
              </a:ext>
            </a:extLst>
          </p:cNvPr>
          <p:cNvPicPr>
            <a:picLocks noGrp="1" noChangeAspect="1"/>
          </p:cNvPicPr>
          <p:nvPr>
            <p:ph idx="1"/>
          </p:nvPr>
        </p:nvPicPr>
        <p:blipFill>
          <a:blip r:embed="rId7"/>
          <a:stretch>
            <a:fillRect/>
          </a:stretch>
        </p:blipFill>
        <p:spPr>
          <a:xfrm>
            <a:off x="838200" y="1256396"/>
            <a:ext cx="10515600" cy="4345208"/>
          </a:xfrm>
          <a:prstGeom prst="rect">
            <a:avLst/>
          </a:prstGeom>
        </p:spPr>
      </p:pic>
      <p:sp>
        <p:nvSpPr>
          <p:cNvPr id="12" name="TextBox 11">
            <a:extLst>
              <a:ext uri="{FF2B5EF4-FFF2-40B4-BE49-F238E27FC236}">
                <a16:creationId xmlns:a16="http://schemas.microsoft.com/office/drawing/2014/main" id="{69F1390D-AFF8-6B3E-EF1C-E91DC6F2C1D9}"/>
              </a:ext>
            </a:extLst>
          </p:cNvPr>
          <p:cNvSpPr txBox="1"/>
          <p:nvPr/>
        </p:nvSpPr>
        <p:spPr>
          <a:xfrm>
            <a:off x="2426142" y="1642368"/>
            <a:ext cx="6304594" cy="1477328"/>
          </a:xfrm>
          <a:prstGeom prst="rect">
            <a:avLst/>
          </a:prstGeom>
          <a:solidFill>
            <a:schemeClr val="accent4">
              <a:lumMod val="75000"/>
            </a:schemeClr>
          </a:solidFill>
          <a:effectLst>
            <a:outerShdw blurRad="50800" dist="38100" dir="8100000" sx="102000" sy="102000" algn="tr" rotWithShape="0">
              <a:prstClr val="black">
                <a:alpha val="40000"/>
              </a:prstClr>
            </a:outerShdw>
          </a:effectLst>
        </p:spPr>
        <p:txBody>
          <a:bodyPr wrap="square">
            <a:spAutoFit/>
          </a:bodyPr>
          <a:lstStyle/>
          <a:p>
            <a:pPr marL="342900" indent="-342900" algn="just">
              <a:buAutoNum type="arabicParenR"/>
            </a:pPr>
            <a:r>
              <a:rPr lang="en-GB" b="1" dirty="0">
                <a:latin typeface="Calibri" panose="020F0502020204030204" pitchFamily="34" charset="0"/>
                <a:ea typeface="Calibri" panose="020F0502020204030204" pitchFamily="34" charset="0"/>
                <a:cs typeface="Calibri" panose="020F0502020204030204" pitchFamily="34" charset="0"/>
              </a:rPr>
              <a:t>Pragmatism Philosophy</a:t>
            </a:r>
          </a:p>
          <a:p>
            <a:pPr marL="571500" indent="-571500" algn="just">
              <a:buAutoNum type="romanLcParenR"/>
            </a:pPr>
            <a:r>
              <a:rPr lang="en-GB" dirty="0">
                <a:latin typeface="Calibri" panose="020F0502020204030204" pitchFamily="34" charset="0"/>
                <a:ea typeface="Calibri" panose="020F0502020204030204" pitchFamily="34" charset="0"/>
                <a:cs typeface="Calibri" panose="020F0502020204030204" pitchFamily="34" charset="0"/>
              </a:rPr>
              <a:t>The research combine positivism and interpretivism.</a:t>
            </a:r>
          </a:p>
          <a:p>
            <a:pPr marL="571500" indent="-571500" algn="just">
              <a:buAutoNum type="romanLcParenR"/>
            </a:pPr>
            <a:r>
              <a:rPr lang="en-GB" dirty="0">
                <a:latin typeface="Calibri" panose="020F0502020204030204" pitchFamily="34" charset="0"/>
                <a:ea typeface="Calibri" panose="020F0502020204030204" pitchFamily="34" charset="0"/>
                <a:cs typeface="Calibri" panose="020F0502020204030204" pitchFamily="34" charset="0"/>
              </a:rPr>
              <a:t>The pragmatic recognises that there are several methods of interpreting reality and conducting research and that no single view can give the whole picture.</a:t>
            </a:r>
          </a:p>
        </p:txBody>
      </p:sp>
      <p:sp>
        <p:nvSpPr>
          <p:cNvPr id="13" name="TextBox 12">
            <a:extLst>
              <a:ext uri="{FF2B5EF4-FFF2-40B4-BE49-F238E27FC236}">
                <a16:creationId xmlns:a16="http://schemas.microsoft.com/office/drawing/2014/main" id="{9B9B736C-F498-DF2F-E344-931F4BA6A989}"/>
              </a:ext>
            </a:extLst>
          </p:cNvPr>
          <p:cNvSpPr txBox="1"/>
          <p:nvPr/>
        </p:nvSpPr>
        <p:spPr>
          <a:xfrm>
            <a:off x="2426142" y="1874511"/>
            <a:ext cx="6615579" cy="3139321"/>
          </a:xfrm>
          <a:prstGeom prst="rect">
            <a:avLst/>
          </a:prstGeom>
          <a:solidFill>
            <a:schemeClr val="accent4">
              <a:lumMod val="75000"/>
            </a:schemeClr>
          </a:solidFill>
          <a:effectLst>
            <a:outerShdw blurRad="50800" dist="38100" dir="5400000" sx="103000" sy="103000" algn="t" rotWithShape="0">
              <a:prstClr val="black">
                <a:alpha val="40000"/>
              </a:prstClr>
            </a:outerShdw>
          </a:effectLst>
        </p:spPr>
        <p:txBody>
          <a:bodyPr wrap="square" rtlCol="0">
            <a:spAutoFit/>
          </a:bodyPr>
          <a:lstStyle/>
          <a:p>
            <a:pPr algn="just"/>
            <a:r>
              <a:rPr lang="en-GB" b="1" dirty="0">
                <a:latin typeface="Calibri" panose="020F0502020204030204" pitchFamily="34" charset="0"/>
                <a:ea typeface="Calibri" panose="020F0502020204030204" pitchFamily="34" charset="0"/>
                <a:cs typeface="Calibri" panose="020F0502020204030204" pitchFamily="34" charset="0"/>
              </a:rPr>
              <a:t>2) RESEARCH DESIGN</a:t>
            </a:r>
          </a:p>
          <a:p>
            <a:pPr algn="just"/>
            <a:r>
              <a:rPr lang="en-GB" dirty="0">
                <a:latin typeface="Calibri" panose="020F0502020204030204" pitchFamily="34" charset="0"/>
                <a:ea typeface="Calibri" panose="020F0502020204030204" pitchFamily="34" charset="0"/>
                <a:cs typeface="Calibri" panose="020F0502020204030204" pitchFamily="34" charset="0"/>
              </a:rPr>
              <a:t>2.1)	The literature review is conducted:</a:t>
            </a:r>
          </a:p>
          <a:p>
            <a:pPr algn="just"/>
            <a:r>
              <a:rPr lang="en-GB" dirty="0">
                <a:latin typeface="Calibri" panose="020F0502020204030204" pitchFamily="34" charset="0"/>
                <a:ea typeface="Calibri" panose="020F0502020204030204" pitchFamily="34" charset="0"/>
                <a:cs typeface="Calibri" panose="020F0502020204030204" pitchFamily="34" charset="0"/>
              </a:rPr>
              <a:t>	i) secondary data on motivational factors that influences </a:t>
            </a:r>
          </a:p>
          <a:p>
            <a:pPr algn="just"/>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abour</a:t>
            </a:r>
            <a:r>
              <a:rPr lang="en-GB" dirty="0">
                <a:latin typeface="Calibri" panose="020F0502020204030204" pitchFamily="34" charset="0"/>
                <a:ea typeface="Calibri" panose="020F0502020204030204" pitchFamily="34" charset="0"/>
                <a:cs typeface="Calibri" panose="020F0502020204030204" pitchFamily="34" charset="0"/>
              </a:rPr>
              <a:t> productivity construction site. </a:t>
            </a:r>
          </a:p>
          <a:p>
            <a:pPr algn="just"/>
            <a:r>
              <a:rPr lang="en-GB" dirty="0">
                <a:latin typeface="Calibri" panose="020F0502020204030204" pitchFamily="34" charset="0"/>
                <a:ea typeface="Calibri" panose="020F0502020204030204" pitchFamily="34" charset="0"/>
                <a:cs typeface="Calibri" panose="020F0502020204030204" pitchFamily="34" charset="0"/>
              </a:rPr>
              <a:t>2.2)	Questionnaire survey is deployed to get opinions: </a:t>
            </a:r>
          </a:p>
          <a:p>
            <a:pPr algn="just"/>
            <a:r>
              <a:rPr lang="en-GB" dirty="0">
                <a:latin typeface="Calibri" panose="020F0502020204030204" pitchFamily="34" charset="0"/>
                <a:ea typeface="Calibri" panose="020F0502020204030204" pitchFamily="34" charset="0"/>
                <a:cs typeface="Calibri" panose="020F0502020204030204" pitchFamily="34" charset="0"/>
              </a:rPr>
              <a:t>	i)motivational factors that influence labour productivity. </a:t>
            </a:r>
          </a:p>
          <a:p>
            <a:pPr algn="just"/>
            <a:r>
              <a:rPr lang="en-GB" dirty="0">
                <a:latin typeface="Calibri" panose="020F0502020204030204" pitchFamily="34" charset="0"/>
                <a:ea typeface="Calibri" panose="020F0502020204030204" pitchFamily="34" charset="0"/>
                <a:cs typeface="Calibri" panose="020F0502020204030204" pitchFamily="34" charset="0"/>
              </a:rPr>
              <a:t>2.3)	Test the developed conceptual motivation framework: </a:t>
            </a:r>
          </a:p>
          <a:p>
            <a:pPr algn="just"/>
            <a:r>
              <a:rPr lang="en-GB" dirty="0">
                <a:latin typeface="Calibri" panose="020F0502020204030204" pitchFamily="34" charset="0"/>
                <a:ea typeface="Calibri" panose="020F0502020204030204" pitchFamily="34" charset="0"/>
                <a:cs typeface="Calibri" panose="020F0502020204030204" pitchFamily="34" charset="0"/>
              </a:rPr>
              <a:t>	i) opinions of the respondents from quantitative analysis. </a:t>
            </a:r>
          </a:p>
          <a:p>
            <a:pPr algn="just"/>
            <a:r>
              <a:rPr lang="en-GB" dirty="0">
                <a:latin typeface="Calibri" panose="020F0502020204030204" pitchFamily="34" charset="0"/>
                <a:ea typeface="Calibri" panose="020F0502020204030204" pitchFamily="34" charset="0"/>
                <a:cs typeface="Calibri" panose="020F0502020204030204" pitchFamily="34" charset="0"/>
              </a:rPr>
              <a:t>2.4)	Semi-structured interview is conducted:</a:t>
            </a:r>
          </a:p>
          <a:p>
            <a:pPr algn="just"/>
            <a:r>
              <a:rPr lang="en-GB" dirty="0">
                <a:latin typeface="Calibri" panose="020F0502020204030204" pitchFamily="34" charset="0"/>
                <a:ea typeface="Calibri" panose="020F0502020204030204" pitchFamily="34" charset="0"/>
                <a:cs typeface="Calibri" panose="020F0502020204030204" pitchFamily="34" charset="0"/>
              </a:rPr>
              <a:t>	i) validate the workability of the conceptual framework.</a:t>
            </a:r>
          </a:p>
          <a:p>
            <a:pPr algn="just"/>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656A1CBE-4971-0B92-6A93-8B525AD0037D}"/>
              </a:ext>
            </a:extLst>
          </p:cNvPr>
          <p:cNvSpPr txBox="1"/>
          <p:nvPr/>
        </p:nvSpPr>
        <p:spPr>
          <a:xfrm>
            <a:off x="2418852" y="2139260"/>
            <a:ext cx="8040698" cy="1754326"/>
          </a:xfrm>
          <a:prstGeom prst="rect">
            <a:avLst/>
          </a:prstGeom>
          <a:solidFill>
            <a:schemeClr val="accent4">
              <a:lumMod val="75000"/>
            </a:schemeClr>
          </a:solidFill>
          <a:effectLst>
            <a:outerShdw blurRad="50800" dist="38100" dir="8100000" sx="104000" sy="104000" algn="tl" rotWithShape="0">
              <a:prstClr val="black">
                <a:alpha val="40000"/>
              </a:prstClr>
            </a:outerShdw>
          </a:effectLst>
        </p:spPr>
        <p:txBody>
          <a:bodyPr wrap="square">
            <a:spAutoFit/>
          </a:bodyPr>
          <a:lstStyle/>
          <a:p>
            <a:pPr algn="just"/>
            <a:r>
              <a:rPr lang="en-GB" b="1" dirty="0">
                <a:latin typeface="Calibri" panose="020F0502020204030204" pitchFamily="34" charset="0"/>
                <a:ea typeface="Calibri" panose="020F0502020204030204" pitchFamily="34" charset="0"/>
                <a:cs typeface="Calibri" panose="020F0502020204030204" pitchFamily="34" charset="0"/>
              </a:rPr>
              <a:t>3) OPINION</a:t>
            </a:r>
            <a:r>
              <a:rPr lang="en-GB" dirty="0">
                <a:latin typeface="Calibri" panose="020F0502020204030204" pitchFamily="34" charset="0"/>
                <a:ea typeface="Calibri" panose="020F0502020204030204" pitchFamily="34" charset="0"/>
                <a:cs typeface="Calibri" panose="020F0502020204030204" pitchFamily="34" charset="0"/>
              </a:rPr>
              <a:t>: </a:t>
            </a:r>
          </a:p>
          <a:p>
            <a:pPr algn="just"/>
            <a:r>
              <a:rPr lang="en-GB" dirty="0">
                <a:latin typeface="Calibri" panose="020F0502020204030204" pitchFamily="34" charset="0"/>
                <a:ea typeface="Calibri" panose="020F0502020204030204" pitchFamily="34" charset="0"/>
                <a:cs typeface="Calibri" panose="020F0502020204030204" pitchFamily="34" charset="0"/>
              </a:rPr>
              <a:t>	i) To identify the motivational factors that influence labour productivity</a:t>
            </a:r>
          </a:p>
          <a:p>
            <a:pPr algn="just"/>
            <a:r>
              <a:rPr lang="en-GB" b="1" dirty="0">
                <a:latin typeface="Calibri" panose="020F0502020204030204" pitchFamily="34" charset="0"/>
                <a:ea typeface="Calibri" panose="020F0502020204030204" pitchFamily="34" charset="0"/>
                <a:cs typeface="Calibri" panose="020F0502020204030204" pitchFamily="34" charset="0"/>
              </a:rPr>
              <a:t>3.1)  SCOPE</a:t>
            </a:r>
            <a:r>
              <a:rPr lang="en-GB" dirty="0">
                <a:latin typeface="Calibri" panose="020F0502020204030204" pitchFamily="34" charset="0"/>
                <a:ea typeface="Calibri" panose="020F0502020204030204" pitchFamily="34" charset="0"/>
                <a:cs typeface="Calibri" panose="020F0502020204030204" pitchFamily="34" charset="0"/>
              </a:rPr>
              <a:t>: </a:t>
            </a:r>
          </a:p>
          <a:p>
            <a:pPr algn="just"/>
            <a:r>
              <a:rPr lang="en-GB" dirty="0">
                <a:latin typeface="Calibri" panose="020F0502020204030204" pitchFamily="34" charset="0"/>
                <a:ea typeface="Calibri" panose="020F0502020204030204" pitchFamily="34" charset="0"/>
                <a:cs typeface="Calibri" panose="020F0502020204030204" pitchFamily="34" charset="0"/>
              </a:rPr>
              <a:t>	i) UK construction industry: The construction industry is labour-intensive.</a:t>
            </a:r>
          </a:p>
          <a:p>
            <a:pPr algn="just"/>
            <a:r>
              <a:rPr lang="en-GB" b="1" dirty="0">
                <a:latin typeface="Calibri" panose="020F0502020204030204" pitchFamily="34" charset="0"/>
                <a:ea typeface="Calibri" panose="020F0502020204030204" pitchFamily="34" charset="0"/>
                <a:cs typeface="Calibri" panose="020F0502020204030204" pitchFamily="34" charset="0"/>
              </a:rPr>
              <a:t>3.2)  SAMPLE POPULATION</a:t>
            </a:r>
            <a:r>
              <a:rPr lang="en-GB" dirty="0">
                <a:latin typeface="Calibri" panose="020F0502020204030204" pitchFamily="34" charset="0"/>
                <a:ea typeface="Calibri" panose="020F0502020204030204" pitchFamily="34" charset="0"/>
                <a:cs typeface="Calibri" panose="020F0502020204030204" pitchFamily="34" charset="0"/>
              </a:rPr>
              <a:t>: </a:t>
            </a:r>
          </a:p>
          <a:p>
            <a:pPr algn="just"/>
            <a:r>
              <a:rPr lang="en-GB" dirty="0">
                <a:latin typeface="Calibri" panose="020F0502020204030204" pitchFamily="34" charset="0"/>
                <a:ea typeface="Calibri" panose="020F0502020204030204" pitchFamily="34" charset="0"/>
                <a:cs typeface="Calibri" panose="020F0502020204030204" pitchFamily="34" charset="0"/>
              </a:rPr>
              <a:t>	i) Skilled and Unskilled labour, and Management (AlAbbadi, 2020). </a:t>
            </a:r>
          </a:p>
        </p:txBody>
      </p:sp>
      <p:sp>
        <p:nvSpPr>
          <p:cNvPr id="15" name="TextBox 14">
            <a:extLst>
              <a:ext uri="{FF2B5EF4-FFF2-40B4-BE49-F238E27FC236}">
                <a16:creationId xmlns:a16="http://schemas.microsoft.com/office/drawing/2014/main" id="{A36FDECD-09DF-00F4-BBAF-6A5B74B7193C}"/>
              </a:ext>
            </a:extLst>
          </p:cNvPr>
          <p:cNvSpPr txBox="1"/>
          <p:nvPr/>
        </p:nvSpPr>
        <p:spPr>
          <a:xfrm>
            <a:off x="2418852" y="2401494"/>
            <a:ext cx="8124681" cy="3416320"/>
          </a:xfrm>
          <a:prstGeom prst="rect">
            <a:avLst/>
          </a:prstGeom>
          <a:solidFill>
            <a:schemeClr val="accent4">
              <a:lumMod val="75000"/>
            </a:schemeClr>
          </a:solidFill>
          <a:effectLst>
            <a:outerShdw blurRad="50800" dist="38100" dir="8100000" sx="104000" sy="104000" algn="tl" rotWithShape="0">
              <a:prstClr val="black">
                <a:alpha val="40000"/>
              </a:prstClr>
            </a:outerShdw>
          </a:effectLst>
        </p:spPr>
        <p:txBody>
          <a:bodyPr wrap="square">
            <a:spAutoFit/>
          </a:bodyPr>
          <a:lstStyle/>
          <a:p>
            <a:pPr algn="just"/>
            <a:r>
              <a:rPr lang="en-GB" b="1" dirty="0"/>
              <a:t>4) MIXED RESEARCH DESIGN METHOD</a:t>
            </a:r>
          </a:p>
          <a:p>
            <a:pPr algn="just"/>
            <a:r>
              <a:rPr lang="en-GB" dirty="0"/>
              <a:t>	i) To understand the topic under investigation (Patton, 2002; Creswell and 	Clark, 2011). </a:t>
            </a:r>
          </a:p>
          <a:p>
            <a:pPr algn="just"/>
            <a:r>
              <a:rPr lang="en-GB" dirty="0"/>
              <a:t>4.1)  QUANTITATIVE DATA COLLECTION METHOD   </a:t>
            </a:r>
          </a:p>
          <a:p>
            <a:pPr algn="just"/>
            <a:r>
              <a:rPr lang="en-GB" dirty="0"/>
              <a:t>	i) Web and Self-administered:</a:t>
            </a:r>
          </a:p>
          <a:p>
            <a:pPr algn="just"/>
            <a:r>
              <a:rPr lang="en-GB" dirty="0"/>
              <a:t>	ii) increase population size and response rate (Creswell and Clark, 2011; 	Krosnick, 2018).</a:t>
            </a:r>
          </a:p>
          <a:p>
            <a:pPr algn="just"/>
            <a:r>
              <a:rPr lang="en-GB" dirty="0"/>
              <a:t>4.2)  QUALITATIVE DATA COLLECTION METHOD: </a:t>
            </a:r>
          </a:p>
          <a:p>
            <a:pPr algn="just"/>
            <a:r>
              <a:rPr lang="en-GB" dirty="0"/>
              <a:t>	i) Semi-structured interview:</a:t>
            </a:r>
          </a:p>
          <a:p>
            <a:pPr algn="just"/>
            <a:r>
              <a:rPr lang="en-GB" dirty="0"/>
              <a:t>	ii) Generate large numbers of data, and develop new themes and ideas 	(Farrell, 	2016; Creswell and Clark, 2017).</a:t>
            </a:r>
          </a:p>
          <a:p>
            <a:pPr algn="just"/>
            <a:endParaRPr lang="en-GB" dirty="0"/>
          </a:p>
        </p:txBody>
      </p:sp>
      <p:sp>
        <p:nvSpPr>
          <p:cNvPr id="16" name="TextBox 15">
            <a:extLst>
              <a:ext uri="{FF2B5EF4-FFF2-40B4-BE49-F238E27FC236}">
                <a16:creationId xmlns:a16="http://schemas.microsoft.com/office/drawing/2014/main" id="{EBCE7ACC-C5D6-26CE-AA23-D476B05C926C}"/>
              </a:ext>
            </a:extLst>
          </p:cNvPr>
          <p:cNvSpPr txBox="1"/>
          <p:nvPr/>
        </p:nvSpPr>
        <p:spPr>
          <a:xfrm>
            <a:off x="2418852" y="2714131"/>
            <a:ext cx="8415898" cy="3693319"/>
          </a:xfrm>
          <a:prstGeom prst="rect">
            <a:avLst/>
          </a:prstGeom>
          <a:solidFill>
            <a:schemeClr val="accent4">
              <a:lumMod val="75000"/>
            </a:schemeClr>
          </a:solidFill>
          <a:effectLst>
            <a:outerShdw blurRad="50800" dist="38100" dir="8100000" sx="104000" sy="104000" algn="tl" rotWithShape="0">
              <a:prstClr val="black">
                <a:alpha val="40000"/>
              </a:prstClr>
            </a:outerShdw>
          </a:effectLst>
        </p:spPr>
        <p:txBody>
          <a:bodyPr wrap="square">
            <a:spAutoFit/>
          </a:bodyPr>
          <a:lstStyle/>
          <a:p>
            <a:pPr algn="just"/>
            <a:r>
              <a:rPr lang="en-GB" b="1" dirty="0">
                <a:latin typeface="Calibri" panose="020F0502020204030204" pitchFamily="34" charset="0"/>
                <a:ea typeface="Calibri" panose="020F0502020204030204" pitchFamily="34" charset="0"/>
                <a:cs typeface="Calibri" panose="020F0502020204030204" pitchFamily="34" charset="0"/>
              </a:rPr>
              <a:t>5) INTERVIEW TIME FRAME, AUDIO, PROTOCOL AND FELLOW-UP MEMBER CHECKING </a:t>
            </a:r>
          </a:p>
          <a:p>
            <a:pPr algn="just"/>
            <a:r>
              <a:rPr lang="en-GB" dirty="0">
                <a:latin typeface="Calibri" panose="020F0502020204030204" pitchFamily="34" charset="0"/>
                <a:ea typeface="Calibri" panose="020F0502020204030204" pitchFamily="34" charset="0"/>
                <a:cs typeface="Calibri" panose="020F0502020204030204" pitchFamily="34" charset="0"/>
              </a:rPr>
              <a:t> 	i)  Proposed 60 Minutes Interview Time Frame.</a:t>
            </a:r>
          </a:p>
          <a:p>
            <a:pPr algn="just"/>
            <a:endParaRPr lang="en-GB" dirty="0">
              <a:latin typeface="Calibri" panose="020F0502020204030204" pitchFamily="34" charset="0"/>
              <a:ea typeface="Calibri" panose="020F0502020204030204" pitchFamily="34" charset="0"/>
              <a:cs typeface="Calibri" panose="020F0502020204030204" pitchFamily="34" charset="0"/>
            </a:endParaRPr>
          </a:p>
          <a:p>
            <a:pPr algn="just"/>
            <a:r>
              <a:rPr lang="en-GB" dirty="0">
                <a:latin typeface="Calibri" panose="020F0502020204030204" pitchFamily="34" charset="0"/>
                <a:ea typeface="Calibri" panose="020F0502020204030204" pitchFamily="34" charset="0"/>
                <a:cs typeface="Calibri" panose="020F0502020204030204" pitchFamily="34" charset="0"/>
              </a:rPr>
              <a:t>	ii) Audio recorded and notes were taken: </a:t>
            </a:r>
          </a:p>
          <a:p>
            <a:pPr algn="just"/>
            <a:r>
              <a:rPr lang="en-GB" dirty="0">
                <a:latin typeface="Calibri" panose="020F0502020204030204" pitchFamily="34" charset="0"/>
                <a:ea typeface="Calibri" panose="020F0502020204030204" pitchFamily="34" charset="0"/>
                <a:cs typeface="Calibri" panose="020F0502020204030204" pitchFamily="34" charset="0"/>
              </a:rPr>
              <a:t>	    For reliable information confirmation.</a:t>
            </a:r>
          </a:p>
          <a:p>
            <a:pPr algn="just"/>
            <a:r>
              <a:rPr lang="en-GB" dirty="0">
                <a:latin typeface="Calibri" panose="020F0502020204030204" pitchFamily="34" charset="0"/>
                <a:ea typeface="Calibri" panose="020F0502020204030204" pitchFamily="34" charset="0"/>
                <a:cs typeface="Calibri" panose="020F0502020204030204" pitchFamily="34" charset="0"/>
              </a:rPr>
              <a:t>	 </a:t>
            </a:r>
          </a:p>
          <a:p>
            <a:pPr algn="just"/>
            <a:r>
              <a:rPr lang="en-GB" dirty="0">
                <a:latin typeface="Calibri" panose="020F0502020204030204" pitchFamily="34" charset="0"/>
                <a:ea typeface="Calibri" panose="020F0502020204030204" pitchFamily="34" charset="0"/>
                <a:cs typeface="Calibri" panose="020F0502020204030204" pitchFamily="34" charset="0"/>
              </a:rPr>
              <a:t>	iii) Interview Protocol: </a:t>
            </a:r>
          </a:p>
          <a:p>
            <a:pPr algn="just"/>
            <a:r>
              <a:rPr lang="en-GB" dirty="0">
                <a:latin typeface="Calibri" panose="020F0502020204030204" pitchFamily="34" charset="0"/>
                <a:ea typeface="Calibri" panose="020F0502020204030204" pitchFamily="34" charset="0"/>
                <a:cs typeface="Calibri" panose="020F0502020204030204" pitchFamily="34" charset="0"/>
              </a:rPr>
              <a:t>	    For uniformity of the process for the interview data collection </a:t>
            </a:r>
            <a:r>
              <a:rPr lang="ko-KR" altLang="en-US" dirty="0">
                <a:latin typeface="Calibri" panose="020F0502020204030204" pitchFamily="34" charset="0"/>
                <a:cs typeface="Calibri" panose="020F0502020204030204" pitchFamily="34" charset="0"/>
              </a:rPr>
              <a:t>ㅤ 	  	   </a:t>
            </a:r>
            <a:r>
              <a:rPr lang="en-GB" altLang="ko-KR" dirty="0">
                <a:latin typeface="Calibri" panose="020F0502020204030204" pitchFamily="34" charset="0"/>
                <a:ea typeface="Calibri" panose="020F0502020204030204" pitchFamily="34" charset="0"/>
                <a:cs typeface="Calibri" panose="020F0502020204030204" pitchFamily="34" charset="0"/>
              </a:rPr>
              <a:t>	   </a:t>
            </a:r>
            <a:r>
              <a:rPr lang="ko-KR" altLang="en-US" dirty="0">
                <a:latin typeface="Calibri" panose="020F0502020204030204" pitchFamily="34" charset="0"/>
                <a:cs typeface="Calibri" panose="020F0502020204030204" pitchFamily="34" charset="0"/>
              </a:rPr>
              <a:t> </a:t>
            </a:r>
            <a:r>
              <a:rPr lang="en-US" altLang="ko-KR" dirty="0">
                <a:latin typeface="Calibri" panose="020F0502020204030204" pitchFamily="34" charset="0"/>
                <a:ea typeface="Calibri" panose="020F0502020204030204" pitchFamily="34" charset="0"/>
                <a:cs typeface="Calibri" panose="020F0502020204030204" pitchFamily="34" charset="0"/>
              </a:rPr>
              <a:t>(</a:t>
            </a:r>
            <a:r>
              <a:rPr lang="en-GB" dirty="0">
                <a:latin typeface="Calibri" panose="020F0502020204030204" pitchFamily="34" charset="0"/>
                <a:ea typeface="Calibri" panose="020F0502020204030204" pitchFamily="34" charset="0"/>
                <a:cs typeface="Calibri" panose="020F0502020204030204" pitchFamily="34" charset="0"/>
              </a:rPr>
              <a:t>Marshall et al. 2013).</a:t>
            </a:r>
          </a:p>
          <a:p>
            <a:pPr algn="just"/>
            <a:r>
              <a:rPr lang="en-GB" dirty="0">
                <a:latin typeface="Calibri" panose="020F0502020204030204" pitchFamily="34" charset="0"/>
                <a:ea typeface="Calibri" panose="020F0502020204030204" pitchFamily="34" charset="0"/>
                <a:cs typeface="Calibri" panose="020F0502020204030204" pitchFamily="34" charset="0"/>
              </a:rPr>
              <a:t>	</a:t>
            </a:r>
          </a:p>
          <a:p>
            <a:pPr algn="just"/>
            <a:r>
              <a:rPr lang="en-GB" dirty="0">
                <a:latin typeface="Calibri" panose="020F0502020204030204" pitchFamily="34" charset="0"/>
                <a:ea typeface="Calibri" panose="020F0502020204030204" pitchFamily="34" charset="0"/>
                <a:cs typeface="Calibri" panose="020F0502020204030204" pitchFamily="34" charset="0"/>
              </a:rPr>
              <a:t>	iv) Follow-up Member Checking Method: </a:t>
            </a:r>
          </a:p>
          <a:p>
            <a:pPr algn="just"/>
            <a:r>
              <a:rPr lang="en-GB" dirty="0">
                <a:latin typeface="Calibri" panose="020F0502020204030204" pitchFamily="34" charset="0"/>
                <a:ea typeface="Calibri" panose="020F0502020204030204" pitchFamily="34" charset="0"/>
                <a:cs typeface="Calibri" panose="020F0502020204030204" pitchFamily="34" charset="0"/>
              </a:rPr>
              <a:t>	     To capture the respondents’ responses (Houghton et al. 	2013). </a:t>
            </a:r>
          </a:p>
          <a:p>
            <a:pPr algn="just"/>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C199EF0B-66E8-96F5-3B49-FC0A38450019}"/>
              </a:ext>
            </a:extLst>
          </p:cNvPr>
          <p:cNvSpPr txBox="1"/>
          <p:nvPr/>
        </p:nvSpPr>
        <p:spPr>
          <a:xfrm>
            <a:off x="2418852" y="3015369"/>
            <a:ext cx="8036290" cy="2031325"/>
          </a:xfrm>
          <a:prstGeom prst="rect">
            <a:avLst/>
          </a:prstGeom>
          <a:solidFill>
            <a:schemeClr val="accent4">
              <a:lumMod val="75000"/>
            </a:schemeClr>
          </a:solidFill>
          <a:effectLst>
            <a:outerShdw blurRad="50800" dist="38100" dir="8100000" sx="104000" sy="104000" algn="tl" rotWithShape="0">
              <a:prstClr val="black">
                <a:alpha val="40000"/>
              </a:prstClr>
            </a:outerShdw>
          </a:effectLst>
        </p:spPr>
        <p:txBody>
          <a:bodyPr wrap="square">
            <a:spAutoFit/>
          </a:bodyPr>
          <a:lstStyle/>
          <a:p>
            <a:pPr algn="just"/>
            <a:r>
              <a:rPr lang="en-GB" b="1" dirty="0">
                <a:latin typeface="Calibri" panose="020F0502020204030204" pitchFamily="34" charset="0"/>
                <a:cs typeface="Calibri" panose="020F0502020204030204" pitchFamily="34" charset="0"/>
              </a:rPr>
              <a:t>6) QUESTIONNAIRE DESIGN: CONSIST 2 SECTIONS  </a:t>
            </a:r>
          </a:p>
          <a:p>
            <a:pPr algn="just"/>
            <a:r>
              <a:rPr lang="en-GB" dirty="0">
                <a:latin typeface="Calibri" panose="020F0502020204030204" pitchFamily="34" charset="0"/>
                <a:cs typeface="Calibri" panose="020F0502020204030204" pitchFamily="34" charset="0"/>
              </a:rPr>
              <a:t>6.1) Respondents’ background information for validity and reliability.</a:t>
            </a:r>
          </a:p>
          <a:p>
            <a:pPr algn="just"/>
            <a:endParaRPr lang="en-GB" dirty="0">
              <a:latin typeface="Calibri" panose="020F0502020204030204" pitchFamily="34" charset="0"/>
              <a:cs typeface="Calibri" panose="020F0502020204030204" pitchFamily="34" charset="0"/>
            </a:endParaRPr>
          </a:p>
          <a:p>
            <a:pPr algn="just"/>
            <a:r>
              <a:rPr lang="en-GB" dirty="0">
                <a:latin typeface="Calibri" panose="020F0502020204030204" pitchFamily="34" charset="0"/>
                <a:cs typeface="Calibri" panose="020F0502020204030204" pitchFamily="34" charset="0"/>
              </a:rPr>
              <a:t>6.2) 49 factors were identified from 61 significant articles.</a:t>
            </a:r>
          </a:p>
          <a:p>
            <a:pPr algn="just"/>
            <a:endParaRPr lang="en-GB" dirty="0">
              <a:latin typeface="Calibri" panose="020F0502020204030204" pitchFamily="34" charset="0"/>
              <a:cs typeface="Calibri" panose="020F0502020204030204" pitchFamily="34" charset="0"/>
            </a:endParaRPr>
          </a:p>
          <a:p>
            <a:pPr algn="just"/>
            <a:r>
              <a:rPr lang="en-GB" dirty="0">
                <a:latin typeface="Calibri" panose="020F0502020204030204" pitchFamily="34" charset="0"/>
                <a:cs typeface="Calibri" panose="020F0502020204030204" pitchFamily="34" charset="0"/>
              </a:rPr>
              <a:t>i) 5 and 3 - degree Likert scale: (Ohueri, 2018; Eze et al. 2020; VanTam et at. 2021). </a:t>
            </a:r>
          </a:p>
          <a:p>
            <a:pPr algn="just"/>
            <a:r>
              <a:rPr lang="en-GB" dirty="0">
                <a:latin typeface="Calibri" panose="020F0502020204030204" pitchFamily="34" charset="0"/>
                <a:cs typeface="Calibri" panose="020F0502020204030204" pitchFamily="34" charset="0"/>
              </a:rPr>
              <a:t>ii) Likert scale is relatively straightforward to create (Subedi, 2016; Krosnick, 2018)</a:t>
            </a:r>
          </a:p>
        </p:txBody>
      </p:sp>
      <p:sp>
        <p:nvSpPr>
          <p:cNvPr id="18" name="TextBox 17">
            <a:extLst>
              <a:ext uri="{FF2B5EF4-FFF2-40B4-BE49-F238E27FC236}">
                <a16:creationId xmlns:a16="http://schemas.microsoft.com/office/drawing/2014/main" id="{8CAFF9D2-0A3C-2E58-6C39-3F93CB10777A}"/>
              </a:ext>
            </a:extLst>
          </p:cNvPr>
          <p:cNvSpPr txBox="1"/>
          <p:nvPr/>
        </p:nvSpPr>
        <p:spPr>
          <a:xfrm>
            <a:off x="2396033" y="3307095"/>
            <a:ext cx="7566983" cy="1600566"/>
          </a:xfrm>
          <a:prstGeom prst="rect">
            <a:avLst/>
          </a:prstGeom>
          <a:solidFill>
            <a:schemeClr val="accent4">
              <a:lumMod val="75000"/>
            </a:schemeClr>
          </a:solidFill>
          <a:effectLst>
            <a:outerShdw blurRad="50800" dist="38100" dir="8100000" sx="104000" sy="104000" algn="tl" rotWithShape="0">
              <a:prstClr val="black">
                <a:alpha val="40000"/>
              </a:prstClr>
            </a:outerShdw>
          </a:effectLst>
        </p:spPr>
        <p:txBody>
          <a:bodyPr wrap="square">
            <a:spAutoFit/>
          </a:bodyPr>
          <a:lstStyle/>
          <a:p>
            <a:pPr algn="just">
              <a:lnSpc>
                <a:spcPct val="110000"/>
              </a:lnSpc>
            </a:pPr>
            <a:r>
              <a:rPr lang="en-GB" b="1" dirty="0">
                <a:latin typeface="Calibri" panose="020F0502020204030204" pitchFamily="34" charset="0"/>
                <a:cs typeface="Calibri" panose="020F0502020204030204" pitchFamily="34" charset="0"/>
              </a:rPr>
              <a:t>7) CRITERIA FOR OBTAINING QUALITY DATA AND REDUCING BIASNESS: </a:t>
            </a:r>
          </a:p>
          <a:p>
            <a:pPr algn="just">
              <a:lnSpc>
                <a:spcPct val="110000"/>
              </a:lnSpc>
            </a:pPr>
            <a:r>
              <a:rPr lang="en-GB" dirty="0">
                <a:latin typeface="Calibri" panose="020F0502020204030204" pitchFamily="34" charset="0"/>
                <a:cs typeface="Calibri" panose="020F0502020204030204" pitchFamily="34" charset="0"/>
              </a:rPr>
              <a:t>	i) must be involved in 2 or more projects, </a:t>
            </a:r>
          </a:p>
          <a:p>
            <a:pPr algn="just">
              <a:lnSpc>
                <a:spcPct val="110000"/>
              </a:lnSpc>
            </a:pPr>
            <a:r>
              <a:rPr lang="en-GB" dirty="0">
                <a:latin typeface="Calibri" panose="020F0502020204030204" pitchFamily="34" charset="0"/>
                <a:cs typeface="Calibri" panose="020F0502020204030204" pitchFamily="34" charset="0"/>
              </a:rPr>
              <a:t>	ii) must have 5 years of work experience, and   </a:t>
            </a:r>
          </a:p>
          <a:p>
            <a:pPr algn="just">
              <a:lnSpc>
                <a:spcPct val="110000"/>
              </a:lnSpc>
            </a:pPr>
            <a:r>
              <a:rPr lang="en-GB" dirty="0">
                <a:latin typeface="Calibri" panose="020F0502020204030204" pitchFamily="34" charset="0"/>
                <a:cs typeface="Calibri" panose="020F0502020204030204" pitchFamily="34" charset="0"/>
              </a:rPr>
              <a:t>	iii) must be active on site (Cresswell and Clark, 2011; Eze et al. 2020).</a:t>
            </a:r>
          </a:p>
          <a:p>
            <a:pPr algn="just">
              <a:lnSpc>
                <a:spcPct val="110000"/>
              </a:lnSpc>
            </a:pPr>
            <a:endParaRPr lang="en-GB" dirty="0">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F03DE402-374F-D271-19D7-FFCF7BC72E49}"/>
              </a:ext>
            </a:extLst>
          </p:cNvPr>
          <p:cNvSpPr txBox="1"/>
          <p:nvPr/>
        </p:nvSpPr>
        <p:spPr>
          <a:xfrm>
            <a:off x="2393609" y="3579122"/>
            <a:ext cx="7566983" cy="1600566"/>
          </a:xfrm>
          <a:prstGeom prst="rect">
            <a:avLst/>
          </a:prstGeom>
          <a:solidFill>
            <a:schemeClr val="accent4">
              <a:lumMod val="75000"/>
            </a:schemeClr>
          </a:solidFill>
          <a:effectLst>
            <a:outerShdw blurRad="50800" dist="38100" dir="8100000" sx="104000" sy="104000" algn="tl" rotWithShape="0">
              <a:prstClr val="black">
                <a:alpha val="40000"/>
              </a:prstClr>
            </a:outerShdw>
          </a:effectLst>
        </p:spPr>
        <p:txBody>
          <a:bodyPr wrap="square">
            <a:spAutoFit/>
          </a:bodyPr>
          <a:lstStyle/>
          <a:p>
            <a:pPr algn="just">
              <a:lnSpc>
                <a:spcPct val="110000"/>
              </a:lnSpc>
            </a:pPr>
            <a:r>
              <a:rPr lang="en-GB" b="1" dirty="0">
                <a:latin typeface="Calibri" panose="020F0502020204030204" pitchFamily="34" charset="0"/>
                <a:cs typeface="Calibri" panose="020F0502020204030204" pitchFamily="34" charset="0"/>
              </a:rPr>
              <a:t>8) DATA COLLECTION </a:t>
            </a:r>
          </a:p>
          <a:p>
            <a:pPr algn="just">
              <a:lnSpc>
                <a:spcPct val="110000"/>
              </a:lnSpc>
            </a:pPr>
            <a:r>
              <a:rPr lang="en-GB" dirty="0">
                <a:latin typeface="Calibri" panose="020F0502020204030204" pitchFamily="34" charset="0"/>
                <a:cs typeface="Calibri" panose="020F0502020204030204" pitchFamily="34" charset="0"/>
              </a:rPr>
              <a:t>i) SURVEY PERIOD: 16 weeks.	</a:t>
            </a:r>
          </a:p>
          <a:p>
            <a:pPr algn="just">
              <a:lnSpc>
                <a:spcPct val="110000"/>
              </a:lnSpc>
            </a:pPr>
            <a:r>
              <a:rPr lang="en-GB" dirty="0">
                <a:latin typeface="Calibri" panose="020F0502020204030204" pitchFamily="34" charset="0"/>
                <a:cs typeface="Calibri" panose="020F0502020204030204" pitchFamily="34" charset="0"/>
              </a:rPr>
              <a:t>ii) SEMI-STRUCTURED INTERVIEW: 30 Experienced site Management </a:t>
            </a:r>
          </a:p>
          <a:p>
            <a:pPr algn="just">
              <a:lnSpc>
                <a:spcPct val="110000"/>
              </a:lnSpc>
            </a:pPr>
            <a:r>
              <a:rPr lang="en-GB" dirty="0">
                <a:latin typeface="Calibri" panose="020F0502020204030204" pitchFamily="34" charset="0"/>
                <a:cs typeface="Calibri" panose="020F0502020204030204" pitchFamily="34" charset="0"/>
              </a:rPr>
              <a:t>iii) WEB AND SELF-ADMINISTERED SURVEY: proposed 250 questionnaires.</a:t>
            </a:r>
          </a:p>
          <a:p>
            <a:pPr algn="just">
              <a:lnSpc>
                <a:spcPct val="110000"/>
              </a:lnSpc>
            </a:pPr>
            <a:endParaRPr lang="en-GB"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6468484D-E8EA-058F-2F55-054BDF522E41}"/>
              </a:ext>
            </a:extLst>
          </p:cNvPr>
          <p:cNvSpPr txBox="1"/>
          <p:nvPr/>
        </p:nvSpPr>
        <p:spPr>
          <a:xfrm>
            <a:off x="2390369" y="3888821"/>
            <a:ext cx="7191284" cy="1905265"/>
          </a:xfrm>
          <a:prstGeom prst="rect">
            <a:avLst/>
          </a:prstGeom>
          <a:solidFill>
            <a:schemeClr val="accent4">
              <a:lumMod val="75000"/>
            </a:schemeClr>
          </a:solidFill>
          <a:effectLst>
            <a:outerShdw blurRad="50800" dist="38100" dir="8100000" sx="104000" sy="104000" algn="tl" rotWithShape="0">
              <a:prstClr val="black">
                <a:alpha val="40000"/>
              </a:prstClr>
            </a:outerShdw>
          </a:effectLst>
        </p:spPr>
        <p:txBody>
          <a:bodyPr wrap="square">
            <a:spAutoFit/>
          </a:bodyPr>
          <a:lstStyle/>
          <a:p>
            <a:pPr algn="just">
              <a:lnSpc>
                <a:spcPct val="110000"/>
              </a:lnSpc>
            </a:pPr>
            <a:r>
              <a:rPr lang="en-GB" b="1" dirty="0">
                <a:latin typeface="Calibri" panose="020F0502020204030204" pitchFamily="34" charset="0"/>
                <a:cs typeface="Calibri" panose="020F0502020204030204" pitchFamily="34" charset="0"/>
              </a:rPr>
              <a:t>9) PILOT STUDY </a:t>
            </a:r>
          </a:p>
          <a:p>
            <a:pPr algn="just">
              <a:lnSpc>
                <a:spcPct val="110000"/>
              </a:lnSpc>
            </a:pPr>
            <a:r>
              <a:rPr lang="en-GB" dirty="0">
                <a:latin typeface="Calibri" panose="020F0502020204030204" pitchFamily="34" charset="0"/>
                <a:cs typeface="Calibri" panose="020F0502020204030204" pitchFamily="34" charset="0"/>
              </a:rPr>
              <a:t>i) PILOT STUDY: 20 respondents. </a:t>
            </a:r>
          </a:p>
          <a:p>
            <a:pPr algn="just">
              <a:lnSpc>
                <a:spcPct val="110000"/>
              </a:lnSpc>
            </a:pPr>
            <a:r>
              <a:rPr lang="en-GB" dirty="0">
                <a:latin typeface="Calibri" panose="020F0502020204030204" pitchFamily="34" charset="0"/>
                <a:cs typeface="Calibri" panose="020F0502020204030204" pitchFamily="34" charset="0"/>
              </a:rPr>
              <a:t>ii) CRONBACH ALPHA – 49 factors identified: </a:t>
            </a:r>
          </a:p>
          <a:p>
            <a:pPr algn="just">
              <a:lnSpc>
                <a:spcPct val="110000"/>
              </a:lnSpc>
            </a:pPr>
            <a:r>
              <a:rPr lang="en-GB" dirty="0">
                <a:latin typeface="Calibri" panose="020F0502020204030204" pitchFamily="34" charset="0"/>
                <a:cs typeface="Calibri" panose="020F0502020204030204" pitchFamily="34" charset="0"/>
              </a:rPr>
              <a:t>	iii) For internal reliability and consistency.</a:t>
            </a:r>
          </a:p>
          <a:p>
            <a:pPr algn="just">
              <a:lnSpc>
                <a:spcPct val="110000"/>
              </a:lnSpc>
            </a:pPr>
            <a:r>
              <a:rPr lang="en-GB" dirty="0">
                <a:latin typeface="Calibri" panose="020F0502020204030204" pitchFamily="34" charset="0"/>
                <a:cs typeface="Calibri" panose="020F0502020204030204" pitchFamily="34" charset="0"/>
              </a:rPr>
              <a:t>	(Ohueri et al. 2018; AlAbbadi, 2020; Eze et al. 2020).</a:t>
            </a:r>
          </a:p>
          <a:p>
            <a:pPr algn="just">
              <a:lnSpc>
                <a:spcPct val="110000"/>
              </a:lnSpc>
            </a:pPr>
            <a:endParaRPr lang="en-GB" dirty="0">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712AA887-399A-41AC-5389-4EBD4605F5CA}"/>
              </a:ext>
            </a:extLst>
          </p:cNvPr>
          <p:cNvSpPr txBox="1"/>
          <p:nvPr/>
        </p:nvSpPr>
        <p:spPr>
          <a:xfrm>
            <a:off x="2327530" y="4192764"/>
            <a:ext cx="8130036" cy="2207867"/>
          </a:xfrm>
          <a:prstGeom prst="rect">
            <a:avLst/>
          </a:prstGeom>
          <a:solidFill>
            <a:schemeClr val="accent4">
              <a:lumMod val="75000"/>
            </a:schemeClr>
          </a:solidFill>
          <a:effectLst>
            <a:outerShdw blurRad="50800" dist="38100" dir="8100000" sx="104000" sy="104000" algn="tl" rotWithShape="0">
              <a:prstClr val="black">
                <a:alpha val="40000"/>
              </a:prstClr>
            </a:outerShdw>
          </a:effectLst>
        </p:spPr>
        <p:txBody>
          <a:bodyPr wrap="square">
            <a:spAutoFit/>
          </a:bodyPr>
          <a:lstStyle/>
          <a:p>
            <a:pPr algn="just">
              <a:lnSpc>
                <a:spcPct val="110000"/>
              </a:lnSpc>
            </a:pPr>
            <a:r>
              <a:rPr lang="en-GB" b="1" dirty="0">
                <a:latin typeface="Calibri" panose="020F0502020204030204" pitchFamily="34" charset="0"/>
                <a:cs typeface="Calibri" panose="020F0502020204030204" pitchFamily="34" charset="0"/>
              </a:rPr>
              <a:t>10) DATA ANALYSIS – SPSS</a:t>
            </a:r>
          </a:p>
          <a:p>
            <a:pPr algn="just">
              <a:lnSpc>
                <a:spcPct val="110000"/>
              </a:lnSpc>
            </a:pPr>
            <a:r>
              <a:rPr lang="en-GB" b="1" dirty="0">
                <a:latin typeface="Calibri" panose="020F0502020204030204" pitchFamily="34" charset="0"/>
                <a:cs typeface="Calibri" panose="020F0502020204030204" pitchFamily="34" charset="0"/>
              </a:rPr>
              <a:t>Factor analysis FA:</a:t>
            </a:r>
            <a:r>
              <a:rPr lang="en-GB" dirty="0">
                <a:latin typeface="Calibri" panose="020F0502020204030204" pitchFamily="34" charset="0"/>
                <a:cs typeface="Calibri" panose="020F0502020204030204" pitchFamily="34" charset="0"/>
              </a:rPr>
              <a:t> Is used to examine how the variables will group into either related factors or components for the framework. It is used to correlate variables between factors to establish whether there are links between variables and if there is a high level of correlation between the 49 variables, then factor analysis is done in other to get data reduction through Principal component analysis (Pallant, 2007).</a:t>
            </a:r>
          </a:p>
          <a:p>
            <a:pPr algn="just">
              <a:lnSpc>
                <a:spcPct val="110000"/>
              </a:lnSpc>
            </a:pP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206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50" fill="hold"/>
                                        <p:tgtEl>
                                          <p:spTgt spid="12"/>
                                        </p:tgtEl>
                                        <p:attrNameLst>
                                          <p:attrName>ppt_w</p:attrName>
                                        </p:attrNameLst>
                                      </p:cBhvr>
                                      <p:tavLst>
                                        <p:tav tm="0">
                                          <p:val>
                                            <p:fltVal val="0"/>
                                          </p:val>
                                        </p:tav>
                                        <p:tav tm="100000">
                                          <p:val>
                                            <p:strVal val="#ppt_w"/>
                                          </p:val>
                                        </p:tav>
                                      </p:tavLst>
                                    </p:anim>
                                    <p:anim calcmode="lin" valueType="num">
                                      <p:cBhvr>
                                        <p:cTn id="8" dur="250" fill="hold"/>
                                        <p:tgtEl>
                                          <p:spTgt spid="12"/>
                                        </p:tgtEl>
                                        <p:attrNameLst>
                                          <p:attrName>ppt_h</p:attrName>
                                        </p:attrNameLst>
                                      </p:cBhvr>
                                      <p:tavLst>
                                        <p:tav tm="0">
                                          <p:val>
                                            <p:fltVal val="0"/>
                                          </p:val>
                                        </p:tav>
                                        <p:tav tm="100000">
                                          <p:val>
                                            <p:strVal val="#ppt_h"/>
                                          </p:val>
                                        </p:tav>
                                      </p:tavLst>
                                    </p:anim>
                                    <p:animEffect transition="in" filter="fade">
                                      <p:cBhvr>
                                        <p:cTn id="9" dur="25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249"/>
                                          </p:stCondLst>
                                        </p:cTn>
                                        <p:tgtEl>
                                          <p:spTgt spid="1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50" fill="hold"/>
                                        <p:tgtEl>
                                          <p:spTgt spid="13"/>
                                        </p:tgtEl>
                                        <p:attrNameLst>
                                          <p:attrName>ppt_w</p:attrName>
                                        </p:attrNameLst>
                                      </p:cBhvr>
                                      <p:tavLst>
                                        <p:tav tm="0">
                                          <p:val>
                                            <p:fltVal val="0"/>
                                          </p:val>
                                        </p:tav>
                                        <p:tav tm="100000">
                                          <p:val>
                                            <p:strVal val="#ppt_w"/>
                                          </p:val>
                                        </p:tav>
                                      </p:tavLst>
                                    </p:anim>
                                    <p:anim calcmode="lin" valueType="num">
                                      <p:cBhvr>
                                        <p:cTn id="19" dur="250" fill="hold"/>
                                        <p:tgtEl>
                                          <p:spTgt spid="13"/>
                                        </p:tgtEl>
                                        <p:attrNameLst>
                                          <p:attrName>ppt_h</p:attrName>
                                        </p:attrNameLst>
                                      </p:cBhvr>
                                      <p:tavLst>
                                        <p:tav tm="0">
                                          <p:val>
                                            <p:fltVal val="0"/>
                                          </p:val>
                                        </p:tav>
                                        <p:tav tm="100000">
                                          <p:val>
                                            <p:strVal val="#ppt_h"/>
                                          </p:val>
                                        </p:tav>
                                      </p:tavLst>
                                    </p:anim>
                                    <p:animEffect transition="in" filter="fade">
                                      <p:cBhvr>
                                        <p:cTn id="20" dur="25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249"/>
                                          </p:stCondLst>
                                        </p:cTn>
                                        <p:tgtEl>
                                          <p:spTgt spid="1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250" fill="hold"/>
                                        <p:tgtEl>
                                          <p:spTgt spid="14"/>
                                        </p:tgtEl>
                                        <p:attrNameLst>
                                          <p:attrName>ppt_w</p:attrName>
                                        </p:attrNameLst>
                                      </p:cBhvr>
                                      <p:tavLst>
                                        <p:tav tm="0">
                                          <p:val>
                                            <p:fltVal val="0"/>
                                          </p:val>
                                        </p:tav>
                                        <p:tav tm="100000">
                                          <p:val>
                                            <p:strVal val="#ppt_w"/>
                                          </p:val>
                                        </p:tav>
                                      </p:tavLst>
                                    </p:anim>
                                    <p:anim calcmode="lin" valueType="num">
                                      <p:cBhvr>
                                        <p:cTn id="30" dur="250" fill="hold"/>
                                        <p:tgtEl>
                                          <p:spTgt spid="14"/>
                                        </p:tgtEl>
                                        <p:attrNameLst>
                                          <p:attrName>ppt_h</p:attrName>
                                        </p:attrNameLst>
                                      </p:cBhvr>
                                      <p:tavLst>
                                        <p:tav tm="0">
                                          <p:val>
                                            <p:fltVal val="0"/>
                                          </p:val>
                                        </p:tav>
                                        <p:tav tm="100000">
                                          <p:val>
                                            <p:strVal val="#ppt_h"/>
                                          </p:val>
                                        </p:tav>
                                      </p:tavLst>
                                    </p:anim>
                                    <p:animEffect transition="in" filter="fade">
                                      <p:cBhvr>
                                        <p:cTn id="31" dur="25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249"/>
                                          </p:stCondLst>
                                        </p:cTn>
                                        <p:tgtEl>
                                          <p:spTgt spid="1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250" fill="hold"/>
                                        <p:tgtEl>
                                          <p:spTgt spid="15"/>
                                        </p:tgtEl>
                                        <p:attrNameLst>
                                          <p:attrName>ppt_w</p:attrName>
                                        </p:attrNameLst>
                                      </p:cBhvr>
                                      <p:tavLst>
                                        <p:tav tm="0">
                                          <p:val>
                                            <p:fltVal val="0"/>
                                          </p:val>
                                        </p:tav>
                                        <p:tav tm="100000">
                                          <p:val>
                                            <p:strVal val="#ppt_w"/>
                                          </p:val>
                                        </p:tav>
                                      </p:tavLst>
                                    </p:anim>
                                    <p:anim calcmode="lin" valueType="num">
                                      <p:cBhvr>
                                        <p:cTn id="41" dur="250" fill="hold"/>
                                        <p:tgtEl>
                                          <p:spTgt spid="15"/>
                                        </p:tgtEl>
                                        <p:attrNameLst>
                                          <p:attrName>ppt_h</p:attrName>
                                        </p:attrNameLst>
                                      </p:cBhvr>
                                      <p:tavLst>
                                        <p:tav tm="0">
                                          <p:val>
                                            <p:fltVal val="0"/>
                                          </p:val>
                                        </p:tav>
                                        <p:tav tm="100000">
                                          <p:val>
                                            <p:strVal val="#ppt_h"/>
                                          </p:val>
                                        </p:tav>
                                      </p:tavLst>
                                    </p:anim>
                                    <p:animEffect transition="in" filter="fade">
                                      <p:cBhvr>
                                        <p:cTn id="42" dur="25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249"/>
                                          </p:stCondLst>
                                        </p:cTn>
                                        <p:tgtEl>
                                          <p:spTgt spid="1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250" fill="hold"/>
                                        <p:tgtEl>
                                          <p:spTgt spid="16"/>
                                        </p:tgtEl>
                                        <p:attrNameLst>
                                          <p:attrName>ppt_w</p:attrName>
                                        </p:attrNameLst>
                                      </p:cBhvr>
                                      <p:tavLst>
                                        <p:tav tm="0">
                                          <p:val>
                                            <p:fltVal val="0"/>
                                          </p:val>
                                        </p:tav>
                                        <p:tav tm="100000">
                                          <p:val>
                                            <p:strVal val="#ppt_w"/>
                                          </p:val>
                                        </p:tav>
                                      </p:tavLst>
                                    </p:anim>
                                    <p:anim calcmode="lin" valueType="num">
                                      <p:cBhvr>
                                        <p:cTn id="52" dur="250" fill="hold"/>
                                        <p:tgtEl>
                                          <p:spTgt spid="16"/>
                                        </p:tgtEl>
                                        <p:attrNameLst>
                                          <p:attrName>ppt_h</p:attrName>
                                        </p:attrNameLst>
                                      </p:cBhvr>
                                      <p:tavLst>
                                        <p:tav tm="0">
                                          <p:val>
                                            <p:fltVal val="0"/>
                                          </p:val>
                                        </p:tav>
                                        <p:tav tm="100000">
                                          <p:val>
                                            <p:strVal val="#ppt_h"/>
                                          </p:val>
                                        </p:tav>
                                      </p:tavLst>
                                    </p:anim>
                                    <p:animEffect transition="in" filter="fade">
                                      <p:cBhvr>
                                        <p:cTn id="53" dur="25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249"/>
                                          </p:stCondLst>
                                        </p:cTn>
                                        <p:tgtEl>
                                          <p:spTgt spid="16"/>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250" fill="hold"/>
                                        <p:tgtEl>
                                          <p:spTgt spid="17"/>
                                        </p:tgtEl>
                                        <p:attrNameLst>
                                          <p:attrName>ppt_w</p:attrName>
                                        </p:attrNameLst>
                                      </p:cBhvr>
                                      <p:tavLst>
                                        <p:tav tm="0">
                                          <p:val>
                                            <p:fltVal val="0"/>
                                          </p:val>
                                        </p:tav>
                                        <p:tav tm="100000">
                                          <p:val>
                                            <p:strVal val="#ppt_w"/>
                                          </p:val>
                                        </p:tav>
                                      </p:tavLst>
                                    </p:anim>
                                    <p:anim calcmode="lin" valueType="num">
                                      <p:cBhvr>
                                        <p:cTn id="63" dur="250" fill="hold"/>
                                        <p:tgtEl>
                                          <p:spTgt spid="17"/>
                                        </p:tgtEl>
                                        <p:attrNameLst>
                                          <p:attrName>ppt_h</p:attrName>
                                        </p:attrNameLst>
                                      </p:cBhvr>
                                      <p:tavLst>
                                        <p:tav tm="0">
                                          <p:val>
                                            <p:fltVal val="0"/>
                                          </p:val>
                                        </p:tav>
                                        <p:tav tm="100000">
                                          <p:val>
                                            <p:strVal val="#ppt_h"/>
                                          </p:val>
                                        </p:tav>
                                      </p:tavLst>
                                    </p:anim>
                                    <p:animEffect transition="in" filter="fade">
                                      <p:cBhvr>
                                        <p:cTn id="64" dur="25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249"/>
                                          </p:stCondLst>
                                        </p:cTn>
                                        <p:tgtEl>
                                          <p:spTgt spid="17"/>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p:cTn id="73" dur="250" fill="hold"/>
                                        <p:tgtEl>
                                          <p:spTgt spid="18"/>
                                        </p:tgtEl>
                                        <p:attrNameLst>
                                          <p:attrName>ppt_w</p:attrName>
                                        </p:attrNameLst>
                                      </p:cBhvr>
                                      <p:tavLst>
                                        <p:tav tm="0">
                                          <p:val>
                                            <p:fltVal val="0"/>
                                          </p:val>
                                        </p:tav>
                                        <p:tav tm="100000">
                                          <p:val>
                                            <p:strVal val="#ppt_w"/>
                                          </p:val>
                                        </p:tav>
                                      </p:tavLst>
                                    </p:anim>
                                    <p:anim calcmode="lin" valueType="num">
                                      <p:cBhvr>
                                        <p:cTn id="74" dur="250" fill="hold"/>
                                        <p:tgtEl>
                                          <p:spTgt spid="18"/>
                                        </p:tgtEl>
                                        <p:attrNameLst>
                                          <p:attrName>ppt_h</p:attrName>
                                        </p:attrNameLst>
                                      </p:cBhvr>
                                      <p:tavLst>
                                        <p:tav tm="0">
                                          <p:val>
                                            <p:fltVal val="0"/>
                                          </p:val>
                                        </p:tav>
                                        <p:tav tm="100000">
                                          <p:val>
                                            <p:strVal val="#ppt_h"/>
                                          </p:val>
                                        </p:tav>
                                      </p:tavLst>
                                    </p:anim>
                                    <p:animEffect transition="in" filter="fade">
                                      <p:cBhvr>
                                        <p:cTn id="75" dur="250"/>
                                        <p:tgtEl>
                                          <p:spTgt spid="18"/>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xit" presetSubtype="0" fill="hold" grpId="1" nodeType="clickEffect">
                                  <p:stCondLst>
                                    <p:cond delay="0"/>
                                  </p:stCondLst>
                                  <p:childTnLst>
                                    <p:set>
                                      <p:cBhvr>
                                        <p:cTn id="79" dur="1" fill="hold">
                                          <p:stCondLst>
                                            <p:cond delay="249"/>
                                          </p:stCondLst>
                                        </p:cTn>
                                        <p:tgtEl>
                                          <p:spTgt spid="18"/>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p:cTn id="84" dur="250" fill="hold"/>
                                        <p:tgtEl>
                                          <p:spTgt spid="19"/>
                                        </p:tgtEl>
                                        <p:attrNameLst>
                                          <p:attrName>ppt_w</p:attrName>
                                        </p:attrNameLst>
                                      </p:cBhvr>
                                      <p:tavLst>
                                        <p:tav tm="0">
                                          <p:val>
                                            <p:fltVal val="0"/>
                                          </p:val>
                                        </p:tav>
                                        <p:tav tm="100000">
                                          <p:val>
                                            <p:strVal val="#ppt_w"/>
                                          </p:val>
                                        </p:tav>
                                      </p:tavLst>
                                    </p:anim>
                                    <p:anim calcmode="lin" valueType="num">
                                      <p:cBhvr>
                                        <p:cTn id="85" dur="250" fill="hold"/>
                                        <p:tgtEl>
                                          <p:spTgt spid="19"/>
                                        </p:tgtEl>
                                        <p:attrNameLst>
                                          <p:attrName>ppt_h</p:attrName>
                                        </p:attrNameLst>
                                      </p:cBhvr>
                                      <p:tavLst>
                                        <p:tav tm="0">
                                          <p:val>
                                            <p:fltVal val="0"/>
                                          </p:val>
                                        </p:tav>
                                        <p:tav tm="100000">
                                          <p:val>
                                            <p:strVal val="#ppt_h"/>
                                          </p:val>
                                        </p:tav>
                                      </p:tavLst>
                                    </p:anim>
                                    <p:animEffect transition="in" filter="fade">
                                      <p:cBhvr>
                                        <p:cTn id="86" dur="250"/>
                                        <p:tgtEl>
                                          <p:spTgt spid="19"/>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1" nodeType="clickEffect">
                                  <p:stCondLst>
                                    <p:cond delay="0"/>
                                  </p:stCondLst>
                                  <p:childTnLst>
                                    <p:set>
                                      <p:cBhvr>
                                        <p:cTn id="90" dur="1" fill="hold">
                                          <p:stCondLst>
                                            <p:cond delay="249"/>
                                          </p:stCondLst>
                                        </p:cTn>
                                        <p:tgtEl>
                                          <p:spTgt spid="19"/>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250" fill="hold"/>
                                        <p:tgtEl>
                                          <p:spTgt spid="20"/>
                                        </p:tgtEl>
                                        <p:attrNameLst>
                                          <p:attrName>ppt_w</p:attrName>
                                        </p:attrNameLst>
                                      </p:cBhvr>
                                      <p:tavLst>
                                        <p:tav tm="0">
                                          <p:val>
                                            <p:fltVal val="0"/>
                                          </p:val>
                                        </p:tav>
                                        <p:tav tm="100000">
                                          <p:val>
                                            <p:strVal val="#ppt_w"/>
                                          </p:val>
                                        </p:tav>
                                      </p:tavLst>
                                    </p:anim>
                                    <p:anim calcmode="lin" valueType="num">
                                      <p:cBhvr>
                                        <p:cTn id="96" dur="250" fill="hold"/>
                                        <p:tgtEl>
                                          <p:spTgt spid="20"/>
                                        </p:tgtEl>
                                        <p:attrNameLst>
                                          <p:attrName>ppt_h</p:attrName>
                                        </p:attrNameLst>
                                      </p:cBhvr>
                                      <p:tavLst>
                                        <p:tav tm="0">
                                          <p:val>
                                            <p:fltVal val="0"/>
                                          </p:val>
                                        </p:tav>
                                        <p:tav tm="100000">
                                          <p:val>
                                            <p:strVal val="#ppt_h"/>
                                          </p:val>
                                        </p:tav>
                                      </p:tavLst>
                                    </p:anim>
                                    <p:animEffect transition="in" filter="fade">
                                      <p:cBhvr>
                                        <p:cTn id="97" dur="250"/>
                                        <p:tgtEl>
                                          <p:spTgt spid="20"/>
                                        </p:tgtEl>
                                      </p:cBhvr>
                                    </p:animEffec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grpId="1" nodeType="clickEffect">
                                  <p:stCondLst>
                                    <p:cond delay="0"/>
                                  </p:stCondLst>
                                  <p:childTnLst>
                                    <p:set>
                                      <p:cBhvr>
                                        <p:cTn id="101" dur="1" fill="hold">
                                          <p:stCondLst>
                                            <p:cond delay="249"/>
                                          </p:stCondLst>
                                        </p:cTn>
                                        <p:tgtEl>
                                          <p:spTgt spid="20"/>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21"/>
                                        </p:tgtEl>
                                        <p:attrNameLst>
                                          <p:attrName>style.visibility</p:attrName>
                                        </p:attrNameLst>
                                      </p:cBhvr>
                                      <p:to>
                                        <p:strVal val="visible"/>
                                      </p:to>
                                    </p:set>
                                    <p:anim calcmode="lin" valueType="num">
                                      <p:cBhvr>
                                        <p:cTn id="106" dur="250" fill="hold"/>
                                        <p:tgtEl>
                                          <p:spTgt spid="21"/>
                                        </p:tgtEl>
                                        <p:attrNameLst>
                                          <p:attrName>ppt_w</p:attrName>
                                        </p:attrNameLst>
                                      </p:cBhvr>
                                      <p:tavLst>
                                        <p:tav tm="0">
                                          <p:val>
                                            <p:fltVal val="0"/>
                                          </p:val>
                                        </p:tav>
                                        <p:tav tm="100000">
                                          <p:val>
                                            <p:strVal val="#ppt_w"/>
                                          </p:val>
                                        </p:tav>
                                      </p:tavLst>
                                    </p:anim>
                                    <p:anim calcmode="lin" valueType="num">
                                      <p:cBhvr>
                                        <p:cTn id="107" dur="250" fill="hold"/>
                                        <p:tgtEl>
                                          <p:spTgt spid="21"/>
                                        </p:tgtEl>
                                        <p:attrNameLst>
                                          <p:attrName>ppt_h</p:attrName>
                                        </p:attrNameLst>
                                      </p:cBhvr>
                                      <p:tavLst>
                                        <p:tav tm="0">
                                          <p:val>
                                            <p:fltVal val="0"/>
                                          </p:val>
                                        </p:tav>
                                        <p:tav tm="100000">
                                          <p:val>
                                            <p:strVal val="#ppt_h"/>
                                          </p:val>
                                        </p:tav>
                                      </p:tavLst>
                                    </p:anim>
                                    <p:animEffect transition="in" filter="fade">
                                      <p:cBhvr>
                                        <p:cTn id="108" dur="250"/>
                                        <p:tgtEl>
                                          <p:spTgt spid="21"/>
                                        </p:tgtEl>
                                      </p:cBhvr>
                                    </p:animEffect>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grpId="1" nodeType="clickEffect">
                                  <p:stCondLst>
                                    <p:cond delay="0"/>
                                  </p:stCondLst>
                                  <p:childTnLst>
                                    <p:set>
                                      <p:cBhvr>
                                        <p:cTn id="112" dur="1" fill="hold">
                                          <p:stCondLst>
                                            <p:cond delay="24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6232E"/>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186" y="305513"/>
            <a:ext cx="2073835" cy="93951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5422" y="424834"/>
            <a:ext cx="1828053" cy="708993"/>
          </a:xfrm>
          <a:prstGeom prst="rect">
            <a:avLst/>
          </a:prstGeom>
        </p:spPr>
      </p:pic>
      <p:sp>
        <p:nvSpPr>
          <p:cNvPr id="13" name="TextBox 12">
            <a:extLst>
              <a:ext uri="{FF2B5EF4-FFF2-40B4-BE49-F238E27FC236}">
                <a16:creationId xmlns:a16="http://schemas.microsoft.com/office/drawing/2014/main" id="{0E189FBB-E16A-FE7C-4978-AA98B38E39BE}"/>
              </a:ext>
            </a:extLst>
          </p:cNvPr>
          <p:cNvSpPr txBox="1"/>
          <p:nvPr/>
        </p:nvSpPr>
        <p:spPr>
          <a:xfrm>
            <a:off x="4462285" y="526955"/>
            <a:ext cx="6096000" cy="600164"/>
          </a:xfrm>
          <a:prstGeom prst="rect">
            <a:avLst/>
          </a:prstGeom>
          <a:noFill/>
        </p:spPr>
        <p:txBody>
          <a:bodyPr wrap="square">
            <a:spAutoFit/>
          </a:bodyPr>
          <a:lstStyle/>
          <a:p>
            <a:r>
              <a:rPr lang="en-US" sz="3300" b="1" dirty="0">
                <a:solidFill>
                  <a:schemeClr val="bg1"/>
                </a:solidFill>
                <a:latin typeface="Calibri" panose="020F0502020204030204" pitchFamily="34" charset="0"/>
                <a:cs typeface="Calibri" panose="020F0502020204030204" pitchFamily="34" charset="0"/>
              </a:rPr>
              <a:t>CONCLUSION</a:t>
            </a:r>
          </a:p>
        </p:txBody>
      </p:sp>
      <p:pic>
        <p:nvPicPr>
          <p:cNvPr id="8" name="Picture 7">
            <a:extLst>
              <a:ext uri="{FF2B5EF4-FFF2-40B4-BE49-F238E27FC236}">
                <a16:creationId xmlns:a16="http://schemas.microsoft.com/office/drawing/2014/main" id="{31B3C0B8-CE50-6737-B7D8-C0C5C5570731}"/>
              </a:ext>
            </a:extLst>
          </p:cNvPr>
          <p:cNvPicPr>
            <a:picLocks noChangeAspect="1"/>
          </p:cNvPicPr>
          <p:nvPr/>
        </p:nvPicPr>
        <p:blipFill>
          <a:blip r:embed="rId4"/>
          <a:stretch>
            <a:fillRect/>
          </a:stretch>
        </p:blipFill>
        <p:spPr>
          <a:xfrm>
            <a:off x="1049337" y="1347150"/>
            <a:ext cx="10093326" cy="5211217"/>
          </a:xfrm>
          <a:prstGeom prst="rect">
            <a:avLst/>
          </a:prstGeom>
        </p:spPr>
      </p:pic>
      <p:sp>
        <p:nvSpPr>
          <p:cNvPr id="5" name="TextBox 4">
            <a:extLst>
              <a:ext uri="{FF2B5EF4-FFF2-40B4-BE49-F238E27FC236}">
                <a16:creationId xmlns:a16="http://schemas.microsoft.com/office/drawing/2014/main" id="{38C8EF46-4971-A0A2-8142-FA2C678D0016}"/>
              </a:ext>
            </a:extLst>
          </p:cNvPr>
          <p:cNvSpPr txBox="1"/>
          <p:nvPr/>
        </p:nvSpPr>
        <p:spPr>
          <a:xfrm>
            <a:off x="3526970" y="1104405"/>
            <a:ext cx="5292029" cy="1477328"/>
          </a:xfrm>
          <a:prstGeom prst="rect">
            <a:avLst/>
          </a:prstGeom>
          <a:solidFill>
            <a:schemeClr val="accent4">
              <a:lumMod val="75000"/>
            </a:schemeClr>
          </a:solidFill>
          <a:effectLst>
            <a:outerShdw blurRad="50800" dist="38100" dir="8100000" sx="102000" sy="102000" algn="tr" rotWithShape="0">
              <a:prstClr val="black">
                <a:alpha val="40000"/>
              </a:prstClr>
            </a:outerShdw>
          </a:effectLst>
        </p:spPr>
        <p:txBody>
          <a:bodyPr wrap="square">
            <a:spAutoFit/>
          </a:bodyPr>
          <a:lstStyle/>
          <a:p>
            <a:pPr algn="just">
              <a:spcBef>
                <a:spcPts val="0"/>
              </a:spcBef>
            </a:pPr>
            <a:r>
              <a:rPr lang="en-GB" dirty="0">
                <a:solidFill>
                  <a:schemeClr val="bg1"/>
                </a:solidFill>
                <a:latin typeface="Calibri" panose="020F0502020204030204" pitchFamily="34" charset="0"/>
                <a:cs typeface="Calibri" panose="020F0502020204030204" pitchFamily="34" charset="0"/>
              </a:rPr>
              <a:t>The theoretical review has led to an understanding of these motivational factors and the constructs that have led to the development of the conceptual motivational framework to enhance labour motivation and improve labour productivity. </a:t>
            </a:r>
          </a:p>
        </p:txBody>
      </p:sp>
      <p:sp>
        <p:nvSpPr>
          <p:cNvPr id="7" name="TextBox 6">
            <a:extLst>
              <a:ext uri="{FF2B5EF4-FFF2-40B4-BE49-F238E27FC236}">
                <a16:creationId xmlns:a16="http://schemas.microsoft.com/office/drawing/2014/main" id="{9DFA84B8-112C-56AD-4182-CED2D2A50E7C}"/>
              </a:ext>
            </a:extLst>
          </p:cNvPr>
          <p:cNvSpPr txBox="1"/>
          <p:nvPr/>
        </p:nvSpPr>
        <p:spPr>
          <a:xfrm>
            <a:off x="3538847" y="3408218"/>
            <a:ext cx="5378318" cy="667113"/>
          </a:xfrm>
          <a:prstGeom prst="rect">
            <a:avLst/>
          </a:prstGeom>
          <a:solidFill>
            <a:schemeClr val="accent4">
              <a:lumMod val="75000"/>
            </a:schemeClr>
          </a:solidFill>
          <a:effectLst>
            <a:outerShdw blurRad="50800" dist="38100" dir="8100000" sx="102000" sy="102000" algn="tr" rotWithShape="0">
              <a:prstClr val="black">
                <a:alpha val="40000"/>
              </a:prstClr>
            </a:outerShdw>
          </a:effectLst>
        </p:spPr>
        <p:txBody>
          <a:bodyPr wrap="square">
            <a:spAutoFit/>
          </a:bodyPr>
          <a:lstStyle/>
          <a:p>
            <a:pPr algn="just"/>
            <a:r>
              <a:rPr lang="en-GB" dirty="0">
                <a:solidFill>
                  <a:schemeClr val="bg1"/>
                </a:solidFill>
              </a:rPr>
              <a:t>The next stage is to empirically test the framework in the U.K. construction sites. </a:t>
            </a:r>
          </a:p>
        </p:txBody>
      </p:sp>
      <p:sp>
        <p:nvSpPr>
          <p:cNvPr id="6" name="TextBox 5">
            <a:extLst>
              <a:ext uri="{FF2B5EF4-FFF2-40B4-BE49-F238E27FC236}">
                <a16:creationId xmlns:a16="http://schemas.microsoft.com/office/drawing/2014/main" id="{40485A16-9DCB-0AB8-A256-F567A4117CB6}"/>
              </a:ext>
            </a:extLst>
          </p:cNvPr>
          <p:cNvSpPr txBox="1"/>
          <p:nvPr/>
        </p:nvSpPr>
        <p:spPr>
          <a:xfrm>
            <a:off x="3508870" y="5370614"/>
            <a:ext cx="5408296" cy="646331"/>
          </a:xfrm>
          <a:prstGeom prst="rect">
            <a:avLst/>
          </a:prstGeom>
          <a:solidFill>
            <a:schemeClr val="accent4">
              <a:lumMod val="75000"/>
            </a:schemeClr>
          </a:solidFill>
          <a:effectLst>
            <a:outerShdw blurRad="50800" dist="38100" dir="8100000" sx="102000" sy="102000" algn="tr" rotWithShape="0">
              <a:prstClr val="black">
                <a:alpha val="40000"/>
              </a:prstClr>
            </a:outerShdw>
          </a:effectLst>
        </p:spPr>
        <p:txBody>
          <a:bodyPr wrap="square">
            <a:spAutoFit/>
          </a:bodyPr>
          <a:lstStyle/>
          <a:p>
            <a:pPr algn="just"/>
            <a:r>
              <a:rPr lang="en-GB" dirty="0">
                <a:solidFill>
                  <a:schemeClr val="bg1"/>
                </a:solidFill>
              </a:rPr>
              <a:t>The framework could enhance management decision when wanting to improve labour productivity on site.</a:t>
            </a:r>
          </a:p>
        </p:txBody>
      </p:sp>
    </p:spTree>
    <p:extLst>
      <p:ext uri="{BB962C8B-B14F-4D97-AF65-F5344CB8AC3E}">
        <p14:creationId xmlns:p14="http://schemas.microsoft.com/office/powerpoint/2010/main" val="167712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fltVal val="0"/>
                                          </p:val>
                                        </p:tav>
                                        <p:tav tm="100000">
                                          <p:val>
                                            <p:strVal val="#ppt_w"/>
                                          </p:val>
                                        </p:tav>
                                      </p:tavLst>
                                    </p:anim>
                                    <p:anim calcmode="lin" valueType="num">
                                      <p:cBhvr>
                                        <p:cTn id="8" dur="250" fill="hold"/>
                                        <p:tgtEl>
                                          <p:spTgt spid="5"/>
                                        </p:tgtEl>
                                        <p:attrNameLst>
                                          <p:attrName>ppt_h</p:attrName>
                                        </p:attrNameLst>
                                      </p:cBhvr>
                                      <p:tavLst>
                                        <p:tav tm="0">
                                          <p:val>
                                            <p:fltVal val="0"/>
                                          </p:val>
                                        </p:tav>
                                        <p:tav tm="100000">
                                          <p:val>
                                            <p:strVal val="#ppt_h"/>
                                          </p:val>
                                        </p:tav>
                                      </p:tavLst>
                                    </p:anim>
                                    <p:animEffect transition="in" filter="fade">
                                      <p:cBhvr>
                                        <p:cTn id="9" dur="25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24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250" fill="hold"/>
                                        <p:tgtEl>
                                          <p:spTgt spid="7"/>
                                        </p:tgtEl>
                                        <p:attrNameLst>
                                          <p:attrName>ppt_w</p:attrName>
                                        </p:attrNameLst>
                                      </p:cBhvr>
                                      <p:tavLst>
                                        <p:tav tm="0">
                                          <p:val>
                                            <p:fltVal val="0"/>
                                          </p:val>
                                        </p:tav>
                                        <p:tav tm="100000">
                                          <p:val>
                                            <p:strVal val="#ppt_w"/>
                                          </p:val>
                                        </p:tav>
                                      </p:tavLst>
                                    </p:anim>
                                    <p:anim calcmode="lin" valueType="num">
                                      <p:cBhvr>
                                        <p:cTn id="19" dur="250" fill="hold"/>
                                        <p:tgtEl>
                                          <p:spTgt spid="7"/>
                                        </p:tgtEl>
                                        <p:attrNameLst>
                                          <p:attrName>ppt_h</p:attrName>
                                        </p:attrNameLst>
                                      </p:cBhvr>
                                      <p:tavLst>
                                        <p:tav tm="0">
                                          <p:val>
                                            <p:fltVal val="0"/>
                                          </p:val>
                                        </p:tav>
                                        <p:tav tm="100000">
                                          <p:val>
                                            <p:strVal val="#ppt_h"/>
                                          </p:val>
                                        </p:tav>
                                      </p:tavLst>
                                    </p:anim>
                                    <p:animEffect transition="in" filter="fade">
                                      <p:cBhvr>
                                        <p:cTn id="20" dur="25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249"/>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250" fill="hold"/>
                                        <p:tgtEl>
                                          <p:spTgt spid="6"/>
                                        </p:tgtEl>
                                        <p:attrNameLst>
                                          <p:attrName>ppt_w</p:attrName>
                                        </p:attrNameLst>
                                      </p:cBhvr>
                                      <p:tavLst>
                                        <p:tav tm="0">
                                          <p:val>
                                            <p:fltVal val="0"/>
                                          </p:val>
                                        </p:tav>
                                        <p:tav tm="100000">
                                          <p:val>
                                            <p:strVal val="#ppt_w"/>
                                          </p:val>
                                        </p:tav>
                                      </p:tavLst>
                                    </p:anim>
                                    <p:anim calcmode="lin" valueType="num">
                                      <p:cBhvr>
                                        <p:cTn id="30" dur="250" fill="hold"/>
                                        <p:tgtEl>
                                          <p:spTgt spid="6"/>
                                        </p:tgtEl>
                                        <p:attrNameLst>
                                          <p:attrName>ppt_h</p:attrName>
                                        </p:attrNameLst>
                                      </p:cBhvr>
                                      <p:tavLst>
                                        <p:tav tm="0">
                                          <p:val>
                                            <p:fltVal val="0"/>
                                          </p:val>
                                        </p:tav>
                                        <p:tav tm="100000">
                                          <p:val>
                                            <p:strVal val="#ppt_h"/>
                                          </p:val>
                                        </p:tav>
                                      </p:tavLst>
                                    </p:anim>
                                    <p:animEffect transition="in" filter="fade">
                                      <p:cBhvr>
                                        <p:cTn id="31" dur="25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24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6" grpId="0" animBg="1"/>
      <p:bldP spid="6"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DA PPT [Read-Only]" id="{54349924-13EC-4498-A899-FEE6C3FAD042}" vid="{BE3A3CA9-1654-4279-99FB-979374E669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06EBAC0C826AB40B399B1B0A366E006" ma:contentTypeVersion="13" ma:contentTypeDescription="Create a new document." ma:contentTypeScope="" ma:versionID="f82ee8a4fb260788cee68117f42bff39">
  <xsd:schema xmlns:xsd="http://www.w3.org/2001/XMLSchema" xmlns:xs="http://www.w3.org/2001/XMLSchema" xmlns:p="http://schemas.microsoft.com/office/2006/metadata/properties" xmlns:ns3="85476264-5d55-40c0-ba61-77f556c6bb0b" xmlns:ns4="46de4168-e81d-45aa-8825-fe5ae241603f" targetNamespace="http://schemas.microsoft.com/office/2006/metadata/properties" ma:root="true" ma:fieldsID="5129d28220b813c741ff7ba9071508f8" ns3:_="" ns4:_="">
    <xsd:import namespace="85476264-5d55-40c0-ba61-77f556c6bb0b"/>
    <xsd:import namespace="46de4168-e81d-45aa-8825-fe5ae241603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476264-5d55-40c0-ba61-77f556c6bb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de4168-e81d-45aa-8825-fe5ae241603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846A47-BA99-4428-9BB8-52C6FF2F07F9}">
  <ds:schemaRefs>
    <ds:schemaRef ds:uri="http://schemas.microsoft.com/office/infopath/2007/PartnerControls"/>
    <ds:schemaRef ds:uri="http://schemas.openxmlformats.org/package/2006/metadata/core-properties"/>
    <ds:schemaRef ds:uri="46de4168-e81d-45aa-8825-fe5ae241603f"/>
    <ds:schemaRef ds:uri="http://schemas.microsoft.com/office/2006/documentManagement/types"/>
    <ds:schemaRef ds:uri="http://purl.org/dc/dcmitype/"/>
    <ds:schemaRef ds:uri="85476264-5d55-40c0-ba61-77f556c6bb0b"/>
    <ds:schemaRef ds:uri="http://schemas.microsoft.com/office/2006/metadata/properties"/>
    <ds:schemaRef ds:uri="http://www.w3.org/XML/1998/namespace"/>
    <ds:schemaRef ds:uri="http://purl.org/dc/terms/"/>
    <ds:schemaRef ds:uri="http://purl.org/dc/elements/1.1/"/>
  </ds:schemaRefs>
</ds:datastoreItem>
</file>

<file path=customXml/itemProps2.xml><?xml version="1.0" encoding="utf-8"?>
<ds:datastoreItem xmlns:ds="http://schemas.openxmlformats.org/officeDocument/2006/customXml" ds:itemID="{1D225168-2D09-4164-8A2C-A3EB2E3351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476264-5d55-40c0-ba61-77f556c6bb0b"/>
    <ds:schemaRef ds:uri="46de4168-e81d-45aa-8825-fe5ae24160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BFF667-5CF0-42FA-AE02-E5CCBAC544A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London Doctoral Academy PPT 2018_02_20</Template>
  <TotalTime>32234</TotalTime>
  <Words>1280</Words>
  <Application>Microsoft Office PowerPoint</Application>
  <PresentationFormat>Widescreen</PresentationFormat>
  <Paragraphs>119</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BACKGROUND </vt:lpstr>
      <vt:lpstr>PowerPoint Presentation</vt:lpstr>
      <vt:lpstr>PowerPoint Presentation</vt:lpstr>
      <vt:lpstr>PowerPoint Presentation</vt:lpstr>
      <vt:lpstr>METHODOLOGY RESEARCH FLOW DIAGRAM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Hayford, John Kojo Tawiah 2</dc:creator>
  <cp:lastModifiedBy>Hayford, John Kojo Tawiah 2</cp:lastModifiedBy>
  <cp:revision>28</cp:revision>
  <dcterms:created xsi:type="dcterms:W3CDTF">2022-05-02T11:30:45Z</dcterms:created>
  <dcterms:modified xsi:type="dcterms:W3CDTF">2022-12-06T16:53:21Z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0x010100006EBAC0C826AB40B399B1B0A366E006</vt:lpwstr>
  </property>
</Properties>
</file>