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89" r:id="rId2"/>
    <p:sldId id="266" r:id="rId3"/>
    <p:sldId id="257" r:id="rId4"/>
    <p:sldId id="390" r:id="rId5"/>
    <p:sldId id="583" r:id="rId6"/>
    <p:sldId id="282" r:id="rId7"/>
    <p:sldId id="658" r:id="rId8"/>
    <p:sldId id="684" r:id="rId9"/>
    <p:sldId id="749" r:id="rId10"/>
    <p:sldId id="755" r:id="rId11"/>
    <p:sldId id="759" r:id="rId12"/>
    <p:sldId id="760" r:id="rId13"/>
    <p:sldId id="643" r:id="rId14"/>
    <p:sldId id="761" r:id="rId15"/>
    <p:sldId id="344" r:id="rId16"/>
    <p:sldId id="524" r:id="rId17"/>
    <p:sldId id="710" r:id="rId18"/>
    <p:sldId id="756" r:id="rId19"/>
    <p:sldId id="711" r:id="rId20"/>
    <p:sldId id="713" r:id="rId21"/>
    <p:sldId id="757" r:id="rId22"/>
    <p:sldId id="758" r:id="rId23"/>
    <p:sldId id="753" r:id="rId24"/>
    <p:sldId id="729" r:id="rId25"/>
    <p:sldId id="260" r:id="rId26"/>
    <p:sldId id="762" r:id="rId27"/>
    <p:sldId id="763" r:id="rId28"/>
    <p:sldId id="764" r:id="rId29"/>
    <p:sldId id="765" r:id="rId30"/>
    <p:sldId id="766" r:id="rId31"/>
  </p:sldIdLst>
  <p:sldSz cx="12192000" cy="6858000"/>
  <p:notesSz cx="6858000" cy="952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2" userDrawn="1">
          <p15:clr>
            <a:srgbClr val="A4A3A4"/>
          </p15:clr>
        </p15:guide>
        <p15:guide id="2" pos="3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16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749" y="77"/>
      </p:cViewPr>
      <p:guideLst>
        <p:guide orient="horz" pos="482"/>
        <p:guide pos="39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29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79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79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491D1-D585-42AB-8229-C9EA3A9AF138}" type="datetimeFigureOut">
              <a:rPr lang="en-GB" smtClean="0"/>
              <a:t>21/10/2023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1500" y="1190625"/>
            <a:ext cx="5715000" cy="3214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583906"/>
            <a:ext cx="5486400" cy="375046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047097"/>
            <a:ext cx="2971800" cy="4779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047097"/>
            <a:ext cx="2971800" cy="4779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777C4-0A30-45A6-B9DB-4AE99F073A5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986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E5AFF-924F-4C35-B8A2-1F403AED6F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1B267B-69B5-485E-91E7-593A27BCC0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4B20A9-2D6C-4A88-81B5-FC38476BC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64787-EEDC-4239-BA3A-F2CBCF8C5E72}" type="datetime1">
              <a:rPr lang="en-GB" smtClean="0"/>
              <a:t>21/10/2023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E84F3-24AC-461D-BA50-D17E9E9A4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Critical reflections on autism advocacy on autism subtypes.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C7605-BA6F-46AD-A569-4306D7D33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8584D-8F1A-46B4-838D-EE417A13F4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0628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65B37-BF2B-4C52-BA06-FA6D736FC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BF966E-5B38-4FC7-BACA-77DDBBBB7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7DA0E-5692-4B4E-A0D1-DD108C465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F802-8AC4-46E8-B096-AA87E07521B7}" type="datetime1">
              <a:rPr lang="en-GB" smtClean="0"/>
              <a:t>21/10/2023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38CE9F-4A95-4D01-AA37-F0EA15EA3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Critical reflections on autism advocacy on autism subtypes.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FE1BE-A55D-44F8-B930-B449BD1E8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8584D-8F1A-46B4-838D-EE417A13F4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088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7313EC-701D-4EA9-A25F-5AAF3E046E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223066-AAC7-45BF-87E6-1A09A73B72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0CCA5-FA70-4979-A7F5-358FBEA60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509D9-703F-4091-A0DE-A6E4E72DB159}" type="datetime1">
              <a:rPr lang="en-GB" smtClean="0"/>
              <a:t>21/10/2023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41813F-D19E-45B2-99F9-BFCA69E7C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Critical reflections on autism advocacy on autism subtypes.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E6349-5B8F-4C92-B9B3-044ECD907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8584D-8F1A-46B4-838D-EE417A13F4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7680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9FF3A2-5D06-4175-BE8C-AB008A8BF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F8E82-A5D4-4962-9291-8C1EB49BDB13}" type="datetime1">
              <a:rPr lang="en-GB" smtClean="0"/>
              <a:t>21/10/2023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65D7A0-6423-45F6-98DA-54105FCCB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>
                <a:solidFill>
                  <a:srgbClr val="C00000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Critical reflections on autism advocacy on autism subtypes.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8635D3-0EB1-4F36-9AC2-4DE625F6E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solidFill>
                  <a:srgbClr val="C00000"/>
                </a:solidFill>
                <a:latin typeface="Trebuchet MS" panose="020B0603020202020204" pitchFamily="34" charset="0"/>
              </a:defRPr>
            </a:lvl1pPr>
          </a:lstStyle>
          <a:p>
            <a:fld id="{D3344BA4-4677-4BD1-9EE6-117499FF2004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 descr="Text, logo&#10;&#10;Description automatically generated">
            <a:extLst>
              <a:ext uri="{FF2B5EF4-FFF2-40B4-BE49-F238E27FC236}">
                <a16:creationId xmlns:a16="http://schemas.microsoft.com/office/drawing/2014/main" id="{D4835E99-C2F5-4A3F-AE7E-504FF16032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297" y="6356289"/>
            <a:ext cx="3015777" cy="468953"/>
          </a:xfrm>
          <a:prstGeom prst="rect">
            <a:avLst/>
          </a:prstGeom>
        </p:spPr>
      </p:pic>
      <p:pic>
        <p:nvPicPr>
          <p:cNvPr id="9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id="{52C0282E-E5C8-4C46-B131-21366861ACE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8573" y="6325247"/>
            <a:ext cx="1148520" cy="531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092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2195B-D598-4EF8-9314-FDE34A285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8B03A-5CE5-4649-8341-D3CC3F79C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BFE2F-3F0C-4997-A9F9-561F12A15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2D72-B6A7-4450-911C-A75E6FECAB88}" type="datetime1">
              <a:rPr lang="en-GB" smtClean="0"/>
              <a:t>21/10/2023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3AC34-EF8A-413A-B000-0E9F83B68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Critical reflections on autism advocacy on autism subtypes.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CF76B-9729-40CB-864E-F50060356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8584D-8F1A-46B4-838D-EE417A13F4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8166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5B734-5982-4236-AC15-2B8F54C43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26420C-9A48-4158-A518-40F0BB36E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F5189-D4ED-4069-9B0A-B7A67D658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251E0-A325-4A3C-AF0B-513D7538493F}" type="datetime1">
              <a:rPr lang="en-GB" smtClean="0"/>
              <a:t>21/10/2023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A09500-2CB2-4318-813A-D495BD535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Critical reflections on autism advocacy on autism subtypes.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95E154-D7C0-4AEC-8B25-C3F302AE8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8584D-8F1A-46B4-838D-EE417A13F4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3787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20F0A-74D3-4CAF-BB91-47E869165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39209-269D-4188-A2EC-80966953C5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928D38-3653-4BDF-BBA4-2B22A62048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AD17CD-A7C6-4142-8146-04E7D952A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01DDF-042E-48D1-96B0-F1248BE7C661}" type="datetime1">
              <a:rPr lang="en-GB" smtClean="0"/>
              <a:t>21/10/2023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C3A0E4-751C-4E13-802A-F41507CFA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Critical reflections on autism advocacy on autism subtypes.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DBC652-8A9C-4718-9598-FC0585070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8584D-8F1A-46B4-838D-EE417A13F4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5500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91354-C886-4322-BCBB-D80F1109C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972618-9954-4997-B6D7-FFE7C3FDAC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21EBDD-30C1-447C-9376-19578C3213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DEF4C6-27F3-4438-908A-474170E7C0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F36C77-2F4B-465F-99D3-102A2B724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88A72E-1026-4C19-A1FC-E0BD3DACB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A2C9-9941-4062-BB56-8840D1A9D23A}" type="datetime1">
              <a:rPr lang="en-GB" smtClean="0"/>
              <a:t>21/10/2023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7FAC58-4E8B-471C-9EAF-132C13F2E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Critical reflections on autism advocacy on autism subtypes.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9E9D91-F679-48A5-AC36-E41846E63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8584D-8F1A-46B4-838D-EE417A13F4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2531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6FD3A-7120-44EE-B4F6-6FE4DDC3C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1F5F9-683A-41BE-A728-5BA0A3FD8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E0E9D-E793-49BF-9996-91FB6471DAD4}" type="datetime1">
              <a:rPr lang="en-GB" smtClean="0"/>
              <a:t>21/10/2023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D7DC4B-4F55-48A7-BE79-6A5C48AA4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Critical reflections on autism advocacy on autism subtypes.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7B0E55-10C5-450C-AB38-DB0D50340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8584D-8F1A-46B4-838D-EE417A13F4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1886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D98589-D9C6-419E-AAEF-7878CCE26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FAC8-1852-45DB-B01C-C1409D711B88}" type="datetime1">
              <a:rPr lang="en-GB" smtClean="0"/>
              <a:t>21/10/2023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4BC610-9660-4458-AB1B-DC8EAB31B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>
                <a:solidFill>
                  <a:srgbClr val="C00000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Critical reflections on autism advocacy on autism subtypes.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422C6-3E91-45B1-98A3-1183F778A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solidFill>
                  <a:srgbClr val="C00000"/>
                </a:solidFill>
                <a:latin typeface="Trebuchet MS" panose="020B0603020202020204" pitchFamily="34" charset="0"/>
              </a:defRPr>
            </a:lvl1pPr>
          </a:lstStyle>
          <a:p>
            <a:fld id="{8D88584D-8F1A-46B4-838D-EE417A13F47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5" name="Picture 4" descr="Text, logo&#10;&#10;Description automatically generated">
            <a:extLst>
              <a:ext uri="{FF2B5EF4-FFF2-40B4-BE49-F238E27FC236}">
                <a16:creationId xmlns:a16="http://schemas.microsoft.com/office/drawing/2014/main" id="{B95187B2-39BB-4AE6-B723-230BCDBAEA1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297" y="6356289"/>
            <a:ext cx="3015777" cy="468953"/>
          </a:xfrm>
          <a:prstGeom prst="rect">
            <a:avLst/>
          </a:prstGeom>
        </p:spPr>
      </p:pic>
      <p:pic>
        <p:nvPicPr>
          <p:cNvPr id="6" name="Picture 5" descr="Text&#10;&#10;Description automatically generated with medium confidence">
            <a:extLst>
              <a:ext uri="{FF2B5EF4-FFF2-40B4-BE49-F238E27FC236}">
                <a16:creationId xmlns:a16="http://schemas.microsoft.com/office/drawing/2014/main" id="{824FCC49-0582-4C77-9FA3-9419082F163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8573" y="6325247"/>
            <a:ext cx="1148520" cy="531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601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B9DBE-CAC2-41A1-AA47-AECB038B7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E1CAC-FCEE-4CBD-BFD9-0AE0C5E4A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05D519-F479-4420-9821-D92790DF7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946385-E33B-4E2A-A4FA-32E188435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3FC3-E4FF-4836-B28D-343FC56948A4}" type="datetime1">
              <a:rPr lang="en-GB" smtClean="0"/>
              <a:t>21/10/2023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3C8A47-3D92-4E20-958F-7184D4B68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Critical reflections on autism advocacy on autism subtypes.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CC7333-ABA7-49F8-93B4-FEA1D89F9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8584D-8F1A-46B4-838D-EE417A13F4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4404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FE85E-C3EF-4385-A39E-971798F21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2DB14A-7FCB-4D36-B4D8-E0DD2158C0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35300B-34EF-42B5-B3ED-C810A81145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9C0E02-BD34-45D9-8AE9-7D5305CDA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88882-67B6-432F-8E50-F617AC3B85A3}" type="datetime1">
              <a:rPr lang="en-GB" smtClean="0"/>
              <a:t>21/10/2023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E2EFA2-E1B2-4613-B7FA-1AA731C2D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Critical reflections on autism advocacy on autism subtypes.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83EFD3-C756-430B-8E77-666150779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8584D-8F1A-46B4-838D-EE417A13F4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3763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61F52E-14A5-4767-8D08-50E0C2887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76E135-E92F-4BEE-903E-F7BC277451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F2FEA-E733-424C-AB7F-AF5D149D38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FCEE2-EACC-4B90-AF22-146EA2949873}" type="datetime1">
              <a:rPr lang="en-GB" smtClean="0"/>
              <a:t>21/10/2023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44D70-AB47-4D74-A785-1A4478FD47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Critical reflections on autism advocacy on autism subtypes.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76043-218A-472C-A881-CF7126E317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8584D-8F1A-46B4-838D-EE417A13F4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336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facebook.com/photo.php?fbid=1257154598129831&amp;set=p.1257154598129831&amp;type=3&amp;__cft__%5b0%5d=AZVj0r_0xNrmsR6yjnke3Rsj3zwMRZRawvB9J5JjP5N_MW09wBH5FCcE4UXdtKrDt7flROaqjtTBfNl4jUmNERuQcjy1V68nJnj1wczBnoR9otx37Fp7ilng4rWNevehxko&amp;__tn__=R%5d-R" TargetMode="Externa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profile/Richard_Woods10" TargetMode="External"/><Relationship Id="rId2" Type="http://schemas.openxmlformats.org/officeDocument/2006/relationships/hyperlink" Target="mailto:richardwoodsautism@gmail.com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youtube.com/@autimedes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thinkingautismguide.com/2023/09/grave-concerns-about-profound-autism-and-diagnostic-overshadowing.html" TargetMode="External"/><Relationship Id="rId2" Type="http://schemas.openxmlformats.org/officeDocument/2006/relationships/hyperlink" Target="https://autismsciencefoundation.org/apply-for-a-profound-autism-pilot-grant/#:~:text=Autism%20Science%20Foundation%20will%20award,used%20to%20cover%20tuition%20payments" TargetMode="Externa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3390/educsci13020106" TargetMode="Externa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sychologytoday.com/gb/blog/inspectrum/202112/lancet-commission-calls-new-category-profound-autism" TargetMode="Externa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philosophy.ucsc.edu/SinclairDontMournForUs.pdf" TargetMode="External"/><Relationship Id="rId2" Type="http://schemas.openxmlformats.org/officeDocument/2006/relationships/hyperlink" Target="https://www.pdasociety.org.uk/wp-content/uploads/2023/02/Identifying-Assessing-a-PDA-profile-Practice-Guidance-v1.1.pdf" TargetMode="Externa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publication/366205629_Demand_Avoidance_Phenomena_Pathological_Extreme_Demand_Avoidance_What_if_it_is_a_Neurodevelopmental_Disorder" TargetMode="External"/><Relationship Id="rId2" Type="http://schemas.openxmlformats.org/officeDocument/2006/relationships/hyperlink" Target="https://doi.org/10.53053/HPJN5392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A929653-501D-4FCB-95AA-4F6C3999D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83114" y="6374044"/>
            <a:ext cx="4225771" cy="365125"/>
          </a:xfrm>
        </p:spPr>
        <p:txBody>
          <a:bodyPr/>
          <a:lstStyle/>
          <a:p>
            <a:r>
              <a:rPr lang="en-US" dirty="0"/>
              <a:t>Critical reflections on autism advocacy on autism subtypes.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18290D-916E-464D-9E7B-0532F3463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B9370B-D918-4661-A468-8C4649FF3559}"/>
              </a:ext>
            </a:extLst>
          </p:cNvPr>
          <p:cNvSpPr txBox="1"/>
          <p:nvPr/>
        </p:nvSpPr>
        <p:spPr>
          <a:xfrm>
            <a:off x="633219" y="1835410"/>
            <a:ext cx="1095851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Critical reflections on autism advocacy for and against autism subtypes.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8B6A56-987B-4AC7-973C-706281EE14DC}"/>
              </a:ext>
            </a:extLst>
          </p:cNvPr>
          <p:cNvSpPr txBox="1"/>
          <p:nvPr/>
        </p:nvSpPr>
        <p:spPr>
          <a:xfrm>
            <a:off x="633219" y="4046086"/>
            <a:ext cx="1095851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Trebuchet MS" panose="020B0603020202020204" pitchFamily="34" charset="0"/>
              </a:rPr>
              <a:t>Mr. Richard Woods.</a:t>
            </a:r>
          </a:p>
          <a:p>
            <a:r>
              <a:rPr lang="en-US" sz="3200" dirty="0">
                <a:latin typeface="Trebuchet MS" panose="020B0603020202020204" pitchFamily="34" charset="0"/>
              </a:rPr>
              <a:t>London South Bank University PhD Student.</a:t>
            </a:r>
          </a:p>
        </p:txBody>
      </p:sp>
    </p:spTree>
    <p:extLst>
      <p:ext uri="{BB962C8B-B14F-4D97-AF65-F5344CB8AC3E}">
        <p14:creationId xmlns:p14="http://schemas.microsoft.com/office/powerpoint/2010/main" val="428694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4145"/>
    </mc:Choice>
    <mc:Fallback xmlns="">
      <p:transition spd="slow" advTm="124145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2D4D5F5-AE76-4B46-9B68-3E6F98457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Critical reflections on autism advocacy on autism subtypes.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CF79353-CE6F-4A37-B376-7FAB3E565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4BA4-4677-4BD1-9EE6-117499FF2004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0BFCCE-EE40-448B-A941-6798CB82E33D}"/>
              </a:ext>
            </a:extLst>
          </p:cNvPr>
          <p:cNvSpPr txBox="1"/>
          <p:nvPr/>
        </p:nvSpPr>
        <p:spPr>
          <a:xfrm>
            <a:off x="633219" y="1465462"/>
            <a:ext cx="10944224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3200" b="1" dirty="0">
                <a:solidFill>
                  <a:prstClr val="black"/>
                </a:solidFill>
                <a:latin typeface="Trebuchet MS" panose="020B0603020202020204" pitchFamily="34" charset="0"/>
              </a:rPr>
              <a:t>“</a:t>
            </a:r>
            <a:r>
              <a:rPr lang="en-GB" sz="3200" b="1" i="1" dirty="0">
                <a:solidFill>
                  <a:prstClr val="black"/>
                </a:solidFill>
                <a:latin typeface="Trebuchet MS" panose="020B0603020202020204" pitchFamily="34" charset="0"/>
              </a:rPr>
              <a:t>PDA Profile of ASD</a:t>
            </a:r>
            <a:r>
              <a:rPr lang="en-GB" sz="3200" b="1" dirty="0">
                <a:solidFill>
                  <a:prstClr val="black"/>
                </a:solidFill>
                <a:latin typeface="Trebuchet MS" panose="020B0603020202020204" pitchFamily="34" charset="0"/>
              </a:rPr>
              <a:t>” terminology.</a:t>
            </a:r>
          </a:p>
          <a:p>
            <a:pPr lvl="0"/>
            <a:endParaRPr lang="en-US" sz="32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marL="514350" lvl="0" indent="-514350">
              <a:buAutoNum type="arabicParenR"/>
            </a:pPr>
            <a:r>
              <a:rPr lang="en-US" sz="3200" dirty="0">
                <a:solidFill>
                  <a:prstClr val="black"/>
                </a:solidFill>
                <a:latin typeface="Trebuchet MS" panose="020B0603020202020204" pitchFamily="34" charset="0"/>
              </a:rPr>
              <a:t>“</a:t>
            </a:r>
            <a:r>
              <a:rPr lang="en-US" sz="3200" i="1" dirty="0">
                <a:solidFill>
                  <a:prstClr val="black"/>
                </a:solidFill>
                <a:latin typeface="Trebuchet MS" panose="020B0603020202020204" pitchFamily="34" charset="0"/>
              </a:rPr>
              <a:t>PDA Profile of ASD</a:t>
            </a:r>
            <a:r>
              <a:rPr lang="en-US" sz="3200" dirty="0">
                <a:solidFill>
                  <a:prstClr val="black"/>
                </a:solidFill>
                <a:latin typeface="Trebuchet MS" panose="020B0603020202020204" pitchFamily="34" charset="0"/>
              </a:rPr>
              <a:t>” = “</a:t>
            </a:r>
            <a:r>
              <a:rPr lang="en-US" sz="3200" i="1" dirty="0">
                <a:solidFill>
                  <a:prstClr val="black"/>
                </a:solidFill>
                <a:latin typeface="Trebuchet MS" panose="020B0603020202020204" pitchFamily="34" charset="0"/>
              </a:rPr>
              <a:t>complex</a:t>
            </a:r>
            <a:r>
              <a:rPr lang="en-US" sz="3200" dirty="0">
                <a:solidFill>
                  <a:prstClr val="black"/>
                </a:solidFill>
                <a:latin typeface="Trebuchet MS" panose="020B0603020202020204" pitchFamily="34" charset="0"/>
              </a:rPr>
              <a:t>” &amp; ‘</a:t>
            </a:r>
            <a:r>
              <a:rPr lang="en-US" sz="3200" i="1" dirty="0">
                <a:solidFill>
                  <a:prstClr val="black"/>
                </a:solidFill>
                <a:latin typeface="Trebuchet MS" panose="020B0603020202020204" pitchFamily="34" charset="0"/>
              </a:rPr>
              <a:t>perplexing</a:t>
            </a:r>
            <a:r>
              <a:rPr lang="en-US" sz="3200" dirty="0">
                <a:solidFill>
                  <a:prstClr val="black"/>
                </a:solidFill>
                <a:latin typeface="Trebuchet MS" panose="020B0603020202020204" pitchFamily="34" charset="0"/>
              </a:rPr>
              <a:t>’ (PDA Society 2022, p4+6).</a:t>
            </a:r>
          </a:p>
          <a:p>
            <a:pPr marL="514350" lvl="0" indent="-514350">
              <a:buAutoNum type="arabicParenR"/>
            </a:pPr>
            <a:r>
              <a:rPr lang="en-US" sz="3200" dirty="0">
                <a:solidFill>
                  <a:prstClr val="black"/>
                </a:solidFill>
                <a:latin typeface="Trebuchet MS" panose="020B0603020202020204" pitchFamily="34" charset="0"/>
              </a:rPr>
              <a:t>“</a:t>
            </a:r>
            <a:r>
              <a:rPr lang="en-US" sz="3200" i="1" dirty="0">
                <a:solidFill>
                  <a:prstClr val="black"/>
                </a:solidFill>
                <a:latin typeface="Trebuchet MS" panose="020B0603020202020204" pitchFamily="34" charset="0"/>
              </a:rPr>
              <a:t>Non-PDA autism</a:t>
            </a:r>
            <a:r>
              <a:rPr lang="en-US" sz="3200" dirty="0">
                <a:solidFill>
                  <a:prstClr val="black"/>
                </a:solidFill>
                <a:latin typeface="Trebuchet MS" panose="020B0603020202020204" pitchFamily="34" charset="0"/>
              </a:rPr>
              <a:t>” = “</a:t>
            </a:r>
            <a:r>
              <a:rPr lang="en-US" sz="3200" i="1" dirty="0">
                <a:solidFill>
                  <a:prstClr val="black"/>
                </a:solidFill>
                <a:latin typeface="Trebuchet MS" panose="020B0603020202020204" pitchFamily="34" charset="0"/>
              </a:rPr>
              <a:t>More straightforward presentation of autism</a:t>
            </a:r>
            <a:r>
              <a:rPr lang="en-US" sz="3200" dirty="0">
                <a:solidFill>
                  <a:prstClr val="black"/>
                </a:solidFill>
                <a:latin typeface="Trebuchet MS" panose="020B0603020202020204" pitchFamily="34" charset="0"/>
              </a:rPr>
              <a:t>” (Fidler &amp; Christie 2019, p 59 &amp; 73).</a:t>
            </a:r>
          </a:p>
          <a:p>
            <a:pPr marL="514350" lvl="0" indent="-514350">
              <a:buAutoNum type="arabicParenR"/>
            </a:pPr>
            <a:r>
              <a:rPr lang="en-US" sz="3200" dirty="0">
                <a:solidFill>
                  <a:prstClr val="black"/>
                </a:solidFill>
                <a:latin typeface="Trebuchet MS" panose="020B0603020202020204" pitchFamily="34" charset="0"/>
              </a:rPr>
              <a:t>Connotation “</a:t>
            </a:r>
            <a:r>
              <a:rPr lang="en-US" sz="3200" i="1" dirty="0">
                <a:solidFill>
                  <a:prstClr val="black"/>
                </a:solidFill>
                <a:latin typeface="Trebuchet MS" panose="020B0603020202020204" pitchFamily="34" charset="0"/>
              </a:rPr>
              <a:t>Non-PDA autism</a:t>
            </a:r>
            <a:r>
              <a:rPr lang="en-US" sz="3200" dirty="0">
                <a:solidFill>
                  <a:prstClr val="black"/>
                </a:solidFill>
                <a:latin typeface="Trebuchet MS" panose="020B0603020202020204" pitchFamily="34" charset="0"/>
              </a:rPr>
              <a:t>” are easy etc.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632520-CC7D-4B36-BE54-099F59F320B2}"/>
              </a:ext>
            </a:extLst>
          </p:cNvPr>
          <p:cNvSpPr txBox="1"/>
          <p:nvPr/>
        </p:nvSpPr>
        <p:spPr>
          <a:xfrm>
            <a:off x="633219" y="180400"/>
            <a:ext cx="109442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BOB THE BUILDER’S PROFILE.</a:t>
            </a:r>
          </a:p>
        </p:txBody>
      </p:sp>
    </p:spTree>
    <p:extLst>
      <p:ext uri="{BB962C8B-B14F-4D97-AF65-F5344CB8AC3E}">
        <p14:creationId xmlns:p14="http://schemas.microsoft.com/office/powerpoint/2010/main" val="3699106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2D4D5F5-AE76-4B46-9B68-3E6F98457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Critical reflections on autism advocacy on autism subtypes.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CF79353-CE6F-4A37-B376-7FAB3E565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4BA4-4677-4BD1-9EE6-117499FF2004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0BFCCE-EE40-448B-A941-6798CB82E33D}"/>
              </a:ext>
            </a:extLst>
          </p:cNvPr>
          <p:cNvSpPr txBox="1"/>
          <p:nvPr/>
        </p:nvSpPr>
        <p:spPr>
          <a:xfrm>
            <a:off x="633219" y="821157"/>
            <a:ext cx="10944224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3200" b="1" dirty="0">
                <a:solidFill>
                  <a:prstClr val="black"/>
                </a:solidFill>
                <a:latin typeface="Trebuchet MS" panose="020B0603020202020204" pitchFamily="34" charset="0"/>
              </a:rPr>
              <a:t>Proposed subtypes terminology.</a:t>
            </a:r>
          </a:p>
          <a:p>
            <a:pPr lvl="0"/>
            <a:endParaRPr lang="en-US" sz="32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marL="514350" indent="-514350">
              <a:buFontTx/>
              <a:buAutoNum type="arabicParenR"/>
            </a:pPr>
            <a:r>
              <a:rPr lang="en-US" sz="3200" dirty="0">
                <a:solidFill>
                  <a:prstClr val="black"/>
                </a:solidFill>
                <a:latin typeface="Trebuchet MS" panose="020B0603020202020204" pitchFamily="34" charset="0"/>
              </a:rPr>
              <a:t>Excuses PDA’s non-autism features.</a:t>
            </a:r>
          </a:p>
          <a:p>
            <a:pPr marL="514350" indent="-514350">
              <a:buFontTx/>
              <a:buAutoNum type="arabicParenR"/>
            </a:pPr>
            <a:r>
              <a:rPr lang="en-US" sz="3200" dirty="0">
                <a:solidFill>
                  <a:prstClr val="black"/>
                </a:solidFill>
                <a:latin typeface="Trebuchet MS" panose="020B0603020202020204" pitchFamily="34" charset="0"/>
              </a:rPr>
              <a:t>“</a:t>
            </a:r>
            <a:r>
              <a:rPr lang="en-US" sz="3200" i="1" dirty="0">
                <a:solidFill>
                  <a:prstClr val="black"/>
                </a:solidFill>
                <a:latin typeface="Trebuchet MS" panose="020B0603020202020204" pitchFamily="34" charset="0"/>
              </a:rPr>
              <a:t>PDA Profile of ASD</a:t>
            </a:r>
            <a:r>
              <a:rPr lang="en-US" sz="3200" dirty="0">
                <a:solidFill>
                  <a:prstClr val="black"/>
                </a:solidFill>
                <a:latin typeface="Trebuchet MS" panose="020B0603020202020204" pitchFamily="34" charset="0"/>
              </a:rPr>
              <a:t>” is a functioning category.</a:t>
            </a:r>
          </a:p>
          <a:p>
            <a:pPr marL="514350" lvl="0" indent="-514350">
              <a:buAutoNum type="arabicParenR"/>
            </a:pPr>
            <a:r>
              <a:rPr lang="en-US" sz="3200" dirty="0">
                <a:solidFill>
                  <a:prstClr val="black"/>
                </a:solidFill>
                <a:latin typeface="Trebuchet MS" panose="020B0603020202020204" pitchFamily="34" charset="0"/>
              </a:rPr>
              <a:t>False dichotomy, allows some autistics to be viewed as less autistic, e.g., see Hughes &amp; Maenner (2023).</a:t>
            </a:r>
          </a:p>
          <a:p>
            <a:pPr marL="514350" lvl="0" indent="-514350">
              <a:buAutoNum type="arabicParenR"/>
            </a:pPr>
            <a:r>
              <a:rPr lang="en-US" sz="3200" dirty="0">
                <a:solidFill>
                  <a:prstClr val="black"/>
                </a:solidFill>
                <a:latin typeface="Trebuchet MS" panose="020B0603020202020204" pitchFamily="34" charset="0"/>
              </a:rPr>
              <a:t>Both proposed subtypes risk diagnosing non-autistic persons with autism (Kapp 2023; Woods 2022a), &amp; risks confusing co-occurring issue with autism (Pukki et al 2022; Woods 2022a; Woods et al 2023).</a:t>
            </a:r>
          </a:p>
          <a:p>
            <a:pPr marL="514350" lvl="0" indent="-514350">
              <a:buAutoNum type="arabicParenR"/>
            </a:pPr>
            <a:r>
              <a:rPr lang="en-US" sz="3200" dirty="0">
                <a:solidFill>
                  <a:prstClr val="black"/>
                </a:solidFill>
                <a:latin typeface="Trebuchet MS" panose="020B0603020202020204" pitchFamily="34" charset="0"/>
              </a:rPr>
              <a:t>Stereotypes cause us problems (Des Roches Rosa 2023).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632520-CC7D-4B36-BE54-099F59F320B2}"/>
              </a:ext>
            </a:extLst>
          </p:cNvPr>
          <p:cNvSpPr txBox="1"/>
          <p:nvPr/>
        </p:nvSpPr>
        <p:spPr>
          <a:xfrm>
            <a:off x="633219" y="180400"/>
            <a:ext cx="109442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BOB THE BUILDER’S PROFILE.</a:t>
            </a:r>
          </a:p>
        </p:txBody>
      </p:sp>
    </p:spTree>
    <p:extLst>
      <p:ext uri="{BB962C8B-B14F-4D97-AF65-F5344CB8AC3E}">
        <p14:creationId xmlns:p14="http://schemas.microsoft.com/office/powerpoint/2010/main" val="308987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897297" y="6356350"/>
            <a:ext cx="4225771" cy="365125"/>
          </a:xfrm>
        </p:spPr>
        <p:txBody>
          <a:bodyPr/>
          <a:lstStyle/>
          <a:p>
            <a:r>
              <a:rPr lang="en-US" dirty="0"/>
              <a:t>Critical reflections on autism advocacy on autism subtypes.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>
                <a:solidFill>
                  <a:srgbClr val="C00000"/>
                </a:solidFill>
              </a:rPr>
              <a:pPr/>
              <a:t>12</a:t>
            </a:fld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3888" y="180401"/>
            <a:ext cx="109442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 AN OLD ROLEPLAY.</a:t>
            </a:r>
          </a:p>
        </p:txBody>
      </p:sp>
      <p:sp>
        <p:nvSpPr>
          <p:cNvPr id="5" name="Rectangle 4"/>
          <p:cNvSpPr/>
          <p:nvPr/>
        </p:nvSpPr>
        <p:spPr>
          <a:xfrm>
            <a:off x="633219" y="774501"/>
            <a:ext cx="1094422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>
                <a:latin typeface="Trebuchet MS" panose="020B0603020202020204" pitchFamily="34" charset="0"/>
              </a:rPr>
              <a:t>Autism advocacy history.</a:t>
            </a:r>
          </a:p>
          <a:p>
            <a:pPr lvl="0"/>
            <a:endParaRPr lang="en-US" sz="3200" dirty="0">
              <a:latin typeface="Trebuchet MS" panose="020B0603020202020204" pitchFamily="34" charset="0"/>
            </a:endParaRPr>
          </a:p>
          <a:p>
            <a:pPr marL="514350" lvl="0" indent="-514350">
              <a:buAutoNum type="arabicParenR"/>
            </a:pPr>
            <a:r>
              <a:rPr lang="en-US" sz="3200" dirty="0">
                <a:latin typeface="Trebuchet MS" panose="020B0603020202020204" pitchFamily="34" charset="0"/>
              </a:rPr>
              <a:t>Traditionally dominated by caregivers.</a:t>
            </a:r>
          </a:p>
          <a:p>
            <a:pPr marL="514350" lvl="0" indent="-514350">
              <a:buAutoNum type="arabicParenR"/>
            </a:pPr>
            <a:r>
              <a:rPr lang="en-US" sz="3200" dirty="0">
                <a:latin typeface="Trebuchet MS" panose="020B0603020202020204" pitchFamily="34" charset="0"/>
              </a:rPr>
              <a:t>Autism industry aimed at caregivers (McGuire 2016).</a:t>
            </a:r>
          </a:p>
          <a:p>
            <a:pPr marL="514350" lvl="0" indent="-514350">
              <a:buAutoNum type="arabicParenR"/>
            </a:pPr>
            <a:r>
              <a:rPr lang="en-US" sz="3200" dirty="0">
                <a:latin typeface="Trebuchet MS" panose="020B0603020202020204" pitchFamily="34" charset="0"/>
              </a:rPr>
              <a:t>“</a:t>
            </a:r>
            <a:r>
              <a:rPr lang="en-US" sz="3200" i="1" dirty="0">
                <a:latin typeface="Trebuchet MS" panose="020B0603020202020204" pitchFamily="34" charset="0"/>
              </a:rPr>
              <a:t>Don’t mourn for us</a:t>
            </a:r>
            <a:r>
              <a:rPr lang="en-US" sz="3200" dirty="0">
                <a:latin typeface="Trebuchet MS" panose="020B0603020202020204" pitchFamily="34" charset="0"/>
              </a:rPr>
              <a:t>” (Sinclair 1993).</a:t>
            </a:r>
          </a:p>
          <a:p>
            <a:pPr marL="514350" lvl="0" indent="-514350">
              <a:buAutoNum type="arabicParenR"/>
            </a:pPr>
            <a:r>
              <a:rPr lang="en-US" sz="3200" dirty="0">
                <a:latin typeface="Trebuchet MS" panose="020B0603020202020204" pitchFamily="34" charset="0"/>
              </a:rPr>
              <a:t>Most autistic persons do not want autism subtypes (Fletcher-Watson &amp; Happé 2019; Kapp &amp; Ne’eman 2019).</a:t>
            </a:r>
          </a:p>
          <a:p>
            <a:pPr marL="514350" lvl="0" indent="-514350">
              <a:buAutoNum type="arabicParenR"/>
            </a:pPr>
            <a:r>
              <a:rPr lang="en-US" sz="3200" dirty="0">
                <a:latin typeface="Trebuchet MS" panose="020B0603020202020204" pitchFamily="34" charset="0"/>
              </a:rPr>
              <a:t>Many autistic advocates &amp; researchers are against “</a:t>
            </a:r>
            <a:r>
              <a:rPr lang="en-US" sz="3200" i="1" dirty="0">
                <a:latin typeface="Trebuchet MS" panose="020B0603020202020204" pitchFamily="34" charset="0"/>
              </a:rPr>
              <a:t>Profound Autism</a:t>
            </a:r>
            <a:r>
              <a:rPr lang="en-US" sz="3200" dirty="0">
                <a:latin typeface="Trebuchet MS" panose="020B0603020202020204" pitchFamily="34" charset="0"/>
              </a:rPr>
              <a:t>” &amp; functioning labels (Kapp 2023).</a:t>
            </a:r>
          </a:p>
          <a:p>
            <a:pPr marL="514350" lvl="0" indent="-514350">
              <a:buAutoNum type="arabicParenR"/>
            </a:pPr>
            <a:r>
              <a:rPr lang="en-US" sz="3200" dirty="0">
                <a:latin typeface="Trebuchet MS" panose="020B0603020202020204" pitchFamily="34" charset="0"/>
              </a:rPr>
              <a:t>Recent activities e.g., Opposing AIMS-2 &amp; Spectrum10K.</a:t>
            </a:r>
          </a:p>
        </p:txBody>
      </p:sp>
    </p:spTree>
    <p:extLst>
      <p:ext uri="{BB962C8B-B14F-4D97-AF65-F5344CB8AC3E}">
        <p14:creationId xmlns:p14="http://schemas.microsoft.com/office/powerpoint/2010/main" val="2261811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1120835-F99D-4BAD-B940-A745995CE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/>
              <a:t>Critical reflections on autism advocacy on autism subtypes.</a:t>
            </a:r>
            <a:endParaRPr lang="en-GB" sz="11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A7F2B9D-67F5-42D5-B393-B92169F7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8584D-8F1A-46B4-838D-EE417A13F475}" type="slidenum">
              <a:rPr lang="en-GB" sz="1100" smtClean="0"/>
              <a:pPr/>
              <a:t>13</a:t>
            </a:fld>
            <a:endParaRPr lang="en-GB" sz="11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D427DD-325B-434D-8183-DE5099664DE3}"/>
              </a:ext>
            </a:extLst>
          </p:cNvPr>
          <p:cNvSpPr txBox="1"/>
          <p:nvPr/>
        </p:nvSpPr>
        <p:spPr>
          <a:xfrm>
            <a:off x="623888" y="765175"/>
            <a:ext cx="1094422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rebuchet MS" panose="020B0603020202020204" pitchFamily="34" charset="0"/>
              </a:rPr>
              <a:t>Rationale for both proposed subtypes.</a:t>
            </a:r>
          </a:p>
          <a:p>
            <a:endParaRPr lang="en-US" sz="3200" dirty="0">
              <a:latin typeface="Trebuchet MS" panose="020B0603020202020204" pitchFamily="34" charset="0"/>
            </a:endParaRPr>
          </a:p>
          <a:p>
            <a:pPr marL="342900" indent="-342900">
              <a:buAutoNum type="arabicParenR"/>
            </a:pPr>
            <a:r>
              <a:rPr lang="en-US" sz="3200" dirty="0">
                <a:latin typeface="Trebuchet MS" panose="020B0603020202020204" pitchFamily="34" charset="0"/>
              </a:rPr>
              <a:t>Has different support needs from other autistic persons.</a:t>
            </a:r>
          </a:p>
          <a:p>
            <a:pPr marL="342900" indent="-342900">
              <a:buAutoNum type="arabicParenR"/>
            </a:pPr>
            <a:r>
              <a:rPr lang="en-US" sz="3200" dirty="0">
                <a:latin typeface="Trebuchet MS" panose="020B0603020202020204" pitchFamily="34" charset="0"/>
              </a:rPr>
              <a:t>Prioritise needs of this vulnerable &amp; underserved group.</a:t>
            </a:r>
          </a:p>
          <a:p>
            <a:pPr marL="342900" indent="-342900">
              <a:buAutoNum type="arabicParenR"/>
            </a:pPr>
            <a:r>
              <a:rPr lang="en-US" sz="3200" dirty="0">
                <a:latin typeface="Trebuchet MS" panose="020B0603020202020204" pitchFamily="34" charset="0"/>
              </a:rPr>
              <a:t>Group is often excluded from research. </a:t>
            </a:r>
          </a:p>
          <a:p>
            <a:pPr marL="342900" indent="-342900">
              <a:buAutoNum type="arabicParenR"/>
            </a:pPr>
            <a:r>
              <a:rPr lang="en-US" sz="3200" dirty="0">
                <a:latin typeface="Trebuchet MS" panose="020B0603020202020204" pitchFamily="34" charset="0"/>
              </a:rPr>
              <a:t>Prioritise research funding to this group (Lutz 2021).</a:t>
            </a:r>
          </a:p>
          <a:p>
            <a:pPr marL="342900" indent="-342900">
              <a:buAutoNum type="arabicParenR"/>
            </a:pPr>
            <a:r>
              <a:rPr lang="en-US" sz="3200" dirty="0">
                <a:latin typeface="Trebuchet MS" panose="020B0603020202020204" pitchFamily="34" charset="0"/>
              </a:rPr>
              <a:t>Split autism category into two (Singer 2022).</a:t>
            </a:r>
          </a:p>
          <a:p>
            <a:pPr marL="342900" indent="-342900">
              <a:buAutoNum type="arabicParenR"/>
            </a:pPr>
            <a:r>
              <a:rPr lang="en-US" sz="3200" dirty="0">
                <a:latin typeface="Trebuchet MS" panose="020B0603020202020204" pitchFamily="34" charset="0"/>
              </a:rPr>
              <a:t>Strategic planning.</a:t>
            </a:r>
          </a:p>
          <a:p>
            <a:pPr marL="342900" indent="-342900">
              <a:buAutoNum type="arabicParenR"/>
            </a:pPr>
            <a:r>
              <a:rPr lang="en-US" sz="3200" dirty="0">
                <a:latin typeface="Trebuchet MS" panose="020B0603020202020204" pitchFamily="34" charset="0"/>
              </a:rPr>
              <a:t>Comparison of research findings.</a:t>
            </a:r>
          </a:p>
          <a:p>
            <a:pPr marL="342900" indent="-342900">
              <a:buAutoNum type="arabicParenR"/>
            </a:pPr>
            <a:r>
              <a:rPr lang="en-US" sz="3200" dirty="0">
                <a:latin typeface="Trebuchet MS" panose="020B0603020202020204" pitchFamily="34" charset="0"/>
              </a:rPr>
              <a:t>Enabling access to certain resources.</a:t>
            </a:r>
          </a:p>
          <a:p>
            <a:pPr marL="342900" indent="-342900">
              <a:buAutoNum type="arabicParenR"/>
            </a:pPr>
            <a:r>
              <a:rPr lang="en-US" sz="3200" dirty="0">
                <a:latin typeface="Trebuchet MS" panose="020B0603020202020204" pitchFamily="34" charset="0"/>
              </a:rPr>
              <a:t>To better understand CYP (Christie 2019).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EF1569-C554-4739-8548-482282E27188}"/>
              </a:ext>
            </a:extLst>
          </p:cNvPr>
          <p:cNvSpPr txBox="1"/>
          <p:nvPr/>
        </p:nvSpPr>
        <p:spPr>
          <a:xfrm>
            <a:off x="633219" y="180400"/>
            <a:ext cx="109492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WHO HAS A “</a:t>
            </a:r>
            <a:r>
              <a:rPr lang="en-US" sz="3200" b="1" i="1" dirty="0">
                <a:solidFill>
                  <a:srgbClr val="C00000"/>
                </a:solidFill>
                <a:latin typeface="Trebuchet MS" panose="020B0603020202020204" pitchFamily="34" charset="0"/>
              </a:rPr>
              <a:t>PATHOLOGICAL</a:t>
            </a:r>
            <a:r>
              <a:rPr lang="en-US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” NEED TO CONTROL WHOM?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234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897297" y="6356350"/>
            <a:ext cx="4225771" cy="365125"/>
          </a:xfrm>
        </p:spPr>
        <p:txBody>
          <a:bodyPr/>
          <a:lstStyle/>
          <a:p>
            <a:r>
              <a:rPr lang="en-US" dirty="0"/>
              <a:t>Critical reflections on autism advocacy on autism subtypes.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>
                <a:solidFill>
                  <a:srgbClr val="C00000"/>
                </a:solidFill>
              </a:rPr>
              <a:pPr/>
              <a:t>14</a:t>
            </a:fld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3888" y="180401"/>
            <a:ext cx="109442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 AN OLD ROLEPLAY.</a:t>
            </a:r>
          </a:p>
        </p:txBody>
      </p:sp>
      <p:sp>
        <p:nvSpPr>
          <p:cNvPr id="5" name="Rectangle 4"/>
          <p:cNvSpPr/>
          <p:nvPr/>
        </p:nvSpPr>
        <p:spPr>
          <a:xfrm>
            <a:off x="633219" y="774495"/>
            <a:ext cx="1094422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>
                <a:latin typeface="Trebuchet MS" panose="020B0603020202020204" pitchFamily="34" charset="0"/>
              </a:rPr>
              <a:t>PDA advocacy history.</a:t>
            </a:r>
          </a:p>
          <a:p>
            <a:pPr lvl="0"/>
            <a:endParaRPr lang="en-US" sz="3200" dirty="0">
              <a:latin typeface="Trebuchet MS" panose="020B0603020202020204" pitchFamily="34" charset="0"/>
            </a:endParaRPr>
          </a:p>
          <a:p>
            <a:pPr marL="514350" lvl="0" indent="-514350">
              <a:buAutoNum type="arabicParenR"/>
            </a:pPr>
            <a:r>
              <a:rPr lang="en-US" sz="3200" dirty="0">
                <a:latin typeface="Trebuchet MS" panose="020B0603020202020204" pitchFamily="34" charset="0"/>
              </a:rPr>
              <a:t>Traditionally driven by non-autistic persons.</a:t>
            </a:r>
          </a:p>
          <a:p>
            <a:pPr marL="514350" lvl="0" indent="-514350">
              <a:buAutoNum type="arabicParenR"/>
            </a:pPr>
            <a:r>
              <a:rPr lang="en-US" sz="3200" dirty="0">
                <a:latin typeface="Trebuchet MS" panose="020B0603020202020204" pitchFamily="34" charset="0"/>
              </a:rPr>
              <a:t>Caregivers are highly motivated to take part in research (O’Nions et al 2016b).</a:t>
            </a:r>
          </a:p>
          <a:p>
            <a:pPr marL="514350" lvl="0" indent="-514350">
              <a:buAutoNum type="arabicParenR"/>
            </a:pPr>
            <a:r>
              <a:rPr lang="en-US" sz="3200" dirty="0">
                <a:latin typeface="Trebuchet MS" panose="020B0603020202020204" pitchFamily="34" charset="0"/>
              </a:rPr>
              <a:t>“</a:t>
            </a:r>
            <a:r>
              <a:rPr lang="en-US" sz="3200" i="1" dirty="0">
                <a:latin typeface="Trebuchet MS" panose="020B0603020202020204" pitchFamily="34" charset="0"/>
              </a:rPr>
              <a:t>interest in the concept of PDA largely centres on the UK, it is at present a culture-bound concept</a:t>
            </a:r>
            <a:r>
              <a:rPr lang="en-US" sz="3200" dirty="0">
                <a:latin typeface="Trebuchet MS" panose="020B0603020202020204" pitchFamily="34" charset="0"/>
              </a:rPr>
              <a:t>” (O’Nions et al 2020, p398).</a:t>
            </a:r>
          </a:p>
          <a:p>
            <a:pPr marL="514350" lvl="0" indent="-514350">
              <a:buAutoNum type="arabicParenR"/>
            </a:pPr>
            <a:r>
              <a:rPr lang="en-US" sz="3200" dirty="0">
                <a:latin typeface="Trebuchet MS" panose="020B0603020202020204" pitchFamily="34" charset="0"/>
              </a:rPr>
              <a:t>UK PDA interest has risen sharply over last 10 years &amp; it way outstrips its research base (O’Nions &amp; Eaton 2021).</a:t>
            </a:r>
          </a:p>
          <a:p>
            <a:pPr marL="514350" lvl="0" indent="-514350">
              <a:buAutoNum type="arabicParenR"/>
            </a:pPr>
            <a:r>
              <a:rPr lang="en-US" sz="3200" dirty="0">
                <a:latin typeface="Trebuchet MS" panose="020B0603020202020204" pitchFamily="34" charset="0"/>
              </a:rPr>
              <a:t>Increasingly autistics supporting “</a:t>
            </a:r>
            <a:r>
              <a:rPr lang="en-US" sz="3200" i="1" dirty="0">
                <a:latin typeface="Trebuchet MS" panose="020B0603020202020204" pitchFamily="34" charset="0"/>
              </a:rPr>
              <a:t>PDA Profile of ASD</a:t>
            </a:r>
            <a:r>
              <a:rPr lang="en-US" sz="3200" dirty="0">
                <a:latin typeface="Trebuchet MS" panose="020B0603020202020204" pitchFamily="34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8617734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112DF97-359C-414A-9EE2-AA4EE5F41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/>
              <a:t>Critical reflections on autism advocacy on autism subtypes.</a:t>
            </a:r>
            <a:endParaRPr lang="en-GB" sz="11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2643465-B783-4238-B7AE-03F7EF47B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4BA4-4677-4BD1-9EE6-117499FF2004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47BB19-85AC-4474-B431-74A23501FBD7}"/>
              </a:ext>
            </a:extLst>
          </p:cNvPr>
          <p:cNvSpPr txBox="1"/>
          <p:nvPr/>
        </p:nvSpPr>
        <p:spPr>
          <a:xfrm>
            <a:off x="623887" y="765175"/>
            <a:ext cx="109442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3200" b="1" dirty="0">
                <a:latin typeface="Trebuchet MS" panose="020B0603020202020204" pitchFamily="34" charset="0"/>
              </a:rPr>
              <a:t>Internalised ableism… Image by Sally Cat.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1DB797-178A-4B0D-ABD6-84177ED1FD5A}"/>
              </a:ext>
            </a:extLst>
          </p:cNvPr>
          <p:cNvSpPr txBox="1"/>
          <p:nvPr/>
        </p:nvSpPr>
        <p:spPr>
          <a:xfrm>
            <a:off x="633219" y="180400"/>
            <a:ext cx="109442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n-US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S</a:t>
            </a:r>
            <a:r>
              <a:rPr lang="en-GB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PITTING IMAGES OR SPLITTING IMAGES?</a:t>
            </a:r>
          </a:p>
        </p:txBody>
      </p:sp>
      <p:pic>
        <p:nvPicPr>
          <p:cNvPr id="9" name="Picture 8" descr="May be an anime-style image of 2 people and text that says &quot;Hancock So Matt was Richard Woods all along! It all makes sense of why he was such an incompetent, arrogant, under- qualified twat&quot;">
            <a:hlinkClick r:id="rId2"/>
            <a:extLst>
              <a:ext uri="{FF2B5EF4-FFF2-40B4-BE49-F238E27FC236}">
                <a16:creationId xmlns:a16="http://schemas.microsoft.com/office/drawing/2014/main" id="{D7836AAD-A4EB-4303-928C-7E0D3543F9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612" y="1325719"/>
            <a:ext cx="7021585" cy="39535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3A4029F-61B6-4D9E-857C-CB772E0F1C41}"/>
              </a:ext>
            </a:extLst>
          </p:cNvPr>
          <p:cNvSpPr txBox="1"/>
          <p:nvPr/>
        </p:nvSpPr>
        <p:spPr>
          <a:xfrm>
            <a:off x="623887" y="5215230"/>
            <a:ext cx="1094422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AutoNum type="arabicParenR"/>
            </a:pPr>
            <a:r>
              <a:rPr lang="en-GB" sz="3200" dirty="0">
                <a:latin typeface="Trebuchet MS" panose="020B0603020202020204" pitchFamily="34" charset="0"/>
              </a:rPr>
              <a:t>Internalised ableism, e.g., Sally Cat’s defamatory petition against Damian Milton (Milton 2022).</a:t>
            </a:r>
            <a:endParaRPr lang="en-US" sz="32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706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Critical reflections on autism advocacy on autism subtypes.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>
                <a:solidFill>
                  <a:srgbClr val="C00000"/>
                </a:solidFill>
              </a:rPr>
              <a:pPr/>
              <a:t>16</a:t>
            </a:fld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3887" y="180403"/>
            <a:ext cx="109442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A FEATURE FILM?</a:t>
            </a:r>
          </a:p>
        </p:txBody>
      </p:sp>
      <p:sp>
        <p:nvSpPr>
          <p:cNvPr id="5" name="Rectangle 4"/>
          <p:cNvSpPr/>
          <p:nvPr/>
        </p:nvSpPr>
        <p:spPr>
          <a:xfrm>
            <a:off x="623888" y="1351375"/>
            <a:ext cx="1094422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>
                <a:latin typeface="Trebuchet MS" panose="020B0603020202020204" pitchFamily="34" charset="0"/>
              </a:rPr>
              <a:t>What do these features indicate?</a:t>
            </a:r>
          </a:p>
          <a:p>
            <a:pPr lvl="0"/>
            <a:endParaRPr lang="en-US" sz="3200" dirty="0">
              <a:latin typeface="Trebuchet MS" panose="020B0603020202020204" pitchFamily="34" charset="0"/>
            </a:endParaRPr>
          </a:p>
          <a:p>
            <a:pPr marL="514350" indent="-514350">
              <a:buAutoNum type="arabicParenR"/>
            </a:pPr>
            <a:r>
              <a:rPr lang="en-US" sz="3200" dirty="0">
                <a:latin typeface="Trebuchet MS" panose="020B0603020202020204" pitchFamily="34" charset="0"/>
              </a:rPr>
              <a:t>“</a:t>
            </a:r>
            <a:r>
              <a:rPr lang="en-US" sz="3200" i="1" dirty="0">
                <a:latin typeface="Trebuchet MS" panose="020B0603020202020204" pitchFamily="34" charset="0"/>
              </a:rPr>
              <a:t>I complain about illness or physical incapacity to avoid a request or demand.</a:t>
            </a:r>
            <a:r>
              <a:rPr lang="en-US" sz="3200" dirty="0">
                <a:latin typeface="Trebuchet MS" panose="020B0603020202020204" pitchFamily="34" charset="0"/>
              </a:rPr>
              <a:t>” (Egan et al 2019, p485).</a:t>
            </a:r>
          </a:p>
          <a:p>
            <a:pPr marL="514350" indent="-514350">
              <a:buAutoNum type="arabicParenR"/>
            </a:pPr>
            <a:r>
              <a:rPr lang="en-US" sz="3200" dirty="0">
                <a:latin typeface="Trebuchet MS" panose="020B0603020202020204" pitchFamily="34" charset="0"/>
              </a:rPr>
              <a:t>“</a:t>
            </a:r>
            <a:r>
              <a:rPr lang="en-US" sz="3200" i="1" dirty="0">
                <a:latin typeface="Trebuchet MS" panose="020B0603020202020204" pitchFamily="34" charset="0"/>
              </a:rPr>
              <a:t>Attempts to negotiate better terms with adults.</a:t>
            </a:r>
            <a:r>
              <a:rPr lang="en-US" sz="3200" dirty="0">
                <a:latin typeface="Trebuchet MS" panose="020B0603020202020204" pitchFamily="34" charset="0"/>
              </a:rPr>
              <a:t>” (O’Nions et al 2014, p763).</a:t>
            </a:r>
          </a:p>
          <a:p>
            <a:pPr marL="514350" indent="-514350">
              <a:buAutoNum type="arabicParenR"/>
            </a:pPr>
            <a:r>
              <a:rPr lang="en-US" sz="3200" dirty="0">
                <a:latin typeface="Trebuchet MS" panose="020B0603020202020204" pitchFamily="34" charset="0"/>
              </a:rPr>
              <a:t>“</a:t>
            </a:r>
            <a:r>
              <a:rPr lang="en-US" sz="3200" i="1" dirty="0">
                <a:latin typeface="Trebuchet MS" panose="020B0603020202020204" pitchFamily="34" charset="0"/>
              </a:rPr>
              <a:t>Apparently manipulative behaviour.</a:t>
            </a:r>
            <a:r>
              <a:rPr lang="en-US" sz="3200" dirty="0">
                <a:latin typeface="Trebuchet MS" panose="020B0603020202020204" pitchFamily="34" charset="0"/>
              </a:rPr>
              <a:t>” (O’Nions et al 2016a, p415).</a:t>
            </a:r>
          </a:p>
        </p:txBody>
      </p:sp>
    </p:spTree>
    <p:extLst>
      <p:ext uri="{BB962C8B-B14F-4D97-AF65-F5344CB8AC3E}">
        <p14:creationId xmlns:p14="http://schemas.microsoft.com/office/powerpoint/2010/main" val="533902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884"/>
    </mc:Choice>
    <mc:Fallback xmlns="">
      <p:transition spd="slow" advTm="40884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1120835-F99D-4BAD-B940-A745995CE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/>
              <a:t>Critical reflections on autism advocacy on autism subtypes.</a:t>
            </a:r>
            <a:endParaRPr lang="en-GB" sz="11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A7F2B9D-67F5-42D5-B393-B92169F7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8584D-8F1A-46B4-838D-EE417A13F475}" type="slidenum">
              <a:rPr lang="en-GB" sz="1100" smtClean="0"/>
              <a:pPr/>
              <a:t>17</a:t>
            </a:fld>
            <a:endParaRPr lang="en-GB" sz="11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D427DD-325B-434D-8183-DE5099664DE3}"/>
              </a:ext>
            </a:extLst>
          </p:cNvPr>
          <p:cNvSpPr txBox="1"/>
          <p:nvPr/>
        </p:nvSpPr>
        <p:spPr>
          <a:xfrm>
            <a:off x="633219" y="1474304"/>
            <a:ext cx="1094422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rebuchet MS" panose="020B0603020202020204" pitchFamily="34" charset="0"/>
              </a:rPr>
              <a:t>Proposed subtypes problems for self-advocacy.</a:t>
            </a:r>
          </a:p>
          <a:p>
            <a:endParaRPr lang="en-US" sz="3200" dirty="0">
              <a:latin typeface="Trebuchet MS" panose="020B0603020202020204" pitchFamily="34" charset="0"/>
            </a:endParaRPr>
          </a:p>
          <a:p>
            <a:pPr marL="514350" indent="-514350">
              <a:buAutoNum type="arabicParenR"/>
            </a:pPr>
            <a:r>
              <a:rPr lang="en-US" sz="3200" dirty="0">
                <a:latin typeface="Trebuchet MS" panose="020B0603020202020204" pitchFamily="34" charset="0"/>
              </a:rPr>
              <a:t>Many features pathologised in PDA, are those people often express to exert their self-agency when distressed/ stressed (Moore 2020).</a:t>
            </a:r>
          </a:p>
          <a:p>
            <a:pPr marL="514350" indent="-514350">
              <a:buAutoNum type="arabicParenR"/>
            </a:pPr>
            <a:r>
              <a:rPr lang="en-US" sz="3200" dirty="0">
                <a:latin typeface="Trebuchet MS" panose="020B0603020202020204" pitchFamily="34" charset="0"/>
              </a:rPr>
              <a:t>“</a:t>
            </a:r>
            <a:r>
              <a:rPr lang="en-US" sz="3200" i="1" dirty="0">
                <a:latin typeface="Trebuchet MS" panose="020B0603020202020204" pitchFamily="34" charset="0"/>
              </a:rPr>
              <a:t>PDA Profile of ASD</a:t>
            </a:r>
            <a:r>
              <a:rPr lang="en-US" sz="3200" dirty="0">
                <a:latin typeface="Trebuchet MS" panose="020B0603020202020204" pitchFamily="34" charset="0"/>
              </a:rPr>
              <a:t>” represents pathologising of autistic advocacy (Milton 2017; Woods 2017).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EF1569-C554-4739-8548-482282E27188}"/>
              </a:ext>
            </a:extLst>
          </p:cNvPr>
          <p:cNvSpPr txBox="1"/>
          <p:nvPr/>
        </p:nvSpPr>
        <p:spPr>
          <a:xfrm>
            <a:off x="633219" y="180400"/>
            <a:ext cx="109492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WHO HAS A “</a:t>
            </a:r>
            <a:r>
              <a:rPr lang="en-US" sz="3200" b="1" i="1" dirty="0">
                <a:solidFill>
                  <a:srgbClr val="C00000"/>
                </a:solidFill>
                <a:latin typeface="Trebuchet MS" panose="020B0603020202020204" pitchFamily="34" charset="0"/>
              </a:rPr>
              <a:t>PATHOLOGICAL</a:t>
            </a:r>
            <a:r>
              <a:rPr lang="en-US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” NEED TO CONTROL WHOM?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7897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1120835-F99D-4BAD-B940-A745995CE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/>
              <a:t>Critical reflections on autism advocacy on autism subtypes.</a:t>
            </a:r>
            <a:endParaRPr lang="en-GB" sz="11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A7F2B9D-67F5-42D5-B393-B92169F7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8584D-8F1A-46B4-838D-EE417A13F475}" type="slidenum">
              <a:rPr lang="en-GB" sz="1100" smtClean="0"/>
              <a:pPr/>
              <a:t>18</a:t>
            </a:fld>
            <a:endParaRPr lang="en-GB" sz="11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D427DD-325B-434D-8183-DE5099664DE3}"/>
              </a:ext>
            </a:extLst>
          </p:cNvPr>
          <p:cNvSpPr txBox="1"/>
          <p:nvPr/>
        </p:nvSpPr>
        <p:spPr>
          <a:xfrm>
            <a:off x="633219" y="1129069"/>
            <a:ext cx="109442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rebuchet MS" panose="020B0603020202020204" pitchFamily="34" charset="0"/>
              </a:rPr>
              <a:t>Proposed subtypes problems for self-advocacy.</a:t>
            </a:r>
          </a:p>
          <a:p>
            <a:endParaRPr lang="en-US" sz="3200" dirty="0">
              <a:latin typeface="Trebuchet MS" panose="020B0603020202020204" pitchFamily="34" charset="0"/>
            </a:endParaRPr>
          </a:p>
          <a:p>
            <a:pPr marL="514350" indent="-514350">
              <a:buAutoNum type="arabicParenR"/>
            </a:pPr>
            <a:r>
              <a:rPr lang="en-US" sz="3200" dirty="0">
                <a:latin typeface="Trebuchet MS" panose="020B0603020202020204" pitchFamily="34" charset="0"/>
              </a:rPr>
              <a:t>“</a:t>
            </a:r>
            <a:r>
              <a:rPr lang="en-US" sz="3200" i="1" dirty="0">
                <a:latin typeface="Trebuchet MS" panose="020B0603020202020204" pitchFamily="34" charset="0"/>
              </a:rPr>
              <a:t>When people generally said to be incapable of communication find ways of making clear what they do and don’t want through means other than words, this is self-advocacy” (p. 223). Baggs clarified that self-advocacy includes what some refer to as behavioral problems in response to abuse or violence against them [176].</a:t>
            </a:r>
            <a:r>
              <a:rPr lang="en-US" sz="3200" dirty="0">
                <a:latin typeface="Trebuchet MS" panose="020B0603020202020204" pitchFamily="34" charset="0"/>
              </a:rPr>
              <a:t>” (Kapp 2023, p10).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EF1569-C554-4739-8548-482282E27188}"/>
              </a:ext>
            </a:extLst>
          </p:cNvPr>
          <p:cNvSpPr txBox="1"/>
          <p:nvPr/>
        </p:nvSpPr>
        <p:spPr>
          <a:xfrm>
            <a:off x="633219" y="180400"/>
            <a:ext cx="109492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WHO HAS A “</a:t>
            </a:r>
            <a:r>
              <a:rPr lang="en-US" sz="3200" b="1" i="1" dirty="0">
                <a:solidFill>
                  <a:srgbClr val="C00000"/>
                </a:solidFill>
                <a:latin typeface="Trebuchet MS" panose="020B0603020202020204" pitchFamily="34" charset="0"/>
              </a:rPr>
              <a:t>PATHOLOGICAL</a:t>
            </a:r>
            <a:r>
              <a:rPr lang="en-US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” NEED TO CONTROL WHOM?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2715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1120835-F99D-4BAD-B940-A745995CE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/>
              <a:t>Critical reflections on autism advocacy on autism subtypes.</a:t>
            </a:r>
            <a:endParaRPr lang="en-GB" sz="11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A7F2B9D-67F5-42D5-B393-B92169F7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8584D-8F1A-46B4-838D-EE417A13F475}" type="slidenum">
              <a:rPr lang="en-GB" sz="1100" smtClean="0"/>
              <a:pPr/>
              <a:t>19</a:t>
            </a:fld>
            <a:endParaRPr lang="en-GB" sz="11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D427DD-325B-434D-8183-DE5099664DE3}"/>
              </a:ext>
            </a:extLst>
          </p:cNvPr>
          <p:cNvSpPr txBox="1"/>
          <p:nvPr/>
        </p:nvSpPr>
        <p:spPr>
          <a:xfrm>
            <a:off x="633219" y="970448"/>
            <a:ext cx="1094422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rebuchet MS" panose="020B0603020202020204" pitchFamily="34" charset="0"/>
              </a:rPr>
              <a:t>Proposed subtypes problems for advocacy.</a:t>
            </a:r>
          </a:p>
          <a:p>
            <a:endParaRPr lang="en-US" sz="3200" dirty="0">
              <a:latin typeface="Trebuchet MS" panose="020B0603020202020204" pitchFamily="34" charset="0"/>
            </a:endParaRPr>
          </a:p>
          <a:p>
            <a:pPr marL="514350" indent="-514350">
              <a:buAutoNum type="arabicParenR"/>
            </a:pPr>
            <a:r>
              <a:rPr lang="en-US" sz="3200" dirty="0">
                <a:latin typeface="Trebuchet MS" panose="020B0603020202020204" pitchFamily="34" charset="0"/>
              </a:rPr>
              <a:t>PDA contains many unpleasant-criminal behaviours which requires intent to commit them (Woods 2022b).</a:t>
            </a:r>
          </a:p>
          <a:p>
            <a:pPr marL="514350" indent="-514350">
              <a:buAutoNum type="arabicParenR"/>
            </a:pPr>
            <a:r>
              <a:rPr lang="en-US" sz="3200" dirty="0">
                <a:latin typeface="Trebuchet MS" panose="020B0603020202020204" pitchFamily="34" charset="0"/>
              </a:rPr>
              <a:t>PDA, but not autistic traits predicted stalking (Linenberg 2021).</a:t>
            </a:r>
          </a:p>
          <a:p>
            <a:pPr marL="514350" indent="-514350">
              <a:buAutoNum type="arabicParenR"/>
            </a:pPr>
            <a:r>
              <a:rPr lang="en-US" sz="3200" dirty="0">
                <a:latin typeface="Trebuchet MS" panose="020B0603020202020204" pitchFamily="34" charset="0"/>
              </a:rPr>
              <a:t>PDA does not have ToM deficits (Bishop 2018).</a:t>
            </a:r>
          </a:p>
          <a:p>
            <a:pPr marL="514350" indent="-514350">
              <a:buAutoNum type="arabicParenR"/>
            </a:pPr>
            <a:r>
              <a:rPr lang="en-US" sz="3200" dirty="0">
                <a:latin typeface="Trebuchet MS" panose="020B0603020202020204" pitchFamily="34" charset="0"/>
              </a:rPr>
              <a:t>PDA’s social avoidance behaviours described as “</a:t>
            </a:r>
            <a:r>
              <a:rPr lang="en-US" sz="3200" i="1" dirty="0">
                <a:latin typeface="Trebuchet MS" panose="020B0603020202020204" pitchFamily="34" charset="0"/>
              </a:rPr>
              <a:t>manipulative</a:t>
            </a:r>
            <a:r>
              <a:rPr lang="en-US" sz="3200" dirty="0">
                <a:latin typeface="Trebuchet MS" panose="020B0603020202020204" pitchFamily="34" charset="0"/>
              </a:rPr>
              <a:t>” or “</a:t>
            </a:r>
            <a:r>
              <a:rPr lang="en-US" sz="3200" i="1" dirty="0">
                <a:latin typeface="Trebuchet MS" panose="020B0603020202020204" pitchFamily="34" charset="0"/>
              </a:rPr>
              <a:t>strategic</a:t>
            </a:r>
            <a:r>
              <a:rPr lang="en-US" sz="3200" dirty="0">
                <a:latin typeface="Trebuchet MS" panose="020B0603020202020204" pitchFamily="34" charset="0"/>
              </a:rPr>
              <a:t>”, gives others carte blanche to ignore our views (Woods 2017).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EF1569-C554-4739-8548-482282E27188}"/>
              </a:ext>
            </a:extLst>
          </p:cNvPr>
          <p:cNvSpPr txBox="1"/>
          <p:nvPr/>
        </p:nvSpPr>
        <p:spPr>
          <a:xfrm>
            <a:off x="633219" y="180400"/>
            <a:ext cx="109492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WHO HAS A “</a:t>
            </a:r>
            <a:r>
              <a:rPr lang="en-US" sz="3200" b="1" i="1" dirty="0">
                <a:solidFill>
                  <a:srgbClr val="C00000"/>
                </a:solidFill>
                <a:latin typeface="Trebuchet MS" panose="020B0603020202020204" pitchFamily="34" charset="0"/>
              </a:rPr>
              <a:t>PATHOLOGICAL</a:t>
            </a:r>
            <a:r>
              <a:rPr lang="en-US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” NEED TO CONTROL WHOM?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619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2D4D5F5-AE76-4B46-9B68-3E6F98457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Critical reflections on autism advocacy on autism subtypes.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CF79353-CE6F-4A37-B376-7FAB3E565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4BA4-4677-4BD1-9EE6-117499FF2004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0BFCCE-EE40-448B-A941-6798CB82E33D}"/>
              </a:ext>
            </a:extLst>
          </p:cNvPr>
          <p:cNvSpPr txBox="1"/>
          <p:nvPr/>
        </p:nvSpPr>
        <p:spPr>
          <a:xfrm>
            <a:off x="623888" y="1721429"/>
            <a:ext cx="1094422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3200" b="1" dirty="0">
                <a:latin typeface="Trebuchet MS" panose="020B0603020202020204" pitchFamily="34" charset="0"/>
              </a:rPr>
              <a:t>Conflicts of interest.</a:t>
            </a:r>
          </a:p>
          <a:p>
            <a:pPr lvl="0"/>
            <a:endParaRPr lang="en-GB" sz="32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marL="514350" indent="-514350">
              <a:buFontTx/>
              <a:buAutoNum type="arabicParenR"/>
            </a:pPr>
            <a:r>
              <a:rPr lang="en-US" sz="3200" dirty="0">
                <a:solidFill>
                  <a:prstClr val="black"/>
                </a:solidFill>
                <a:latin typeface="Trebuchet MS" panose="020B0603020202020204" pitchFamily="34" charset="0"/>
              </a:rPr>
              <a:t>Developing various PDA tools.</a:t>
            </a:r>
          </a:p>
          <a:p>
            <a:pPr marL="514350" indent="-514350">
              <a:buAutoNum type="arabicParenR"/>
            </a:pPr>
            <a:r>
              <a:rPr lang="en-US" sz="3200" dirty="0">
                <a:solidFill>
                  <a:prstClr val="black"/>
                </a:solidFill>
                <a:latin typeface="Trebuchet MS" panose="020B0603020202020204" pitchFamily="34" charset="0"/>
              </a:rPr>
              <a:t>Income from delivering training sessions on PDA. </a:t>
            </a:r>
          </a:p>
          <a:p>
            <a:pPr marL="514350" indent="-514350">
              <a:buFontTx/>
              <a:buAutoNum type="arabicParenR"/>
            </a:pPr>
            <a:r>
              <a:rPr lang="en-US" sz="3200" dirty="0">
                <a:solidFill>
                  <a:prstClr val="black"/>
                </a:solidFill>
                <a:latin typeface="Trebuchet MS" panose="020B0603020202020204" pitchFamily="34" charset="0"/>
              </a:rPr>
              <a:t>Reluctantly advocates for it to be diagnosed as a standalone construct.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632520-CC7D-4B36-BE54-099F59F320B2}"/>
              </a:ext>
            </a:extLst>
          </p:cNvPr>
          <p:cNvSpPr txBox="1"/>
          <p:nvPr/>
        </p:nvSpPr>
        <p:spPr>
          <a:xfrm>
            <a:off x="633219" y="176643"/>
            <a:ext cx="109442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PROFILING MYSELF.</a:t>
            </a:r>
          </a:p>
        </p:txBody>
      </p:sp>
    </p:spTree>
    <p:extLst>
      <p:ext uri="{BB962C8B-B14F-4D97-AF65-F5344CB8AC3E}">
        <p14:creationId xmlns:p14="http://schemas.microsoft.com/office/powerpoint/2010/main" val="10694203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1120835-F99D-4BAD-B940-A745995CE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/>
              <a:t>Critical reflections on autism advocacy on autism subtypes.</a:t>
            </a:r>
            <a:endParaRPr lang="en-GB" sz="11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A7F2B9D-67F5-42D5-B393-B92169F7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8584D-8F1A-46B4-838D-EE417A13F475}" type="slidenum">
              <a:rPr lang="en-GB" sz="1100" smtClean="0"/>
              <a:pPr/>
              <a:t>20</a:t>
            </a:fld>
            <a:endParaRPr lang="en-GB" sz="11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D427DD-325B-434D-8183-DE5099664DE3}"/>
              </a:ext>
            </a:extLst>
          </p:cNvPr>
          <p:cNvSpPr txBox="1"/>
          <p:nvPr/>
        </p:nvSpPr>
        <p:spPr>
          <a:xfrm>
            <a:off x="633219" y="1119795"/>
            <a:ext cx="1094422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rebuchet MS" panose="020B0603020202020204" pitchFamily="34" charset="0"/>
              </a:rPr>
              <a:t>Proposed subtypes problems for advocacy.</a:t>
            </a:r>
          </a:p>
          <a:p>
            <a:endParaRPr lang="en-US" sz="3200" dirty="0">
              <a:latin typeface="Trebuchet MS" panose="020B0603020202020204" pitchFamily="34" charset="0"/>
            </a:endParaRPr>
          </a:p>
          <a:p>
            <a:pPr marL="514350" indent="-514350">
              <a:buAutoNum type="arabicParenR"/>
            </a:pPr>
            <a:r>
              <a:rPr lang="en-US" sz="3200" dirty="0">
                <a:latin typeface="Trebuchet MS" panose="020B0603020202020204" pitchFamily="34" charset="0"/>
              </a:rPr>
              <a:t>“</a:t>
            </a:r>
            <a:r>
              <a:rPr lang="en-US" sz="3200" i="1" dirty="0">
                <a:latin typeface="Trebuchet MS" panose="020B0603020202020204" pitchFamily="34" charset="0"/>
              </a:rPr>
              <a:t>Profound Autism</a:t>
            </a:r>
            <a:r>
              <a:rPr lang="en-US" sz="3200" dirty="0">
                <a:latin typeface="Trebuchet MS" panose="020B0603020202020204" pitchFamily="34" charset="0"/>
              </a:rPr>
              <a:t>” advocates claiming autistic neurodiversity supporters are harassing them (Singer et al 2023).</a:t>
            </a:r>
          </a:p>
          <a:p>
            <a:pPr marL="514350" indent="-514350">
              <a:buAutoNum type="arabicParenR"/>
            </a:pPr>
            <a:r>
              <a:rPr lang="en-US" sz="3200" dirty="0">
                <a:latin typeface="Trebuchet MS" panose="020B0603020202020204" pitchFamily="34" charset="0"/>
              </a:rPr>
              <a:t>“</a:t>
            </a:r>
            <a:r>
              <a:rPr lang="en-US" sz="3200" i="1" dirty="0">
                <a:latin typeface="Trebuchet MS" panose="020B0603020202020204" pitchFamily="34" charset="0"/>
              </a:rPr>
              <a:t>Non-disabled</a:t>
            </a:r>
            <a:r>
              <a:rPr lang="en-US" sz="3200" dirty="0">
                <a:latin typeface="Trebuchet MS" panose="020B0603020202020204" pitchFamily="34" charset="0"/>
              </a:rPr>
              <a:t>” autistic persons cannot advocate for those with “</a:t>
            </a:r>
            <a:r>
              <a:rPr lang="en-US" sz="3200" i="1" dirty="0">
                <a:latin typeface="Trebuchet MS" panose="020B0603020202020204" pitchFamily="34" charset="0"/>
              </a:rPr>
              <a:t>Profound Autism</a:t>
            </a:r>
            <a:r>
              <a:rPr lang="en-US" sz="3200" dirty="0">
                <a:latin typeface="Trebuchet MS" panose="020B0603020202020204" pitchFamily="34" charset="0"/>
              </a:rPr>
              <a:t>” (Singer 2022).</a:t>
            </a:r>
          </a:p>
          <a:p>
            <a:pPr marL="514350" indent="-514350">
              <a:buAutoNum type="arabicParenR"/>
            </a:pPr>
            <a:r>
              <a:rPr lang="en-US" sz="3200" dirty="0">
                <a:latin typeface="Trebuchet MS" panose="020B0603020202020204" pitchFamily="34" charset="0"/>
              </a:rPr>
              <a:t>Ignore preferences of “</a:t>
            </a:r>
            <a:r>
              <a:rPr lang="en-US" sz="3200" i="1" dirty="0">
                <a:latin typeface="Trebuchet MS" panose="020B0603020202020204" pitchFamily="34" charset="0"/>
              </a:rPr>
              <a:t>non-disabled</a:t>
            </a:r>
            <a:r>
              <a:rPr lang="en-US" sz="3200" dirty="0">
                <a:latin typeface="Trebuchet MS" panose="020B0603020202020204" pitchFamily="34" charset="0"/>
              </a:rPr>
              <a:t>” autistic persons.</a:t>
            </a:r>
          </a:p>
          <a:p>
            <a:pPr marL="514350" indent="-514350">
              <a:buAutoNum type="arabicParenR"/>
            </a:pPr>
            <a:r>
              <a:rPr lang="en-US" sz="3200" dirty="0">
                <a:latin typeface="Trebuchet MS" panose="020B0603020202020204" pitchFamily="34" charset="0"/>
              </a:rPr>
              <a:t>“</a:t>
            </a:r>
            <a:r>
              <a:rPr lang="en-US" sz="3200" i="1" dirty="0">
                <a:latin typeface="Trebuchet MS" panose="020B0603020202020204" pitchFamily="34" charset="0"/>
              </a:rPr>
              <a:t>Profound Autism</a:t>
            </a:r>
            <a:r>
              <a:rPr lang="en-US" sz="3200" dirty="0">
                <a:latin typeface="Trebuchet MS" panose="020B0603020202020204" pitchFamily="34" charset="0"/>
              </a:rPr>
              <a:t>” &amp; other ableist terms should be used (Singer et al 2023).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EF1569-C554-4739-8548-482282E27188}"/>
              </a:ext>
            </a:extLst>
          </p:cNvPr>
          <p:cNvSpPr txBox="1"/>
          <p:nvPr/>
        </p:nvSpPr>
        <p:spPr>
          <a:xfrm>
            <a:off x="633219" y="184253"/>
            <a:ext cx="109492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WHO HAS A “</a:t>
            </a:r>
            <a:r>
              <a:rPr lang="en-US" sz="3200" b="1" i="1" dirty="0">
                <a:solidFill>
                  <a:srgbClr val="C00000"/>
                </a:solidFill>
                <a:latin typeface="Trebuchet MS" panose="020B0603020202020204" pitchFamily="34" charset="0"/>
              </a:rPr>
              <a:t>PATHOLOGICAL</a:t>
            </a:r>
            <a:r>
              <a:rPr lang="en-US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” NEED TO CONTROL WHOM?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584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1120835-F99D-4BAD-B940-A745995CE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/>
              <a:t>Critical reflections on autism advocacy on autism subtypes.</a:t>
            </a:r>
            <a:endParaRPr lang="en-GB" sz="11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A7F2B9D-67F5-42D5-B393-B92169F7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8584D-8F1A-46B4-838D-EE417A13F475}" type="slidenum">
              <a:rPr lang="en-GB" sz="1100" smtClean="0"/>
              <a:pPr/>
              <a:t>21</a:t>
            </a:fld>
            <a:endParaRPr lang="en-GB" sz="11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D427DD-325B-434D-8183-DE5099664DE3}"/>
              </a:ext>
            </a:extLst>
          </p:cNvPr>
          <p:cNvSpPr txBox="1"/>
          <p:nvPr/>
        </p:nvSpPr>
        <p:spPr>
          <a:xfrm>
            <a:off x="633222" y="1549014"/>
            <a:ext cx="1094422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rebuchet MS" panose="020B0603020202020204" pitchFamily="34" charset="0"/>
              </a:rPr>
              <a:t>Proposed subtypes problems for advocacy.</a:t>
            </a:r>
          </a:p>
          <a:p>
            <a:endParaRPr lang="en-US" sz="3200" dirty="0">
              <a:latin typeface="Trebuchet MS" panose="020B0603020202020204" pitchFamily="34" charset="0"/>
            </a:endParaRPr>
          </a:p>
          <a:p>
            <a:pPr marL="514350" indent="-514350">
              <a:buAutoNum type="arabicParenR"/>
            </a:pPr>
            <a:r>
              <a:rPr lang="en-US" sz="3200" dirty="0">
                <a:latin typeface="Trebuchet MS" panose="020B0603020202020204" pitchFamily="34" charset="0"/>
              </a:rPr>
              <a:t>“</a:t>
            </a:r>
            <a:r>
              <a:rPr lang="en-US" sz="3200" i="1" dirty="0">
                <a:latin typeface="Trebuchet MS" panose="020B0603020202020204" pitchFamily="34" charset="0"/>
              </a:rPr>
              <a:t>Profound Autism</a:t>
            </a:r>
            <a:r>
              <a:rPr lang="en-US" sz="3200" dirty="0">
                <a:latin typeface="Trebuchet MS" panose="020B0603020202020204" pitchFamily="34" charset="0"/>
              </a:rPr>
              <a:t>” intended for those who cannot advocate (ASF 2022; Singer 2022; Singer et al 2023). </a:t>
            </a:r>
          </a:p>
          <a:p>
            <a:pPr marL="514350" indent="-514350">
              <a:buFontTx/>
              <a:buAutoNum type="arabicParenR"/>
            </a:pPr>
            <a:r>
              <a:rPr lang="en-US" sz="3200" dirty="0">
                <a:latin typeface="Trebuchet MS" panose="020B0603020202020204" pitchFamily="34" charset="0"/>
              </a:rPr>
              <a:t>Autistic IQ scores often depends on context of the IQ test &amp; the tool being used, e.g., best tool to RPM (Kapp 2023).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EF1569-C554-4739-8548-482282E27188}"/>
              </a:ext>
            </a:extLst>
          </p:cNvPr>
          <p:cNvSpPr txBox="1"/>
          <p:nvPr/>
        </p:nvSpPr>
        <p:spPr>
          <a:xfrm>
            <a:off x="633219" y="184253"/>
            <a:ext cx="109492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WHO HAS A “</a:t>
            </a:r>
            <a:r>
              <a:rPr lang="en-US" sz="3200" b="1" i="1" dirty="0">
                <a:solidFill>
                  <a:srgbClr val="C00000"/>
                </a:solidFill>
                <a:latin typeface="Trebuchet MS" panose="020B0603020202020204" pitchFamily="34" charset="0"/>
              </a:rPr>
              <a:t>PATHOLOGICAL</a:t>
            </a:r>
            <a:r>
              <a:rPr lang="en-US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” NEED TO CONTROL WHOM?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7336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2D4D5F5-AE76-4B46-9B68-3E6F98457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Critical reflections on autism advocacy on autism subtypes.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CF79353-CE6F-4A37-B376-7FAB3E565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4BA4-4677-4BD1-9EE6-117499FF2004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632520-CC7D-4B36-BE54-099F59F320B2}"/>
              </a:ext>
            </a:extLst>
          </p:cNvPr>
          <p:cNvSpPr txBox="1"/>
          <p:nvPr/>
        </p:nvSpPr>
        <p:spPr>
          <a:xfrm>
            <a:off x="633219" y="180400"/>
            <a:ext cx="109442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CIRCLE WARS.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C222EDF-9325-8287-D526-6C023B74F30A}"/>
              </a:ext>
            </a:extLst>
          </p:cNvPr>
          <p:cNvGrpSpPr/>
          <p:nvPr/>
        </p:nvGrpSpPr>
        <p:grpSpPr>
          <a:xfrm>
            <a:off x="1680880" y="851775"/>
            <a:ext cx="8830240" cy="5649870"/>
            <a:chOff x="791884" y="928753"/>
            <a:chExt cx="8830240" cy="5649870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098EC25-E300-D4FF-369C-38F08B9EEC83}"/>
                </a:ext>
              </a:extLst>
            </p:cNvPr>
            <p:cNvSpPr txBox="1"/>
            <p:nvPr/>
          </p:nvSpPr>
          <p:spPr>
            <a:xfrm>
              <a:off x="1351676" y="928753"/>
              <a:ext cx="76884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u="sng" dirty="0">
                  <a:latin typeface="Trebuchet MS" panose="020B0603020202020204" pitchFamily="34" charset="0"/>
                </a:rPr>
                <a:t>DSM-5 AUTISM, “</a:t>
              </a:r>
              <a:r>
                <a:rPr lang="en-GB" sz="1600" b="1" i="1" u="sng" dirty="0">
                  <a:latin typeface="Trebuchet MS" panose="020B0603020202020204" pitchFamily="34" charset="0"/>
                </a:rPr>
                <a:t>PROFOUND AUTISM</a:t>
              </a:r>
              <a:r>
                <a:rPr lang="en-GB" sz="1600" b="1" u="sng" dirty="0">
                  <a:latin typeface="Trebuchet MS" panose="020B0603020202020204" pitchFamily="34" charset="0"/>
                </a:rPr>
                <a:t>”, &amp; “</a:t>
              </a:r>
              <a:r>
                <a:rPr lang="en-GB" sz="1600" b="1" i="1" u="sng" dirty="0">
                  <a:latin typeface="Trebuchet MS" panose="020B0603020202020204" pitchFamily="34" charset="0"/>
                </a:rPr>
                <a:t>PATHOLOGICAL</a:t>
              </a:r>
              <a:r>
                <a:rPr lang="en-GB" sz="1600" b="1" u="sng" dirty="0">
                  <a:latin typeface="Trebuchet MS" panose="020B0603020202020204" pitchFamily="34" charset="0"/>
                </a:rPr>
                <a:t>” DEMAND-AVOIDANCE RELATIVE SUPPORT NEEDS COMPARED TO IQ.</a:t>
              </a: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C7C9701B-13FE-AFFF-F891-C16B25C458BB}"/>
                </a:ext>
              </a:extLst>
            </p:cNvPr>
            <p:cNvGrpSpPr/>
            <p:nvPr/>
          </p:nvGrpSpPr>
          <p:grpSpPr>
            <a:xfrm>
              <a:off x="791884" y="1551963"/>
              <a:ext cx="8830240" cy="5026660"/>
              <a:chOff x="791884" y="1551963"/>
              <a:chExt cx="8830240" cy="5026660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38CBEE66-4091-49D9-4CBF-2D98A015DFDC}"/>
                  </a:ext>
                </a:extLst>
              </p:cNvPr>
              <p:cNvGrpSpPr/>
              <p:nvPr/>
            </p:nvGrpSpPr>
            <p:grpSpPr>
              <a:xfrm>
                <a:off x="791884" y="1551963"/>
                <a:ext cx="6695930" cy="5026660"/>
                <a:chOff x="791884" y="1551963"/>
                <a:chExt cx="6695930" cy="5026660"/>
              </a:xfrm>
            </p:grpSpPr>
            <p:grpSp>
              <p:nvGrpSpPr>
                <p:cNvPr id="12" name="Group 11">
                  <a:extLst>
                    <a:ext uri="{FF2B5EF4-FFF2-40B4-BE49-F238E27FC236}">
                      <a16:creationId xmlns:a16="http://schemas.microsoft.com/office/drawing/2014/main" id="{771C5841-59F1-96DF-A0F7-9338E48B52EA}"/>
                    </a:ext>
                  </a:extLst>
                </p:cNvPr>
                <p:cNvGrpSpPr/>
                <p:nvPr/>
              </p:nvGrpSpPr>
              <p:grpSpPr>
                <a:xfrm>
                  <a:off x="2916688" y="1551963"/>
                  <a:ext cx="4571126" cy="4571126"/>
                  <a:chOff x="1235075" y="1566669"/>
                  <a:chExt cx="4571126" cy="4571126"/>
                </a:xfrm>
              </p:grpSpPr>
              <p:cxnSp>
                <p:nvCxnSpPr>
                  <p:cNvPr id="15" name="Straight Arrow Connector 14">
                    <a:extLst>
                      <a:ext uri="{FF2B5EF4-FFF2-40B4-BE49-F238E27FC236}">
                        <a16:creationId xmlns:a16="http://schemas.microsoft.com/office/drawing/2014/main" id="{8C5AF4DE-5658-1714-A0FA-1BFBF7CE04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256846" y="1566669"/>
                    <a:ext cx="0" cy="4571126"/>
                  </a:xfrm>
                  <a:prstGeom prst="straightConnector1">
                    <a:avLst/>
                  </a:prstGeom>
                  <a:ln w="38100">
                    <a:solidFill>
                      <a:schemeClr val="accent1">
                        <a:lumMod val="50000"/>
                      </a:schemeClr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Arrow Connector 15">
                    <a:extLst>
                      <a:ext uri="{FF2B5EF4-FFF2-40B4-BE49-F238E27FC236}">
                        <a16:creationId xmlns:a16="http://schemas.microsoft.com/office/drawing/2014/main" id="{C66C20A7-284D-0DF6-005E-30F20BC5EB6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 flipV="1">
                    <a:off x="3520638" y="3852232"/>
                    <a:ext cx="0" cy="4571126"/>
                  </a:xfrm>
                  <a:prstGeom prst="straightConnector1">
                    <a:avLst/>
                  </a:prstGeom>
                  <a:ln w="38100">
                    <a:solidFill>
                      <a:schemeClr val="accent1">
                        <a:lumMod val="50000"/>
                      </a:schemeClr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7" name="Oval 16">
                    <a:extLst>
                      <a:ext uri="{FF2B5EF4-FFF2-40B4-BE49-F238E27FC236}">
                        <a16:creationId xmlns:a16="http://schemas.microsoft.com/office/drawing/2014/main" id="{927F502C-F563-078A-366A-39063E1CE8E8}"/>
                      </a:ext>
                    </a:extLst>
                  </p:cNvPr>
                  <p:cNvSpPr/>
                  <p:nvPr/>
                </p:nvSpPr>
                <p:spPr>
                  <a:xfrm>
                    <a:off x="1235076" y="2080734"/>
                    <a:ext cx="4409944" cy="4048603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92D050">
                          <a:tint val="66000"/>
                          <a:satMod val="160000"/>
                        </a:srgbClr>
                      </a:gs>
                      <a:gs pos="50000">
                        <a:srgbClr val="92D050">
                          <a:tint val="44500"/>
                          <a:satMod val="160000"/>
                        </a:srgbClr>
                      </a:gs>
                      <a:gs pos="100000">
                        <a:srgbClr val="92D050">
                          <a:tint val="23500"/>
                          <a:satMod val="160000"/>
                        </a:srgbClr>
                      </a:gs>
                    </a:gsLst>
                    <a:lin ang="5400000" scaled="1"/>
                    <a:tileRect/>
                  </a:gradFill>
                  <a:ln w="28575">
                    <a:solidFill>
                      <a:srgbClr val="00B050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sp>
                <p:nvSpPr>
                  <p:cNvPr id="18" name="Oval 17">
                    <a:extLst>
                      <a:ext uri="{FF2B5EF4-FFF2-40B4-BE49-F238E27FC236}">
                        <a16:creationId xmlns:a16="http://schemas.microsoft.com/office/drawing/2014/main" id="{56EB659E-5EF3-D869-4195-1314F76463DC}"/>
                      </a:ext>
                    </a:extLst>
                  </p:cNvPr>
                  <p:cNvSpPr/>
                  <p:nvPr/>
                </p:nvSpPr>
                <p:spPr>
                  <a:xfrm>
                    <a:off x="1235075" y="4100153"/>
                    <a:ext cx="2550693" cy="2019418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FFFF00">
                          <a:tint val="66000"/>
                          <a:satMod val="160000"/>
                        </a:srgbClr>
                      </a:gs>
                      <a:gs pos="50000">
                        <a:srgbClr val="FFFF00">
                          <a:tint val="44500"/>
                          <a:satMod val="160000"/>
                        </a:srgbClr>
                      </a:gs>
                      <a:gs pos="100000">
                        <a:srgbClr val="FFFF00">
                          <a:tint val="23500"/>
                          <a:satMod val="160000"/>
                        </a:srgbClr>
                      </a:gs>
                    </a:gsLst>
                    <a:lin ang="5400000" scaled="1"/>
                    <a:tileRect/>
                  </a:gradFill>
                  <a:ln w="28575">
                    <a:solidFill>
                      <a:srgbClr val="FFC000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sp>
                <p:nvSpPr>
                  <p:cNvPr id="19" name="Oval 18">
                    <a:extLst>
                      <a:ext uri="{FF2B5EF4-FFF2-40B4-BE49-F238E27FC236}">
                        <a16:creationId xmlns:a16="http://schemas.microsoft.com/office/drawing/2014/main" id="{EA4FD70C-700A-267D-8BB0-B3A20617216E}"/>
                      </a:ext>
                    </a:extLst>
                  </p:cNvPr>
                  <p:cNvSpPr/>
                  <p:nvPr/>
                </p:nvSpPr>
                <p:spPr>
                  <a:xfrm>
                    <a:off x="2939143" y="4076700"/>
                    <a:ext cx="2705876" cy="2042871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  <a:tint val="66000"/>
                          <a:satMod val="160000"/>
                        </a:schemeClr>
                      </a:gs>
                      <a:gs pos="50000">
                        <a:schemeClr val="accent2">
                          <a:lumMod val="75000"/>
                          <a:tint val="44500"/>
                          <a:satMod val="160000"/>
                        </a:schemeClr>
                      </a:gs>
                      <a:gs pos="100000">
                        <a:schemeClr val="accent2">
                          <a:lumMod val="75000"/>
                          <a:tint val="23500"/>
                          <a:satMod val="160000"/>
                        </a:schemeClr>
                      </a:gs>
                    </a:gsLst>
                    <a:lin ang="5400000" scaled="1"/>
                    <a:tileRect/>
                  </a:gradFill>
                  <a:ln w="28575">
                    <a:solidFill>
                      <a:schemeClr val="accent2">
                        <a:lumMod val="50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sp>
                <p:nvSpPr>
                  <p:cNvPr id="20" name="TextBox 19">
                    <a:extLst>
                      <a:ext uri="{FF2B5EF4-FFF2-40B4-BE49-F238E27FC236}">
                        <a16:creationId xmlns:a16="http://schemas.microsoft.com/office/drawing/2014/main" id="{9EF3C3D4-907E-2DD7-31F4-C617FBD45B4E}"/>
                      </a:ext>
                    </a:extLst>
                  </p:cNvPr>
                  <p:cNvSpPr txBox="1"/>
                  <p:nvPr/>
                </p:nvSpPr>
                <p:spPr>
                  <a:xfrm>
                    <a:off x="2676396" y="3433665"/>
                    <a:ext cx="1511558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1600" dirty="0">
                        <a:latin typeface="Trebuchet MS" panose="020B0603020202020204" pitchFamily="34" charset="0"/>
                      </a:rPr>
                      <a:t>DSM-5 Autism.</a:t>
                    </a:r>
                  </a:p>
                </p:txBody>
              </p:sp>
              <p:sp>
                <p:nvSpPr>
                  <p:cNvPr id="21" name="TextBox 20">
                    <a:extLst>
                      <a:ext uri="{FF2B5EF4-FFF2-40B4-BE49-F238E27FC236}">
                        <a16:creationId xmlns:a16="http://schemas.microsoft.com/office/drawing/2014/main" id="{CB1D9F9C-4C4E-491C-CBDF-64E7B1FE8897}"/>
                      </a:ext>
                    </a:extLst>
                  </p:cNvPr>
                  <p:cNvSpPr txBox="1"/>
                  <p:nvPr/>
                </p:nvSpPr>
                <p:spPr>
                  <a:xfrm>
                    <a:off x="1703323" y="4828887"/>
                    <a:ext cx="1129003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1600" dirty="0">
                        <a:latin typeface="Trebuchet MS" panose="020B0603020202020204" pitchFamily="34" charset="0"/>
                      </a:rPr>
                      <a:t>“</a:t>
                    </a:r>
                    <a:r>
                      <a:rPr lang="en-GB" sz="1600" i="1" dirty="0">
                        <a:latin typeface="Trebuchet MS" panose="020B0603020202020204" pitchFamily="34" charset="0"/>
                      </a:rPr>
                      <a:t>Profound Autism.</a:t>
                    </a:r>
                    <a:r>
                      <a:rPr lang="en-GB" sz="1600" dirty="0">
                        <a:latin typeface="Trebuchet MS" panose="020B0603020202020204" pitchFamily="34" charset="0"/>
                      </a:rPr>
                      <a:t>”</a:t>
                    </a:r>
                  </a:p>
                </p:txBody>
              </p:sp>
              <p:sp>
                <p:nvSpPr>
                  <p:cNvPr id="22" name="TextBox 21">
                    <a:extLst>
                      <a:ext uri="{FF2B5EF4-FFF2-40B4-BE49-F238E27FC236}">
                        <a16:creationId xmlns:a16="http://schemas.microsoft.com/office/drawing/2014/main" id="{0F2CF7BB-B56D-133A-C0D4-6FC9558A8008}"/>
                      </a:ext>
                    </a:extLst>
                  </p:cNvPr>
                  <p:cNvSpPr txBox="1"/>
                  <p:nvPr/>
                </p:nvSpPr>
                <p:spPr>
                  <a:xfrm>
                    <a:off x="3300573" y="4828886"/>
                    <a:ext cx="2068285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1600" dirty="0">
                        <a:latin typeface="Trebuchet MS" panose="020B0603020202020204" pitchFamily="34" charset="0"/>
                      </a:rPr>
                      <a:t>“</a:t>
                    </a:r>
                    <a:r>
                      <a:rPr lang="en-GB" sz="1600" i="1" dirty="0">
                        <a:latin typeface="Trebuchet MS" panose="020B0603020202020204" pitchFamily="34" charset="0"/>
                      </a:rPr>
                      <a:t>Pathological</a:t>
                    </a:r>
                    <a:r>
                      <a:rPr lang="en-GB" sz="1600" dirty="0">
                        <a:latin typeface="Trebuchet MS" panose="020B0603020202020204" pitchFamily="34" charset="0"/>
                      </a:rPr>
                      <a:t>” Demand-Avoidance.</a:t>
                    </a:r>
                  </a:p>
                </p:txBody>
              </p:sp>
            </p:grpSp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6098045C-34DB-518C-B6EE-46B67D61B847}"/>
                    </a:ext>
                  </a:extLst>
                </p:cNvPr>
                <p:cNvSpPr txBox="1"/>
                <p:nvPr/>
              </p:nvSpPr>
              <p:spPr>
                <a:xfrm>
                  <a:off x="4974961" y="6240069"/>
                  <a:ext cx="45719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600" dirty="0">
                      <a:latin typeface="Trebuchet MS" panose="020B0603020202020204" pitchFamily="34" charset="0"/>
                    </a:rPr>
                    <a:t>IQ.</a:t>
                  </a:r>
                </a:p>
              </p:txBody>
            </p:sp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D8712BDF-C4E2-FAF3-E4C1-13D94C0DC838}"/>
                    </a:ext>
                  </a:extLst>
                </p:cNvPr>
                <p:cNvSpPr txBox="1"/>
                <p:nvPr/>
              </p:nvSpPr>
              <p:spPr>
                <a:xfrm>
                  <a:off x="791884" y="3531900"/>
                  <a:ext cx="2071395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600" dirty="0">
                      <a:latin typeface="Trebuchet MS" panose="020B0603020202020204" pitchFamily="34" charset="0"/>
                    </a:rPr>
                    <a:t>Functioning (Inverse Support Needs.)</a:t>
                  </a:r>
                </a:p>
              </p:txBody>
            </p:sp>
          </p:grp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4F034DA-9500-1103-6316-C0C237D4ACFF}"/>
                  </a:ext>
                </a:extLst>
              </p:cNvPr>
              <p:cNvSpPr txBox="1"/>
              <p:nvPr/>
            </p:nvSpPr>
            <p:spPr>
              <a:xfrm>
                <a:off x="7560062" y="3503166"/>
                <a:ext cx="2062062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Trebuchet MS" panose="020B0603020202020204" pitchFamily="34" charset="0"/>
                  </a:rPr>
                  <a:t>Diagram is an aid to discussion, please do </a:t>
                </a:r>
                <a:r>
                  <a:rPr lang="en-GB" sz="1600" b="1" i="1" u="sng" dirty="0">
                    <a:latin typeface="Trebuchet MS" panose="020B0603020202020204" pitchFamily="34" charset="0"/>
                  </a:rPr>
                  <a:t>not</a:t>
                </a:r>
                <a:r>
                  <a:rPr lang="en-GB" sz="1600" dirty="0">
                    <a:latin typeface="Trebuchet MS" panose="020B0603020202020204" pitchFamily="34" charset="0"/>
                  </a:rPr>
                  <a:t> take it literally &amp; reify it.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899578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2D4D5F5-AE76-4B46-9B68-3E6F98457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Critical reflections on autism advocacy on autism subtypes.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CF79353-CE6F-4A37-B376-7FAB3E565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4BA4-4677-4BD1-9EE6-117499FF2004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0BFCCE-EE40-448B-A941-6798CB82E33D}"/>
              </a:ext>
            </a:extLst>
          </p:cNvPr>
          <p:cNvSpPr txBox="1"/>
          <p:nvPr/>
        </p:nvSpPr>
        <p:spPr>
          <a:xfrm>
            <a:off x="633219" y="774501"/>
            <a:ext cx="10944224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3200" b="1" dirty="0">
                <a:latin typeface="Trebuchet MS" panose="020B0603020202020204" pitchFamily="34" charset="0"/>
              </a:rPr>
              <a:t>Reflective questions.</a:t>
            </a:r>
            <a:endParaRPr lang="en-US" sz="3200" dirty="0">
              <a:latin typeface="Trebuchet MS" panose="020B0603020202020204" pitchFamily="34" charset="0"/>
            </a:endParaRPr>
          </a:p>
          <a:p>
            <a:pPr marL="514350" lvl="0" indent="-514350">
              <a:buAutoNum type="arabicParenR"/>
            </a:pPr>
            <a:endParaRPr lang="en-US" sz="3200" dirty="0">
              <a:latin typeface="Trebuchet MS" panose="020B0603020202020204" pitchFamily="34" charset="0"/>
            </a:endParaRPr>
          </a:p>
          <a:p>
            <a:pPr marL="514350" lvl="0" indent="-514350">
              <a:buAutoNum type="arabicParenR"/>
            </a:pPr>
            <a:r>
              <a:rPr lang="en-US" sz="3200" dirty="0">
                <a:latin typeface="Trebuchet MS" panose="020B0603020202020204" pitchFamily="34" charset="0"/>
              </a:rPr>
              <a:t>What is the impact of efforts to sub-type autism upon solidarity amongst the autistic community?</a:t>
            </a:r>
          </a:p>
          <a:p>
            <a:pPr marL="514350" lvl="0" indent="-514350">
              <a:buAutoNum type="arabicParenR"/>
            </a:pPr>
            <a:r>
              <a:rPr lang="en-US" sz="3200" dirty="0">
                <a:latin typeface="Trebuchet MS" panose="020B0603020202020204" pitchFamily="34" charset="0"/>
              </a:rPr>
              <a:t>What are the potential harms potential application of “</a:t>
            </a:r>
            <a:r>
              <a:rPr lang="en-US" sz="3200" i="1" dirty="0">
                <a:latin typeface="Trebuchet MS" panose="020B0603020202020204" pitchFamily="34" charset="0"/>
              </a:rPr>
              <a:t>Profound Autism</a:t>
            </a:r>
            <a:r>
              <a:rPr lang="en-US" sz="3200" dirty="0">
                <a:latin typeface="Trebuchet MS" panose="020B0603020202020204" pitchFamily="34" charset="0"/>
              </a:rPr>
              <a:t>” &amp;/ or “</a:t>
            </a:r>
            <a:r>
              <a:rPr lang="en-US" sz="3200" i="1" dirty="0">
                <a:latin typeface="Trebuchet MS" panose="020B0603020202020204" pitchFamily="34" charset="0"/>
              </a:rPr>
              <a:t>PDA Profile of ASD</a:t>
            </a:r>
            <a:r>
              <a:rPr lang="en-US" sz="3200" dirty="0">
                <a:latin typeface="Trebuchet MS" panose="020B0603020202020204" pitchFamily="34" charset="0"/>
              </a:rPr>
              <a:t>”?</a:t>
            </a:r>
          </a:p>
          <a:p>
            <a:pPr marL="514350" lvl="0" indent="-514350">
              <a:buAutoNum type="arabicParenR"/>
            </a:pPr>
            <a:r>
              <a:rPr lang="en-US" sz="3200" dirty="0">
                <a:latin typeface="Trebuchet MS" panose="020B0603020202020204" pitchFamily="34" charset="0"/>
              </a:rPr>
              <a:t>Could well-informed person-centered practice be preferable to one based on categorical subtyping (Milton 2019)? </a:t>
            </a:r>
          </a:p>
          <a:p>
            <a:pPr marL="514350" indent="-514350">
              <a:buFontTx/>
              <a:buAutoNum type="arabicParenR"/>
            </a:pPr>
            <a:r>
              <a:rPr lang="en-US" sz="3200" dirty="0">
                <a:latin typeface="Trebuchet MS" panose="020B0603020202020204" pitchFamily="34" charset="0"/>
              </a:rPr>
              <a:t>What are the other likely effects of “</a:t>
            </a:r>
            <a:r>
              <a:rPr lang="en-US" sz="3200" i="1" dirty="0">
                <a:latin typeface="Trebuchet MS" panose="020B0603020202020204" pitchFamily="34" charset="0"/>
              </a:rPr>
              <a:t>Profound Autism</a:t>
            </a:r>
            <a:r>
              <a:rPr lang="en-US" sz="3200" dirty="0">
                <a:latin typeface="Trebuchet MS" panose="020B0603020202020204" pitchFamily="34" charset="0"/>
              </a:rPr>
              <a:t>” &amp;/ or “</a:t>
            </a:r>
            <a:r>
              <a:rPr lang="en-US" sz="3200" i="1" dirty="0">
                <a:latin typeface="Trebuchet MS" panose="020B0603020202020204" pitchFamily="34" charset="0"/>
              </a:rPr>
              <a:t>PDA Profile of ASD</a:t>
            </a:r>
            <a:r>
              <a:rPr lang="en-US" sz="3200" dirty="0">
                <a:latin typeface="Trebuchet MS" panose="020B0603020202020204" pitchFamily="34" charset="0"/>
              </a:rPr>
              <a:t>” on autistic advocacy?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632520-CC7D-4B36-BE54-099F59F320B2}"/>
              </a:ext>
            </a:extLst>
          </p:cNvPr>
          <p:cNvSpPr txBox="1"/>
          <p:nvPr/>
        </p:nvSpPr>
        <p:spPr>
          <a:xfrm>
            <a:off x="633219" y="180400"/>
            <a:ext cx="109442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AVOIDING VARIANCE?</a:t>
            </a:r>
          </a:p>
        </p:txBody>
      </p:sp>
    </p:spTree>
    <p:extLst>
      <p:ext uri="{BB962C8B-B14F-4D97-AF65-F5344CB8AC3E}">
        <p14:creationId xmlns:p14="http://schemas.microsoft.com/office/powerpoint/2010/main" val="29071434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2D4D5F5-AE76-4B46-9B68-3E6F98457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Critical reflections on autism advocacy on autism subtypes.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CF79353-CE6F-4A37-B376-7FAB3E565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4BA4-4677-4BD1-9EE6-117499FF2004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0BFCCE-EE40-448B-A941-6798CB82E33D}"/>
              </a:ext>
            </a:extLst>
          </p:cNvPr>
          <p:cNvSpPr txBox="1"/>
          <p:nvPr/>
        </p:nvSpPr>
        <p:spPr>
          <a:xfrm>
            <a:off x="633219" y="778646"/>
            <a:ext cx="10944224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3200" b="1" dirty="0">
                <a:latin typeface="Trebuchet MS" panose="020B0603020202020204" pitchFamily="34" charset="0"/>
              </a:rPr>
              <a:t>The End Game.</a:t>
            </a:r>
          </a:p>
          <a:p>
            <a:pPr lvl="0"/>
            <a:endParaRPr lang="en-GB" sz="3200" dirty="0">
              <a:latin typeface="Trebuchet MS" panose="020B0603020202020204" pitchFamily="34" charset="0"/>
            </a:endParaRPr>
          </a:p>
          <a:p>
            <a:pPr marL="514350" indent="-514350">
              <a:buAutoNum type="arabicParenR"/>
            </a:pPr>
            <a:r>
              <a:rPr lang="en-GB" sz="3200" dirty="0">
                <a:latin typeface="Trebuchet MS" panose="020B0603020202020204" pitchFamily="34" charset="0"/>
              </a:rPr>
              <a:t>Contact Details: </a:t>
            </a:r>
            <a:r>
              <a:rPr lang="en-GB" sz="3200" dirty="0">
                <a:latin typeface="Trebuchet MS" panose="020B0603020202020204" pitchFamily="34" charset="0"/>
                <a:hlinkClick r:id="rId2"/>
              </a:rPr>
              <a:t>richardwoodsautism@gmail.com</a:t>
            </a:r>
            <a:r>
              <a:rPr lang="en-GB" sz="3200" dirty="0">
                <a:latin typeface="Trebuchet MS" panose="020B0603020202020204" pitchFamily="34" charset="0"/>
              </a:rPr>
              <a:t> </a:t>
            </a:r>
          </a:p>
          <a:p>
            <a:pPr marL="514350" indent="-514350">
              <a:buAutoNum type="arabicParenR"/>
            </a:pPr>
            <a:r>
              <a:rPr lang="en-GB" sz="3200" dirty="0">
                <a:latin typeface="Trebuchet MS" panose="020B0603020202020204" pitchFamily="34" charset="0"/>
              </a:rPr>
              <a:t>Twitter handle:</a:t>
            </a:r>
            <a:br>
              <a:rPr lang="en-GB" sz="3200" dirty="0">
                <a:latin typeface="Trebuchet MS" panose="020B0603020202020204" pitchFamily="34" charset="0"/>
              </a:rPr>
            </a:br>
            <a:r>
              <a:rPr lang="en-GB" sz="3200" dirty="0">
                <a:latin typeface="Trebuchet MS" panose="020B0603020202020204" pitchFamily="34" charset="0"/>
              </a:rPr>
              <a:t>@Richard_Autism  </a:t>
            </a:r>
          </a:p>
          <a:p>
            <a:pPr marL="514350" indent="-514350">
              <a:buAutoNum type="arabicParenR"/>
            </a:pPr>
            <a:r>
              <a:rPr lang="en-GB" sz="3200" dirty="0">
                <a:latin typeface="Trebuchet MS" panose="020B0603020202020204" pitchFamily="34" charset="0"/>
              </a:rPr>
              <a:t>My researchgate:</a:t>
            </a:r>
            <a:br>
              <a:rPr lang="en-GB" sz="3200" dirty="0">
                <a:latin typeface="Trebuchet MS" panose="020B0603020202020204" pitchFamily="34" charset="0"/>
              </a:rPr>
            </a:br>
            <a:r>
              <a:rPr lang="en-GB" sz="3200" dirty="0">
                <a:latin typeface="Trebuchet MS" panose="020B0603020202020204" pitchFamily="34" charset="0"/>
                <a:hlinkClick r:id="rId3"/>
              </a:rPr>
              <a:t>https://www.researchgate.net/profile/Richard_Woods10</a:t>
            </a:r>
            <a:r>
              <a:rPr lang="en-GB" sz="3200" dirty="0">
                <a:latin typeface="Trebuchet MS" panose="020B0603020202020204" pitchFamily="34" charset="0"/>
              </a:rPr>
              <a:t>  </a:t>
            </a:r>
          </a:p>
          <a:p>
            <a:pPr marL="514350" indent="-514350">
              <a:buAutoNum type="arabicParenR"/>
            </a:pPr>
            <a:r>
              <a:rPr lang="en-GB" sz="3200" dirty="0">
                <a:latin typeface="Trebuchet MS" panose="020B0603020202020204" pitchFamily="34" charset="0"/>
              </a:rPr>
              <a:t>My Youtube channel:</a:t>
            </a:r>
            <a:br>
              <a:rPr lang="en-GB" sz="3200" dirty="0">
                <a:latin typeface="Trebuchet MS" panose="020B0603020202020204" pitchFamily="34" charset="0"/>
              </a:rPr>
            </a:br>
            <a:r>
              <a:rPr lang="en-GB" sz="3200" dirty="0">
                <a:latin typeface="Trebuchet MS" panose="020B0603020202020204" pitchFamily="34" charset="0"/>
                <a:hlinkClick r:id="rId4"/>
              </a:rPr>
              <a:t>https://www.youtube.com/@autimedes</a:t>
            </a:r>
            <a:r>
              <a:rPr lang="en-GB" sz="3200" dirty="0">
                <a:latin typeface="Trebuchet MS" panose="020B0603020202020204" pitchFamily="34" charset="0"/>
              </a:rPr>
              <a:t> </a:t>
            </a:r>
          </a:p>
          <a:p>
            <a:pPr marL="514350" indent="-514350">
              <a:buAutoNum type="arabicParenR"/>
            </a:pPr>
            <a:r>
              <a:rPr lang="en-GB" sz="3200" dirty="0">
                <a:latin typeface="Trebuchet MS" panose="020B0603020202020204" pitchFamily="34" charset="0"/>
              </a:rPr>
              <a:t>Any questions?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632520-CC7D-4B36-BE54-099F59F320B2}"/>
              </a:ext>
            </a:extLst>
          </p:cNvPr>
          <p:cNvSpPr txBox="1"/>
          <p:nvPr/>
        </p:nvSpPr>
        <p:spPr>
          <a:xfrm>
            <a:off x="633219" y="180400"/>
            <a:ext cx="109442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16675822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2D4D5F5-AE76-4B46-9B68-3E6F98457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Critical reflections on autism advocacy on autism subtypes.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CF79353-CE6F-4A37-B376-7FAB3E565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4BA4-4677-4BD1-9EE6-117499FF2004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0BFCCE-EE40-448B-A941-6798CB82E33D}"/>
              </a:ext>
            </a:extLst>
          </p:cNvPr>
          <p:cNvSpPr txBox="1"/>
          <p:nvPr/>
        </p:nvSpPr>
        <p:spPr>
          <a:xfrm>
            <a:off x="633219" y="933125"/>
            <a:ext cx="10944224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References.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American Psychiatric Association. (2013).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Diagnostic and Statistical Manual of Mental Disorders, Fifth Edition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. Washington, DC, American Psychiatric Association.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Autism Science Foundation. (2022).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Apply for a Profound Autism Pilot Grant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(Online resource). Retrieved from: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  <a:hlinkClick r:id="rId2"/>
              </a:rPr>
              <a:t>https://autismsciencefoundation.org/apply-for-a-profound-autism-pilot-grant/#:~:text=Autism%20Science%20Foundation%20will%20award,used%20to%20cover%20tuition%20payments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  (Accessed 25 May 2023).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Bishop, E. (2018).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The Relationship between Theory of Mind and Traits Associated with Autism Spectrum Condition and Pathological Demand Avoidance Presentations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. Doctorate of Clinical Psychology, University College London.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Christie, P. (2007). The distinctive clinical and educational needs of children with pathological demand avoidance syndrome: guidelines for good practice.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Good Autism Practice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, 8(1), 3–11.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Christie, P. (2019). Towards an understanding of Pathological Demand Avoidance (PDA): clinical, research and educational perspectives. In: National Autistic Society (Ed),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Pathological Demand Avoidance Conference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. London: National Autistic Society.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Des Roches Rosa, S. (2023).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GRAVE CONCERNS ABOUT “PROFOUND AUTISM” AND DIAGNOSTIC OVERSHADOWING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(Online news interview). Retrieved from: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  <a:hlinkClick r:id="rId3"/>
              </a:rPr>
              <a:t>https://thinkingautismguide.com/2023/09/grave-concerns-about-profound-autism-and-diagnostic-overshadowing.html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(Accessed 21 October 2023).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Egan, V., Linenburg, O., &amp; O’Nions, L. (2019). The Measurement of Adult Pathological Demand Avoidance Traits.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Journal of Autism and Developmental Disorders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, 49(2), 481-494.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632520-CC7D-4B36-BE54-099F59F320B2}"/>
              </a:ext>
            </a:extLst>
          </p:cNvPr>
          <p:cNvSpPr txBox="1"/>
          <p:nvPr/>
        </p:nvSpPr>
        <p:spPr>
          <a:xfrm>
            <a:off x="633219" y="180400"/>
            <a:ext cx="109442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THE FIRST JOB REFERENCE.</a:t>
            </a:r>
          </a:p>
        </p:txBody>
      </p:sp>
    </p:spTree>
    <p:extLst>
      <p:ext uri="{BB962C8B-B14F-4D97-AF65-F5344CB8AC3E}">
        <p14:creationId xmlns:p14="http://schemas.microsoft.com/office/powerpoint/2010/main" val="34938597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2D4D5F5-AE76-4B46-9B68-3E6F98457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Critical reflections on autism advocacy on autism subtypes.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CF79353-CE6F-4A37-B376-7FAB3E565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4BA4-4677-4BD1-9EE6-117499FF2004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0BFCCE-EE40-448B-A941-6798CB82E33D}"/>
              </a:ext>
            </a:extLst>
          </p:cNvPr>
          <p:cNvSpPr txBox="1"/>
          <p:nvPr/>
        </p:nvSpPr>
        <p:spPr>
          <a:xfrm>
            <a:off x="633219" y="914466"/>
            <a:ext cx="10944224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References.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Fidler, R and Christie, P. (2019).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Collaborative Approaches to Learning for Pupils with PDA: Strategies for Education Professionals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. London: Jessica Kingsley Publishers.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Fletcher-Watson, S., &amp; Happé, F. (2019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). Autism: a new introduction to psychological theory and current debate, 2nd edition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. Abingdon-on-Thames, UK: Routledge.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Happé, F. (2011). Criteria, categories, and continua: Autism and related disorders in DSM-5.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American Academy of Child and Adolescent Psychiatry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, 50(6), 540–542.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Happé, F., &amp; Frith, U. (2020). Annual Research Review: looking back to look forward – changes in the concept of autism and implications for future research.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Journal of Child Psychology and Psychiatry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, 61(3), 218-232.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Hughes, M., &amp; Maenner, M. (2023). Response to Letter to the Editor: “Profound Autism Label Does Not Predict Strengths or Help Plan Supports”.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Public Health Reports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, 138(6):851-852.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Kapp, S. (2023). Profound Concerns about “Profound Autism”: Dangers of Severity Scales and Functioning Labels for Support Needs.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Education Sciences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. Doi: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  <a:hlinkClick r:id="rId2"/>
              </a:rPr>
              <a:t>https://doi.org/10.3390/educsci13020106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Kapp, S., &amp; Ne’eman, A. (2019). Lobbying autism’s diagnostic revision in the DSM-5. In: Kapp, S. (Ed.),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Autistic Community and the Neurodiversity Movement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(pp. 167–194). New York: Springer Nature.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Kopp, S., &amp; Gillberg, C. (2011). The Autism Spectrum Screening Questionnaire (ASSQ)-Revised Extended Version (ASSQ REV): An instrument for better capturing the autism phenotype in girls? A preliminary study involving 191 clinical cases and community controls.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Research in Developmental Disabilities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, 32(2011), 2875–2888.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Linenberg, O. (2021).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The relationship of Stalking to Autism Spectrum Disorders and Personality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. Doctor of Forensic Psychology thesis. University of Nottingham.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632520-CC7D-4B36-BE54-099F59F320B2}"/>
              </a:ext>
            </a:extLst>
          </p:cNvPr>
          <p:cNvSpPr txBox="1"/>
          <p:nvPr/>
        </p:nvSpPr>
        <p:spPr>
          <a:xfrm>
            <a:off x="633219" y="180400"/>
            <a:ext cx="109442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THE SECOND JOB REFERENCE.</a:t>
            </a:r>
          </a:p>
        </p:txBody>
      </p:sp>
    </p:spTree>
    <p:extLst>
      <p:ext uri="{BB962C8B-B14F-4D97-AF65-F5344CB8AC3E}">
        <p14:creationId xmlns:p14="http://schemas.microsoft.com/office/powerpoint/2010/main" val="22253867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2D4D5F5-AE76-4B46-9B68-3E6F98457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Critical reflections on autism advocacy on autism subtypes.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CF79353-CE6F-4A37-B376-7FAB3E565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4BA4-4677-4BD1-9EE6-117499FF2004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0BFCCE-EE40-448B-A941-6798CB82E33D}"/>
              </a:ext>
            </a:extLst>
          </p:cNvPr>
          <p:cNvSpPr txBox="1"/>
          <p:nvPr/>
        </p:nvSpPr>
        <p:spPr>
          <a:xfrm>
            <a:off x="633219" y="821159"/>
            <a:ext cx="10944224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References.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Lord, C., Charman, T., Havdahl, A., Carbone, P., Anagnostou, E., Boyd, B.,… McCauley, J. (2021). The Lancet Commission on the future of care and clinical research in autism.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The Lancet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, 399(10321), 271-334.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Lutz, A. (2021).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Lancet Commission Calls for New Category: "Profound Autism"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(Online magazine article). Retrieved from: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  <a:hlinkClick r:id="rId2"/>
              </a:rPr>
              <a:t>https://www.psychologytoday.com/gb/blog/inspectrum/202112/lancet-commission-calls-new-category-profound-autism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(Accessed 25 May 2023).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McGuire, A. (2016).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War on autism: on the cultural logic of normative violence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. Ann Arbor: University of Michigan Press.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Milton, D. (2017). 'Natures answer to over-conformity': deconstructing Pathological Demand Avoidance. In: Milton, D. (Ed),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A Mismatch of Salience: Explorations of the nature of autism from theory to practice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(pp. 27-38). Hove, UK, Pavilion Publishing and Media Limited.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sz="1600" dirty="0">
                <a:solidFill>
                  <a:prstClr val="black"/>
                </a:solidFill>
                <a:latin typeface="Trebuchet MS" panose="020B0603020202020204" pitchFamily="34" charset="0"/>
              </a:rPr>
              <a:t>Milton, D. (2019). PDA and alternative explanations – a critique. In: PDA Society (Eds), </a:t>
            </a:r>
            <a:r>
              <a:rPr lang="en-US" sz="1600" i="1" dirty="0">
                <a:solidFill>
                  <a:prstClr val="black"/>
                </a:solidFill>
                <a:latin typeface="Trebuchet MS" panose="020B0603020202020204" pitchFamily="34" charset="0"/>
              </a:rPr>
              <a:t>Research Meeting: Record of meeting held 08</a:t>
            </a:r>
            <a:r>
              <a:rPr lang="en-US" sz="1600" i="1" baseline="30000" dirty="0">
                <a:solidFill>
                  <a:prstClr val="black"/>
                </a:solidFill>
                <a:latin typeface="Trebuchet MS" panose="020B0603020202020204" pitchFamily="34" charset="0"/>
              </a:rPr>
              <a:t>th</a:t>
            </a:r>
            <a:r>
              <a:rPr lang="en-US" sz="1600" i="1" dirty="0">
                <a:solidFill>
                  <a:prstClr val="black"/>
                </a:solidFill>
                <a:latin typeface="Trebuchet MS" panose="020B0603020202020204" pitchFamily="34" charset="0"/>
              </a:rPr>
              <a:t> January 2019</a:t>
            </a:r>
            <a:r>
              <a:rPr lang="en-US" sz="1600" dirty="0">
                <a:solidFill>
                  <a:prstClr val="black"/>
                </a:solidFill>
                <a:latin typeface="Trebuchet MS" panose="020B0603020202020204" pitchFamily="34" charset="0"/>
              </a:rPr>
              <a:t> (pp. 5-6), UK: PDA Society.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Milton, D. (2022). A personal account of neurodiversity, academia and activism. In: Milton, D., &amp; Ryan, S. (Eds),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The Routledge International Handbook of Critical Autism Studies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(pp. 150-156), Abingdon-on-Thames, UK, Routledge Publishing.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Moore, A. (2020). Pathological Demand Avoidance: what and who are being pathologized and in whose interests?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Global Studies of Childhood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, 10(1), 39-52.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O'Nions, E., Christie, P., Gould, J., Viding, E., &amp; Happé, F. (2014). Development of the ‘Extreme Demand Avoidance Questionnaire’ (EDA-Q): Preliminary observations on a trait measure for Pathological Demand Avoidance.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Journal of Child Psychology and Psychiatry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, 55, 758–768.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632520-CC7D-4B36-BE54-099F59F320B2}"/>
              </a:ext>
            </a:extLst>
          </p:cNvPr>
          <p:cNvSpPr txBox="1"/>
          <p:nvPr/>
        </p:nvSpPr>
        <p:spPr>
          <a:xfrm>
            <a:off x="633219" y="180400"/>
            <a:ext cx="109442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THE THIRD JOB REFERENCE.</a:t>
            </a:r>
          </a:p>
        </p:txBody>
      </p:sp>
    </p:spTree>
    <p:extLst>
      <p:ext uri="{BB962C8B-B14F-4D97-AF65-F5344CB8AC3E}">
        <p14:creationId xmlns:p14="http://schemas.microsoft.com/office/powerpoint/2010/main" val="30543463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2D4D5F5-AE76-4B46-9B68-3E6F98457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Critical reflections on autism advocacy on autism subtypes.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CF79353-CE6F-4A37-B376-7FAB3E565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4BA4-4677-4BD1-9EE6-117499FF2004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0BFCCE-EE40-448B-A941-6798CB82E33D}"/>
              </a:ext>
            </a:extLst>
          </p:cNvPr>
          <p:cNvSpPr txBox="1"/>
          <p:nvPr/>
        </p:nvSpPr>
        <p:spPr>
          <a:xfrm>
            <a:off x="633219" y="895802"/>
            <a:ext cx="10944224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References.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O'Nions, E., Gould, J., Christie, P., Gillberg, C., Viding, E., &amp; Happé, F. (2016a). Identifying features of ‘pathological demand avoidance’ using the Diagnostic Interview for Social and Communication Disorders (DISCO).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European Child &amp; Adolescent Psychiatry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, 25(4), 407–419.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O’Nions, E., Happé, F., &amp; Viding, E. (2016b). Extreme/’pathological’ demand avoidance.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British Psychological Society DECP Debate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, issue 160.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O’Nions, E., Ceulemans, E., Happé, H., Benson. P., Evers, K., Neons, I. (2020). Parenting Strategies Used by Parents of Children with ASD: Diferential Links with Child Problem Behaviour.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Journal of Autism and Developmental Disorders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, 50(2020), 386–401.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O’Nions, E., &amp; Eaton, J. (2021). Extreme/‘pathological’ demand avoidance: an overview.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Paediatrics and Child Health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, 30(12), 411-415.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PDA Society. (2022).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Identifying &amp; Assessing a PDA profile - Practice Guidance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(Online research). Retrieved from: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  <a:hlinkClick r:id="rId2"/>
              </a:rPr>
              <a:t>https://www.pdasociety.org.uk/wp-content/uploads/2023/02/Identifying-Assessing-a-PDA-profile-Practice-Guidance-v1.1.pdf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(Accessed 25 May 2023).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Pukki, H., Bettin. J., Outlaw. A., Hennessy, J., Brook, K., Dekker, M.,… Yoon, W. (2022). Autistic Perspectives on the Future of Clinical Autism Research.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Autism in Adulthood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, 4(2), 93-101.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Silberman, S. (2015).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Neurotribes: The Legacy of Autism and the Future of Neurodiversity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. London: Allen and Unwin.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Sinclair, J. (1993).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Don’t Mourn For Us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(Online conference paper). Retrieved from: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  <a:hlinkClick r:id="rId3"/>
              </a:rPr>
              <a:t>https://philosophy.ucsc.edu/SinclairDontMournForUs.pdf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(Accessed 21 October 2023).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632520-CC7D-4B36-BE54-099F59F320B2}"/>
              </a:ext>
            </a:extLst>
          </p:cNvPr>
          <p:cNvSpPr txBox="1"/>
          <p:nvPr/>
        </p:nvSpPr>
        <p:spPr>
          <a:xfrm>
            <a:off x="633219" y="180400"/>
            <a:ext cx="109442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THE FOURTH JOB REFERENCE.</a:t>
            </a:r>
          </a:p>
        </p:txBody>
      </p:sp>
    </p:spTree>
    <p:extLst>
      <p:ext uri="{BB962C8B-B14F-4D97-AF65-F5344CB8AC3E}">
        <p14:creationId xmlns:p14="http://schemas.microsoft.com/office/powerpoint/2010/main" val="9073840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2D4D5F5-AE76-4B46-9B68-3E6F98457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Critical reflections on autism advocacy on autism subtypes.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CF79353-CE6F-4A37-B376-7FAB3E565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4BA4-4677-4BD1-9EE6-117499FF2004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0BFCCE-EE40-448B-A941-6798CB82E33D}"/>
              </a:ext>
            </a:extLst>
          </p:cNvPr>
          <p:cNvSpPr txBox="1"/>
          <p:nvPr/>
        </p:nvSpPr>
        <p:spPr>
          <a:xfrm>
            <a:off x="633219" y="1138399"/>
            <a:ext cx="1094422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References.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Singer, A. (2022).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It’s time to embrace ‘profound autism’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(Online news article). Retrieved from: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  <a:hlinkClick r:id="rId2"/>
              </a:rPr>
              <a:t>https://doi.org/10.53053/HPJN5392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(Accessed 26 May 2023).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Singer, A., Lutz, A., Escher, J., &amp; Halladay, A. (2023). A full semantic toolbox is essential for autism research and practice to thrive.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Autism Research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, 16(3), 497-501.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Waizbard-Bartov. F., Fein, D., Lord, C., &amp; Amaral, D. (2023). Autism severity and its relationship to disability.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Autism Research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, 16(4), 685-696.</a:t>
            </a:r>
          </a:p>
          <a:p>
            <a:pPr marL="342900" lvl="0" indent="-342900">
              <a:buFontTx/>
              <a:buAutoNum type="arabicParenR"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Waizbard-Bartov</a:t>
            </a:r>
            <a:r>
              <a:rPr lang="en-US" sz="1600" i="1" dirty="0">
                <a:solidFill>
                  <a:prstClr val="black"/>
                </a:solidFill>
                <a:latin typeface="Trebuchet MS" panose="020B0603020202020204" pitchFamily="34" charset="0"/>
              </a:rPr>
              <a:t>Autism Research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, E., Fein, D., Lord, C., &amp; Amaral, D. (2023b). Response to Mottron et al. (2023) and Woods et al. (2023)., 16(9), 1660-1661.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Woods, R. (2017). Pathological demand avoidance: my thoughts on looping effects and commodification of autism.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Disability &amp; Society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, 34(5), 753–758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Woods, R. (2020). Pathological Demand Avoidance and the DSM-5: a rebuttal to Judy Eaton’s response.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Good Autism Practice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, 21(2), 74-76.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Woods, R. (2022a).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Demand Avoidance Phenomena (Pathological Extreme ” Demand Avoidance): What if it is a Neurodevelopmental Disorder?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(Online conference paper). Retrieved from: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  <a:hlinkClick r:id="rId3"/>
              </a:rPr>
              <a:t>https://www.researchgate.net/publication/366205629_Demand_Avoidance_Phenomena_Pathological_Extreme_Demand_Avoidance_What_if_it_is_a_Neurodevelopmental_Disorder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(Accessed 26 May 2023).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632520-CC7D-4B36-BE54-099F59F320B2}"/>
              </a:ext>
            </a:extLst>
          </p:cNvPr>
          <p:cNvSpPr txBox="1"/>
          <p:nvPr/>
        </p:nvSpPr>
        <p:spPr>
          <a:xfrm>
            <a:off x="633219" y="180400"/>
            <a:ext cx="109442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ARE WE THERE YET?</a:t>
            </a:r>
          </a:p>
        </p:txBody>
      </p:sp>
    </p:spTree>
    <p:extLst>
      <p:ext uri="{BB962C8B-B14F-4D97-AF65-F5344CB8AC3E}">
        <p14:creationId xmlns:p14="http://schemas.microsoft.com/office/powerpoint/2010/main" val="922538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2D4D5F5-AE76-4B46-9B68-3E6F98457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Critical reflections on autism advocacy on autism subtypes.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CF79353-CE6F-4A37-B376-7FAB3E565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4BA4-4677-4BD1-9EE6-117499FF2004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0BFCCE-EE40-448B-A941-6798CB82E33D}"/>
              </a:ext>
            </a:extLst>
          </p:cNvPr>
          <p:cNvSpPr txBox="1"/>
          <p:nvPr/>
        </p:nvSpPr>
        <p:spPr>
          <a:xfrm>
            <a:off x="633219" y="821157"/>
            <a:ext cx="10944224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3200" b="1" dirty="0">
                <a:latin typeface="Trebuchet MS" panose="020B0603020202020204" pitchFamily="34" charset="0"/>
              </a:rPr>
              <a:t>My perspective.</a:t>
            </a:r>
          </a:p>
          <a:p>
            <a:pPr lvl="0"/>
            <a:endParaRPr lang="en-GB" sz="32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marL="514350" indent="-514350">
              <a:buAutoNum type="arabicParenR"/>
            </a:pPr>
            <a:r>
              <a:rPr lang="en-US" sz="3200" dirty="0">
                <a:solidFill>
                  <a:prstClr val="black"/>
                </a:solidFill>
                <a:latin typeface="Trebuchet MS" panose="020B0603020202020204" pitchFamily="34" charset="0"/>
              </a:rPr>
              <a:t>Diagnosed as autistic in 2012.</a:t>
            </a:r>
          </a:p>
          <a:p>
            <a:pPr marL="514350" indent="-514350">
              <a:buAutoNum type="arabicParenR"/>
            </a:pPr>
            <a:r>
              <a:rPr lang="en-US" sz="3200" dirty="0">
                <a:solidFill>
                  <a:prstClr val="black"/>
                </a:solidFill>
                <a:latin typeface="Trebuchet MS" panose="020B0603020202020204" pitchFamily="34" charset="0"/>
              </a:rPr>
              <a:t>Meets Newson’s PDA profile, not emotionally attached.</a:t>
            </a:r>
          </a:p>
          <a:p>
            <a:pPr marL="514350" indent="-514350">
              <a:buAutoNum type="arabicParenR"/>
            </a:pPr>
            <a:r>
              <a:rPr lang="en-US" sz="3200" dirty="0">
                <a:solidFill>
                  <a:prstClr val="black"/>
                </a:solidFill>
                <a:latin typeface="Trebuchet MS" panose="020B0603020202020204" pitchFamily="34" charset="0"/>
              </a:rPr>
              <a:t>No-longer basing identity on diagnostic categories.</a:t>
            </a:r>
          </a:p>
          <a:p>
            <a:pPr marL="514350" indent="-514350">
              <a:buAutoNum type="arabicParenR"/>
            </a:pPr>
            <a:r>
              <a:rPr lang="en-US" sz="3200" dirty="0">
                <a:solidFill>
                  <a:prstClr val="black"/>
                </a:solidFill>
                <a:latin typeface="Trebuchet MS" panose="020B0603020202020204" pitchFamily="34" charset="0"/>
              </a:rPr>
              <a:t>Equally respects divergent views &amp; evidence to critically synthesise suitable interpretations on PDA.</a:t>
            </a:r>
          </a:p>
          <a:p>
            <a:pPr marL="514350" indent="-514350">
              <a:buAutoNum type="arabicParenR"/>
            </a:pPr>
            <a:r>
              <a:rPr lang="en-US" sz="3200" dirty="0">
                <a:solidFill>
                  <a:prstClr val="black"/>
                </a:solidFill>
                <a:latin typeface="Trebuchet MS" panose="020B0603020202020204" pitchFamily="34" charset="0"/>
              </a:rPr>
              <a:t>PhD is investigating PDA &amp; part of CADS at LSBU.</a:t>
            </a:r>
          </a:p>
          <a:p>
            <a:pPr marL="514350" indent="-514350">
              <a:buAutoNum type="arabicParenR"/>
            </a:pPr>
            <a:r>
              <a:rPr lang="en-US" sz="3200" dirty="0">
                <a:solidFill>
                  <a:prstClr val="black"/>
                </a:solidFill>
                <a:latin typeface="Trebuchet MS" panose="020B0603020202020204" pitchFamily="34" charset="0"/>
              </a:rPr>
              <a:t>My interpretation of PDA &amp; its literature.</a:t>
            </a:r>
          </a:p>
          <a:p>
            <a:pPr marL="514350" indent="-514350">
              <a:buFontTx/>
              <a:buAutoNum type="arabicParenR"/>
            </a:pPr>
            <a:r>
              <a:rPr lang="en-US" sz="3200" dirty="0">
                <a:solidFill>
                  <a:prstClr val="black"/>
                </a:solidFill>
                <a:latin typeface="Trebuchet MS" panose="020B0603020202020204" pitchFamily="34" charset="0"/>
              </a:rPr>
              <a:t>May use medical model, reflecting source material is.</a:t>
            </a:r>
          </a:p>
          <a:p>
            <a:pPr marL="514350" indent="-514350">
              <a:buFontTx/>
              <a:buAutoNum type="arabicParenR"/>
            </a:pPr>
            <a:r>
              <a:rPr lang="en-US" sz="3200" dirty="0">
                <a:solidFill>
                  <a:prstClr val="black"/>
                </a:solidFill>
                <a:latin typeface="Trebuchet MS" panose="020B0603020202020204" pitchFamily="34" charset="0"/>
              </a:rPr>
              <a:t>Recognise psychiatric categories are social constructs.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632520-CC7D-4B36-BE54-099F59F320B2}"/>
              </a:ext>
            </a:extLst>
          </p:cNvPr>
          <p:cNvSpPr txBox="1"/>
          <p:nvPr/>
        </p:nvSpPr>
        <p:spPr>
          <a:xfrm>
            <a:off x="633219" y="176637"/>
            <a:ext cx="109442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PROFILING MYSELF.</a:t>
            </a:r>
          </a:p>
        </p:txBody>
      </p:sp>
    </p:spTree>
    <p:extLst>
      <p:ext uri="{BB962C8B-B14F-4D97-AF65-F5344CB8AC3E}">
        <p14:creationId xmlns:p14="http://schemas.microsoft.com/office/powerpoint/2010/main" val="19362156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2D4D5F5-AE76-4B46-9B68-3E6F98457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Critical reflections on autism advocacy on autism subtypes.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CF79353-CE6F-4A37-B376-7FAB3E565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4BA4-4677-4BD1-9EE6-117499FF2004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0BFCCE-EE40-448B-A941-6798CB82E33D}"/>
              </a:ext>
            </a:extLst>
          </p:cNvPr>
          <p:cNvSpPr txBox="1"/>
          <p:nvPr/>
        </p:nvSpPr>
        <p:spPr>
          <a:xfrm>
            <a:off x="633219" y="2127448"/>
            <a:ext cx="10944224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References.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Woods, R. (2022b). Rational (Pathological) Demand Avoidance: As a mental disorder and an evolving social construct. In: Milton, D., &amp; Ryan, S. (Eds),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The Routledge International Handbook of Critical Autism Studies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(pp. 56-75), Abingdon-on-Thames, UK, Routledge Publishing.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Woods. R., Williams, K., &amp; Watts, C. (2023b) ‘Profound Autism’: The Dire Consequences of Diagnostic Overshadowing.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Autism Research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, 16(9), 1656-1657.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632520-CC7D-4B36-BE54-099F59F320B2}"/>
              </a:ext>
            </a:extLst>
          </p:cNvPr>
          <p:cNvSpPr txBox="1"/>
          <p:nvPr/>
        </p:nvSpPr>
        <p:spPr>
          <a:xfrm>
            <a:off x="633219" y="180400"/>
            <a:ext cx="109442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THE SIXTH &amp; LAST JOB REFERENCE.</a:t>
            </a:r>
          </a:p>
        </p:txBody>
      </p:sp>
    </p:spTree>
    <p:extLst>
      <p:ext uri="{BB962C8B-B14F-4D97-AF65-F5344CB8AC3E}">
        <p14:creationId xmlns:p14="http://schemas.microsoft.com/office/powerpoint/2010/main" val="1188720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2D4D5F5-AE76-4B46-9B68-3E6F98457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Critical reflections on autism advocacy on autism subtypes.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CF79353-CE6F-4A37-B376-7FAB3E565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4BA4-4677-4BD1-9EE6-117499FF2004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0BFCCE-EE40-448B-A941-6798CB82E33D}"/>
              </a:ext>
            </a:extLst>
          </p:cNvPr>
          <p:cNvSpPr txBox="1"/>
          <p:nvPr/>
        </p:nvSpPr>
        <p:spPr>
          <a:xfrm>
            <a:off x="633219" y="1154038"/>
            <a:ext cx="1094422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3200" b="1" dirty="0">
                <a:latin typeface="Trebuchet MS" panose="020B0603020202020204" pitchFamily="34" charset="0"/>
              </a:rPr>
              <a:t>Introduction.</a:t>
            </a:r>
          </a:p>
          <a:p>
            <a:pPr lvl="0"/>
            <a:endParaRPr lang="en-GB" sz="32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marL="514350" indent="-514350">
              <a:buAutoNum type="arabicParenR"/>
            </a:pPr>
            <a:r>
              <a:rPr lang="en-US" sz="3200" dirty="0">
                <a:solidFill>
                  <a:prstClr val="black"/>
                </a:solidFill>
                <a:latin typeface="Trebuchet MS" panose="020B0603020202020204" pitchFamily="34" charset="0"/>
              </a:rPr>
              <a:t>Critique constructs &amp; need to validate difficulties.</a:t>
            </a:r>
          </a:p>
          <a:p>
            <a:pPr marL="514350" indent="-514350">
              <a:buAutoNum type="arabicParenR"/>
            </a:pPr>
            <a:r>
              <a:rPr lang="en-US" sz="3200" dirty="0">
                <a:solidFill>
                  <a:prstClr val="black"/>
                </a:solidFill>
                <a:latin typeface="Trebuchet MS" panose="020B0603020202020204" pitchFamily="34" charset="0"/>
              </a:rPr>
              <a:t>Autism history.</a:t>
            </a:r>
          </a:p>
          <a:p>
            <a:pPr marL="514350" indent="-514350">
              <a:buAutoNum type="arabicParenR"/>
            </a:pPr>
            <a:r>
              <a:rPr lang="en-US" sz="3200" dirty="0">
                <a:solidFill>
                  <a:prstClr val="black"/>
                </a:solidFill>
                <a:latin typeface="Trebuchet MS" panose="020B0603020202020204" pitchFamily="34" charset="0"/>
              </a:rPr>
              <a:t>Introducing “</a:t>
            </a:r>
            <a:r>
              <a:rPr lang="en-US" sz="3200" i="1" dirty="0">
                <a:solidFill>
                  <a:prstClr val="black"/>
                </a:solidFill>
                <a:latin typeface="Trebuchet MS" panose="020B0603020202020204" pitchFamily="34" charset="0"/>
              </a:rPr>
              <a:t>Profound Autism</a:t>
            </a:r>
            <a:r>
              <a:rPr lang="en-US" sz="3200" dirty="0">
                <a:solidFill>
                  <a:prstClr val="black"/>
                </a:solidFill>
                <a:latin typeface="Trebuchet MS" panose="020B0603020202020204" pitchFamily="34" charset="0"/>
              </a:rPr>
              <a:t>” &amp; “</a:t>
            </a:r>
            <a:r>
              <a:rPr lang="en-US" sz="3200" i="1" dirty="0">
                <a:solidFill>
                  <a:prstClr val="black"/>
                </a:solidFill>
                <a:latin typeface="Trebuchet MS" panose="020B0603020202020204" pitchFamily="34" charset="0"/>
              </a:rPr>
              <a:t>PDA Profile of ASD</a:t>
            </a:r>
            <a:r>
              <a:rPr lang="en-US" sz="3200" dirty="0">
                <a:solidFill>
                  <a:prstClr val="black"/>
                </a:solidFill>
                <a:latin typeface="Trebuchet MS" panose="020B0603020202020204" pitchFamily="34" charset="0"/>
              </a:rPr>
              <a:t>”.</a:t>
            </a:r>
          </a:p>
          <a:p>
            <a:pPr marL="514350" indent="-514350">
              <a:buAutoNum type="arabicParenR"/>
            </a:pPr>
            <a:r>
              <a:rPr lang="en-US" sz="3200" dirty="0">
                <a:solidFill>
                  <a:prstClr val="black"/>
                </a:solidFill>
                <a:latin typeface="Trebuchet MS" panose="020B0603020202020204" pitchFamily="34" charset="0"/>
              </a:rPr>
              <a:t>Proposed subtypes terminology problems.</a:t>
            </a:r>
          </a:p>
          <a:p>
            <a:pPr marL="514350" indent="-514350">
              <a:buAutoNum type="arabicParenR"/>
            </a:pPr>
            <a:r>
              <a:rPr lang="en-US" sz="3200" dirty="0">
                <a:solidFill>
                  <a:prstClr val="black"/>
                </a:solidFill>
                <a:latin typeface="Trebuchet MS" panose="020B0603020202020204" pitchFamily="34" charset="0"/>
              </a:rPr>
              <a:t>Autism &amp; proposed subtypes advocacy history.</a:t>
            </a:r>
          </a:p>
          <a:p>
            <a:pPr marL="514350" indent="-514350">
              <a:buAutoNum type="arabicParenR"/>
            </a:pPr>
            <a:r>
              <a:rPr lang="en-US" sz="3200" dirty="0">
                <a:solidFill>
                  <a:prstClr val="black"/>
                </a:solidFill>
                <a:latin typeface="Trebuchet MS" panose="020B0603020202020204" pitchFamily="34" charset="0"/>
              </a:rPr>
              <a:t>Proposed subtypes implications for advocacy.</a:t>
            </a:r>
          </a:p>
          <a:p>
            <a:pPr marL="514350" indent="-514350">
              <a:buAutoNum type="arabicParenR"/>
            </a:pPr>
            <a:r>
              <a:rPr lang="en-US" sz="3200" dirty="0">
                <a:solidFill>
                  <a:prstClr val="black"/>
                </a:solidFill>
                <a:latin typeface="Trebuchet MS" panose="020B0603020202020204" pitchFamily="34" charset="0"/>
              </a:rPr>
              <a:t>Reflective questions.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632520-CC7D-4B36-BE54-099F59F320B2}"/>
              </a:ext>
            </a:extLst>
          </p:cNvPr>
          <p:cNvSpPr txBox="1"/>
          <p:nvPr/>
        </p:nvSpPr>
        <p:spPr>
          <a:xfrm>
            <a:off x="633219" y="180400"/>
            <a:ext cx="109442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IN THE BEGINNING.</a:t>
            </a:r>
          </a:p>
        </p:txBody>
      </p:sp>
    </p:spTree>
    <p:extLst>
      <p:ext uri="{BB962C8B-B14F-4D97-AF65-F5344CB8AC3E}">
        <p14:creationId xmlns:p14="http://schemas.microsoft.com/office/powerpoint/2010/main" val="986629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897297" y="6356350"/>
            <a:ext cx="4225771" cy="365125"/>
          </a:xfrm>
        </p:spPr>
        <p:txBody>
          <a:bodyPr/>
          <a:lstStyle/>
          <a:p>
            <a:r>
              <a:rPr lang="en-US" dirty="0"/>
              <a:t>Critical reflections on autism advocacy on autism subtypes.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>
                <a:solidFill>
                  <a:srgbClr val="C00000"/>
                </a:solidFill>
              </a:rPr>
              <a:pPr/>
              <a:t>5</a:t>
            </a:fld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3888" y="180401"/>
            <a:ext cx="109442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 AN OLD ROLEPLAY.</a:t>
            </a:r>
          </a:p>
        </p:txBody>
      </p:sp>
      <p:sp>
        <p:nvSpPr>
          <p:cNvPr id="5" name="Rectangle 4"/>
          <p:cNvSpPr/>
          <p:nvPr/>
        </p:nvSpPr>
        <p:spPr>
          <a:xfrm>
            <a:off x="633219" y="774498"/>
            <a:ext cx="1094422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>
                <a:latin typeface="Trebuchet MS" panose="020B0603020202020204" pitchFamily="34" charset="0"/>
              </a:rPr>
              <a:t>Autism history.</a:t>
            </a:r>
          </a:p>
          <a:p>
            <a:pPr lvl="0"/>
            <a:endParaRPr lang="en-US" sz="3200" dirty="0">
              <a:latin typeface="Trebuchet MS" panose="020B0603020202020204" pitchFamily="34" charset="0"/>
            </a:endParaRPr>
          </a:p>
          <a:p>
            <a:pPr marL="514350" lvl="0" indent="-514350">
              <a:buAutoNum type="arabicParenR"/>
            </a:pPr>
            <a:r>
              <a:rPr lang="en-US" sz="3200" dirty="0">
                <a:latin typeface="Trebuchet MS" panose="020B0603020202020204" pitchFamily="34" charset="0"/>
              </a:rPr>
              <a:t>Autism used to be a form of CS (Silberman 2015).</a:t>
            </a:r>
          </a:p>
          <a:p>
            <a:pPr marL="514350" lvl="0" indent="-514350">
              <a:buAutoNum type="arabicParenR"/>
            </a:pPr>
            <a:r>
              <a:rPr lang="en-US" sz="3200" dirty="0">
                <a:latin typeface="Trebuchet MS" panose="020B0603020202020204" pitchFamily="34" charset="0"/>
              </a:rPr>
              <a:t>1966 prevalence rates 1 in 2500, now ~ 1 in 100.</a:t>
            </a:r>
          </a:p>
          <a:p>
            <a:pPr marL="514350" lvl="0" indent="-514350">
              <a:buAutoNum type="arabicParenR"/>
            </a:pPr>
            <a:r>
              <a:rPr lang="en-US" sz="3200" dirty="0">
                <a:latin typeface="Trebuchet MS" panose="020B0603020202020204" pitchFamily="34" charset="0"/>
              </a:rPr>
              <a:t>Autism becomes a spectrum (Happé &amp; Frith 2020).</a:t>
            </a:r>
          </a:p>
          <a:p>
            <a:pPr marL="514350" lvl="0" indent="-514350">
              <a:buAutoNum type="arabicParenR"/>
            </a:pPr>
            <a:r>
              <a:rPr lang="en-US" sz="3200" dirty="0">
                <a:latin typeface="Trebuchet MS" panose="020B0603020202020204" pitchFamily="34" charset="0"/>
              </a:rPr>
              <a:t>DSM4: PDD-NOS was the most commonly subtype.</a:t>
            </a:r>
          </a:p>
          <a:p>
            <a:pPr marL="514350" lvl="0" indent="-514350">
              <a:buAutoNum type="arabicParenR"/>
            </a:pPr>
            <a:r>
              <a:rPr lang="en-US" sz="3200" dirty="0">
                <a:latin typeface="Trebuchet MS" panose="020B0603020202020204" pitchFamily="34" charset="0"/>
              </a:rPr>
              <a:t>ASD Level One to Level Three (APA 2013).</a:t>
            </a:r>
          </a:p>
          <a:p>
            <a:pPr marL="514350" lvl="0" indent="-514350">
              <a:buAutoNum type="arabicParenR"/>
            </a:pPr>
            <a:r>
              <a:rPr lang="en-US" sz="3200" dirty="0">
                <a:latin typeface="Trebuchet MS" panose="020B0603020202020204" pitchFamily="34" charset="0"/>
              </a:rPr>
              <a:t>“</a:t>
            </a:r>
            <a:r>
              <a:rPr lang="en-US" sz="3200" i="1" dirty="0">
                <a:latin typeface="Trebuchet MS" panose="020B0603020202020204" pitchFamily="34" charset="0"/>
              </a:rPr>
              <a:t>High Functioning Autism</a:t>
            </a:r>
            <a:r>
              <a:rPr lang="en-US" sz="3200" dirty="0">
                <a:latin typeface="Trebuchet MS" panose="020B0603020202020204" pitchFamily="34" charset="0"/>
              </a:rPr>
              <a:t>”, equivalent to Asperger’s.</a:t>
            </a:r>
          </a:p>
          <a:p>
            <a:pPr marL="514350" lvl="0" indent="-514350">
              <a:buAutoNum type="arabicParenR"/>
            </a:pPr>
            <a:r>
              <a:rPr lang="en-US" sz="3200" dirty="0">
                <a:latin typeface="Trebuchet MS" panose="020B0603020202020204" pitchFamily="34" charset="0"/>
              </a:rPr>
              <a:t>Now accepted indistinguishable clinical differences &amp; strategies between autism subtypes (Woods 2020).</a:t>
            </a:r>
          </a:p>
          <a:p>
            <a:pPr marL="514350" indent="-514350">
              <a:buFontTx/>
              <a:buAutoNum type="arabicParenR"/>
            </a:pPr>
            <a:r>
              <a:rPr lang="en-US" sz="3200" dirty="0">
                <a:solidFill>
                  <a:prstClr val="black"/>
                </a:solidFill>
                <a:latin typeface="Trebuchet MS" panose="020B0603020202020204" pitchFamily="34" charset="0"/>
              </a:rPr>
              <a:t>Subtypes excluded to reduce stigma (Happé 2011).</a:t>
            </a:r>
          </a:p>
        </p:txBody>
      </p:sp>
    </p:spTree>
    <p:extLst>
      <p:ext uri="{BB962C8B-B14F-4D97-AF65-F5344CB8AC3E}">
        <p14:creationId xmlns:p14="http://schemas.microsoft.com/office/powerpoint/2010/main" val="3369023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2D4D5F5-AE76-4B46-9B68-3E6F98457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Critical reflections on autism advocacy on autism subtypes.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CF79353-CE6F-4A37-B376-7FAB3E565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4BA4-4677-4BD1-9EE6-117499FF2004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0BFCCE-EE40-448B-A941-6798CB82E33D}"/>
              </a:ext>
            </a:extLst>
          </p:cNvPr>
          <p:cNvSpPr txBox="1"/>
          <p:nvPr/>
        </p:nvSpPr>
        <p:spPr>
          <a:xfrm>
            <a:off x="633219" y="774506"/>
            <a:ext cx="10944224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3200" b="1" dirty="0">
                <a:latin typeface="Trebuchet MS" panose="020B0603020202020204" pitchFamily="34" charset="0"/>
              </a:rPr>
              <a:t>“</a:t>
            </a:r>
            <a:r>
              <a:rPr lang="en-GB" sz="3200" b="1" i="1" dirty="0">
                <a:latin typeface="Trebuchet MS" panose="020B0603020202020204" pitchFamily="34" charset="0"/>
              </a:rPr>
              <a:t>Profound Autism</a:t>
            </a:r>
            <a:r>
              <a:rPr lang="en-GB" sz="3200" b="1" dirty="0">
                <a:latin typeface="Trebuchet MS" panose="020B0603020202020204" pitchFamily="34" charset="0"/>
              </a:rPr>
              <a:t>” definitions.</a:t>
            </a:r>
          </a:p>
          <a:p>
            <a:pPr lvl="0"/>
            <a:endParaRPr lang="en-GB" sz="3200" dirty="0">
              <a:latin typeface="Trebuchet MS" panose="020B0603020202020204" pitchFamily="34" charset="0"/>
            </a:endParaRPr>
          </a:p>
          <a:p>
            <a:pPr marL="514350" indent="-514350">
              <a:buFontTx/>
              <a:buAutoNum type="arabicParenR"/>
            </a:pPr>
            <a:r>
              <a:rPr lang="en-US" sz="3200" dirty="0">
                <a:latin typeface="Trebuchet MS" panose="020B0603020202020204" pitchFamily="34" charset="0"/>
              </a:rPr>
              <a:t>ID &amp;/or language impairment (Lord et al 2021).</a:t>
            </a:r>
          </a:p>
          <a:p>
            <a:pPr marL="514350" indent="-514350">
              <a:buFontTx/>
              <a:buAutoNum type="arabicParenR"/>
            </a:pPr>
            <a:r>
              <a:rPr lang="en-US" sz="3200" dirty="0">
                <a:latin typeface="Trebuchet MS" panose="020B0603020202020204" pitchFamily="34" charset="0"/>
              </a:rPr>
              <a:t>“</a:t>
            </a:r>
            <a:r>
              <a:rPr lang="en-US" sz="3200" i="1" dirty="0">
                <a:latin typeface="Trebuchet MS" panose="020B0603020202020204" pitchFamily="34" charset="0"/>
              </a:rPr>
              <a:t>Severe” autism</a:t>
            </a:r>
            <a:r>
              <a:rPr lang="en-US" sz="3200" dirty="0">
                <a:latin typeface="Trebuchet MS" panose="020B0603020202020204" pitchFamily="34" charset="0"/>
              </a:rPr>
              <a:t> added (Waizbard-Bartov et al 2023a). </a:t>
            </a:r>
          </a:p>
          <a:p>
            <a:pPr marL="514350" indent="-514350">
              <a:buFontTx/>
              <a:buAutoNum type="arabicParenR"/>
            </a:pPr>
            <a:r>
              <a:rPr lang="en-US" sz="3200" dirty="0">
                <a:latin typeface="Trebuchet MS" panose="020B0603020202020204" pitchFamily="34" charset="0"/>
              </a:rPr>
              <a:t>Broadened to severe &amp; challenging behaviours including self-injury, aggression and irritability (ASF 2022).</a:t>
            </a:r>
          </a:p>
          <a:p>
            <a:pPr marL="514350" indent="-514350">
              <a:buFontTx/>
              <a:buAutoNum type="arabicParenR"/>
            </a:pPr>
            <a:r>
              <a:rPr lang="en-US" sz="3200" dirty="0">
                <a:latin typeface="Trebuchet MS" panose="020B0603020202020204" pitchFamily="34" charset="0"/>
              </a:rPr>
              <a:t>Need 24/7 support &amp; cannot advocate for themselves.</a:t>
            </a:r>
          </a:p>
          <a:p>
            <a:pPr marL="514350" indent="-514350">
              <a:buFontTx/>
              <a:buAutoNum type="arabicParenR"/>
            </a:pPr>
            <a:r>
              <a:rPr lang="en-US" sz="3200" dirty="0">
                <a:latin typeface="Trebuchet MS" panose="020B0603020202020204" pitchFamily="34" charset="0"/>
              </a:rPr>
              <a:t>“</a:t>
            </a:r>
            <a:r>
              <a:rPr lang="en-US" sz="3200" i="1" dirty="0">
                <a:latin typeface="Trebuchet MS" panose="020B0603020202020204" pitchFamily="34" charset="0"/>
              </a:rPr>
              <a:t>Non-Profound Autism</a:t>
            </a:r>
            <a:r>
              <a:rPr lang="en-US" sz="3200" dirty="0">
                <a:latin typeface="Trebuchet MS" panose="020B0603020202020204" pitchFamily="34" charset="0"/>
              </a:rPr>
              <a:t>” is for those autism is expressed  less in (Hughes &amp; Maenner 2023).</a:t>
            </a:r>
          </a:p>
          <a:p>
            <a:pPr marL="514350" indent="-514350">
              <a:buFontTx/>
              <a:buAutoNum type="arabicParenR"/>
            </a:pPr>
            <a:r>
              <a:rPr lang="en-US" sz="3200" dirty="0">
                <a:latin typeface="Trebuchet MS" panose="020B0603020202020204" pitchFamily="34" charset="0"/>
              </a:rPr>
              <a:t>Using other co-occurring issues, e.g., anxiety, to create subtypes (Waizbard-Bartov et al 2023b).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632520-CC7D-4B36-BE54-099F59F320B2}"/>
              </a:ext>
            </a:extLst>
          </p:cNvPr>
          <p:cNvSpPr txBox="1"/>
          <p:nvPr/>
        </p:nvSpPr>
        <p:spPr>
          <a:xfrm>
            <a:off x="633219" y="176638"/>
            <a:ext cx="109442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PROFOUNDLY DISTURBING?</a:t>
            </a:r>
          </a:p>
        </p:txBody>
      </p:sp>
    </p:spTree>
    <p:extLst>
      <p:ext uri="{BB962C8B-B14F-4D97-AF65-F5344CB8AC3E}">
        <p14:creationId xmlns:p14="http://schemas.microsoft.com/office/powerpoint/2010/main" val="4094812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F010D6B-F108-C2BF-5D04-3D067E27F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Critical reflections on autism advocacy on autism subtypes.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95BDBD9-4612-2F32-5F82-66D4C3B33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8584D-8F1A-46B4-838D-EE417A13F475}" type="slidenum">
              <a:rPr lang="en-GB" smtClean="0"/>
              <a:pPr/>
              <a:t>7</a:t>
            </a:fld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F90C3E6-A706-CD57-CDE0-FC1F981608B8}"/>
              </a:ext>
            </a:extLst>
          </p:cNvPr>
          <p:cNvGrpSpPr/>
          <p:nvPr/>
        </p:nvGrpSpPr>
        <p:grpSpPr>
          <a:xfrm>
            <a:off x="254597" y="897439"/>
            <a:ext cx="11681135" cy="5338776"/>
            <a:chOff x="459879" y="720150"/>
            <a:chExt cx="11681135" cy="5338776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68848F3-C6F4-7A06-BF66-13EF1ADE5D34}"/>
                </a:ext>
              </a:extLst>
            </p:cNvPr>
            <p:cNvSpPr txBox="1"/>
            <p:nvPr/>
          </p:nvSpPr>
          <p:spPr>
            <a:xfrm>
              <a:off x="3275013" y="720150"/>
              <a:ext cx="607377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u="sng" dirty="0">
                  <a:latin typeface="Trebuchet MS" panose="020B0603020202020204" pitchFamily="34" charset="0"/>
                </a:rPr>
                <a:t>“</a:t>
              </a:r>
              <a:r>
                <a:rPr lang="en-GB" sz="1600" b="1" i="1" u="sng" dirty="0">
                  <a:latin typeface="Trebuchet MS" panose="020B0603020202020204" pitchFamily="34" charset="0"/>
                </a:rPr>
                <a:t>PATHOLOGICAL DEMAND-AVOIDANCE (PDA) PROFILE OF ASD</a:t>
              </a:r>
              <a:r>
                <a:rPr lang="en-GB" sz="1600" b="1" u="sng" dirty="0">
                  <a:latin typeface="Trebuchet MS" panose="020B0603020202020204" pitchFamily="34" charset="0"/>
                </a:rPr>
                <a:t>” CONSTELLATION OF TRAITS WITHIN AUTISM SPECTRUM.</a:t>
              </a: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BA13789-0527-0ABF-8AB6-ECDCB5695581}"/>
                </a:ext>
              </a:extLst>
            </p:cNvPr>
            <p:cNvGrpSpPr/>
            <p:nvPr/>
          </p:nvGrpSpPr>
          <p:grpSpPr>
            <a:xfrm>
              <a:off x="459879" y="1376343"/>
              <a:ext cx="11681135" cy="4682583"/>
              <a:chOff x="459879" y="1376343"/>
              <a:chExt cx="11681135" cy="4682583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1EB10FB-8B95-3C15-229C-44FF8B548139}"/>
                  </a:ext>
                </a:extLst>
              </p:cNvPr>
              <p:cNvSpPr txBox="1"/>
              <p:nvPr/>
            </p:nvSpPr>
            <p:spPr>
              <a:xfrm>
                <a:off x="459879" y="3124635"/>
                <a:ext cx="2682792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Trebuchet MS" panose="020B0603020202020204" pitchFamily="34" charset="0"/>
                  </a:rPr>
                  <a:t>Please do </a:t>
                </a:r>
                <a:r>
                  <a:rPr lang="en-GB" sz="1400" b="1" i="1" u="sng" dirty="0">
                    <a:latin typeface="Trebuchet MS" panose="020B0603020202020204" pitchFamily="34" charset="0"/>
                  </a:rPr>
                  <a:t>not</a:t>
                </a:r>
                <a:r>
                  <a:rPr lang="en-GB" sz="1400" dirty="0">
                    <a:latin typeface="Trebuchet MS" panose="020B0603020202020204" pitchFamily="34" charset="0"/>
                  </a:rPr>
                  <a:t> reify this diagram. Based on RW interpretations of “</a:t>
                </a:r>
                <a:r>
                  <a:rPr lang="en-GB" sz="1400" i="1" dirty="0">
                    <a:latin typeface="Trebuchet MS" panose="020B0603020202020204" pitchFamily="34" charset="0"/>
                  </a:rPr>
                  <a:t>PDA Profile of ASD</a:t>
                </a:r>
                <a:r>
                  <a:rPr lang="en-GB" sz="1400" dirty="0">
                    <a:latin typeface="Trebuchet MS" panose="020B0603020202020204" pitchFamily="34" charset="0"/>
                  </a:rPr>
                  <a:t>” clinical literature, diagnostic &amp; screening tools.</a:t>
                </a:r>
              </a:p>
            </p:txBody>
          </p: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42D68EAF-DEB1-59B6-308D-CBC9374C4805}"/>
                  </a:ext>
                </a:extLst>
              </p:cNvPr>
              <p:cNvGrpSpPr/>
              <p:nvPr/>
            </p:nvGrpSpPr>
            <p:grpSpPr>
              <a:xfrm>
                <a:off x="3218310" y="1376343"/>
                <a:ext cx="8922704" cy="4682583"/>
                <a:chOff x="3218310" y="1376343"/>
                <a:chExt cx="8922704" cy="4682583"/>
              </a:xfrm>
            </p:grpSpPr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5F37C0CE-A256-D794-4877-1F3FE3CBA10E}"/>
                    </a:ext>
                  </a:extLst>
                </p:cNvPr>
                <p:cNvSpPr txBox="1"/>
                <p:nvPr/>
              </p:nvSpPr>
              <p:spPr>
                <a:xfrm>
                  <a:off x="7311249" y="1651645"/>
                  <a:ext cx="738154" cy="276999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GB" sz="1200" dirty="0">
                      <a:latin typeface="Trebuchet MS" panose="020B0603020202020204" pitchFamily="34" charset="0"/>
                    </a:rPr>
                    <a:t>Anxiety.</a:t>
                  </a:r>
                </a:p>
              </p:txBody>
            </p:sp>
            <p:cxnSp>
              <p:nvCxnSpPr>
                <p:cNvPr id="10" name="Straight Arrow Connector 9">
                  <a:extLst>
                    <a:ext uri="{FF2B5EF4-FFF2-40B4-BE49-F238E27FC236}">
                      <a16:creationId xmlns:a16="http://schemas.microsoft.com/office/drawing/2014/main" id="{1F3B165F-D9D9-AB55-2F79-84B822C381FD}"/>
                    </a:ext>
                  </a:extLst>
                </p:cNvPr>
                <p:cNvCxnSpPr/>
                <p:nvPr/>
              </p:nvCxnSpPr>
              <p:spPr>
                <a:xfrm>
                  <a:off x="7680325" y="1974021"/>
                  <a:ext cx="2116623" cy="0"/>
                </a:xfrm>
                <a:prstGeom prst="straightConnector1">
                  <a:avLst/>
                </a:prstGeom>
                <a:ln w="38100">
                  <a:solidFill>
                    <a:srgbClr val="00B05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Arrow Connector 10">
                  <a:extLst>
                    <a:ext uri="{FF2B5EF4-FFF2-40B4-BE49-F238E27FC236}">
                      <a16:creationId xmlns:a16="http://schemas.microsoft.com/office/drawing/2014/main" id="{3D0C8F4A-F7B2-FEED-2381-6A6A22DDA4D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563702" y="1974021"/>
                  <a:ext cx="2116623" cy="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Arrow Connector 11">
                  <a:extLst>
                    <a:ext uri="{FF2B5EF4-FFF2-40B4-BE49-F238E27FC236}">
                      <a16:creationId xmlns:a16="http://schemas.microsoft.com/office/drawing/2014/main" id="{45C6D403-B0F6-DA3D-60D7-268BFCE57484}"/>
                    </a:ext>
                  </a:extLst>
                </p:cNvPr>
                <p:cNvCxnSpPr/>
                <p:nvPr/>
              </p:nvCxnSpPr>
              <p:spPr>
                <a:xfrm>
                  <a:off x="7680325" y="3047291"/>
                  <a:ext cx="2116623" cy="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Arrow Connector 12">
                  <a:extLst>
                    <a:ext uri="{FF2B5EF4-FFF2-40B4-BE49-F238E27FC236}">
                      <a16:creationId xmlns:a16="http://schemas.microsoft.com/office/drawing/2014/main" id="{9AE03CCB-38E6-B842-BF75-555451FB5DE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563702" y="3047291"/>
                  <a:ext cx="2116623" cy="0"/>
                </a:xfrm>
                <a:prstGeom prst="straightConnector1">
                  <a:avLst/>
                </a:prstGeom>
                <a:ln w="38100">
                  <a:solidFill>
                    <a:srgbClr val="00B05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61C2FC37-E9CE-6BE3-53AE-C743127B6A64}"/>
                    </a:ext>
                  </a:extLst>
                </p:cNvPr>
                <p:cNvSpPr txBox="1"/>
                <p:nvPr/>
              </p:nvSpPr>
              <p:spPr>
                <a:xfrm>
                  <a:off x="4862948" y="1835521"/>
                  <a:ext cx="54931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200" dirty="0">
                      <a:latin typeface="Trebuchet MS" panose="020B0603020202020204" pitchFamily="34" charset="0"/>
                    </a:rPr>
                    <a:t>High.</a:t>
                  </a:r>
                </a:p>
              </p:txBody>
            </p:sp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4BB9FE82-4C3E-99F6-4A3D-81A64EFE3918}"/>
                    </a:ext>
                  </a:extLst>
                </p:cNvPr>
                <p:cNvSpPr txBox="1"/>
                <p:nvPr/>
              </p:nvSpPr>
              <p:spPr>
                <a:xfrm>
                  <a:off x="9948863" y="1850638"/>
                  <a:ext cx="89753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200" dirty="0">
                      <a:latin typeface="Trebuchet MS" panose="020B0603020202020204" pitchFamily="34" charset="0"/>
                    </a:rPr>
                    <a:t>Low-none.</a:t>
                  </a:r>
                </a:p>
              </p:txBody>
            </p:sp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223DEB17-A046-BDEB-9EC2-F5B9E7952DE1}"/>
                    </a:ext>
                  </a:extLst>
                </p:cNvPr>
                <p:cNvSpPr txBox="1"/>
                <p:nvPr/>
              </p:nvSpPr>
              <p:spPr>
                <a:xfrm>
                  <a:off x="6384925" y="1999512"/>
                  <a:ext cx="2590800" cy="276999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GB" sz="1200" dirty="0">
                      <a:latin typeface="Trebuchet MS" panose="020B0603020202020204" pitchFamily="34" charset="0"/>
                    </a:rPr>
                    <a:t>Avoidance of “</a:t>
                  </a:r>
                  <a:r>
                    <a:rPr lang="en-GB" sz="1200" i="1" dirty="0">
                      <a:latin typeface="Trebuchet MS" panose="020B0603020202020204" pitchFamily="34" charset="0"/>
                    </a:rPr>
                    <a:t>ordinary</a:t>
                  </a:r>
                  <a:r>
                    <a:rPr lang="en-GB" sz="1200" dirty="0">
                      <a:latin typeface="Trebuchet MS" panose="020B0603020202020204" pitchFamily="34" charset="0"/>
                    </a:rPr>
                    <a:t>” demands.</a:t>
                  </a:r>
                </a:p>
              </p:txBody>
            </p:sp>
            <p:cxnSp>
              <p:nvCxnSpPr>
                <p:cNvPr id="17" name="Straight Arrow Connector 16">
                  <a:extLst>
                    <a:ext uri="{FF2B5EF4-FFF2-40B4-BE49-F238E27FC236}">
                      <a16:creationId xmlns:a16="http://schemas.microsoft.com/office/drawing/2014/main" id="{B2D7BBAD-B141-60E8-5773-3E1B340474B2}"/>
                    </a:ext>
                  </a:extLst>
                </p:cNvPr>
                <p:cNvCxnSpPr/>
                <p:nvPr/>
              </p:nvCxnSpPr>
              <p:spPr>
                <a:xfrm>
                  <a:off x="7680325" y="2321889"/>
                  <a:ext cx="2116623" cy="0"/>
                </a:xfrm>
                <a:prstGeom prst="straightConnector1">
                  <a:avLst/>
                </a:prstGeom>
                <a:ln w="38100">
                  <a:solidFill>
                    <a:srgbClr val="00B05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Arrow Connector 17">
                  <a:extLst>
                    <a:ext uri="{FF2B5EF4-FFF2-40B4-BE49-F238E27FC236}">
                      <a16:creationId xmlns:a16="http://schemas.microsoft.com/office/drawing/2014/main" id="{62E1FEB8-809B-6DAB-A941-791E5B485C4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563702" y="2321889"/>
                  <a:ext cx="2116623" cy="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041B1AEF-C38B-5C7E-237E-BA0EDC543986}"/>
                    </a:ext>
                  </a:extLst>
                </p:cNvPr>
                <p:cNvSpPr txBox="1"/>
                <p:nvPr/>
              </p:nvSpPr>
              <p:spPr>
                <a:xfrm>
                  <a:off x="4494359" y="2176462"/>
                  <a:ext cx="91584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200" dirty="0">
                      <a:latin typeface="Trebuchet MS" panose="020B0603020202020204" pitchFamily="34" charset="0"/>
                    </a:rPr>
                    <a:t>Pervasive.</a:t>
                  </a:r>
                </a:p>
              </p:txBody>
            </p:sp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A2FEA46B-6D39-9D54-F950-706AE9E0F89B}"/>
                    </a:ext>
                  </a:extLst>
                </p:cNvPr>
                <p:cNvSpPr txBox="1"/>
                <p:nvPr/>
              </p:nvSpPr>
              <p:spPr>
                <a:xfrm>
                  <a:off x="9957503" y="2173864"/>
                  <a:ext cx="9179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200" dirty="0">
                      <a:latin typeface="Trebuchet MS" panose="020B0603020202020204" pitchFamily="34" charset="0"/>
                    </a:rPr>
                    <a:t>Low-none.</a:t>
                  </a:r>
                </a:p>
              </p:txBody>
            </p:sp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4CF13659-2F16-0108-579F-54E9623AF6DD}"/>
                    </a:ext>
                  </a:extLst>
                </p:cNvPr>
                <p:cNvSpPr txBox="1"/>
                <p:nvPr/>
              </p:nvSpPr>
              <p:spPr>
                <a:xfrm>
                  <a:off x="5869506" y="2356742"/>
                  <a:ext cx="3621638" cy="276999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sz="1200" dirty="0">
                      <a:latin typeface="Trebuchet MS" panose="020B0603020202020204" pitchFamily="34" charset="0"/>
                    </a:rPr>
                    <a:t>Bullying, harassment, lying, stalking, stealing etc.</a:t>
                  </a:r>
                  <a:endParaRPr lang="en-GB" sz="1200" dirty="0">
                    <a:latin typeface="Trebuchet MS" panose="020B0603020202020204" pitchFamily="34" charset="0"/>
                  </a:endParaRPr>
                </a:p>
              </p:txBody>
            </p:sp>
            <p:cxnSp>
              <p:nvCxnSpPr>
                <p:cNvPr id="22" name="Straight Arrow Connector 21">
                  <a:extLst>
                    <a:ext uri="{FF2B5EF4-FFF2-40B4-BE49-F238E27FC236}">
                      <a16:creationId xmlns:a16="http://schemas.microsoft.com/office/drawing/2014/main" id="{846674F4-4A38-1FDD-DC29-8B40D1C292C4}"/>
                    </a:ext>
                  </a:extLst>
                </p:cNvPr>
                <p:cNvCxnSpPr/>
                <p:nvPr/>
              </p:nvCxnSpPr>
              <p:spPr>
                <a:xfrm>
                  <a:off x="7680326" y="2699423"/>
                  <a:ext cx="2116623" cy="0"/>
                </a:xfrm>
                <a:prstGeom prst="straightConnector1">
                  <a:avLst/>
                </a:prstGeom>
                <a:ln w="38100">
                  <a:solidFill>
                    <a:srgbClr val="00B05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Arrow Connector 22">
                  <a:extLst>
                    <a:ext uri="{FF2B5EF4-FFF2-40B4-BE49-F238E27FC236}">
                      <a16:creationId xmlns:a16="http://schemas.microsoft.com/office/drawing/2014/main" id="{5D72A224-4E4E-3792-5DEA-C3640DC1EFA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563703" y="2699423"/>
                  <a:ext cx="2116623" cy="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0652E728-287A-53A1-F03A-83269BF6ABEA}"/>
                    </a:ext>
                  </a:extLst>
                </p:cNvPr>
                <p:cNvSpPr txBox="1"/>
                <p:nvPr/>
              </p:nvSpPr>
              <p:spPr>
                <a:xfrm>
                  <a:off x="4859232" y="2560923"/>
                  <a:ext cx="550969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200" dirty="0">
                      <a:latin typeface="Trebuchet MS" panose="020B0603020202020204" pitchFamily="34" charset="0"/>
                    </a:rPr>
                    <a:t>High.</a:t>
                  </a:r>
                </a:p>
              </p:txBody>
            </p:sp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C02BFBBF-B942-10A8-2EDA-AFA09AE33357}"/>
                    </a:ext>
                  </a:extLst>
                </p:cNvPr>
                <p:cNvSpPr txBox="1"/>
                <p:nvPr/>
              </p:nvSpPr>
              <p:spPr>
                <a:xfrm>
                  <a:off x="9948863" y="2569775"/>
                  <a:ext cx="905136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200" dirty="0">
                      <a:latin typeface="Trebuchet MS" panose="020B0603020202020204" pitchFamily="34" charset="0"/>
                    </a:rPr>
                    <a:t>Low-none.</a:t>
                  </a:r>
                </a:p>
              </p:txBody>
            </p:sp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AD199A9F-F99E-F5B5-A3C2-7AE4633F3C13}"/>
                    </a:ext>
                  </a:extLst>
                </p:cNvPr>
                <p:cNvSpPr txBox="1"/>
                <p:nvPr/>
              </p:nvSpPr>
              <p:spPr>
                <a:xfrm>
                  <a:off x="6848087" y="2724913"/>
                  <a:ext cx="1664476" cy="276999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GB" sz="1200" dirty="0">
                      <a:latin typeface="Trebuchet MS" panose="020B0603020202020204" pitchFamily="34" charset="0"/>
                    </a:rPr>
                    <a:t>Fantasy &amp; roleplay.</a:t>
                  </a:r>
                </a:p>
              </p:txBody>
            </p:sp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63DD5D89-6D97-CB7E-FDAF-1EAAA7C22A30}"/>
                    </a:ext>
                  </a:extLst>
                </p:cNvPr>
                <p:cNvSpPr txBox="1"/>
                <p:nvPr/>
              </p:nvSpPr>
              <p:spPr>
                <a:xfrm>
                  <a:off x="3612198" y="2895974"/>
                  <a:ext cx="1798004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200" dirty="0">
                      <a:latin typeface="Trebuchet MS" panose="020B0603020202020204" pitchFamily="34" charset="0"/>
                    </a:rPr>
                    <a:t>Comfortable-excessive.</a:t>
                  </a:r>
                </a:p>
              </p:txBody>
            </p:sp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18E91166-FAD8-5E32-84C8-7842C9683EC5}"/>
                    </a:ext>
                  </a:extLst>
                </p:cNvPr>
                <p:cNvSpPr txBox="1"/>
                <p:nvPr/>
              </p:nvSpPr>
              <p:spPr>
                <a:xfrm>
                  <a:off x="9955790" y="2902140"/>
                  <a:ext cx="91790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200" dirty="0">
                      <a:latin typeface="Trebuchet MS" panose="020B0603020202020204" pitchFamily="34" charset="0"/>
                    </a:rPr>
                    <a:t>Low-none.</a:t>
                  </a:r>
                </a:p>
              </p:txBody>
            </p:sp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67ACC9FE-4D57-938B-E8F6-74026C0D12EF}"/>
                    </a:ext>
                  </a:extLst>
                </p:cNvPr>
                <p:cNvSpPr txBox="1"/>
                <p:nvPr/>
              </p:nvSpPr>
              <p:spPr>
                <a:xfrm>
                  <a:off x="7197337" y="3048019"/>
                  <a:ext cx="965977" cy="276999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GB" sz="1200" dirty="0">
                      <a:latin typeface="Trebuchet MS" panose="020B0603020202020204" pitchFamily="34" charset="0"/>
                    </a:rPr>
                    <a:t>Impulsivity.</a:t>
                  </a:r>
                </a:p>
              </p:txBody>
            </p:sp>
            <p:cxnSp>
              <p:nvCxnSpPr>
                <p:cNvPr id="30" name="Straight Arrow Connector 29">
                  <a:extLst>
                    <a:ext uri="{FF2B5EF4-FFF2-40B4-BE49-F238E27FC236}">
                      <a16:creationId xmlns:a16="http://schemas.microsoft.com/office/drawing/2014/main" id="{687E8063-AAB0-70F2-E12D-2D65640AF53D}"/>
                    </a:ext>
                  </a:extLst>
                </p:cNvPr>
                <p:cNvCxnSpPr/>
                <p:nvPr/>
              </p:nvCxnSpPr>
              <p:spPr>
                <a:xfrm>
                  <a:off x="7680325" y="3370398"/>
                  <a:ext cx="2116623" cy="0"/>
                </a:xfrm>
                <a:prstGeom prst="straightConnector1">
                  <a:avLst/>
                </a:prstGeom>
                <a:ln w="38100">
                  <a:solidFill>
                    <a:srgbClr val="00B05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Arrow Connector 30">
                  <a:extLst>
                    <a:ext uri="{FF2B5EF4-FFF2-40B4-BE49-F238E27FC236}">
                      <a16:creationId xmlns:a16="http://schemas.microsoft.com/office/drawing/2014/main" id="{7C5C055B-F030-176D-BE52-3013ABDAB4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563702" y="3370398"/>
                  <a:ext cx="2116623" cy="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C1E13106-C5D7-148D-9B47-79D5EAF34FD9}"/>
                    </a:ext>
                  </a:extLst>
                </p:cNvPr>
                <p:cNvSpPr txBox="1"/>
                <p:nvPr/>
              </p:nvSpPr>
              <p:spPr>
                <a:xfrm>
                  <a:off x="4866159" y="3224971"/>
                  <a:ext cx="54404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200" dirty="0">
                      <a:latin typeface="Trebuchet MS" panose="020B0603020202020204" pitchFamily="34" charset="0"/>
                    </a:rPr>
                    <a:t>High.</a:t>
                  </a:r>
                </a:p>
              </p:txBody>
            </p:sp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2180A893-FC86-8BF2-D000-5A4497B56E49}"/>
                    </a:ext>
                  </a:extLst>
                </p:cNvPr>
                <p:cNvSpPr txBox="1"/>
                <p:nvPr/>
              </p:nvSpPr>
              <p:spPr>
                <a:xfrm>
                  <a:off x="9948863" y="3225990"/>
                  <a:ext cx="91790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200" dirty="0">
                      <a:latin typeface="Trebuchet MS" panose="020B0603020202020204" pitchFamily="34" charset="0"/>
                    </a:rPr>
                    <a:t>Low-none.</a:t>
                  </a:r>
                </a:p>
              </p:txBody>
            </p:sp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929BB4A8-3B4B-B052-2D2E-3AE6DB9CA4E8}"/>
                    </a:ext>
                  </a:extLst>
                </p:cNvPr>
                <p:cNvSpPr txBox="1"/>
                <p:nvPr/>
              </p:nvSpPr>
              <p:spPr>
                <a:xfrm>
                  <a:off x="5838887" y="3398450"/>
                  <a:ext cx="3682876" cy="276999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sz="1200" dirty="0">
                      <a:latin typeface="Trebuchet MS" panose="020B0603020202020204" pitchFamily="34" charset="0"/>
                    </a:rPr>
                    <a:t>Obsessive behaviour focused on people-characters.</a:t>
                  </a:r>
                </a:p>
              </p:txBody>
            </p:sp>
            <p:cxnSp>
              <p:nvCxnSpPr>
                <p:cNvPr id="35" name="Straight Arrow Connector 34">
                  <a:extLst>
                    <a:ext uri="{FF2B5EF4-FFF2-40B4-BE49-F238E27FC236}">
                      <a16:creationId xmlns:a16="http://schemas.microsoft.com/office/drawing/2014/main" id="{54A37DE3-E5A9-DA7E-866E-D33CE43C4394}"/>
                    </a:ext>
                  </a:extLst>
                </p:cNvPr>
                <p:cNvCxnSpPr/>
                <p:nvPr/>
              </p:nvCxnSpPr>
              <p:spPr>
                <a:xfrm>
                  <a:off x="7680325" y="3744929"/>
                  <a:ext cx="2116623" cy="0"/>
                </a:xfrm>
                <a:prstGeom prst="straightConnector1">
                  <a:avLst/>
                </a:prstGeom>
                <a:ln w="38100">
                  <a:solidFill>
                    <a:srgbClr val="00B05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Arrow Connector 35">
                  <a:extLst>
                    <a:ext uri="{FF2B5EF4-FFF2-40B4-BE49-F238E27FC236}">
                      <a16:creationId xmlns:a16="http://schemas.microsoft.com/office/drawing/2014/main" id="{4FCA2A13-B7E0-C395-0CF0-036B037BCF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563702" y="3744929"/>
                  <a:ext cx="2116623" cy="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ED441883-D934-BC43-C19D-4E9244EC095C}"/>
                    </a:ext>
                  </a:extLst>
                </p:cNvPr>
                <p:cNvSpPr txBox="1"/>
                <p:nvPr/>
              </p:nvSpPr>
              <p:spPr>
                <a:xfrm>
                  <a:off x="4133395" y="3613356"/>
                  <a:ext cx="1276808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200" dirty="0">
                      <a:latin typeface="Trebuchet MS" panose="020B0603020202020204" pitchFamily="34" charset="0"/>
                    </a:rPr>
                    <a:t>High-excessive.</a:t>
                  </a:r>
                </a:p>
              </p:txBody>
            </p:sp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CD02DBEF-AFD1-57DC-B0F7-F23B1C6608B7}"/>
                    </a:ext>
                  </a:extLst>
                </p:cNvPr>
                <p:cNvSpPr txBox="1"/>
                <p:nvPr/>
              </p:nvSpPr>
              <p:spPr>
                <a:xfrm>
                  <a:off x="9948863" y="3614350"/>
                  <a:ext cx="91790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200" dirty="0">
                      <a:latin typeface="Trebuchet MS" panose="020B0603020202020204" pitchFamily="34" charset="0"/>
                    </a:rPr>
                    <a:t>Low-none.</a:t>
                  </a:r>
                </a:p>
              </p:txBody>
            </p:sp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DB5943E6-81C0-A20D-13B4-A4EF53D97DB8}"/>
                    </a:ext>
                  </a:extLst>
                </p:cNvPr>
                <p:cNvSpPr txBox="1"/>
                <p:nvPr/>
              </p:nvSpPr>
              <p:spPr>
                <a:xfrm>
                  <a:off x="5618929" y="4842387"/>
                  <a:ext cx="4133850" cy="276999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sz="1200" dirty="0">
                      <a:latin typeface="Trebuchet MS" panose="020B0603020202020204" pitchFamily="34" charset="0"/>
                    </a:rPr>
                    <a:t>Socially “</a:t>
                  </a:r>
                  <a:r>
                    <a:rPr lang="en-US" sz="1200" i="1" dirty="0">
                      <a:latin typeface="Trebuchet MS" panose="020B0603020202020204" pitchFamily="34" charset="0"/>
                    </a:rPr>
                    <a:t>strategic</a:t>
                  </a:r>
                  <a:r>
                    <a:rPr lang="en-US" sz="1200" dirty="0">
                      <a:latin typeface="Trebuchet MS" panose="020B0603020202020204" pitchFamily="34" charset="0"/>
                    </a:rPr>
                    <a:t>”-”</a:t>
                  </a:r>
                  <a:r>
                    <a:rPr lang="en-US" sz="1200" i="1" dirty="0">
                      <a:latin typeface="Trebuchet MS" panose="020B0603020202020204" pitchFamily="34" charset="0"/>
                    </a:rPr>
                    <a:t>manipulative</a:t>
                  </a:r>
                  <a:r>
                    <a:rPr lang="en-US" sz="1200" dirty="0">
                      <a:latin typeface="Trebuchet MS" panose="020B0603020202020204" pitchFamily="34" charset="0"/>
                    </a:rPr>
                    <a:t>” avoidance behaviour.</a:t>
                  </a:r>
                </a:p>
              </p:txBody>
            </p:sp>
            <p:cxnSp>
              <p:nvCxnSpPr>
                <p:cNvPr id="40" name="Straight Arrow Connector 39">
                  <a:extLst>
                    <a:ext uri="{FF2B5EF4-FFF2-40B4-BE49-F238E27FC236}">
                      <a16:creationId xmlns:a16="http://schemas.microsoft.com/office/drawing/2014/main" id="{A9066ECC-966C-AC62-742D-10C8633ED63A}"/>
                    </a:ext>
                  </a:extLst>
                </p:cNvPr>
                <p:cNvCxnSpPr/>
                <p:nvPr/>
              </p:nvCxnSpPr>
              <p:spPr>
                <a:xfrm>
                  <a:off x="7677835" y="5224064"/>
                  <a:ext cx="2116623" cy="0"/>
                </a:xfrm>
                <a:prstGeom prst="straightConnector1">
                  <a:avLst/>
                </a:prstGeom>
                <a:ln w="38100">
                  <a:solidFill>
                    <a:srgbClr val="00B05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Arrow Connector 40">
                  <a:extLst>
                    <a:ext uri="{FF2B5EF4-FFF2-40B4-BE49-F238E27FC236}">
                      <a16:creationId xmlns:a16="http://schemas.microsoft.com/office/drawing/2014/main" id="{71E8F6E1-278B-3D10-A790-49D92D3FF88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561212" y="5224064"/>
                  <a:ext cx="2116623" cy="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5BBD918D-C823-E01B-303E-09DCB6BEAA54}"/>
                    </a:ext>
                  </a:extLst>
                </p:cNvPr>
                <p:cNvSpPr txBox="1"/>
                <p:nvPr/>
              </p:nvSpPr>
              <p:spPr>
                <a:xfrm>
                  <a:off x="4861934" y="5091914"/>
                  <a:ext cx="548265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200" dirty="0">
                      <a:latin typeface="Trebuchet MS" panose="020B0603020202020204" pitchFamily="34" charset="0"/>
                    </a:rPr>
                    <a:t>High.</a:t>
                  </a:r>
                </a:p>
              </p:txBody>
            </p:sp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261B220D-FD73-D34A-262E-7A8AB39A5984}"/>
                    </a:ext>
                  </a:extLst>
                </p:cNvPr>
                <p:cNvSpPr txBox="1"/>
                <p:nvPr/>
              </p:nvSpPr>
              <p:spPr>
                <a:xfrm>
                  <a:off x="9955213" y="5097075"/>
                  <a:ext cx="91790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200" dirty="0">
                      <a:latin typeface="Trebuchet MS" panose="020B0603020202020204" pitchFamily="34" charset="0"/>
                    </a:rPr>
                    <a:t>Low-none.</a:t>
                  </a:r>
                </a:p>
              </p:txBody>
            </p:sp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3BA97EEE-249D-3D07-7EF1-1F55562CFC01}"/>
                    </a:ext>
                  </a:extLst>
                </p:cNvPr>
                <p:cNvSpPr txBox="1"/>
                <p:nvPr/>
              </p:nvSpPr>
              <p:spPr>
                <a:xfrm>
                  <a:off x="6090008" y="3758813"/>
                  <a:ext cx="3180634" cy="276999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sz="1200" dirty="0">
                      <a:latin typeface="Trebuchet MS" panose="020B0603020202020204" pitchFamily="34" charset="0"/>
                    </a:rPr>
                    <a:t>“</a:t>
                  </a:r>
                  <a:r>
                    <a:rPr lang="en-US" sz="1200" i="1" dirty="0">
                      <a:latin typeface="Trebuchet MS" panose="020B0603020202020204" pitchFamily="34" charset="0"/>
                    </a:rPr>
                    <a:t>Need for control</a:t>
                  </a:r>
                  <a:r>
                    <a:rPr lang="en-US" sz="1200" dirty="0">
                      <a:latin typeface="Trebuchet MS" panose="020B0603020202020204" pitchFamily="34" charset="0"/>
                    </a:rPr>
                    <a:t>”/ “</a:t>
                  </a:r>
                  <a:r>
                    <a:rPr lang="en-US" sz="1200" i="1" dirty="0">
                      <a:latin typeface="Trebuchet MS" panose="020B0603020202020204" pitchFamily="34" charset="0"/>
                    </a:rPr>
                    <a:t>Drive for Autonomy</a:t>
                  </a:r>
                  <a:r>
                    <a:rPr lang="en-US" sz="1200" dirty="0">
                      <a:latin typeface="Trebuchet MS" panose="020B0603020202020204" pitchFamily="34" charset="0"/>
                    </a:rPr>
                    <a:t>”.</a:t>
                  </a:r>
                </a:p>
              </p:txBody>
            </p:sp>
            <p:cxnSp>
              <p:nvCxnSpPr>
                <p:cNvPr id="45" name="Straight Arrow Connector 44">
                  <a:extLst>
                    <a:ext uri="{FF2B5EF4-FFF2-40B4-BE49-F238E27FC236}">
                      <a16:creationId xmlns:a16="http://schemas.microsoft.com/office/drawing/2014/main" id="{81F60EFB-B6CC-8C9E-4941-FD6E17CFE92F}"/>
                    </a:ext>
                  </a:extLst>
                </p:cNvPr>
                <p:cNvCxnSpPr/>
                <p:nvPr/>
              </p:nvCxnSpPr>
              <p:spPr>
                <a:xfrm>
                  <a:off x="7680325" y="4096528"/>
                  <a:ext cx="2116623" cy="0"/>
                </a:xfrm>
                <a:prstGeom prst="straightConnector1">
                  <a:avLst/>
                </a:prstGeom>
                <a:ln w="38100">
                  <a:solidFill>
                    <a:srgbClr val="00B05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Arrow Connector 45">
                  <a:extLst>
                    <a:ext uri="{FF2B5EF4-FFF2-40B4-BE49-F238E27FC236}">
                      <a16:creationId xmlns:a16="http://schemas.microsoft.com/office/drawing/2014/main" id="{547C0E8A-328A-E9DA-6E57-E84AEB336BE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563702" y="4096528"/>
                  <a:ext cx="2116623" cy="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4964CF1F-820A-C096-14B3-93B74CA62BD3}"/>
                    </a:ext>
                  </a:extLst>
                </p:cNvPr>
                <p:cNvSpPr txBox="1"/>
                <p:nvPr/>
              </p:nvSpPr>
              <p:spPr>
                <a:xfrm>
                  <a:off x="4147249" y="3944174"/>
                  <a:ext cx="1262954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200" dirty="0">
                      <a:latin typeface="Trebuchet MS" panose="020B0603020202020204" pitchFamily="34" charset="0"/>
                    </a:rPr>
                    <a:t>High-pervasive.</a:t>
                  </a:r>
                </a:p>
              </p:txBody>
            </p:sp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CDE4077E-1CE0-FE12-BAEF-8DE65C25E125}"/>
                    </a:ext>
                  </a:extLst>
                </p:cNvPr>
                <p:cNvSpPr txBox="1"/>
                <p:nvPr/>
              </p:nvSpPr>
              <p:spPr>
                <a:xfrm>
                  <a:off x="9948863" y="3945127"/>
                  <a:ext cx="91790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200" dirty="0">
                      <a:latin typeface="Trebuchet MS" panose="020B0603020202020204" pitchFamily="34" charset="0"/>
                    </a:rPr>
                    <a:t>Low-none.</a:t>
                  </a:r>
                </a:p>
              </p:txBody>
            </p:sp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0D714D4F-2312-AA86-9E3B-26686FC2995A}"/>
                    </a:ext>
                  </a:extLst>
                </p:cNvPr>
                <p:cNvSpPr txBox="1"/>
                <p:nvPr/>
              </p:nvSpPr>
              <p:spPr>
                <a:xfrm>
                  <a:off x="6857147" y="4119175"/>
                  <a:ext cx="1660209" cy="276999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sz="1200" dirty="0">
                      <a:latin typeface="Trebuchet MS" panose="020B0603020202020204" pitchFamily="34" charset="0"/>
                    </a:rPr>
                    <a:t>Rapid mood changes.</a:t>
                  </a:r>
                </a:p>
              </p:txBody>
            </p:sp>
            <p:cxnSp>
              <p:nvCxnSpPr>
                <p:cNvPr id="50" name="Straight Arrow Connector 49">
                  <a:extLst>
                    <a:ext uri="{FF2B5EF4-FFF2-40B4-BE49-F238E27FC236}">
                      <a16:creationId xmlns:a16="http://schemas.microsoft.com/office/drawing/2014/main" id="{EADAED12-13FF-BB9C-4446-8639E2BDB1B2}"/>
                    </a:ext>
                  </a:extLst>
                </p:cNvPr>
                <p:cNvCxnSpPr/>
                <p:nvPr/>
              </p:nvCxnSpPr>
              <p:spPr>
                <a:xfrm>
                  <a:off x="7667561" y="4437165"/>
                  <a:ext cx="2116623" cy="0"/>
                </a:xfrm>
                <a:prstGeom prst="straightConnector1">
                  <a:avLst/>
                </a:prstGeom>
                <a:ln w="38100">
                  <a:solidFill>
                    <a:srgbClr val="00B05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Arrow Connector 50">
                  <a:extLst>
                    <a:ext uri="{FF2B5EF4-FFF2-40B4-BE49-F238E27FC236}">
                      <a16:creationId xmlns:a16="http://schemas.microsoft.com/office/drawing/2014/main" id="{DCBA7C01-66F9-8A6F-BD04-3303DBC1E0F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550938" y="4437165"/>
                  <a:ext cx="2116623" cy="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5C395824-4E23-5D4B-CFD9-D0766E37DFB8}"/>
                    </a:ext>
                  </a:extLst>
                </p:cNvPr>
                <p:cNvSpPr txBox="1"/>
                <p:nvPr/>
              </p:nvSpPr>
              <p:spPr>
                <a:xfrm>
                  <a:off x="4846468" y="4298665"/>
                  <a:ext cx="563734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200" dirty="0">
                      <a:latin typeface="Trebuchet MS" panose="020B0603020202020204" pitchFamily="34" charset="0"/>
                    </a:rPr>
                    <a:t>High.</a:t>
                  </a:r>
                </a:p>
              </p:txBody>
            </p:sp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4C7169A5-954E-2415-3A4E-E1FF1EBB7E8E}"/>
                    </a:ext>
                  </a:extLst>
                </p:cNvPr>
                <p:cNvSpPr txBox="1"/>
                <p:nvPr/>
              </p:nvSpPr>
              <p:spPr>
                <a:xfrm>
                  <a:off x="9955790" y="4298563"/>
                  <a:ext cx="91790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200" dirty="0">
                      <a:latin typeface="Trebuchet MS" panose="020B0603020202020204" pitchFamily="34" charset="0"/>
                    </a:rPr>
                    <a:t>Low-none.</a:t>
                  </a:r>
                </a:p>
              </p:txBody>
            </p:sp>
            <p:cxnSp>
              <p:nvCxnSpPr>
                <p:cNvPr id="54" name="Straight Arrow Connector 53">
                  <a:extLst>
                    <a:ext uri="{FF2B5EF4-FFF2-40B4-BE49-F238E27FC236}">
                      <a16:creationId xmlns:a16="http://schemas.microsoft.com/office/drawing/2014/main" id="{37AB5831-619F-14CD-3267-FC296E88D207}"/>
                    </a:ext>
                  </a:extLst>
                </p:cNvPr>
                <p:cNvCxnSpPr/>
                <p:nvPr/>
              </p:nvCxnSpPr>
              <p:spPr>
                <a:xfrm>
                  <a:off x="7677835" y="5549490"/>
                  <a:ext cx="2116623" cy="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Arrow Connector 54">
                  <a:extLst>
                    <a:ext uri="{FF2B5EF4-FFF2-40B4-BE49-F238E27FC236}">
                      <a16:creationId xmlns:a16="http://schemas.microsoft.com/office/drawing/2014/main" id="{C582A973-CC1A-1DF5-67A6-01502F7D01C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561212" y="5549490"/>
                  <a:ext cx="2116623" cy="0"/>
                </a:xfrm>
                <a:prstGeom prst="straightConnector1">
                  <a:avLst/>
                </a:prstGeom>
                <a:ln w="38100">
                  <a:solidFill>
                    <a:srgbClr val="00B05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9D7DB6BA-8ECA-77C5-D549-49C91D954B64}"/>
                    </a:ext>
                  </a:extLst>
                </p:cNvPr>
                <p:cNvSpPr txBox="1"/>
                <p:nvPr/>
              </p:nvSpPr>
              <p:spPr>
                <a:xfrm>
                  <a:off x="6852524" y="5227112"/>
                  <a:ext cx="1664476" cy="276999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GB" sz="1200" dirty="0">
                      <a:latin typeface="Trebuchet MS" panose="020B0603020202020204" pitchFamily="34" charset="0"/>
                    </a:rPr>
                    <a:t>“</a:t>
                  </a:r>
                  <a:r>
                    <a:rPr lang="en-GB" sz="1200" i="1" dirty="0">
                      <a:latin typeface="Trebuchet MS" panose="020B0603020202020204" pitchFamily="34" charset="0"/>
                    </a:rPr>
                    <a:t>Theory of Mind</a:t>
                  </a:r>
                  <a:r>
                    <a:rPr lang="en-GB" sz="1200" dirty="0">
                      <a:latin typeface="Trebuchet MS" panose="020B0603020202020204" pitchFamily="34" charset="0"/>
                    </a:rPr>
                    <a:t>.”</a:t>
                  </a:r>
                </a:p>
              </p:txBody>
            </p:sp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20FD8F56-7840-6DF7-785F-FB1FD232C815}"/>
                    </a:ext>
                  </a:extLst>
                </p:cNvPr>
                <p:cNvSpPr txBox="1"/>
                <p:nvPr/>
              </p:nvSpPr>
              <p:spPr>
                <a:xfrm>
                  <a:off x="4487648" y="5411450"/>
                  <a:ext cx="922552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200" dirty="0">
                      <a:latin typeface="Trebuchet MS" panose="020B0603020202020204" pitchFamily="34" charset="0"/>
                    </a:rPr>
                    <a:t>“</a:t>
                  </a:r>
                  <a:r>
                    <a:rPr lang="en-GB" sz="1200" i="1" dirty="0">
                      <a:latin typeface="Trebuchet MS" panose="020B0603020202020204" pitchFamily="34" charset="0"/>
                    </a:rPr>
                    <a:t>Normal.</a:t>
                  </a:r>
                  <a:r>
                    <a:rPr lang="en-GB" sz="1200" dirty="0">
                      <a:latin typeface="Trebuchet MS" panose="020B0603020202020204" pitchFamily="34" charset="0"/>
                    </a:rPr>
                    <a:t>”</a:t>
                  </a:r>
                </a:p>
              </p:txBody>
            </p:sp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869237F6-1D4F-DE9E-948A-6FF71B29ED43}"/>
                    </a:ext>
                  </a:extLst>
                </p:cNvPr>
                <p:cNvSpPr txBox="1"/>
                <p:nvPr/>
              </p:nvSpPr>
              <p:spPr>
                <a:xfrm>
                  <a:off x="9955918" y="5411450"/>
                  <a:ext cx="934332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200" dirty="0">
                      <a:latin typeface="Trebuchet MS" panose="020B0603020202020204" pitchFamily="34" charset="0"/>
                    </a:rPr>
                    <a:t>“</a:t>
                  </a:r>
                  <a:r>
                    <a:rPr lang="en-GB" sz="1200" i="1" dirty="0">
                      <a:latin typeface="Trebuchet MS" panose="020B0603020202020204" pitchFamily="34" charset="0"/>
                    </a:rPr>
                    <a:t>Deficits.</a:t>
                  </a:r>
                  <a:r>
                    <a:rPr lang="en-GB" sz="1200" dirty="0">
                      <a:latin typeface="Trebuchet MS" panose="020B0603020202020204" pitchFamily="34" charset="0"/>
                    </a:rPr>
                    <a:t>”</a:t>
                  </a:r>
                </a:p>
              </p:txBody>
            </p:sp>
            <p:cxnSp>
              <p:nvCxnSpPr>
                <p:cNvPr id="59" name="Straight Arrow Connector 58">
                  <a:extLst>
                    <a:ext uri="{FF2B5EF4-FFF2-40B4-BE49-F238E27FC236}">
                      <a16:creationId xmlns:a16="http://schemas.microsoft.com/office/drawing/2014/main" id="{F80616E7-59FB-867A-9934-9593FF73BCFF}"/>
                    </a:ext>
                  </a:extLst>
                </p:cNvPr>
                <p:cNvCxnSpPr/>
                <p:nvPr/>
              </p:nvCxnSpPr>
              <p:spPr>
                <a:xfrm>
                  <a:off x="7667561" y="4797378"/>
                  <a:ext cx="2116623" cy="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Arrow Connector 59">
                  <a:extLst>
                    <a:ext uri="{FF2B5EF4-FFF2-40B4-BE49-F238E27FC236}">
                      <a16:creationId xmlns:a16="http://schemas.microsoft.com/office/drawing/2014/main" id="{94E9B6C4-5E20-7B77-737E-334CDA38846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550938" y="4797378"/>
                  <a:ext cx="2116623" cy="0"/>
                </a:xfrm>
                <a:prstGeom prst="straightConnector1">
                  <a:avLst/>
                </a:prstGeom>
                <a:ln w="38100">
                  <a:solidFill>
                    <a:srgbClr val="00B05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DDFBFEB0-2734-2EC5-878F-968DED7F431C}"/>
                    </a:ext>
                  </a:extLst>
                </p:cNvPr>
                <p:cNvSpPr txBox="1"/>
                <p:nvPr/>
              </p:nvSpPr>
              <p:spPr>
                <a:xfrm>
                  <a:off x="5882455" y="4481720"/>
                  <a:ext cx="3607908" cy="276999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sz="1200" dirty="0">
                      <a:latin typeface="Trebuchet MS" panose="020B0603020202020204" pitchFamily="34" charset="0"/>
                    </a:rPr>
                    <a:t>Reinforcement-based approaches, e.g., ABA/ PBS.</a:t>
                  </a:r>
                </a:p>
              </p:txBody>
            </p:sp>
            <p:sp>
              <p:nvSpPr>
                <p:cNvPr id="62" name="TextBox 61">
                  <a:extLst>
                    <a:ext uri="{FF2B5EF4-FFF2-40B4-BE49-F238E27FC236}">
                      <a16:creationId xmlns:a16="http://schemas.microsoft.com/office/drawing/2014/main" id="{6756E470-C085-CDFE-CC74-9D7BCAEC5861}"/>
                    </a:ext>
                  </a:extLst>
                </p:cNvPr>
                <p:cNvSpPr txBox="1"/>
                <p:nvPr/>
              </p:nvSpPr>
              <p:spPr>
                <a:xfrm>
                  <a:off x="3218310" y="4659338"/>
                  <a:ext cx="219189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200" dirty="0">
                      <a:latin typeface="Trebuchet MS" panose="020B0603020202020204" pitchFamily="34" charset="0"/>
                    </a:rPr>
                    <a:t>Ineffective &amp; causes distress.</a:t>
                  </a:r>
                </a:p>
              </p:txBody>
            </p:sp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8C5D3DD1-58A3-CFBF-1CB0-89E143F0787E}"/>
                    </a:ext>
                  </a:extLst>
                </p:cNvPr>
                <p:cNvSpPr txBox="1"/>
                <p:nvPr/>
              </p:nvSpPr>
              <p:spPr>
                <a:xfrm>
                  <a:off x="9955213" y="4665275"/>
                  <a:ext cx="218580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200" dirty="0">
                      <a:latin typeface="Trebuchet MS" panose="020B0603020202020204" pitchFamily="34" charset="0"/>
                    </a:rPr>
                    <a:t>“</a:t>
                  </a:r>
                  <a:r>
                    <a:rPr lang="en-GB" sz="1200" i="1" dirty="0">
                      <a:latin typeface="Trebuchet MS" panose="020B0603020202020204" pitchFamily="34" charset="0"/>
                    </a:rPr>
                    <a:t>Effective &amp; gold standard.</a:t>
                  </a:r>
                  <a:r>
                    <a:rPr lang="en-GB" sz="1200" dirty="0">
                      <a:latin typeface="Trebuchet MS" panose="020B0603020202020204" pitchFamily="34" charset="0"/>
                    </a:rPr>
                    <a:t>”</a:t>
                  </a:r>
                </a:p>
              </p:txBody>
            </p:sp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91B2CF5F-9107-6A26-BCB0-9E126A3F1146}"/>
                    </a:ext>
                  </a:extLst>
                </p:cNvPr>
                <p:cNvSpPr txBox="1"/>
                <p:nvPr/>
              </p:nvSpPr>
              <p:spPr>
                <a:xfrm>
                  <a:off x="4630188" y="1376343"/>
                  <a:ext cx="18415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200" dirty="0">
                      <a:latin typeface="Trebuchet MS" panose="020B0603020202020204" pitchFamily="34" charset="0"/>
                    </a:rPr>
                    <a:t>“</a:t>
                  </a:r>
                  <a:r>
                    <a:rPr lang="en-GB" sz="1200" i="1" dirty="0">
                      <a:latin typeface="Trebuchet MS" panose="020B0603020202020204" pitchFamily="34" charset="0"/>
                    </a:rPr>
                    <a:t>PDA PROFILE OF ASD</a:t>
                  </a:r>
                  <a:r>
                    <a:rPr lang="en-GB" sz="1200" dirty="0">
                      <a:latin typeface="Trebuchet MS" panose="020B0603020202020204" pitchFamily="34" charset="0"/>
                    </a:rPr>
                    <a:t>”.</a:t>
                  </a:r>
                </a:p>
              </p:txBody>
            </p:sp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0B7BA4F7-1686-E8F9-EE94-660C3F5AC41C}"/>
                    </a:ext>
                  </a:extLst>
                </p:cNvPr>
                <p:cNvSpPr txBox="1"/>
                <p:nvPr/>
              </p:nvSpPr>
              <p:spPr>
                <a:xfrm>
                  <a:off x="8002587" y="1397753"/>
                  <a:ext cx="3603625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200" dirty="0">
                      <a:latin typeface="Trebuchet MS" panose="020B0603020202020204" pitchFamily="34" charset="0"/>
                    </a:rPr>
                    <a:t>“</a:t>
                  </a:r>
                  <a:r>
                    <a:rPr lang="en-GB" sz="1200" i="1" dirty="0">
                      <a:latin typeface="Trebuchet MS" panose="020B0603020202020204" pitchFamily="34" charset="0"/>
                    </a:rPr>
                    <a:t>CLASSIC”</a:t>
                  </a:r>
                  <a:r>
                    <a:rPr lang="en-GB" sz="1200" dirty="0">
                      <a:latin typeface="Trebuchet MS" panose="020B0603020202020204" pitchFamily="34" charset="0"/>
                    </a:rPr>
                    <a:t>/</a:t>
                  </a:r>
                  <a:r>
                    <a:rPr lang="en-GB" sz="1200" i="1" dirty="0">
                      <a:latin typeface="Trebuchet MS" panose="020B0603020202020204" pitchFamily="34" charset="0"/>
                    </a:rPr>
                    <a:t> </a:t>
                  </a:r>
                  <a:r>
                    <a:rPr lang="en-GB" sz="1200" dirty="0">
                      <a:latin typeface="Trebuchet MS" panose="020B0603020202020204" pitchFamily="34" charset="0"/>
                    </a:rPr>
                    <a:t>“</a:t>
                  </a:r>
                  <a:r>
                    <a:rPr lang="en-GB" sz="1200" i="1" dirty="0">
                      <a:latin typeface="Trebuchet MS" panose="020B0603020202020204" pitchFamily="34" charset="0"/>
                    </a:rPr>
                    <a:t>MORE STRAIGHT-FORWARD</a:t>
                  </a:r>
                  <a:r>
                    <a:rPr lang="en-GB" sz="1200" dirty="0">
                      <a:latin typeface="Trebuchet MS" panose="020B0603020202020204" pitchFamily="34" charset="0"/>
                    </a:rPr>
                    <a:t>”</a:t>
                  </a:r>
                  <a:r>
                    <a:rPr lang="en-GB" sz="1200" i="1" dirty="0">
                      <a:latin typeface="Trebuchet MS" panose="020B0603020202020204" pitchFamily="34" charset="0"/>
                    </a:rPr>
                    <a:t> </a:t>
                  </a:r>
                  <a:r>
                    <a:rPr lang="en-GB" sz="1200" dirty="0">
                      <a:latin typeface="Trebuchet MS" panose="020B0603020202020204" pitchFamily="34" charset="0"/>
                    </a:rPr>
                    <a:t>AUTISM.</a:t>
                  </a:r>
                </a:p>
              </p:txBody>
            </p:sp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AC571163-1D07-47A3-8B80-F24EC2ACC227}"/>
                    </a:ext>
                  </a:extLst>
                </p:cNvPr>
                <p:cNvSpPr txBox="1"/>
                <p:nvPr/>
              </p:nvSpPr>
              <p:spPr>
                <a:xfrm>
                  <a:off x="3841750" y="5781927"/>
                  <a:ext cx="3418639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200" dirty="0">
                      <a:latin typeface="Trebuchet MS" panose="020B0603020202020204" pitchFamily="34" charset="0"/>
                    </a:rPr>
                    <a:t>ADHD, ANXIETY, CD, ODD &amp; TRAUMA FEATURES.</a:t>
                  </a:r>
                </a:p>
              </p:txBody>
            </p:sp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7EF0B8A7-90D0-B339-58C0-A9876E4D6B26}"/>
                    </a:ext>
                  </a:extLst>
                </p:cNvPr>
                <p:cNvSpPr txBox="1"/>
                <p:nvPr/>
              </p:nvSpPr>
              <p:spPr>
                <a:xfrm>
                  <a:off x="9435842" y="5779723"/>
                  <a:ext cx="749852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200" dirty="0">
                      <a:latin typeface="Trebuchet MS" panose="020B0603020202020204" pitchFamily="34" charset="0"/>
                    </a:rPr>
                    <a:t>AUTISM.</a:t>
                  </a:r>
                </a:p>
              </p:txBody>
            </p:sp>
          </p:grpSp>
        </p:grp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2B716F77-15F3-3235-6B62-674ACC32C16E}"/>
              </a:ext>
            </a:extLst>
          </p:cNvPr>
          <p:cNvSpPr txBox="1"/>
          <p:nvPr/>
        </p:nvSpPr>
        <p:spPr>
          <a:xfrm>
            <a:off x="633219" y="180400"/>
            <a:ext cx="109442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ROLEPLAYING A “</a:t>
            </a:r>
            <a:r>
              <a:rPr lang="en-US" sz="3200" b="1" i="1" dirty="0">
                <a:solidFill>
                  <a:srgbClr val="C00000"/>
                </a:solidFill>
                <a:latin typeface="Trebuchet MS" panose="020B0603020202020204" pitchFamily="34" charset="0"/>
              </a:rPr>
              <a:t>PROFILE OF ASD</a:t>
            </a:r>
            <a:r>
              <a:rPr lang="en-US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”.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142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2D4D5F5-AE76-4B46-9B68-3E6F98457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Critical reflections on autism advocacy on autism subtypes.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CF79353-CE6F-4A37-B376-7FAB3E565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4BA4-4677-4BD1-9EE6-117499FF2004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632520-CC7D-4B36-BE54-099F59F320B2}"/>
              </a:ext>
            </a:extLst>
          </p:cNvPr>
          <p:cNvSpPr txBox="1"/>
          <p:nvPr/>
        </p:nvSpPr>
        <p:spPr>
          <a:xfrm>
            <a:off x="633219" y="180400"/>
            <a:ext cx="109442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CIRCLE WARS.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C222EDF-9325-8287-D526-6C023B74F30A}"/>
              </a:ext>
            </a:extLst>
          </p:cNvPr>
          <p:cNvGrpSpPr/>
          <p:nvPr/>
        </p:nvGrpSpPr>
        <p:grpSpPr>
          <a:xfrm>
            <a:off x="1680880" y="851775"/>
            <a:ext cx="8830240" cy="5649870"/>
            <a:chOff x="791884" y="928753"/>
            <a:chExt cx="8830240" cy="5649870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098EC25-E300-D4FF-369C-38F08B9EEC83}"/>
                </a:ext>
              </a:extLst>
            </p:cNvPr>
            <p:cNvSpPr txBox="1"/>
            <p:nvPr/>
          </p:nvSpPr>
          <p:spPr>
            <a:xfrm>
              <a:off x="1351676" y="928753"/>
              <a:ext cx="76884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u="sng" dirty="0">
                  <a:latin typeface="Trebuchet MS" panose="020B0603020202020204" pitchFamily="34" charset="0"/>
                </a:rPr>
                <a:t>DSM-5 AUTISM, “</a:t>
              </a:r>
              <a:r>
                <a:rPr lang="en-GB" sz="1600" b="1" i="1" u="sng" dirty="0">
                  <a:latin typeface="Trebuchet MS" panose="020B0603020202020204" pitchFamily="34" charset="0"/>
                </a:rPr>
                <a:t>PROFOUND AUTISM</a:t>
              </a:r>
              <a:r>
                <a:rPr lang="en-GB" sz="1600" b="1" u="sng" dirty="0">
                  <a:latin typeface="Trebuchet MS" panose="020B0603020202020204" pitchFamily="34" charset="0"/>
                </a:rPr>
                <a:t>”, &amp; “</a:t>
              </a:r>
              <a:r>
                <a:rPr lang="en-GB" sz="1600" b="1" i="1" u="sng" dirty="0">
                  <a:latin typeface="Trebuchet MS" panose="020B0603020202020204" pitchFamily="34" charset="0"/>
                </a:rPr>
                <a:t>PATHOLOGICAL</a:t>
              </a:r>
              <a:r>
                <a:rPr lang="en-GB" sz="1600" b="1" u="sng" dirty="0">
                  <a:latin typeface="Trebuchet MS" panose="020B0603020202020204" pitchFamily="34" charset="0"/>
                </a:rPr>
                <a:t>” DEMAND-AVOIDANCE RELATIVE SUPPORT NEEDS COMPARED TO IQ.</a:t>
              </a: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C7C9701B-13FE-AFFF-F891-C16B25C458BB}"/>
                </a:ext>
              </a:extLst>
            </p:cNvPr>
            <p:cNvGrpSpPr/>
            <p:nvPr/>
          </p:nvGrpSpPr>
          <p:grpSpPr>
            <a:xfrm>
              <a:off x="791884" y="1551963"/>
              <a:ext cx="8830240" cy="5026660"/>
              <a:chOff x="791884" y="1551963"/>
              <a:chExt cx="8830240" cy="5026660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38CBEE66-4091-49D9-4CBF-2D98A015DFDC}"/>
                  </a:ext>
                </a:extLst>
              </p:cNvPr>
              <p:cNvGrpSpPr/>
              <p:nvPr/>
            </p:nvGrpSpPr>
            <p:grpSpPr>
              <a:xfrm>
                <a:off x="791884" y="1551963"/>
                <a:ext cx="6695930" cy="5026660"/>
                <a:chOff x="791884" y="1551963"/>
                <a:chExt cx="6695930" cy="5026660"/>
              </a:xfrm>
            </p:grpSpPr>
            <p:grpSp>
              <p:nvGrpSpPr>
                <p:cNvPr id="12" name="Group 11">
                  <a:extLst>
                    <a:ext uri="{FF2B5EF4-FFF2-40B4-BE49-F238E27FC236}">
                      <a16:creationId xmlns:a16="http://schemas.microsoft.com/office/drawing/2014/main" id="{771C5841-59F1-96DF-A0F7-9338E48B52EA}"/>
                    </a:ext>
                  </a:extLst>
                </p:cNvPr>
                <p:cNvGrpSpPr/>
                <p:nvPr/>
              </p:nvGrpSpPr>
              <p:grpSpPr>
                <a:xfrm>
                  <a:off x="2916688" y="1551963"/>
                  <a:ext cx="4571126" cy="4571126"/>
                  <a:chOff x="1235075" y="1566669"/>
                  <a:chExt cx="4571126" cy="4571126"/>
                </a:xfrm>
              </p:grpSpPr>
              <p:cxnSp>
                <p:nvCxnSpPr>
                  <p:cNvPr id="15" name="Straight Arrow Connector 14">
                    <a:extLst>
                      <a:ext uri="{FF2B5EF4-FFF2-40B4-BE49-F238E27FC236}">
                        <a16:creationId xmlns:a16="http://schemas.microsoft.com/office/drawing/2014/main" id="{8C5AF4DE-5658-1714-A0FA-1BFBF7CE04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256846" y="1566669"/>
                    <a:ext cx="0" cy="4571126"/>
                  </a:xfrm>
                  <a:prstGeom prst="straightConnector1">
                    <a:avLst/>
                  </a:prstGeom>
                  <a:ln w="38100">
                    <a:solidFill>
                      <a:schemeClr val="accent1">
                        <a:lumMod val="50000"/>
                      </a:schemeClr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Arrow Connector 15">
                    <a:extLst>
                      <a:ext uri="{FF2B5EF4-FFF2-40B4-BE49-F238E27FC236}">
                        <a16:creationId xmlns:a16="http://schemas.microsoft.com/office/drawing/2014/main" id="{C66C20A7-284D-0DF6-005E-30F20BC5EB6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 flipV="1">
                    <a:off x="3520638" y="3852232"/>
                    <a:ext cx="0" cy="4571126"/>
                  </a:xfrm>
                  <a:prstGeom prst="straightConnector1">
                    <a:avLst/>
                  </a:prstGeom>
                  <a:ln w="38100">
                    <a:solidFill>
                      <a:schemeClr val="accent1">
                        <a:lumMod val="50000"/>
                      </a:schemeClr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7" name="Oval 16">
                    <a:extLst>
                      <a:ext uri="{FF2B5EF4-FFF2-40B4-BE49-F238E27FC236}">
                        <a16:creationId xmlns:a16="http://schemas.microsoft.com/office/drawing/2014/main" id="{927F502C-F563-078A-366A-39063E1CE8E8}"/>
                      </a:ext>
                    </a:extLst>
                  </p:cNvPr>
                  <p:cNvSpPr/>
                  <p:nvPr/>
                </p:nvSpPr>
                <p:spPr>
                  <a:xfrm>
                    <a:off x="1235076" y="2080734"/>
                    <a:ext cx="4409944" cy="4048603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92D050">
                          <a:tint val="66000"/>
                          <a:satMod val="160000"/>
                        </a:srgbClr>
                      </a:gs>
                      <a:gs pos="50000">
                        <a:srgbClr val="92D050">
                          <a:tint val="44500"/>
                          <a:satMod val="160000"/>
                        </a:srgbClr>
                      </a:gs>
                      <a:gs pos="100000">
                        <a:srgbClr val="92D050">
                          <a:tint val="23500"/>
                          <a:satMod val="160000"/>
                        </a:srgbClr>
                      </a:gs>
                    </a:gsLst>
                    <a:lin ang="5400000" scaled="1"/>
                    <a:tileRect/>
                  </a:gradFill>
                  <a:ln w="28575">
                    <a:solidFill>
                      <a:srgbClr val="00B050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sp>
                <p:nvSpPr>
                  <p:cNvPr id="18" name="Oval 17">
                    <a:extLst>
                      <a:ext uri="{FF2B5EF4-FFF2-40B4-BE49-F238E27FC236}">
                        <a16:creationId xmlns:a16="http://schemas.microsoft.com/office/drawing/2014/main" id="{56EB659E-5EF3-D869-4195-1314F76463DC}"/>
                      </a:ext>
                    </a:extLst>
                  </p:cNvPr>
                  <p:cNvSpPr/>
                  <p:nvPr/>
                </p:nvSpPr>
                <p:spPr>
                  <a:xfrm>
                    <a:off x="1235075" y="4100153"/>
                    <a:ext cx="2550693" cy="2019418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FFFF00">
                          <a:tint val="66000"/>
                          <a:satMod val="160000"/>
                        </a:srgbClr>
                      </a:gs>
                      <a:gs pos="50000">
                        <a:srgbClr val="FFFF00">
                          <a:tint val="44500"/>
                          <a:satMod val="160000"/>
                        </a:srgbClr>
                      </a:gs>
                      <a:gs pos="100000">
                        <a:srgbClr val="FFFF00">
                          <a:tint val="23500"/>
                          <a:satMod val="160000"/>
                        </a:srgbClr>
                      </a:gs>
                    </a:gsLst>
                    <a:lin ang="5400000" scaled="1"/>
                    <a:tileRect/>
                  </a:gradFill>
                  <a:ln w="28575">
                    <a:solidFill>
                      <a:srgbClr val="FFC000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sp>
                <p:nvSpPr>
                  <p:cNvPr id="19" name="Oval 18">
                    <a:extLst>
                      <a:ext uri="{FF2B5EF4-FFF2-40B4-BE49-F238E27FC236}">
                        <a16:creationId xmlns:a16="http://schemas.microsoft.com/office/drawing/2014/main" id="{EA4FD70C-700A-267D-8BB0-B3A20617216E}"/>
                      </a:ext>
                    </a:extLst>
                  </p:cNvPr>
                  <p:cNvSpPr/>
                  <p:nvPr/>
                </p:nvSpPr>
                <p:spPr>
                  <a:xfrm>
                    <a:off x="2939143" y="4076700"/>
                    <a:ext cx="2705876" cy="2042871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  <a:tint val="66000"/>
                          <a:satMod val="160000"/>
                        </a:schemeClr>
                      </a:gs>
                      <a:gs pos="50000">
                        <a:schemeClr val="accent2">
                          <a:lumMod val="75000"/>
                          <a:tint val="44500"/>
                          <a:satMod val="160000"/>
                        </a:schemeClr>
                      </a:gs>
                      <a:gs pos="100000">
                        <a:schemeClr val="accent2">
                          <a:lumMod val="75000"/>
                          <a:tint val="23500"/>
                          <a:satMod val="160000"/>
                        </a:schemeClr>
                      </a:gs>
                    </a:gsLst>
                    <a:lin ang="5400000" scaled="1"/>
                    <a:tileRect/>
                  </a:gradFill>
                  <a:ln w="28575">
                    <a:solidFill>
                      <a:schemeClr val="accent2">
                        <a:lumMod val="50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sp>
                <p:nvSpPr>
                  <p:cNvPr id="20" name="TextBox 19">
                    <a:extLst>
                      <a:ext uri="{FF2B5EF4-FFF2-40B4-BE49-F238E27FC236}">
                        <a16:creationId xmlns:a16="http://schemas.microsoft.com/office/drawing/2014/main" id="{9EF3C3D4-907E-2DD7-31F4-C617FBD45B4E}"/>
                      </a:ext>
                    </a:extLst>
                  </p:cNvPr>
                  <p:cNvSpPr txBox="1"/>
                  <p:nvPr/>
                </p:nvSpPr>
                <p:spPr>
                  <a:xfrm>
                    <a:off x="2676396" y="3433665"/>
                    <a:ext cx="1511558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1600" dirty="0">
                        <a:latin typeface="Trebuchet MS" panose="020B0603020202020204" pitchFamily="34" charset="0"/>
                      </a:rPr>
                      <a:t>DSM-5 Autism.</a:t>
                    </a:r>
                  </a:p>
                </p:txBody>
              </p:sp>
              <p:sp>
                <p:nvSpPr>
                  <p:cNvPr id="21" name="TextBox 20">
                    <a:extLst>
                      <a:ext uri="{FF2B5EF4-FFF2-40B4-BE49-F238E27FC236}">
                        <a16:creationId xmlns:a16="http://schemas.microsoft.com/office/drawing/2014/main" id="{CB1D9F9C-4C4E-491C-CBDF-64E7B1FE8897}"/>
                      </a:ext>
                    </a:extLst>
                  </p:cNvPr>
                  <p:cNvSpPr txBox="1"/>
                  <p:nvPr/>
                </p:nvSpPr>
                <p:spPr>
                  <a:xfrm>
                    <a:off x="1703323" y="4828887"/>
                    <a:ext cx="1129003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1600" dirty="0">
                        <a:latin typeface="Trebuchet MS" panose="020B0603020202020204" pitchFamily="34" charset="0"/>
                      </a:rPr>
                      <a:t>“</a:t>
                    </a:r>
                    <a:r>
                      <a:rPr lang="en-GB" sz="1600" i="1" dirty="0">
                        <a:latin typeface="Trebuchet MS" panose="020B0603020202020204" pitchFamily="34" charset="0"/>
                      </a:rPr>
                      <a:t>Profound Autism.</a:t>
                    </a:r>
                    <a:r>
                      <a:rPr lang="en-GB" sz="1600" dirty="0">
                        <a:latin typeface="Trebuchet MS" panose="020B0603020202020204" pitchFamily="34" charset="0"/>
                      </a:rPr>
                      <a:t>”</a:t>
                    </a:r>
                  </a:p>
                </p:txBody>
              </p:sp>
              <p:sp>
                <p:nvSpPr>
                  <p:cNvPr id="22" name="TextBox 21">
                    <a:extLst>
                      <a:ext uri="{FF2B5EF4-FFF2-40B4-BE49-F238E27FC236}">
                        <a16:creationId xmlns:a16="http://schemas.microsoft.com/office/drawing/2014/main" id="{0F2CF7BB-B56D-133A-C0D4-6FC9558A8008}"/>
                      </a:ext>
                    </a:extLst>
                  </p:cNvPr>
                  <p:cNvSpPr txBox="1"/>
                  <p:nvPr/>
                </p:nvSpPr>
                <p:spPr>
                  <a:xfrm>
                    <a:off x="3300573" y="4828886"/>
                    <a:ext cx="2068285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1600" dirty="0">
                        <a:latin typeface="Trebuchet MS" panose="020B0603020202020204" pitchFamily="34" charset="0"/>
                      </a:rPr>
                      <a:t>“</a:t>
                    </a:r>
                    <a:r>
                      <a:rPr lang="en-GB" sz="1600" i="1" dirty="0">
                        <a:latin typeface="Trebuchet MS" panose="020B0603020202020204" pitchFamily="34" charset="0"/>
                      </a:rPr>
                      <a:t>Pathological</a:t>
                    </a:r>
                    <a:r>
                      <a:rPr lang="en-GB" sz="1600" dirty="0">
                        <a:latin typeface="Trebuchet MS" panose="020B0603020202020204" pitchFamily="34" charset="0"/>
                      </a:rPr>
                      <a:t>” Demand-Avoidance.</a:t>
                    </a:r>
                  </a:p>
                </p:txBody>
              </p:sp>
            </p:grpSp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6098045C-34DB-518C-B6EE-46B67D61B847}"/>
                    </a:ext>
                  </a:extLst>
                </p:cNvPr>
                <p:cNvSpPr txBox="1"/>
                <p:nvPr/>
              </p:nvSpPr>
              <p:spPr>
                <a:xfrm>
                  <a:off x="4974961" y="6240069"/>
                  <a:ext cx="45719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600" dirty="0">
                      <a:latin typeface="Trebuchet MS" panose="020B0603020202020204" pitchFamily="34" charset="0"/>
                    </a:rPr>
                    <a:t>IQ.</a:t>
                  </a:r>
                </a:p>
              </p:txBody>
            </p:sp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D8712BDF-C4E2-FAF3-E4C1-13D94C0DC838}"/>
                    </a:ext>
                  </a:extLst>
                </p:cNvPr>
                <p:cNvSpPr txBox="1"/>
                <p:nvPr/>
              </p:nvSpPr>
              <p:spPr>
                <a:xfrm>
                  <a:off x="791884" y="3531900"/>
                  <a:ext cx="2071395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600" dirty="0">
                      <a:latin typeface="Trebuchet MS" panose="020B0603020202020204" pitchFamily="34" charset="0"/>
                    </a:rPr>
                    <a:t>Functioning (Inverse Support Needs.)</a:t>
                  </a:r>
                </a:p>
              </p:txBody>
            </p:sp>
          </p:grp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4F034DA-9500-1103-6316-C0C237D4ACFF}"/>
                  </a:ext>
                </a:extLst>
              </p:cNvPr>
              <p:cNvSpPr txBox="1"/>
              <p:nvPr/>
            </p:nvSpPr>
            <p:spPr>
              <a:xfrm>
                <a:off x="7560062" y="3503166"/>
                <a:ext cx="2062062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Trebuchet MS" panose="020B0603020202020204" pitchFamily="34" charset="0"/>
                  </a:rPr>
                  <a:t>Diagram is an aid to discussion, please do </a:t>
                </a:r>
                <a:r>
                  <a:rPr lang="en-GB" sz="1600" b="1" i="1" u="sng" dirty="0">
                    <a:latin typeface="Trebuchet MS" panose="020B0603020202020204" pitchFamily="34" charset="0"/>
                  </a:rPr>
                  <a:t>not</a:t>
                </a:r>
                <a:r>
                  <a:rPr lang="en-GB" sz="1600" dirty="0">
                    <a:latin typeface="Trebuchet MS" panose="020B0603020202020204" pitchFamily="34" charset="0"/>
                  </a:rPr>
                  <a:t> take it literally &amp; reify it.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51955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2D4D5F5-AE76-4B46-9B68-3E6F98457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Critical reflections on autism advocacy on autism subtypes.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CF79353-CE6F-4A37-B376-7FAB3E565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4BA4-4677-4BD1-9EE6-117499FF2004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0BFCCE-EE40-448B-A941-6798CB82E33D}"/>
              </a:ext>
            </a:extLst>
          </p:cNvPr>
          <p:cNvSpPr txBox="1"/>
          <p:nvPr/>
        </p:nvSpPr>
        <p:spPr>
          <a:xfrm>
            <a:off x="633219" y="774506"/>
            <a:ext cx="10944224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3200" b="1" dirty="0">
                <a:solidFill>
                  <a:prstClr val="black"/>
                </a:solidFill>
                <a:latin typeface="Trebuchet MS" panose="020B0603020202020204" pitchFamily="34" charset="0"/>
              </a:rPr>
              <a:t>“</a:t>
            </a:r>
            <a:r>
              <a:rPr lang="en-GB" sz="3200" b="1" i="1" dirty="0">
                <a:solidFill>
                  <a:prstClr val="black"/>
                </a:solidFill>
                <a:latin typeface="Trebuchet MS" panose="020B0603020202020204" pitchFamily="34" charset="0"/>
              </a:rPr>
              <a:t>PDA Profile of ASD</a:t>
            </a:r>
            <a:r>
              <a:rPr lang="en-GB" sz="3200" b="1" dirty="0">
                <a:solidFill>
                  <a:prstClr val="black"/>
                </a:solidFill>
                <a:latin typeface="Trebuchet MS" panose="020B0603020202020204" pitchFamily="34" charset="0"/>
              </a:rPr>
              <a:t>” terminology.</a:t>
            </a:r>
          </a:p>
          <a:p>
            <a:pPr lvl="0"/>
            <a:endParaRPr lang="en-US" sz="32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marL="514350" lvl="0" indent="-514350">
              <a:buAutoNum type="arabicParenR"/>
            </a:pPr>
            <a:r>
              <a:rPr lang="en-US" sz="3200" dirty="0">
                <a:solidFill>
                  <a:prstClr val="black"/>
                </a:solidFill>
                <a:latin typeface="Trebuchet MS" panose="020B0603020202020204" pitchFamily="34" charset="0"/>
              </a:rPr>
              <a:t>“</a:t>
            </a:r>
            <a:r>
              <a:rPr lang="en-US" sz="3200" i="1" dirty="0">
                <a:solidFill>
                  <a:prstClr val="black"/>
                </a:solidFill>
                <a:latin typeface="Trebuchet MS" panose="020B0603020202020204" pitchFamily="34" charset="0"/>
              </a:rPr>
              <a:t>Non-PDA autism</a:t>
            </a:r>
            <a:r>
              <a:rPr lang="en-US" sz="3200" dirty="0">
                <a:solidFill>
                  <a:prstClr val="black"/>
                </a:solidFill>
                <a:latin typeface="Trebuchet MS" panose="020B0603020202020204" pitchFamily="34" charset="0"/>
              </a:rPr>
              <a:t>”, “</a:t>
            </a:r>
            <a:r>
              <a:rPr lang="en-US" sz="3200" i="1" dirty="0">
                <a:solidFill>
                  <a:prstClr val="black"/>
                </a:solidFill>
                <a:latin typeface="Trebuchet MS" panose="020B0603020202020204" pitchFamily="34" charset="0"/>
              </a:rPr>
              <a:t>conventional</a:t>
            </a:r>
            <a:r>
              <a:rPr lang="en-US" sz="3200" dirty="0">
                <a:solidFill>
                  <a:prstClr val="black"/>
                </a:solidFill>
                <a:latin typeface="Trebuchet MS" panose="020B0603020202020204" pitchFamily="34" charset="0"/>
              </a:rPr>
              <a:t>” autism (Christie 2007, p5), &amp; “</a:t>
            </a:r>
            <a:r>
              <a:rPr lang="en-US" sz="3200" i="1" dirty="0">
                <a:solidFill>
                  <a:prstClr val="black"/>
                </a:solidFill>
                <a:latin typeface="Trebuchet MS" panose="020B0603020202020204" pitchFamily="34" charset="0"/>
              </a:rPr>
              <a:t>classic</a:t>
            </a:r>
            <a:r>
              <a:rPr lang="en-US" sz="3200" dirty="0">
                <a:solidFill>
                  <a:prstClr val="black"/>
                </a:solidFill>
                <a:latin typeface="Trebuchet MS" panose="020B0603020202020204" pitchFamily="34" charset="0"/>
              </a:rPr>
              <a:t>” autism (Kopp &amp; Gillberg 2011, p2885).</a:t>
            </a:r>
          </a:p>
          <a:p>
            <a:pPr marL="514350" lvl="0" indent="-514350">
              <a:buAutoNum type="arabicParenR"/>
            </a:pPr>
            <a:r>
              <a:rPr lang="en-US" sz="3200" dirty="0">
                <a:solidFill>
                  <a:prstClr val="black"/>
                </a:solidFill>
                <a:latin typeface="Trebuchet MS" panose="020B0603020202020204" pitchFamily="34" charset="0"/>
              </a:rPr>
              <a:t>Still used today, e.g., ‘</a:t>
            </a:r>
            <a:r>
              <a:rPr lang="en-US" sz="3200" i="1" dirty="0">
                <a:solidFill>
                  <a:prstClr val="black"/>
                </a:solidFill>
                <a:latin typeface="Trebuchet MS" panose="020B0603020202020204" pitchFamily="34" charset="0"/>
              </a:rPr>
              <a:t>classic autism</a:t>
            </a:r>
            <a:r>
              <a:rPr lang="en-US" sz="3200" dirty="0">
                <a:solidFill>
                  <a:prstClr val="black"/>
                </a:solidFill>
                <a:latin typeface="Trebuchet MS" panose="020B0603020202020204" pitchFamily="34" charset="0"/>
              </a:rPr>
              <a:t>’ (PDA Society 2022, p7), &amp; “</a:t>
            </a:r>
            <a:r>
              <a:rPr lang="en-US" sz="3200" i="1" dirty="0">
                <a:solidFill>
                  <a:prstClr val="black"/>
                </a:solidFill>
                <a:latin typeface="Trebuchet MS" panose="020B0603020202020204" pitchFamily="34" charset="0"/>
              </a:rPr>
              <a:t>conventional understanding of autism</a:t>
            </a:r>
            <a:r>
              <a:rPr lang="en-US" sz="3200" dirty="0">
                <a:solidFill>
                  <a:prstClr val="black"/>
                </a:solidFill>
                <a:latin typeface="Trebuchet MS" panose="020B0603020202020204" pitchFamily="34" charset="0"/>
              </a:rPr>
              <a:t>” (PDA Society 2022, p12).</a:t>
            </a:r>
          </a:p>
          <a:p>
            <a:pPr marL="514350" lvl="0" indent="-514350">
              <a:buAutoNum type="arabicParenR"/>
            </a:pPr>
            <a:r>
              <a:rPr lang="en-US" sz="3200" dirty="0">
                <a:solidFill>
                  <a:prstClr val="black"/>
                </a:solidFill>
                <a:latin typeface="Trebuchet MS" panose="020B0603020202020204" pitchFamily="34" charset="0"/>
              </a:rPr>
              <a:t>“</a:t>
            </a:r>
            <a:r>
              <a:rPr lang="en-US" sz="3200" i="1" dirty="0">
                <a:solidFill>
                  <a:prstClr val="black"/>
                </a:solidFill>
                <a:latin typeface="Trebuchet MS" panose="020B0603020202020204" pitchFamily="34" charset="0"/>
              </a:rPr>
              <a:t>PDA Profile of ASD</a:t>
            </a:r>
            <a:r>
              <a:rPr lang="en-US" sz="3200" dirty="0">
                <a:solidFill>
                  <a:prstClr val="black"/>
                </a:solidFill>
                <a:latin typeface="Trebuchet MS" panose="020B0603020202020204" pitchFamily="34" charset="0"/>
              </a:rPr>
              <a:t>” = Atypical/ unusual/ unconventional/ unorthodox/ unpopular</a:t>
            </a:r>
          </a:p>
          <a:p>
            <a:pPr marL="514350" lvl="0" indent="-514350">
              <a:buAutoNum type="arabicParenR"/>
            </a:pPr>
            <a:r>
              <a:rPr lang="en-US" sz="3200" dirty="0">
                <a:solidFill>
                  <a:prstClr val="black"/>
                </a:solidFill>
                <a:latin typeface="Trebuchet MS" panose="020B0603020202020204" pitchFamily="34" charset="0"/>
              </a:rPr>
              <a:t>Connotation PDA is not autism.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632520-CC7D-4B36-BE54-099F59F320B2}"/>
              </a:ext>
            </a:extLst>
          </p:cNvPr>
          <p:cNvSpPr txBox="1"/>
          <p:nvPr/>
        </p:nvSpPr>
        <p:spPr>
          <a:xfrm>
            <a:off x="633219" y="180400"/>
            <a:ext cx="109442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BOB THE BUILDER’S PROFILE.</a:t>
            </a:r>
          </a:p>
        </p:txBody>
      </p:sp>
    </p:spTree>
    <p:extLst>
      <p:ext uri="{BB962C8B-B14F-4D97-AF65-F5344CB8AC3E}">
        <p14:creationId xmlns:p14="http://schemas.microsoft.com/office/powerpoint/2010/main" val="2478590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1941</TotalTime>
  <Words>3856</Words>
  <Application>Microsoft Office PowerPoint</Application>
  <PresentationFormat>Widescreen</PresentationFormat>
  <Paragraphs>327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Woods, Richard Philip 8</dc:creator>
  <cp:lastModifiedBy>Richard Philip Woods</cp:lastModifiedBy>
  <cp:revision>962</cp:revision>
  <cp:lastPrinted>2023-10-21T11:17:43Z</cp:lastPrinted>
  <dcterms:created xsi:type="dcterms:W3CDTF">2021-12-12T20:51:52Z</dcterms:created>
  <dcterms:modified xsi:type="dcterms:W3CDTF">2023-10-21T12:19:41Z</dcterms:modified>
</cp:coreProperties>
</file>