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24"/>
  </p:notesMasterIdLst>
  <p:sldIdLst>
    <p:sldId id="258" r:id="rId9"/>
    <p:sldId id="260" r:id="rId10"/>
    <p:sldId id="265" r:id="rId11"/>
    <p:sldId id="268" r:id="rId12"/>
    <p:sldId id="271" r:id="rId13"/>
    <p:sldId id="283" r:id="rId14"/>
    <p:sldId id="272" r:id="rId15"/>
    <p:sldId id="273" r:id="rId16"/>
    <p:sldId id="275" r:id="rId17"/>
    <p:sldId id="281" r:id="rId18"/>
    <p:sldId id="282" r:id="rId19"/>
    <p:sldId id="287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C1912-DEB6-2C4D-BF95-FAFF6901FFE8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ECE51-83CE-F545-B970-B7941A700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97F348-76F7-C544-BBE9-9F54DFEC7BF9}" type="slidenum">
              <a:rPr lang="en-GB"/>
              <a:pPr/>
              <a:t>8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6438"/>
            <a:ext cx="4521200" cy="33909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307769"/>
            <a:ext cx="5046662" cy="4170048"/>
          </a:xfrm>
          <a:noFill/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1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6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0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2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200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7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>
                <a:solidFill>
                  <a:schemeClr val="bg1"/>
                </a:solidFill>
              </a:defRPr>
            </a:lvl3pPr>
            <a:lvl4pPr>
              <a:defRPr sz="1800" baseline="0">
                <a:solidFill>
                  <a:schemeClr val="bg1"/>
                </a:solidFill>
              </a:defRPr>
            </a:lvl4pPr>
            <a:lvl5pPr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rgbClr val="00B0F0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defRPr sz="2800" baseline="0">
                <a:solidFill>
                  <a:schemeClr val="bg1"/>
                </a:solidFill>
              </a:defRPr>
            </a:lvl2pPr>
            <a:lvl3pPr>
              <a:defRPr sz="2400" baseline="0">
                <a:solidFill>
                  <a:schemeClr val="bg1"/>
                </a:solidFill>
              </a:defRPr>
            </a:lvl3pPr>
            <a:lvl4pPr>
              <a:defRPr sz="2000" baseline="0">
                <a:solidFill>
                  <a:schemeClr val="bg1"/>
                </a:solidFill>
              </a:defRPr>
            </a:lvl4pPr>
            <a:lvl5pPr>
              <a:defRPr sz="2000" baseline="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>
                <a:solidFill>
                  <a:schemeClr val="bg1"/>
                </a:solidFill>
              </a:defRPr>
            </a:lvl3pPr>
            <a:lvl4pPr>
              <a:defRPr sz="1600" baseline="0">
                <a:solidFill>
                  <a:schemeClr val="bg1"/>
                </a:solidFill>
              </a:defRPr>
            </a:lvl4pPr>
            <a:lvl5pPr>
              <a:defRPr sz="1600" baseline="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6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5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5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33756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176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70000"/>
          </a:xfrm>
        </p:spPr>
        <p:txBody>
          <a:bodyPr/>
          <a:lstStyle>
            <a:lvl1pPr>
              <a:defRPr sz="28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8229600" cy="108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759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7352"/>
            <a:ext cx="4040188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5759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7352"/>
            <a:ext cx="4041775" cy="3240000"/>
          </a:xfr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chemeClr val="bg1"/>
                </a:solidFill>
              </a:defRPr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raph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200"/>
            <a:ext cx="3008313" cy="90000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16000"/>
            <a:ext cx="5111750" cy="5166000"/>
          </a:xfrm>
        </p:spPr>
        <p:txBody>
          <a:bodyPr/>
          <a:lstStyle>
            <a:lvl1pPr>
              <a:defRPr sz="3200" baseline="0">
                <a:solidFill>
                  <a:schemeClr val="accent2"/>
                </a:solidFill>
                <a:latin typeface="Arial" pitchFamily="34" charset="0"/>
              </a:defRPr>
            </a:lvl1pPr>
            <a:lvl2pPr>
              <a:defRPr sz="2800" baseline="0"/>
            </a:lvl2pPr>
            <a:lvl3pPr>
              <a:defRPr sz="2400" baseline="0"/>
            </a:lvl3pPr>
            <a:lvl4pPr>
              <a:defRPr sz="2000" baseline="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6800"/>
            <a:ext cx="3008313" cy="4248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10809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94813"/>
            <a:ext cx="8229600" cy="423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9360"/>
            <a:ext cx="2057400" cy="5220000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9359"/>
            <a:ext cx="6019800" cy="5220000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37927"/>
            <a:ext cx="5486400" cy="3960000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9914"/>
            <a:ext cx="5486400" cy="720000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4" name="Picture 3" descr="brighter blue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732240" y="630932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6" name="Picture 5" descr="brighter purp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8" name="Picture 7" descr="brighter pink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LSBU_2deck_A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194560" cy="502920"/>
          </a:xfrm>
          <a:prstGeom prst="rect">
            <a:avLst/>
          </a:prstGeom>
        </p:spPr>
      </p:pic>
      <p:pic>
        <p:nvPicPr>
          <p:cNvPr id="5" name="Picture 4" descr="brighter green.ai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591300" y="6324600"/>
            <a:ext cx="2247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5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88224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1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05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6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1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5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1C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 descr="LSBU_2-deck-logo-no-strapline-W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532800"/>
            <a:ext cx="2508250" cy="5774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88000" y="6325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heSerif HP7 Bold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the </a:t>
            </a:r>
            <a:r>
              <a:rPr lang="en-GB" dirty="0" smtClean="0">
                <a:solidFill>
                  <a:schemeClr val="accent2"/>
                </a:solidFill>
                <a:latin typeface="TheSerif HP7 Bold" pitchFamily="18" charset="0"/>
              </a:rPr>
              <a:t>brighter</a:t>
            </a:r>
            <a:r>
              <a:rPr lang="en-GB" dirty="0" smtClean="0">
                <a:solidFill>
                  <a:schemeClr val="bg1"/>
                </a:solidFill>
                <a:latin typeface="TheSerif HP7 Bold" pitchFamily="18" charset="0"/>
              </a:rPr>
              <a:t> choice </a:t>
            </a:r>
            <a:endParaRPr lang="en-GB" dirty="0">
              <a:solidFill>
                <a:schemeClr val="bg1"/>
              </a:solidFill>
              <a:latin typeface="TheSerif HP7 Bol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7772400" cy="793750"/>
          </a:xfrm>
        </p:spPr>
        <p:txBody>
          <a:bodyPr anchor="ctr"/>
          <a:lstStyle/>
          <a:p>
            <a:pPr algn="l" eaLnBrk="1" hangingPunct="1"/>
            <a:r>
              <a:rPr lang="en-GB" sz="2800" dirty="0" smtClean="0"/>
              <a:t>Creating our </a:t>
            </a:r>
            <a:r>
              <a:rPr lang="en-GB" sz="2800" dirty="0"/>
              <a:t>Future </a:t>
            </a:r>
            <a:r>
              <a:rPr lang="en-GB" sz="2800" dirty="0" smtClean="0"/>
              <a:t>Built Environment</a:t>
            </a:r>
            <a:endParaRPr lang="en-GB" sz="2800" dirty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GB" sz="1800" dirty="0" smtClean="0"/>
              <a:t>Comfort, Energy</a:t>
            </a:r>
            <a:r>
              <a:rPr lang="en-GB" sz="1800" dirty="0"/>
              <a:t>, Heat,</a:t>
            </a:r>
            <a:r>
              <a:rPr lang="en-GB" sz="1800" dirty="0" smtClean="0"/>
              <a:t> Storage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to Change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GB" sz="3840" dirty="0" smtClean="0"/>
          </a:p>
          <a:p>
            <a:pPr eaLnBrk="1" hangingPunct="1">
              <a:lnSpc>
                <a:spcPct val="90000"/>
              </a:lnSpc>
            </a:pPr>
            <a:r>
              <a:rPr lang="en-GB" sz="3368" dirty="0" smtClean="0"/>
              <a:t>Combining the creation of electrical energy and heat </a:t>
            </a:r>
            <a:r>
              <a:rPr lang="en-GB" sz="3368" dirty="0"/>
              <a:t>is not </a:t>
            </a:r>
            <a:r>
              <a:rPr lang="en-GB" sz="3368" dirty="0" smtClean="0"/>
              <a:t>new</a:t>
            </a:r>
          </a:p>
          <a:p>
            <a:pPr eaLnBrk="1" hangingPunct="1">
              <a:lnSpc>
                <a:spcPct val="90000"/>
              </a:lnSpc>
            </a:pPr>
            <a:endParaRPr lang="en-GB" sz="3368" dirty="0" smtClean="0"/>
          </a:p>
          <a:p>
            <a:pPr eaLnBrk="1" hangingPunct="1">
              <a:lnSpc>
                <a:spcPct val="90000"/>
              </a:lnSpc>
            </a:pPr>
            <a:r>
              <a:rPr lang="en-GB" sz="3368" dirty="0" smtClean="0"/>
              <a:t>Last </a:t>
            </a:r>
            <a:r>
              <a:rPr lang="en-GB" sz="3368" dirty="0"/>
              <a:t>time</a:t>
            </a:r>
            <a:r>
              <a:rPr lang="en-GB" sz="3368" dirty="0" smtClean="0"/>
              <a:t> we built </a:t>
            </a:r>
            <a:r>
              <a:rPr lang="en-GB" sz="3368" dirty="0"/>
              <a:t>central power stations and millions of thermally poor homes where people die due to cold.</a:t>
            </a:r>
          </a:p>
          <a:p>
            <a:pPr eaLnBrk="1" hangingPunct="1">
              <a:lnSpc>
                <a:spcPct val="90000"/>
              </a:lnSpc>
            </a:pPr>
            <a:endParaRPr lang="en-GB" sz="3368" dirty="0"/>
          </a:p>
          <a:p>
            <a:pPr eaLnBrk="1" hangingPunct="1">
              <a:lnSpc>
                <a:spcPct val="90000"/>
              </a:lnSpc>
            </a:pPr>
            <a:r>
              <a:rPr lang="en-GB" sz="3368" dirty="0"/>
              <a:t>In the winter of 2004/2005, 31,250 people over 65 died from cold-related illnesses in England and Wales.  That’s ten pensioners per hour</a:t>
            </a:r>
          </a:p>
          <a:p>
            <a:pPr eaLnBrk="1" hangingPunct="1">
              <a:lnSpc>
                <a:spcPct val="90000"/>
              </a:lnSpc>
            </a:pPr>
            <a:endParaRPr lang="en-GB" sz="3368" dirty="0"/>
          </a:p>
          <a:p>
            <a:pPr eaLnBrk="1" hangingPunct="1">
              <a:lnSpc>
                <a:spcPct val="90000"/>
              </a:lnSpc>
            </a:pPr>
            <a:r>
              <a:rPr lang="en-GB" sz="3368" dirty="0"/>
              <a:t>We have</a:t>
            </a:r>
            <a:r>
              <a:rPr lang="en-GB" sz="3368" dirty="0" smtClean="0"/>
              <a:t> now burned </a:t>
            </a:r>
            <a:r>
              <a:rPr lang="en-GB" sz="3368" dirty="0"/>
              <a:t>up most of the North Sea Gas </a:t>
            </a:r>
            <a:r>
              <a:rPr lang="en-GB" sz="3368" dirty="0" smtClean="0"/>
              <a:t>and are importing</a:t>
            </a:r>
            <a:endParaRPr lang="en-GB" sz="3368" dirty="0"/>
          </a:p>
          <a:p>
            <a:pPr eaLnBrk="1" hangingPunct="1">
              <a:lnSpc>
                <a:spcPct val="90000"/>
              </a:lnSpc>
            </a:pPr>
            <a:endParaRPr lang="en-GB" sz="3368" dirty="0"/>
          </a:p>
          <a:p>
            <a:pPr eaLnBrk="1" hangingPunct="1">
              <a:lnSpc>
                <a:spcPct val="90000"/>
              </a:lnSpc>
            </a:pPr>
            <a:r>
              <a:rPr lang="en-GB" sz="3368" dirty="0"/>
              <a:t>Now our carbon footprint is disastrous because of the poor houses we built</a:t>
            </a:r>
            <a:r>
              <a:rPr lang="en-GB" sz="3368" dirty="0" smtClean="0"/>
              <a:t>. We are uncomfortable and fuel poor</a:t>
            </a:r>
            <a:endParaRPr lang="en-GB" sz="3368" dirty="0"/>
          </a:p>
          <a:p>
            <a:pPr eaLnBrk="1" hangingPunct="1">
              <a:lnSpc>
                <a:spcPct val="90000"/>
              </a:lnSpc>
            </a:pPr>
            <a:endParaRPr lang="en-GB" sz="3368" dirty="0"/>
          </a:p>
          <a:p>
            <a:pPr eaLnBrk="1" hangingPunct="1">
              <a:lnSpc>
                <a:spcPct val="90000"/>
              </a:lnSpc>
            </a:pPr>
            <a:endParaRPr lang="en-GB" sz="3368" dirty="0"/>
          </a:p>
          <a:p>
            <a:pPr eaLnBrk="1" hangingPunct="1">
              <a:lnSpc>
                <a:spcPct val="90000"/>
              </a:lnSpc>
            </a:pPr>
            <a:r>
              <a:rPr lang="en-GB" sz="3368" dirty="0"/>
              <a:t>Time to change 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</p:txBody>
      </p:sp>
      <p:pic>
        <p:nvPicPr>
          <p:cNvPr id="44036" name="Picture 5" descr="ftfc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50476"/>
            <a:ext cx="24388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629400" y="838200"/>
            <a:ext cx="1981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https://</a:t>
            </a:r>
            <a:r>
              <a:rPr lang="en-US" sz="800" dirty="0" err="1" smtClean="0"/>
              <a:t>www.flickr.com/photos/freefoto</a:t>
            </a:r>
            <a:r>
              <a:rPr lang="en-US" sz="800" dirty="0" smtClean="0"/>
              <a:t>/</a:t>
            </a:r>
            <a:endParaRPr lang="en-US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119" y="548387"/>
            <a:ext cx="2378881" cy="1593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The two things we want most in the modern world are comfort and technology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	This time lets think this through as a system</a:t>
            </a:r>
          </a:p>
          <a:p>
            <a:endParaRPr lang="en-US" sz="2400" dirty="0" smtClean="0"/>
          </a:p>
          <a:p>
            <a:r>
              <a:rPr lang="en-US" sz="2400" dirty="0" smtClean="0"/>
              <a:t>We create electricity and throw away heat </a:t>
            </a:r>
          </a:p>
          <a:p>
            <a:r>
              <a:rPr lang="en-US" sz="2400" dirty="0" smtClean="0"/>
              <a:t>We use electricity and throw away heat</a:t>
            </a:r>
          </a:p>
          <a:p>
            <a:r>
              <a:rPr lang="en-US" sz="2400" dirty="0" smtClean="0"/>
              <a:t>We cool and throw away heat</a:t>
            </a:r>
          </a:p>
          <a:p>
            <a:endParaRPr lang="en-US" sz="2400" dirty="0" smtClean="0"/>
          </a:p>
          <a:p>
            <a:r>
              <a:rPr lang="en-US" sz="2400" dirty="0" smtClean="0"/>
              <a:t>Our existing Homes are our greatest Infrastructure we need to heat them. </a:t>
            </a:r>
          </a:p>
          <a:p>
            <a:endParaRPr lang="en-US" sz="2400" dirty="0" smtClean="0"/>
          </a:p>
          <a:p>
            <a:r>
              <a:rPr lang="en-US" sz="2400" dirty="0" smtClean="0"/>
              <a:t>Demand and Supply are two sides of the same equation we must treat them as such in our infrastructure policies.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	Improve total system efficiency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Gap Risk</a:t>
            </a:r>
            <a:br>
              <a:rPr lang="en-GB" dirty="0" smtClean="0"/>
            </a:br>
            <a:r>
              <a:rPr lang="en-GB" dirty="0" smtClean="0"/>
              <a:t>Even in Germany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prebound</a:t>
            </a:r>
            <a:r>
              <a:rPr lang="en-GB" dirty="0"/>
              <a:t> effect’. They defined this as the difference between the calculated and actual consumption,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1619672" y="47251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on average in Germany the (measured) </a:t>
            </a:r>
            <a:r>
              <a:rPr lang="en-GB" i="1" dirty="0" err="1"/>
              <a:t>Verbrauch</a:t>
            </a:r>
            <a:r>
              <a:rPr lang="en-GB" dirty="0"/>
              <a:t> is 30% lower than the (calculated) </a:t>
            </a:r>
            <a:r>
              <a:rPr lang="en-GB" i="1" dirty="0" err="1"/>
              <a:t>Bedarf</a:t>
            </a:r>
            <a:r>
              <a:rPr lang="en-GB" dirty="0"/>
              <a:t>, and this gap rises to over 50% for older, thermally leakier buildings </a:t>
            </a:r>
          </a:p>
        </p:txBody>
      </p:sp>
    </p:spTree>
    <p:extLst>
      <p:ext uri="{BB962C8B-B14F-4D97-AF65-F5344CB8AC3E}">
        <p14:creationId xmlns:p14="http://schemas.microsoft.com/office/powerpoint/2010/main" val="1101058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78577"/>
              </p:ext>
            </p:extLst>
          </p:nvPr>
        </p:nvGraphicFramePr>
        <p:xfrm>
          <a:off x="1371600" y="1207526"/>
          <a:ext cx="6944816" cy="4750796"/>
        </p:xfrm>
        <a:graphic>
          <a:graphicData uri="http://schemas.openxmlformats.org/drawingml/2006/table">
            <a:tbl>
              <a:tblPr/>
              <a:tblGrid>
                <a:gridCol w="1293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1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Category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US BBNP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UK Green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Deal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0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Policy design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Market assessments determined need for comprehensive strategy to drive supply and demand.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Market assessments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assumed 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financing mechanism was sufficient to drive demand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and supply would follow.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9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Marketing and outreach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Active approach including personal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outreach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to convert interest to retrofit signups.</a:t>
                      </a:r>
                    </a:p>
                    <a:p>
                      <a:pPr algn="ctr" rtl="0" fontAlgn="ctr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Conversion rate ~ approx 50%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 active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approach to outreach.  Relied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on cold calling in some communities.  Low follow-up rates.</a:t>
                      </a:r>
                    </a:p>
                    <a:p>
                      <a:pPr algn="ctr" rtl="0" fontAlgn="ctr"/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Conversion rate ~ approx 1%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9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Workforce engagement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Technical training sponsored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 facilitated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program.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Sales and business training provided by many programs.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GD Assessor training required.  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Very 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little active push from program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limited referrals. 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sales training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9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Incentives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Slow but steady uptake of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loan programs.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Rebates calibrated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market, dramatic increases in retrofit sales.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Slow uptake of GD financing.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Rebates popular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but impact uncertain.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928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Data and evaluation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Detailed data collection across all local programs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Some market data gathered,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but </a:t>
                      </a:r>
                      <a:r>
                        <a:rPr lang="en-GB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nsufficiently 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granular data on program impacts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388">
                <a:tc vMerge="1">
                  <a:txBody>
                    <a:bodyPr/>
                    <a:lstStyle/>
                    <a:p>
                      <a:pPr algn="l" rtl="0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Program Spending $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508M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 data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388">
                <a:tc vMerge="1">
                  <a:txBody>
                    <a:bodyPr/>
                    <a:lstStyle/>
                    <a:p>
                      <a:pPr algn="l" rtl="0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Annual Energy Cost Savings $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69M 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 data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88">
                <a:tc vMerge="1">
                  <a:txBody>
                    <a:bodyPr/>
                    <a:lstStyle/>
                    <a:p>
                      <a:pPr algn="l" rtl="0" fontAlgn="ctr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Private Funds Leveraged $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753M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 data </a:t>
                      </a:r>
                    </a:p>
                  </a:txBody>
                  <a:tcPr marL="6166" marR="6166" marT="61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692696"/>
            <a:ext cx="343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Green Deals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8229600" cy="926976"/>
          </a:xfrm>
        </p:spPr>
        <p:txBody>
          <a:bodyPr/>
          <a:lstStyle/>
          <a:p>
            <a:r>
              <a:rPr lang="en-GB" dirty="0" smtClean="0"/>
              <a:t>Time </a:t>
            </a:r>
            <a:r>
              <a:rPr lang="en-GB" smtClean="0"/>
              <a:t>to Change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96544"/>
          </a:xfrm>
        </p:spPr>
        <p:txBody>
          <a:bodyPr>
            <a:noAutofit/>
          </a:bodyPr>
          <a:lstStyle/>
          <a:p>
            <a:r>
              <a:rPr lang="en-GB" sz="1600" dirty="0" smtClean="0"/>
              <a:t>Green Deal is emphasising financing and rebates, but neglecting other areas of program design. </a:t>
            </a:r>
          </a:p>
          <a:p>
            <a:r>
              <a:rPr lang="en-US" sz="1600" dirty="0" smtClean="0"/>
              <a:t>The Green Deal Finance Company, set up with more than £240m of public money, has run into trouble partly because it has been unable to convince the state-owned Green Investment Bank to continue funding.</a:t>
            </a:r>
          </a:p>
          <a:p>
            <a:endParaRPr lang="en-GB" sz="1600" dirty="0" smtClean="0"/>
          </a:p>
          <a:p>
            <a:r>
              <a:rPr lang="en-GB" sz="1600" dirty="0" smtClean="0"/>
              <a:t>The US examples show that only focusing on financing stimulates temporary demand, but the effects dissipate when the funding is removed.</a:t>
            </a:r>
          </a:p>
          <a:p>
            <a:endParaRPr lang="en-GB" sz="1600" dirty="0" smtClean="0"/>
          </a:p>
          <a:p>
            <a:r>
              <a:rPr lang="en-GB" sz="1600" dirty="0" smtClean="0"/>
              <a:t>In order to fundamentally change the market for domestic retrofits the UK should:</a:t>
            </a:r>
          </a:p>
          <a:p>
            <a:pPr lvl="1"/>
            <a:r>
              <a:rPr lang="en-GB" sz="1600" dirty="0" smtClean="0"/>
              <a:t>Drive more personal outreach through local groups using trusted messengers.</a:t>
            </a:r>
          </a:p>
          <a:p>
            <a:pPr lvl="1"/>
            <a:r>
              <a:rPr lang="en-GB" sz="1600" dirty="0" smtClean="0"/>
              <a:t>Emphasise workforce skills development and training including transferable skills such as sales.</a:t>
            </a:r>
          </a:p>
          <a:p>
            <a:pPr lvl="1"/>
            <a:r>
              <a:rPr lang="en-GB" sz="1600" dirty="0" smtClean="0"/>
              <a:t>Improve customer follow-ups to convert initial interest in the program into actual retrofits.</a:t>
            </a:r>
          </a:p>
          <a:p>
            <a:pPr lvl="1"/>
            <a:r>
              <a:rPr lang="en-GB" sz="1600" dirty="0" smtClean="0"/>
              <a:t>Implement a more detailed data tracking and evaluation system to enable iterative improvements in the program and better calibrate outreach and incentive strategies to local community needs.</a:t>
            </a:r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National Infrastructure Plan</a:t>
            </a:r>
          </a:p>
          <a:p>
            <a:endParaRPr lang="en-US" b="1" dirty="0" smtClean="0"/>
          </a:p>
          <a:p>
            <a:r>
              <a:rPr lang="en-US" dirty="0" smtClean="0"/>
              <a:t>Total 	</a:t>
            </a:r>
            <a:r>
              <a:rPr lang="en-US" smtClean="0"/>
              <a:t>£ 377,100 Million 	</a:t>
            </a:r>
            <a:endParaRPr lang="en-US" b="1" dirty="0" smtClean="0"/>
          </a:p>
          <a:p>
            <a:r>
              <a:rPr lang="en-US" b="1" dirty="0" smtClean="0"/>
              <a:t>No mention of our demand side needs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-152400" y="1219200"/>
          <a:ext cx="845150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Worksheet" r:id="rId3" imgW="11023600" imgH="6756400" progId="Excel.Sheet.8">
                  <p:embed/>
                </p:oleObj>
              </mc:Choice>
              <mc:Fallback>
                <p:oleObj name="Worksheet" r:id="rId3" imgW="11023600" imgH="67564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1219200"/>
                        <a:ext cx="8451502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2590800"/>
            <a:ext cx="1944688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4648200" y="228600"/>
            <a:ext cx="6965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i="1" dirty="0">
                <a:solidFill>
                  <a:schemeClr val="tx2"/>
                </a:solidFill>
              </a:rPr>
              <a:t>The Existing UK building Stock</a:t>
            </a:r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1524000"/>
            <a:ext cx="57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Line 8"/>
          <p:cNvSpPr>
            <a:spLocks noChangeShapeType="1"/>
          </p:cNvSpPr>
          <p:nvPr/>
        </p:nvSpPr>
        <p:spPr bwMode="auto">
          <a:xfrm flipV="1">
            <a:off x="3581400" y="1676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3505200" y="1524000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GB" sz="1200" dirty="0" smtClean="0"/>
              <a:t>Now  </a:t>
            </a:r>
            <a:endParaRPr lang="en-GB" sz="1200" dirty="0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 flipH="1">
            <a:off x="2743200" y="3276600"/>
            <a:ext cx="3505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8229600" cy="6524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GB" dirty="0" smtClean="0"/>
              <a:t>Building Services Engineers </a:t>
            </a:r>
            <a:endParaRPr lang="en-GB" dirty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GB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2438400"/>
            <a:ext cx="860425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2800" dirty="0">
                <a:latin typeface="Futura Md BT" pitchFamily="34" charset="0"/>
              </a:rPr>
              <a:t>‘The delivery of comfort’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dirty="0" smtClean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dirty="0" smtClean="0">
                <a:latin typeface="Futura Md BT" pitchFamily="34" charset="0"/>
              </a:rPr>
              <a:t>Daylight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latin typeface="Futura Md BT" pitchFamily="34" charset="0"/>
              </a:rPr>
              <a:t>Ventilation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latin typeface="Futura Md BT" pitchFamily="34" charset="0"/>
              </a:rPr>
              <a:t> Cooling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dirty="0" smtClean="0">
                <a:latin typeface="Futura Md BT" pitchFamily="34" charset="0"/>
              </a:rPr>
              <a:t>Heating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dirty="0" smtClean="0">
                <a:latin typeface="Futura Md BT" pitchFamily="34" charset="0"/>
              </a:rPr>
              <a:t>Electricity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1600" dirty="0">
                <a:latin typeface="Futura Md BT" pitchFamily="34" charset="0"/>
              </a:rPr>
              <a:t>But who takes </a:t>
            </a:r>
            <a:r>
              <a:rPr lang="en-GB" sz="1600" dirty="0" smtClean="0">
                <a:latin typeface="Futura Md BT" pitchFamily="34" charset="0"/>
              </a:rPr>
              <a:t>responsibility for Carbon?</a:t>
            </a:r>
            <a:endParaRPr lang="en-GB" sz="16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24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sz="500" dirty="0">
                <a:latin typeface="Futura Md BT" pitchFamily="34" charset="0"/>
              </a:rPr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GB" sz="500" dirty="0">
              <a:latin typeface="Futura Md BT" pitchFamily="34" charset="0"/>
            </a:endParaRPr>
          </a:p>
        </p:txBody>
      </p:sp>
      <p:pic>
        <p:nvPicPr>
          <p:cNvPr id="5" name="Picture 2" descr="thermograhic of hu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081484"/>
            <a:ext cx="2362200" cy="177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926976"/>
          </a:xfrm>
        </p:spPr>
        <p:txBody>
          <a:bodyPr/>
          <a:lstStyle/>
          <a:p>
            <a:pPr eaLnBrk="1" hangingPunct="1"/>
            <a:r>
              <a:rPr lang="en-GB" dirty="0" smtClean="0"/>
              <a:t>Clarification for policy makers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en-GB" sz="3600" dirty="0" smtClean="0"/>
          </a:p>
          <a:p>
            <a:pPr eaLnBrk="1" hangingPunct="1"/>
            <a:r>
              <a:rPr lang="en-GB" sz="2800" dirty="0" smtClean="0"/>
              <a:t>‘</a:t>
            </a:r>
            <a:r>
              <a:rPr lang="en-GB" sz="2595" dirty="0" smtClean="0"/>
              <a:t>Energy’ is not ‘Electricity’</a:t>
            </a:r>
          </a:p>
          <a:p>
            <a:pPr eaLnBrk="1" hangingPunct="1"/>
            <a:endParaRPr lang="en-GB" sz="2595" dirty="0" smtClean="0"/>
          </a:p>
          <a:p>
            <a:pPr eaLnBrk="1" hangingPunct="1"/>
            <a:r>
              <a:rPr lang="en-GB" sz="2595" dirty="0" smtClean="0"/>
              <a:t>‘Heat’ is </a:t>
            </a:r>
            <a:r>
              <a:rPr lang="en-GB" sz="2595" dirty="0"/>
              <a:t>not</a:t>
            </a:r>
            <a:r>
              <a:rPr lang="en-GB" sz="2595" dirty="0" smtClean="0"/>
              <a:t> ‘Temperature’. </a:t>
            </a:r>
            <a:r>
              <a:rPr lang="en-GB" sz="1946" dirty="0"/>
              <a:t>I</a:t>
            </a:r>
            <a:r>
              <a:rPr lang="en-GB" sz="1946" dirty="0" smtClean="0"/>
              <a:t>t </a:t>
            </a:r>
            <a:r>
              <a:rPr lang="en-GB" sz="1946" dirty="0"/>
              <a:t>includes</a:t>
            </a:r>
            <a:r>
              <a:rPr lang="en-GB" sz="1946" dirty="0" smtClean="0"/>
              <a:t> temperatures we feel as cold.</a:t>
            </a:r>
          </a:p>
          <a:p>
            <a:pPr eaLnBrk="1" hangingPunct="1"/>
            <a:endParaRPr lang="en-GB" sz="2595" dirty="0" smtClean="0"/>
          </a:p>
          <a:p>
            <a:pPr eaLnBrk="1" hangingPunct="1"/>
            <a:r>
              <a:rPr lang="en-GB" sz="2595" dirty="0" smtClean="0"/>
              <a:t>‘Cold’ </a:t>
            </a:r>
            <a:r>
              <a:rPr lang="en-GB" sz="1946" dirty="0"/>
              <a:t>is just heat at a</a:t>
            </a:r>
            <a:r>
              <a:rPr lang="en-GB" sz="1946" dirty="0" smtClean="0"/>
              <a:t> temperature lower than that of our body</a:t>
            </a:r>
          </a:p>
          <a:p>
            <a:pPr eaLnBrk="1" hangingPunct="1">
              <a:buNone/>
            </a:pPr>
            <a:r>
              <a:rPr lang="en-GB" sz="2595" dirty="0" smtClean="0"/>
              <a:t> </a:t>
            </a:r>
          </a:p>
          <a:p>
            <a:pPr eaLnBrk="1" hangingPunct="1"/>
            <a:r>
              <a:rPr lang="en-GB" sz="2595" dirty="0" smtClean="0"/>
              <a:t>We must cascade our use of different temperatures</a:t>
            </a:r>
          </a:p>
          <a:p>
            <a:pPr eaLnBrk="1" hangingPunct="1"/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Renewable </a:t>
            </a:r>
            <a:r>
              <a:rPr lang="en-US" sz="3600" dirty="0" smtClean="0"/>
              <a:t>Heat and the link to Cooling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What is</a:t>
            </a:r>
            <a:r>
              <a:rPr lang="en-GB" sz="1800" dirty="0" smtClean="0"/>
              <a:t> Cooling </a:t>
            </a:r>
            <a:r>
              <a:rPr lang="en-GB" sz="1800" dirty="0"/>
              <a:t>?</a:t>
            </a:r>
          </a:p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If a building has </a:t>
            </a:r>
            <a:r>
              <a:rPr lang="en-GB" sz="1800" dirty="0" smtClean="0"/>
              <a:t>too </a:t>
            </a:r>
            <a:r>
              <a:rPr lang="en-GB" sz="1800" dirty="0"/>
              <a:t>much solar heat coming into it in summer because designers have failed to prevent this happening</a:t>
            </a:r>
            <a:r>
              <a:rPr lang="en-GB" sz="1800" dirty="0" smtClean="0"/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Then in the summer we need to cool it</a:t>
            </a:r>
            <a:r>
              <a:rPr lang="en-GB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If it was not a building it would be called a solar collector</a:t>
            </a:r>
          </a:p>
          <a:p>
            <a:pPr eaLnBrk="1" hangingPunct="1">
              <a:lnSpc>
                <a:spcPct val="80000"/>
              </a:lnSpc>
            </a:pPr>
            <a:endParaRPr lang="en-GB" sz="3200" dirty="0"/>
          </a:p>
          <a:p>
            <a:pPr eaLnBrk="1" hangingPunct="1">
              <a:lnSpc>
                <a:spcPct val="80000"/>
              </a:lnSpc>
            </a:pPr>
            <a:endParaRPr lang="en-GB" sz="3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3200" dirty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Currently we create cooling using electricity generated by carbon based fuel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We use cooling plant to throw away heat into the city in summer when the city is hot. </a:t>
            </a:r>
          </a:p>
          <a:p>
            <a:pPr>
              <a:lnSpc>
                <a:spcPct val="80000"/>
              </a:lnSpc>
            </a:pPr>
            <a:endParaRPr lang="en-GB" sz="2400" dirty="0" smtClean="0"/>
          </a:p>
          <a:p>
            <a:pPr>
              <a:lnSpc>
                <a:spcPct val="80000"/>
              </a:lnSpc>
            </a:pPr>
            <a:r>
              <a:rPr lang="en-GB" sz="2400" dirty="0" smtClean="0"/>
              <a:t>This is not good and rightly castigated because it is wasteful.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Could cooling be good</a:t>
            </a:r>
            <a:endParaRPr lang="en-GB" sz="24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If </a:t>
            </a:r>
            <a:r>
              <a:rPr lang="en-GB" sz="1800" dirty="0"/>
              <a:t>you were </a:t>
            </a:r>
            <a:r>
              <a:rPr lang="en-GB" sz="1800" dirty="0" smtClean="0"/>
              <a:t>to cool your building and store the heat for 6 months then use it to heat your building </a:t>
            </a:r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Suddenly </a:t>
            </a:r>
            <a:r>
              <a:rPr lang="en-GB" sz="1800" dirty="0"/>
              <a:t>your building is a</a:t>
            </a:r>
            <a:r>
              <a:rPr lang="en-GB" sz="1800" dirty="0" smtClean="0"/>
              <a:t> useful thermal solar </a:t>
            </a:r>
            <a:r>
              <a:rPr lang="en-GB" sz="1800" dirty="0"/>
              <a:t>collector </a:t>
            </a: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endParaRPr lang="en-GB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It is </a:t>
            </a:r>
            <a:r>
              <a:rPr lang="en-GB" sz="1800" dirty="0"/>
              <a:t> </a:t>
            </a:r>
            <a:r>
              <a:rPr lang="en-GB" sz="1800" dirty="0" smtClean="0"/>
              <a:t>waste that’s bad not cooling</a:t>
            </a:r>
          </a:p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Our cities are getting warmer</a:t>
            </a:r>
          </a:p>
          <a:p>
            <a:pPr eaLnBrk="1" hangingPunct="1">
              <a:lnSpc>
                <a:spcPct val="80000"/>
              </a:lnSpc>
            </a:pPr>
            <a:endParaRPr lang="en-US" sz="3600" dirty="0"/>
          </a:p>
          <a:p>
            <a:pPr eaLnBrk="1" hangingPunct="1">
              <a:lnSpc>
                <a:spcPct val="80000"/>
              </a:lnSpc>
            </a:pP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npo00029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81200"/>
            <a:ext cx="5056188" cy="330899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Seasonal Thermal </a:t>
            </a:r>
            <a:r>
              <a:rPr lang="en-GB" sz="3600" dirty="0"/>
              <a:t>Energy Storage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35013" y="575468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926976"/>
          </a:xfrm>
        </p:spPr>
        <p:txBody>
          <a:bodyPr/>
          <a:lstStyle/>
          <a:p>
            <a:pPr eaLnBrk="1" hangingPunct="1"/>
            <a:r>
              <a:rPr lang="en-GB" sz="3200" dirty="0" smtClean="0"/>
              <a:t>Commercial </a:t>
            </a:r>
            <a:r>
              <a:rPr lang="en-GB" sz="3200" dirty="0"/>
              <a:t>and</a:t>
            </a:r>
            <a:r>
              <a:rPr lang="en-GB" sz="3200" dirty="0" smtClean="0"/>
              <a:t> Housing</a:t>
            </a:r>
            <a:br>
              <a:rPr lang="en-GB" sz="3200" dirty="0" smtClean="0"/>
            </a:br>
            <a:r>
              <a:rPr lang="en-GB" sz="3200" dirty="0" smtClean="0"/>
              <a:t>Old and New </a:t>
            </a:r>
            <a:endParaRPr lang="en-GB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76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800" dirty="0" smtClean="0"/>
              <a:t>Combining buildings which are heating dominated with those that are cooling dominated makes </a:t>
            </a:r>
            <a:r>
              <a:rPr lang="en-GB" sz="1800" dirty="0"/>
              <a:t>a lot of sense</a:t>
            </a:r>
            <a:r>
              <a:rPr lang="en-GB" sz="1800" dirty="0" smtClean="0"/>
              <a:t> if we can </a:t>
            </a:r>
            <a:r>
              <a:rPr lang="en-GB" sz="1800" dirty="0"/>
              <a:t>give the</a:t>
            </a:r>
            <a:r>
              <a:rPr lang="en-GB" sz="1800" dirty="0" smtClean="0"/>
              <a:t> rejected heat </a:t>
            </a:r>
            <a:r>
              <a:rPr lang="en-GB" sz="1800" dirty="0"/>
              <a:t>to old </a:t>
            </a:r>
            <a:r>
              <a:rPr lang="en-GB" sz="1800" dirty="0" smtClean="0"/>
              <a:t>buildings.</a:t>
            </a:r>
          </a:p>
          <a:p>
            <a:pPr eaLnBrk="1" hangingPunct="1"/>
            <a:r>
              <a:rPr lang="en-GB" sz="1800" dirty="0" smtClean="0"/>
              <a:t>Data Centres and office buildings convert electricity to heat</a:t>
            </a:r>
            <a:endParaRPr lang="en-GB" sz="1800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47244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Futura Md BT" pitchFamily="34" charset="0"/>
              </a:rPr>
              <a:t>Eindhoven University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Futura Md BT" pitchFamily="34" charset="0"/>
              </a:rPr>
              <a:t>Cooling capacity ATES: 20 </a:t>
            </a:r>
            <a:r>
              <a:rPr lang="en-GB" sz="2000" dirty="0" err="1">
                <a:latin typeface="Futura Md BT" pitchFamily="34" charset="0"/>
              </a:rPr>
              <a:t>MWt</a:t>
            </a:r>
            <a:endParaRPr lang="en-GB" sz="2000" dirty="0">
              <a:latin typeface="Futura Md BT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GB" sz="2000" dirty="0">
                <a:latin typeface="Futura Md BT" pitchFamily="34" charset="0"/>
              </a:rPr>
              <a:t>Max groundwater flow: 2000 m3/h</a:t>
            </a:r>
            <a:endParaRPr lang="en-GB" sz="2000" dirty="0" smtClean="0">
              <a:latin typeface="Futura Md BT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latin typeface="Futura Md BT" pitchFamily="34" charset="0"/>
              </a:rPr>
              <a:t>Thermal storage wells</a:t>
            </a:r>
            <a:r>
              <a:rPr lang="en-GB" sz="2000" dirty="0">
                <a:latin typeface="Futura Md BT" pitchFamily="34" charset="0"/>
              </a:rPr>
              <a:t>: 2 </a:t>
            </a:r>
            <a:r>
              <a:rPr lang="en-GB" sz="2000" dirty="0" err="1">
                <a:latin typeface="Futura Md BT" pitchFamily="34" charset="0"/>
              </a:rPr>
              <a:t>x</a:t>
            </a:r>
            <a:r>
              <a:rPr lang="en-GB" sz="2000" dirty="0">
                <a:latin typeface="Futura Md BT" pitchFamily="34" charset="0"/>
              </a:rPr>
              <a:t> 16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GB" sz="2400" dirty="0">
              <a:latin typeface="Futura Md BT" pitchFamily="34" charset="0"/>
            </a:endParaRPr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81400"/>
            <a:ext cx="38925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brighter-choic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BC_light_purpl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BC_light_pink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BC_light_green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BC_dark_blu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BC_dark_purple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BC_dark_pink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BC_dark_green">
  <a:themeElements>
    <a:clrScheme name="LS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FF"/>
      </a:accent1>
      <a:accent2>
        <a:srgbClr val="60F20B"/>
      </a:accent2>
      <a:accent3>
        <a:srgbClr val="FFD800"/>
      </a:accent3>
      <a:accent4>
        <a:srgbClr val="FF6600"/>
      </a:accent4>
      <a:accent5>
        <a:srgbClr val="FF0097"/>
      </a:accent5>
      <a:accent6>
        <a:srgbClr val="AF2FE4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powerpoint-brighter-choice.potx</Template>
  <TotalTime>19</TotalTime>
  <Words>794</Words>
  <Application>Microsoft Office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Futura Md BT</vt:lpstr>
      <vt:lpstr>TheSerif HP7 Bold</vt:lpstr>
      <vt:lpstr>powerpoint-brighter-choice</vt:lpstr>
      <vt:lpstr>TBC_light_purple</vt:lpstr>
      <vt:lpstr>TBC_light_pink</vt:lpstr>
      <vt:lpstr>TBC_light_green</vt:lpstr>
      <vt:lpstr>TBC_dark_blue</vt:lpstr>
      <vt:lpstr>TBC_dark_purple</vt:lpstr>
      <vt:lpstr>TBC_dark_pink</vt:lpstr>
      <vt:lpstr>TBC_dark_green</vt:lpstr>
      <vt:lpstr>Worksheet</vt:lpstr>
      <vt:lpstr>Creating our Future Built Environment</vt:lpstr>
      <vt:lpstr>PowerPoint Presentation</vt:lpstr>
      <vt:lpstr>Building Services Engineers </vt:lpstr>
      <vt:lpstr>Clarification for policy makers</vt:lpstr>
      <vt:lpstr>Renewable Heat and the link to Cooling  </vt:lpstr>
      <vt:lpstr>Secondary Heat</vt:lpstr>
      <vt:lpstr>Could cooling be good</vt:lpstr>
      <vt:lpstr>Seasonal Thermal Energy Storage</vt:lpstr>
      <vt:lpstr>Commercial and Housing Old and New </vt:lpstr>
      <vt:lpstr>Time to Change</vt:lpstr>
      <vt:lpstr>Time to Change</vt:lpstr>
      <vt:lpstr>Performance Gap Risk Even in Germany</vt:lpstr>
      <vt:lpstr>PowerPoint Presentation</vt:lpstr>
      <vt:lpstr>Time to Change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for a Better Built Environment</dc:title>
  <dc:creator>Andy Ford</dc:creator>
  <cp:lastModifiedBy>Ford, Andy 2</cp:lastModifiedBy>
  <cp:revision>14</cp:revision>
  <dcterms:created xsi:type="dcterms:W3CDTF">2014-10-28T21:55:56Z</dcterms:created>
  <dcterms:modified xsi:type="dcterms:W3CDTF">2017-12-06T11:03:24Z</dcterms:modified>
</cp:coreProperties>
</file>