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64" r:id="rId4"/>
    <p:sldId id="265" r:id="rId5"/>
    <p:sldId id="278" r:id="rId6"/>
    <p:sldId id="268" r:id="rId7"/>
    <p:sldId id="269" r:id="rId8"/>
    <p:sldId id="267" r:id="rId9"/>
    <p:sldId id="271" r:id="rId10"/>
    <p:sldId id="272" r:id="rId11"/>
    <p:sldId id="273" r:id="rId12"/>
    <p:sldId id="274" r:id="rId13"/>
    <p:sldId id="276" r:id="rId14"/>
    <p:sldId id="275"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180" autoAdjust="0"/>
  </p:normalViewPr>
  <p:slideViewPr>
    <p:cSldViewPr snapToGrid="0">
      <p:cViewPr varScale="1">
        <p:scale>
          <a:sx n="55" d="100"/>
          <a:sy n="55" d="100"/>
        </p:scale>
        <p:origin x="13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7BE9C-FADB-47A5-9B81-797428B40306}" type="datetimeFigureOut">
              <a:rPr lang="en-GB" smtClean="0"/>
              <a:t>30/06/2023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94CE5-C2E6-4865-B7E2-435858996FC5}" type="slidenum">
              <a:rPr lang="en-GB" smtClean="0"/>
              <a:t>‹#›</a:t>
            </a:fld>
            <a:endParaRPr lang="en-GB"/>
          </a:p>
        </p:txBody>
      </p:sp>
    </p:spTree>
    <p:extLst>
      <p:ext uri="{BB962C8B-B14F-4D97-AF65-F5344CB8AC3E}">
        <p14:creationId xmlns:p14="http://schemas.microsoft.com/office/powerpoint/2010/main" val="3612780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Calibri" panose="020F0502020204030204" pitchFamily="34" charset="0"/>
              </a:rPr>
              <a:t>What were saying is we got the closing wrong, the theory is not working </a:t>
            </a:r>
            <a:endParaRPr lang="en-GB" sz="2400" dirty="0">
              <a:latin typeface="Helvetica Neue Thin" panose="020B0403020202020204"/>
            </a:endParaRPr>
          </a:p>
          <a:p>
            <a:endParaRPr lang="en-GB" dirty="0"/>
          </a:p>
        </p:txBody>
      </p:sp>
      <p:sp>
        <p:nvSpPr>
          <p:cNvPr id="4" name="Slide Number Placeholder 3"/>
          <p:cNvSpPr>
            <a:spLocks noGrp="1"/>
          </p:cNvSpPr>
          <p:nvPr>
            <p:ph type="sldNum" sz="quarter" idx="5"/>
          </p:nvPr>
        </p:nvSpPr>
        <p:spPr/>
        <p:txBody>
          <a:bodyPr/>
          <a:lstStyle/>
          <a:p>
            <a:fld id="{78C94CE5-C2E6-4865-B7E2-435858996FC5}" type="slidenum">
              <a:rPr lang="en-GB" smtClean="0"/>
              <a:t>6</a:t>
            </a:fld>
            <a:endParaRPr lang="en-GB"/>
          </a:p>
        </p:txBody>
      </p:sp>
    </p:spTree>
    <p:extLst>
      <p:ext uri="{BB962C8B-B14F-4D97-AF65-F5344CB8AC3E}">
        <p14:creationId xmlns:p14="http://schemas.microsoft.com/office/powerpoint/2010/main" val="107558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 high streets in London </a:t>
            </a:r>
          </a:p>
          <a:p>
            <a:r>
              <a:rPr lang="en-GB" dirty="0"/>
              <a:t>Coming in at less the average vacancy rate. </a:t>
            </a:r>
          </a:p>
          <a:p>
            <a:r>
              <a:rPr lang="en-GB" dirty="0"/>
              <a:t>On coupe high street – it’s gone quite bad such as New Cross and Forrest hill. </a:t>
            </a:r>
          </a:p>
          <a:p>
            <a:r>
              <a:rPr lang="en-GB" dirty="0"/>
              <a:t>On other hand, most high streets have improved.</a:t>
            </a:r>
          </a:p>
          <a:p>
            <a:r>
              <a:rPr lang="en-GB" dirty="0"/>
              <a:t>Reason for this the less well off areas, high street struggle to keep going – related to the micro economy. </a:t>
            </a:r>
          </a:p>
          <a:p>
            <a:r>
              <a:rPr lang="en-GB" dirty="0"/>
              <a:t>If vacancy rate is the same or changing, it doesn’t mean it hasn’t changed. The vacancy rate is masking the opening rate. </a:t>
            </a:r>
          </a:p>
          <a:p>
            <a:r>
              <a:rPr lang="en-GB" dirty="0"/>
              <a:t>The store can be the same but changed hands and still be open. </a:t>
            </a:r>
          </a:p>
          <a:p>
            <a:r>
              <a:rPr lang="en-GB" dirty="0"/>
              <a:t>In isolation 2 things interesting, the </a:t>
            </a:r>
            <a:r>
              <a:rPr lang="en-GB" dirty="0" err="1"/>
              <a:t>Lewvisaham</a:t>
            </a:r>
            <a:r>
              <a:rPr lang="en-GB" dirty="0"/>
              <a:t> on the whole is doing better than the country on the whole. </a:t>
            </a:r>
          </a:p>
          <a:p>
            <a:r>
              <a:rPr lang="en-GB" dirty="0"/>
              <a:t>The busy areas have improves and worse off areas are worse off. </a:t>
            </a:r>
          </a:p>
          <a:p>
            <a:r>
              <a:rPr lang="en-GB" dirty="0"/>
              <a:t>Can learn some stuff from </a:t>
            </a:r>
            <a:r>
              <a:rPr lang="en-GB" dirty="0" err="1"/>
              <a:t>vacany</a:t>
            </a:r>
            <a:r>
              <a:rPr lang="en-GB" dirty="0"/>
              <a:t> but not the full picture. </a:t>
            </a:r>
          </a:p>
        </p:txBody>
      </p:sp>
      <p:sp>
        <p:nvSpPr>
          <p:cNvPr id="4" name="Slide Number Placeholder 3"/>
          <p:cNvSpPr>
            <a:spLocks noGrp="1"/>
          </p:cNvSpPr>
          <p:nvPr>
            <p:ph type="sldNum" sz="quarter" idx="5"/>
          </p:nvPr>
        </p:nvSpPr>
        <p:spPr/>
        <p:txBody>
          <a:bodyPr/>
          <a:lstStyle/>
          <a:p>
            <a:fld id="{78C94CE5-C2E6-4865-B7E2-435858996FC5}" type="slidenum">
              <a:rPr lang="en-GB" smtClean="0"/>
              <a:t>9</a:t>
            </a:fld>
            <a:endParaRPr lang="en-GB"/>
          </a:p>
        </p:txBody>
      </p:sp>
    </p:spTree>
    <p:extLst>
      <p:ext uri="{BB962C8B-B14F-4D97-AF65-F5344CB8AC3E}">
        <p14:creationId xmlns:p14="http://schemas.microsoft.com/office/powerpoint/2010/main" val="116513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Openign</a:t>
            </a:r>
            <a:r>
              <a:rPr lang="en-GB" dirty="0"/>
              <a:t> and closings are pretty much in balance. </a:t>
            </a:r>
          </a:p>
          <a:p>
            <a:endParaRPr lang="en-GB" dirty="0"/>
          </a:p>
          <a:p>
            <a:r>
              <a:rPr lang="en-GB" dirty="0"/>
              <a:t>This is what is supporting the 7% vacancy rate in RQ1. </a:t>
            </a:r>
          </a:p>
          <a:p>
            <a:r>
              <a:rPr lang="en-GB" dirty="0"/>
              <a:t>It has got a lot of openings and closings. A really high churn rate. A quarter of them have changed hands in a year. </a:t>
            </a:r>
          </a:p>
          <a:p>
            <a:r>
              <a:rPr lang="en-GB" dirty="0"/>
              <a:t>The retail mix is very volatile. </a:t>
            </a:r>
          </a:p>
          <a:p>
            <a:r>
              <a:rPr lang="en-GB" dirty="0"/>
              <a:t>Bottom of the table is much more stable. These locations, business can stay long term and make a living. Other </a:t>
            </a:r>
            <a:r>
              <a:rPr lang="en-GB" dirty="0" err="1"/>
              <a:t>vacanct</a:t>
            </a:r>
            <a:r>
              <a:rPr lang="en-GB" dirty="0"/>
              <a:t> places are getting filled up as well. If you want to be a long </a:t>
            </a:r>
            <a:r>
              <a:rPr lang="en-GB" dirty="0" err="1"/>
              <a:t>kasting</a:t>
            </a:r>
            <a:r>
              <a:rPr lang="en-GB" dirty="0"/>
              <a:t> brand that maintains market share then you need to be in these better locations. </a:t>
            </a:r>
          </a:p>
          <a:p>
            <a:r>
              <a:rPr lang="en-GB" dirty="0" err="1"/>
              <a:t>Tge</a:t>
            </a:r>
            <a:r>
              <a:rPr lang="en-GB" dirty="0"/>
              <a:t> other locations have incoming people. </a:t>
            </a:r>
          </a:p>
          <a:p>
            <a:r>
              <a:rPr lang="en-GB" dirty="0"/>
              <a:t>Top 3 are the low socio economic parts of the </a:t>
            </a:r>
            <a:r>
              <a:rPr lang="en-GB" dirty="0" err="1"/>
              <a:t>borugh</a:t>
            </a:r>
            <a:r>
              <a:rPr lang="en-GB" dirty="0"/>
              <a:t> and that’s why they cant support the high street, </a:t>
            </a:r>
          </a:p>
          <a:p>
            <a:r>
              <a:rPr lang="en-GB" dirty="0"/>
              <a:t>Council wants to support the top 3 to keep them alive. </a:t>
            </a:r>
          </a:p>
          <a:p>
            <a:r>
              <a:rPr lang="en-GB" dirty="0"/>
              <a:t>The closures are not automatically replaced by openings. Stores open elsewhere on the high street. </a:t>
            </a:r>
          </a:p>
          <a:p>
            <a:r>
              <a:rPr lang="en-GB" dirty="0"/>
              <a:t>This tells us more about the vacant stores. It tells us different high streets have different problems in the borough. </a:t>
            </a:r>
          </a:p>
          <a:p>
            <a:endParaRPr lang="en-GB" dirty="0"/>
          </a:p>
        </p:txBody>
      </p:sp>
      <p:sp>
        <p:nvSpPr>
          <p:cNvPr id="4" name="Slide Number Placeholder 3"/>
          <p:cNvSpPr>
            <a:spLocks noGrp="1"/>
          </p:cNvSpPr>
          <p:nvPr>
            <p:ph type="sldNum" sz="quarter" idx="5"/>
          </p:nvPr>
        </p:nvSpPr>
        <p:spPr/>
        <p:txBody>
          <a:bodyPr/>
          <a:lstStyle/>
          <a:p>
            <a:fld id="{78C94CE5-C2E6-4865-B7E2-435858996FC5}" type="slidenum">
              <a:rPr lang="en-GB" smtClean="0"/>
              <a:t>10</a:t>
            </a:fld>
            <a:endParaRPr lang="en-GB"/>
          </a:p>
        </p:txBody>
      </p:sp>
    </p:spTree>
    <p:extLst>
      <p:ext uri="{BB962C8B-B14F-4D97-AF65-F5344CB8AC3E}">
        <p14:creationId xmlns:p14="http://schemas.microsoft.com/office/powerpoint/2010/main" val="69872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really interesting story is the </a:t>
            </a:r>
            <a:r>
              <a:rPr lang="en-GB" dirty="0" err="1"/>
              <a:t>convininece</a:t>
            </a:r>
            <a:r>
              <a:rPr lang="en-GB" dirty="0"/>
              <a:t> and the </a:t>
            </a:r>
            <a:r>
              <a:rPr lang="en-GB" dirty="0" err="1"/>
              <a:t>comariosns</a:t>
            </a:r>
            <a:r>
              <a:rPr lang="en-GB" dirty="0"/>
              <a:t>. </a:t>
            </a:r>
          </a:p>
          <a:p>
            <a:r>
              <a:rPr lang="en-GB" dirty="0" err="1"/>
              <a:t>Entrprenerus</a:t>
            </a:r>
            <a:r>
              <a:rPr lang="en-GB" dirty="0"/>
              <a:t> have figured out they don’t want to compete with people like Amazon and hence they are not </a:t>
            </a:r>
            <a:r>
              <a:rPr lang="en-GB" dirty="0" err="1"/>
              <a:t>opning</a:t>
            </a:r>
            <a:r>
              <a:rPr lang="en-GB" dirty="0"/>
              <a:t> more fashion stores etc. </a:t>
            </a:r>
          </a:p>
          <a:p>
            <a:r>
              <a:rPr lang="en-GB" dirty="0"/>
              <a:t>But the </a:t>
            </a:r>
            <a:r>
              <a:rPr lang="en-GB" dirty="0" err="1"/>
              <a:t>convinince</a:t>
            </a:r>
            <a:r>
              <a:rPr lang="en-GB" dirty="0"/>
              <a:t> stores, took on </a:t>
            </a:r>
            <a:r>
              <a:rPr lang="en-GB" dirty="0" err="1"/>
              <a:t>digitlal</a:t>
            </a:r>
            <a:r>
              <a:rPr lang="en-GB" dirty="0"/>
              <a:t> brands like </a:t>
            </a:r>
            <a:r>
              <a:rPr lang="en-GB" dirty="0" err="1"/>
              <a:t>Groillaz</a:t>
            </a:r>
            <a:r>
              <a:rPr lang="en-GB" dirty="0"/>
              <a:t> and won mainly due to </a:t>
            </a:r>
            <a:r>
              <a:rPr lang="en-GB" dirty="0" err="1"/>
              <a:t>convinince</a:t>
            </a:r>
            <a:r>
              <a:rPr lang="en-GB" dirty="0"/>
              <a:t> also being as </a:t>
            </a:r>
            <a:r>
              <a:rPr lang="en-GB" dirty="0" err="1"/>
              <a:t>convinite</a:t>
            </a:r>
            <a:r>
              <a:rPr lang="en-GB" dirty="0"/>
              <a:t> and not having to pay for delivery charge etc. </a:t>
            </a:r>
          </a:p>
        </p:txBody>
      </p:sp>
      <p:sp>
        <p:nvSpPr>
          <p:cNvPr id="4" name="Slide Number Placeholder 3"/>
          <p:cNvSpPr>
            <a:spLocks noGrp="1"/>
          </p:cNvSpPr>
          <p:nvPr>
            <p:ph type="sldNum" sz="quarter" idx="5"/>
          </p:nvPr>
        </p:nvSpPr>
        <p:spPr/>
        <p:txBody>
          <a:bodyPr/>
          <a:lstStyle/>
          <a:p>
            <a:fld id="{78C94CE5-C2E6-4865-B7E2-435858996FC5}" type="slidenum">
              <a:rPr lang="en-GB" smtClean="0"/>
              <a:t>11</a:t>
            </a:fld>
            <a:endParaRPr lang="en-GB"/>
          </a:p>
        </p:txBody>
      </p:sp>
    </p:spTree>
    <p:extLst>
      <p:ext uri="{BB962C8B-B14F-4D97-AF65-F5344CB8AC3E}">
        <p14:creationId xmlns:p14="http://schemas.microsoft.com/office/powerpoint/2010/main" val="107610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8864-7C2F-F6FE-BF90-CABA0780B0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EE5A8E-3BD6-F813-5864-E972F9CB8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8EE2A1-50DF-CE15-20BC-8874BA14B979}"/>
              </a:ext>
            </a:extLst>
          </p:cNvPr>
          <p:cNvSpPr>
            <a:spLocks noGrp="1"/>
          </p:cNvSpPr>
          <p:nvPr>
            <p:ph type="dt" sz="half" idx="10"/>
          </p:nvPr>
        </p:nvSpPr>
        <p:spPr/>
        <p:txBody>
          <a:bodyPr/>
          <a:lstStyle/>
          <a:p>
            <a:fld id="{E148B672-CD27-4C25-A4C2-2D354BC11E49}" type="datetimeFigureOut">
              <a:rPr lang="en-GB" smtClean="0"/>
              <a:t>30/06/2023</a:t>
            </a:fld>
            <a:endParaRPr lang="en-GB"/>
          </a:p>
        </p:txBody>
      </p:sp>
      <p:sp>
        <p:nvSpPr>
          <p:cNvPr id="5" name="Footer Placeholder 4">
            <a:extLst>
              <a:ext uri="{FF2B5EF4-FFF2-40B4-BE49-F238E27FC236}">
                <a16:creationId xmlns:a16="http://schemas.microsoft.com/office/drawing/2014/main" id="{9E68C5F6-B61A-0F5B-4892-685707C6A8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051F3D-5122-561E-FC48-064692ECC32E}"/>
              </a:ext>
            </a:extLst>
          </p:cNvPr>
          <p:cNvSpPr>
            <a:spLocks noGrp="1"/>
          </p:cNvSpPr>
          <p:nvPr>
            <p:ph type="sldNum" sz="quarter" idx="12"/>
          </p:nvPr>
        </p:nvSpPr>
        <p:spPr/>
        <p:txBody>
          <a:bodyPr/>
          <a:lstStyle/>
          <a:p>
            <a:fld id="{9426A5F6-FDE8-4216-AAFD-F4B34C665656}" type="slidenum">
              <a:rPr lang="en-GB" smtClean="0"/>
              <a:t>‹#›</a:t>
            </a:fld>
            <a:endParaRPr lang="en-GB"/>
          </a:p>
        </p:txBody>
      </p:sp>
    </p:spTree>
    <p:extLst>
      <p:ext uri="{BB962C8B-B14F-4D97-AF65-F5344CB8AC3E}">
        <p14:creationId xmlns:p14="http://schemas.microsoft.com/office/powerpoint/2010/main" val="377741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00B9-E20C-692A-65FF-1BC0BDA902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5F5E1E-A977-D6FE-98C5-BB886FFE01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F0CC01-385A-FA78-1EED-58C2EAAD828C}"/>
              </a:ext>
            </a:extLst>
          </p:cNvPr>
          <p:cNvSpPr>
            <a:spLocks noGrp="1"/>
          </p:cNvSpPr>
          <p:nvPr>
            <p:ph type="dt" sz="half" idx="10"/>
          </p:nvPr>
        </p:nvSpPr>
        <p:spPr/>
        <p:txBody>
          <a:bodyPr/>
          <a:lstStyle/>
          <a:p>
            <a:fld id="{E148B672-CD27-4C25-A4C2-2D354BC11E49}" type="datetimeFigureOut">
              <a:rPr lang="en-GB" smtClean="0"/>
              <a:t>30/06/2023</a:t>
            </a:fld>
            <a:endParaRPr lang="en-GB"/>
          </a:p>
        </p:txBody>
      </p:sp>
      <p:sp>
        <p:nvSpPr>
          <p:cNvPr id="5" name="Footer Placeholder 4">
            <a:extLst>
              <a:ext uri="{FF2B5EF4-FFF2-40B4-BE49-F238E27FC236}">
                <a16:creationId xmlns:a16="http://schemas.microsoft.com/office/drawing/2014/main" id="{E08D5347-D427-5147-2A72-3881843DCE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17E9AA-BD1B-A686-7EE9-3F5B68A4D447}"/>
              </a:ext>
            </a:extLst>
          </p:cNvPr>
          <p:cNvSpPr>
            <a:spLocks noGrp="1"/>
          </p:cNvSpPr>
          <p:nvPr>
            <p:ph type="sldNum" sz="quarter" idx="12"/>
          </p:nvPr>
        </p:nvSpPr>
        <p:spPr/>
        <p:txBody>
          <a:bodyPr/>
          <a:lstStyle/>
          <a:p>
            <a:fld id="{9426A5F6-FDE8-4216-AAFD-F4B34C665656}" type="slidenum">
              <a:rPr lang="en-GB" smtClean="0"/>
              <a:t>‹#›</a:t>
            </a:fld>
            <a:endParaRPr lang="en-GB"/>
          </a:p>
        </p:txBody>
      </p:sp>
    </p:spTree>
    <p:extLst>
      <p:ext uri="{BB962C8B-B14F-4D97-AF65-F5344CB8AC3E}">
        <p14:creationId xmlns:p14="http://schemas.microsoft.com/office/powerpoint/2010/main" val="268476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09033-E638-0962-67AF-93F8F97BC9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240BD6-AD5D-065C-159C-449A30BE3F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42B841-8012-D68D-63FE-17DD2F192069}"/>
              </a:ext>
            </a:extLst>
          </p:cNvPr>
          <p:cNvSpPr>
            <a:spLocks noGrp="1"/>
          </p:cNvSpPr>
          <p:nvPr>
            <p:ph type="dt" sz="half" idx="10"/>
          </p:nvPr>
        </p:nvSpPr>
        <p:spPr/>
        <p:txBody>
          <a:bodyPr/>
          <a:lstStyle/>
          <a:p>
            <a:fld id="{E148B672-CD27-4C25-A4C2-2D354BC11E49}" type="datetimeFigureOut">
              <a:rPr lang="en-GB" smtClean="0"/>
              <a:t>30/06/2023</a:t>
            </a:fld>
            <a:endParaRPr lang="en-GB"/>
          </a:p>
        </p:txBody>
      </p:sp>
      <p:sp>
        <p:nvSpPr>
          <p:cNvPr id="5" name="Footer Placeholder 4">
            <a:extLst>
              <a:ext uri="{FF2B5EF4-FFF2-40B4-BE49-F238E27FC236}">
                <a16:creationId xmlns:a16="http://schemas.microsoft.com/office/drawing/2014/main" id="{4812F4BE-78EE-D768-B192-095B826FF7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F5DC94-0662-1D28-5EE8-45C7F45990B4}"/>
              </a:ext>
            </a:extLst>
          </p:cNvPr>
          <p:cNvSpPr>
            <a:spLocks noGrp="1"/>
          </p:cNvSpPr>
          <p:nvPr>
            <p:ph type="sldNum" sz="quarter" idx="12"/>
          </p:nvPr>
        </p:nvSpPr>
        <p:spPr/>
        <p:txBody>
          <a:bodyPr/>
          <a:lstStyle/>
          <a:p>
            <a:fld id="{9426A5F6-FDE8-4216-AAFD-F4B34C665656}" type="slidenum">
              <a:rPr lang="en-GB" smtClean="0"/>
              <a:t>‹#›</a:t>
            </a:fld>
            <a:endParaRPr lang="en-GB"/>
          </a:p>
        </p:txBody>
      </p:sp>
    </p:spTree>
    <p:extLst>
      <p:ext uri="{BB962C8B-B14F-4D97-AF65-F5344CB8AC3E}">
        <p14:creationId xmlns:p14="http://schemas.microsoft.com/office/powerpoint/2010/main" val="49571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C4E6-7CE9-5E23-EAA2-62D4C8B09F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85AC25-4D96-72EF-EAEB-349E77219F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77D1CF-637B-FC46-568F-ACABD514EC6C}"/>
              </a:ext>
            </a:extLst>
          </p:cNvPr>
          <p:cNvSpPr>
            <a:spLocks noGrp="1"/>
          </p:cNvSpPr>
          <p:nvPr>
            <p:ph type="dt" sz="half" idx="10"/>
          </p:nvPr>
        </p:nvSpPr>
        <p:spPr/>
        <p:txBody>
          <a:bodyPr/>
          <a:lstStyle/>
          <a:p>
            <a:fld id="{E148B672-CD27-4C25-A4C2-2D354BC11E49}" type="datetimeFigureOut">
              <a:rPr lang="en-GB" smtClean="0"/>
              <a:t>30/06/2023</a:t>
            </a:fld>
            <a:endParaRPr lang="en-GB"/>
          </a:p>
        </p:txBody>
      </p:sp>
      <p:sp>
        <p:nvSpPr>
          <p:cNvPr id="5" name="Footer Placeholder 4">
            <a:extLst>
              <a:ext uri="{FF2B5EF4-FFF2-40B4-BE49-F238E27FC236}">
                <a16:creationId xmlns:a16="http://schemas.microsoft.com/office/drawing/2014/main" id="{B2898F81-8573-46FE-12DB-6CFDAF7071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74CCB1-A937-B15F-07CC-95BEB5201C18}"/>
              </a:ext>
            </a:extLst>
          </p:cNvPr>
          <p:cNvSpPr>
            <a:spLocks noGrp="1"/>
          </p:cNvSpPr>
          <p:nvPr>
            <p:ph type="sldNum" sz="quarter" idx="12"/>
          </p:nvPr>
        </p:nvSpPr>
        <p:spPr/>
        <p:txBody>
          <a:bodyPr/>
          <a:lstStyle/>
          <a:p>
            <a:fld id="{9426A5F6-FDE8-4216-AAFD-F4B34C665656}" type="slidenum">
              <a:rPr lang="en-GB" smtClean="0"/>
              <a:t>‹#›</a:t>
            </a:fld>
            <a:endParaRPr lang="en-GB"/>
          </a:p>
        </p:txBody>
      </p:sp>
    </p:spTree>
    <p:extLst>
      <p:ext uri="{BB962C8B-B14F-4D97-AF65-F5344CB8AC3E}">
        <p14:creationId xmlns:p14="http://schemas.microsoft.com/office/powerpoint/2010/main" val="192761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E6FB8-7106-875D-13F3-642117281D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173CA5-EDE2-DA5F-6E64-DE87415EC2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F8B6FE-B3B3-8BE0-551B-41486502FDC0}"/>
              </a:ext>
            </a:extLst>
          </p:cNvPr>
          <p:cNvSpPr>
            <a:spLocks noGrp="1"/>
          </p:cNvSpPr>
          <p:nvPr>
            <p:ph type="dt" sz="half" idx="10"/>
          </p:nvPr>
        </p:nvSpPr>
        <p:spPr/>
        <p:txBody>
          <a:bodyPr/>
          <a:lstStyle/>
          <a:p>
            <a:fld id="{E148B672-CD27-4C25-A4C2-2D354BC11E49}" type="datetimeFigureOut">
              <a:rPr lang="en-GB" smtClean="0"/>
              <a:t>30/06/2023</a:t>
            </a:fld>
            <a:endParaRPr lang="en-GB"/>
          </a:p>
        </p:txBody>
      </p:sp>
      <p:sp>
        <p:nvSpPr>
          <p:cNvPr id="5" name="Footer Placeholder 4">
            <a:extLst>
              <a:ext uri="{FF2B5EF4-FFF2-40B4-BE49-F238E27FC236}">
                <a16:creationId xmlns:a16="http://schemas.microsoft.com/office/drawing/2014/main" id="{568FBB6F-3414-5616-5AA7-1FD343ED82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5CC31B-A43B-5AB7-8C45-3ED7F754576D}"/>
              </a:ext>
            </a:extLst>
          </p:cNvPr>
          <p:cNvSpPr>
            <a:spLocks noGrp="1"/>
          </p:cNvSpPr>
          <p:nvPr>
            <p:ph type="sldNum" sz="quarter" idx="12"/>
          </p:nvPr>
        </p:nvSpPr>
        <p:spPr/>
        <p:txBody>
          <a:bodyPr/>
          <a:lstStyle/>
          <a:p>
            <a:fld id="{9426A5F6-FDE8-4216-AAFD-F4B34C665656}" type="slidenum">
              <a:rPr lang="en-GB" smtClean="0"/>
              <a:t>‹#›</a:t>
            </a:fld>
            <a:endParaRPr lang="en-GB"/>
          </a:p>
        </p:txBody>
      </p:sp>
    </p:spTree>
    <p:extLst>
      <p:ext uri="{BB962C8B-B14F-4D97-AF65-F5344CB8AC3E}">
        <p14:creationId xmlns:p14="http://schemas.microsoft.com/office/powerpoint/2010/main" val="291640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6101-6DC0-F5D8-9ABF-EAECF696A4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A988A6-4F2A-2C4E-9C06-51353F17E1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3A5D0A-D928-B01B-B128-3BFA560F88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C21E54-83A2-7F84-EE93-71694958C439}"/>
              </a:ext>
            </a:extLst>
          </p:cNvPr>
          <p:cNvSpPr>
            <a:spLocks noGrp="1"/>
          </p:cNvSpPr>
          <p:nvPr>
            <p:ph type="dt" sz="half" idx="10"/>
          </p:nvPr>
        </p:nvSpPr>
        <p:spPr/>
        <p:txBody>
          <a:bodyPr/>
          <a:lstStyle/>
          <a:p>
            <a:fld id="{E148B672-CD27-4C25-A4C2-2D354BC11E49}" type="datetimeFigureOut">
              <a:rPr lang="en-GB" smtClean="0"/>
              <a:t>30/06/2023</a:t>
            </a:fld>
            <a:endParaRPr lang="en-GB"/>
          </a:p>
        </p:txBody>
      </p:sp>
      <p:sp>
        <p:nvSpPr>
          <p:cNvPr id="6" name="Footer Placeholder 5">
            <a:extLst>
              <a:ext uri="{FF2B5EF4-FFF2-40B4-BE49-F238E27FC236}">
                <a16:creationId xmlns:a16="http://schemas.microsoft.com/office/drawing/2014/main" id="{DE57E66A-7D56-3B25-E177-1383BDAFA3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9319FE-B179-9AB9-6C55-568451C97125}"/>
              </a:ext>
            </a:extLst>
          </p:cNvPr>
          <p:cNvSpPr>
            <a:spLocks noGrp="1"/>
          </p:cNvSpPr>
          <p:nvPr>
            <p:ph type="sldNum" sz="quarter" idx="12"/>
          </p:nvPr>
        </p:nvSpPr>
        <p:spPr/>
        <p:txBody>
          <a:bodyPr/>
          <a:lstStyle/>
          <a:p>
            <a:fld id="{9426A5F6-FDE8-4216-AAFD-F4B34C665656}" type="slidenum">
              <a:rPr lang="en-GB" smtClean="0"/>
              <a:t>‹#›</a:t>
            </a:fld>
            <a:endParaRPr lang="en-GB"/>
          </a:p>
        </p:txBody>
      </p:sp>
    </p:spTree>
    <p:extLst>
      <p:ext uri="{BB962C8B-B14F-4D97-AF65-F5344CB8AC3E}">
        <p14:creationId xmlns:p14="http://schemas.microsoft.com/office/powerpoint/2010/main" val="399342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11003-38C6-7F34-8FEB-B3E99BF0AF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AFE820-C2BB-EF46-3F9B-187B4C7939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FC4BAF-F402-1D42-6E2C-CE84E681B8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C73B0B-5138-BDC3-7C3C-76CAFBEC48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276C23-270A-8D7D-8A8C-B710087AB0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F96BB1-037E-7EB8-5D97-44010A03EA61}"/>
              </a:ext>
            </a:extLst>
          </p:cNvPr>
          <p:cNvSpPr>
            <a:spLocks noGrp="1"/>
          </p:cNvSpPr>
          <p:nvPr>
            <p:ph type="dt" sz="half" idx="10"/>
          </p:nvPr>
        </p:nvSpPr>
        <p:spPr/>
        <p:txBody>
          <a:bodyPr/>
          <a:lstStyle/>
          <a:p>
            <a:fld id="{E148B672-CD27-4C25-A4C2-2D354BC11E49}" type="datetimeFigureOut">
              <a:rPr lang="en-GB" smtClean="0"/>
              <a:t>30/06/2023</a:t>
            </a:fld>
            <a:endParaRPr lang="en-GB"/>
          </a:p>
        </p:txBody>
      </p:sp>
      <p:sp>
        <p:nvSpPr>
          <p:cNvPr id="8" name="Footer Placeholder 7">
            <a:extLst>
              <a:ext uri="{FF2B5EF4-FFF2-40B4-BE49-F238E27FC236}">
                <a16:creationId xmlns:a16="http://schemas.microsoft.com/office/drawing/2014/main" id="{15D8E921-F502-4CCC-E7E3-186DE5F79D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F47DB8-35D1-0B59-F2F5-AB66BDEAA1F0}"/>
              </a:ext>
            </a:extLst>
          </p:cNvPr>
          <p:cNvSpPr>
            <a:spLocks noGrp="1"/>
          </p:cNvSpPr>
          <p:nvPr>
            <p:ph type="sldNum" sz="quarter" idx="12"/>
          </p:nvPr>
        </p:nvSpPr>
        <p:spPr/>
        <p:txBody>
          <a:bodyPr/>
          <a:lstStyle/>
          <a:p>
            <a:fld id="{9426A5F6-FDE8-4216-AAFD-F4B34C665656}" type="slidenum">
              <a:rPr lang="en-GB" smtClean="0"/>
              <a:t>‹#›</a:t>
            </a:fld>
            <a:endParaRPr lang="en-GB"/>
          </a:p>
        </p:txBody>
      </p:sp>
    </p:spTree>
    <p:extLst>
      <p:ext uri="{BB962C8B-B14F-4D97-AF65-F5344CB8AC3E}">
        <p14:creationId xmlns:p14="http://schemas.microsoft.com/office/powerpoint/2010/main" val="106708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E118-2BA9-9841-F8DF-D208AC8E3B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754934-53B3-E9C9-EB65-2B61404449E7}"/>
              </a:ext>
            </a:extLst>
          </p:cNvPr>
          <p:cNvSpPr>
            <a:spLocks noGrp="1"/>
          </p:cNvSpPr>
          <p:nvPr>
            <p:ph type="dt" sz="half" idx="10"/>
          </p:nvPr>
        </p:nvSpPr>
        <p:spPr/>
        <p:txBody>
          <a:bodyPr/>
          <a:lstStyle/>
          <a:p>
            <a:fld id="{E148B672-CD27-4C25-A4C2-2D354BC11E49}" type="datetimeFigureOut">
              <a:rPr lang="en-GB" smtClean="0"/>
              <a:t>30/06/2023</a:t>
            </a:fld>
            <a:endParaRPr lang="en-GB"/>
          </a:p>
        </p:txBody>
      </p:sp>
      <p:sp>
        <p:nvSpPr>
          <p:cNvPr id="4" name="Footer Placeholder 3">
            <a:extLst>
              <a:ext uri="{FF2B5EF4-FFF2-40B4-BE49-F238E27FC236}">
                <a16:creationId xmlns:a16="http://schemas.microsoft.com/office/drawing/2014/main" id="{7FEF8E4D-F7EA-D69B-4417-C756195673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C3315F-B9D6-899F-B976-8296B0C49927}"/>
              </a:ext>
            </a:extLst>
          </p:cNvPr>
          <p:cNvSpPr>
            <a:spLocks noGrp="1"/>
          </p:cNvSpPr>
          <p:nvPr>
            <p:ph type="sldNum" sz="quarter" idx="12"/>
          </p:nvPr>
        </p:nvSpPr>
        <p:spPr/>
        <p:txBody>
          <a:bodyPr/>
          <a:lstStyle/>
          <a:p>
            <a:fld id="{9426A5F6-FDE8-4216-AAFD-F4B34C665656}" type="slidenum">
              <a:rPr lang="en-GB" smtClean="0"/>
              <a:t>‹#›</a:t>
            </a:fld>
            <a:endParaRPr lang="en-GB"/>
          </a:p>
        </p:txBody>
      </p:sp>
    </p:spTree>
    <p:extLst>
      <p:ext uri="{BB962C8B-B14F-4D97-AF65-F5344CB8AC3E}">
        <p14:creationId xmlns:p14="http://schemas.microsoft.com/office/powerpoint/2010/main" val="85162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F4F2DC-CB42-20E2-92DD-69658D6FF89A}"/>
              </a:ext>
            </a:extLst>
          </p:cNvPr>
          <p:cNvSpPr>
            <a:spLocks noGrp="1"/>
          </p:cNvSpPr>
          <p:nvPr>
            <p:ph type="dt" sz="half" idx="10"/>
          </p:nvPr>
        </p:nvSpPr>
        <p:spPr/>
        <p:txBody>
          <a:bodyPr/>
          <a:lstStyle/>
          <a:p>
            <a:fld id="{E148B672-CD27-4C25-A4C2-2D354BC11E49}" type="datetimeFigureOut">
              <a:rPr lang="en-GB" smtClean="0"/>
              <a:t>30/06/2023</a:t>
            </a:fld>
            <a:endParaRPr lang="en-GB"/>
          </a:p>
        </p:txBody>
      </p:sp>
      <p:sp>
        <p:nvSpPr>
          <p:cNvPr id="3" name="Footer Placeholder 2">
            <a:extLst>
              <a:ext uri="{FF2B5EF4-FFF2-40B4-BE49-F238E27FC236}">
                <a16:creationId xmlns:a16="http://schemas.microsoft.com/office/drawing/2014/main" id="{B1E0B0C1-8B81-36E8-DE2A-74F10A8677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090ED7-7ABE-D890-2A0E-251F865507E4}"/>
              </a:ext>
            </a:extLst>
          </p:cNvPr>
          <p:cNvSpPr>
            <a:spLocks noGrp="1"/>
          </p:cNvSpPr>
          <p:nvPr>
            <p:ph type="sldNum" sz="quarter" idx="12"/>
          </p:nvPr>
        </p:nvSpPr>
        <p:spPr/>
        <p:txBody>
          <a:bodyPr/>
          <a:lstStyle/>
          <a:p>
            <a:fld id="{9426A5F6-FDE8-4216-AAFD-F4B34C665656}" type="slidenum">
              <a:rPr lang="en-GB" smtClean="0"/>
              <a:t>‹#›</a:t>
            </a:fld>
            <a:endParaRPr lang="en-GB"/>
          </a:p>
        </p:txBody>
      </p:sp>
    </p:spTree>
    <p:extLst>
      <p:ext uri="{BB962C8B-B14F-4D97-AF65-F5344CB8AC3E}">
        <p14:creationId xmlns:p14="http://schemas.microsoft.com/office/powerpoint/2010/main" val="188753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9B58-82E9-6000-4D6D-AE1B627673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9533A0-37A4-C391-2795-E230F3992D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7F828C-58E1-E066-573F-00599F4C7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9D973A-B885-4896-544C-89EB34175D31}"/>
              </a:ext>
            </a:extLst>
          </p:cNvPr>
          <p:cNvSpPr>
            <a:spLocks noGrp="1"/>
          </p:cNvSpPr>
          <p:nvPr>
            <p:ph type="dt" sz="half" idx="10"/>
          </p:nvPr>
        </p:nvSpPr>
        <p:spPr/>
        <p:txBody>
          <a:bodyPr/>
          <a:lstStyle/>
          <a:p>
            <a:fld id="{E148B672-CD27-4C25-A4C2-2D354BC11E49}" type="datetimeFigureOut">
              <a:rPr lang="en-GB" smtClean="0"/>
              <a:t>30/06/2023</a:t>
            </a:fld>
            <a:endParaRPr lang="en-GB"/>
          </a:p>
        </p:txBody>
      </p:sp>
      <p:sp>
        <p:nvSpPr>
          <p:cNvPr id="6" name="Footer Placeholder 5">
            <a:extLst>
              <a:ext uri="{FF2B5EF4-FFF2-40B4-BE49-F238E27FC236}">
                <a16:creationId xmlns:a16="http://schemas.microsoft.com/office/drawing/2014/main" id="{8D0EEF66-5A04-994B-A130-AE17C7A6EC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2BE04A-6C62-11DC-2B9D-6A5462457146}"/>
              </a:ext>
            </a:extLst>
          </p:cNvPr>
          <p:cNvSpPr>
            <a:spLocks noGrp="1"/>
          </p:cNvSpPr>
          <p:nvPr>
            <p:ph type="sldNum" sz="quarter" idx="12"/>
          </p:nvPr>
        </p:nvSpPr>
        <p:spPr/>
        <p:txBody>
          <a:bodyPr/>
          <a:lstStyle/>
          <a:p>
            <a:fld id="{9426A5F6-FDE8-4216-AAFD-F4B34C665656}" type="slidenum">
              <a:rPr lang="en-GB" smtClean="0"/>
              <a:t>‹#›</a:t>
            </a:fld>
            <a:endParaRPr lang="en-GB"/>
          </a:p>
        </p:txBody>
      </p:sp>
    </p:spTree>
    <p:extLst>
      <p:ext uri="{BB962C8B-B14F-4D97-AF65-F5344CB8AC3E}">
        <p14:creationId xmlns:p14="http://schemas.microsoft.com/office/powerpoint/2010/main" val="351511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BB90-3077-5038-78B6-E8EBFCCA2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64B40B-EA55-9830-FFD0-C39D7DB549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CB4321-5DCA-F9F3-7F79-BC77D6933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60841D-6FB9-7B75-C831-7A0DD8116352}"/>
              </a:ext>
            </a:extLst>
          </p:cNvPr>
          <p:cNvSpPr>
            <a:spLocks noGrp="1"/>
          </p:cNvSpPr>
          <p:nvPr>
            <p:ph type="dt" sz="half" idx="10"/>
          </p:nvPr>
        </p:nvSpPr>
        <p:spPr/>
        <p:txBody>
          <a:bodyPr/>
          <a:lstStyle/>
          <a:p>
            <a:fld id="{E148B672-CD27-4C25-A4C2-2D354BC11E49}" type="datetimeFigureOut">
              <a:rPr lang="en-GB" smtClean="0"/>
              <a:t>30/06/2023</a:t>
            </a:fld>
            <a:endParaRPr lang="en-GB"/>
          </a:p>
        </p:txBody>
      </p:sp>
      <p:sp>
        <p:nvSpPr>
          <p:cNvPr id="6" name="Footer Placeholder 5">
            <a:extLst>
              <a:ext uri="{FF2B5EF4-FFF2-40B4-BE49-F238E27FC236}">
                <a16:creationId xmlns:a16="http://schemas.microsoft.com/office/drawing/2014/main" id="{60EDE2EE-5844-CFEE-1FC2-6ECD33CFD2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BB4546-A4F1-8F72-CC13-D28C3CB62EE6}"/>
              </a:ext>
            </a:extLst>
          </p:cNvPr>
          <p:cNvSpPr>
            <a:spLocks noGrp="1"/>
          </p:cNvSpPr>
          <p:nvPr>
            <p:ph type="sldNum" sz="quarter" idx="12"/>
          </p:nvPr>
        </p:nvSpPr>
        <p:spPr/>
        <p:txBody>
          <a:bodyPr/>
          <a:lstStyle/>
          <a:p>
            <a:fld id="{9426A5F6-FDE8-4216-AAFD-F4B34C665656}" type="slidenum">
              <a:rPr lang="en-GB" smtClean="0"/>
              <a:t>‹#›</a:t>
            </a:fld>
            <a:endParaRPr lang="en-GB"/>
          </a:p>
        </p:txBody>
      </p:sp>
    </p:spTree>
    <p:extLst>
      <p:ext uri="{BB962C8B-B14F-4D97-AF65-F5344CB8AC3E}">
        <p14:creationId xmlns:p14="http://schemas.microsoft.com/office/powerpoint/2010/main" val="357018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09E49-5669-72CC-BD2B-B3C5461EC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491DD7-151C-CBD1-32E8-09AB7C9286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6B14-F3C1-7235-1F36-FAC9EDD7B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8B672-CD27-4C25-A4C2-2D354BC11E49}" type="datetimeFigureOut">
              <a:rPr lang="en-GB" smtClean="0"/>
              <a:t>30/06/2023</a:t>
            </a:fld>
            <a:endParaRPr lang="en-GB"/>
          </a:p>
        </p:txBody>
      </p:sp>
      <p:sp>
        <p:nvSpPr>
          <p:cNvPr id="5" name="Footer Placeholder 4">
            <a:extLst>
              <a:ext uri="{FF2B5EF4-FFF2-40B4-BE49-F238E27FC236}">
                <a16:creationId xmlns:a16="http://schemas.microsoft.com/office/drawing/2014/main" id="{3F0787FB-04D6-4AA2-42F4-48CB030908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A8A0935-8EF2-0537-D9F8-81E2C71224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6A5F6-FDE8-4216-AAFD-F4B34C665656}" type="slidenum">
              <a:rPr lang="en-GB" smtClean="0"/>
              <a:t>‹#›</a:t>
            </a:fld>
            <a:endParaRPr lang="en-GB"/>
          </a:p>
        </p:txBody>
      </p:sp>
    </p:spTree>
    <p:extLst>
      <p:ext uri="{BB962C8B-B14F-4D97-AF65-F5344CB8AC3E}">
        <p14:creationId xmlns:p14="http://schemas.microsoft.com/office/powerpoint/2010/main" val="1619197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khank27@lsbu.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DDC0-8BE5-8313-33E4-61D3D2B1F4C6}"/>
              </a:ext>
            </a:extLst>
          </p:cNvPr>
          <p:cNvSpPr>
            <a:spLocks noGrp="1"/>
          </p:cNvSpPr>
          <p:nvPr>
            <p:ph type="ctrTitle"/>
          </p:nvPr>
        </p:nvSpPr>
        <p:spPr/>
        <p:txBody>
          <a:bodyPr>
            <a:normAutofit/>
          </a:bodyPr>
          <a:lstStyle/>
          <a:p>
            <a:r>
              <a:rPr lang="en-GB" sz="4800" dirty="0">
                <a:latin typeface="Helvetica Neue Thin" panose="020B0403020202020204"/>
              </a:rPr>
              <a:t>Measures of Revolution on the Local High Street</a:t>
            </a:r>
          </a:p>
        </p:txBody>
      </p:sp>
      <p:sp>
        <p:nvSpPr>
          <p:cNvPr id="5" name="TextBox 4">
            <a:extLst>
              <a:ext uri="{FF2B5EF4-FFF2-40B4-BE49-F238E27FC236}">
                <a16:creationId xmlns:a16="http://schemas.microsoft.com/office/drawing/2014/main" id="{2FDE7C68-CEF6-0CDD-FC55-FD2F876CE4C7}"/>
              </a:ext>
            </a:extLst>
          </p:cNvPr>
          <p:cNvSpPr txBox="1"/>
          <p:nvPr/>
        </p:nvSpPr>
        <p:spPr>
          <a:xfrm>
            <a:off x="225286" y="5362157"/>
            <a:ext cx="3856383" cy="1323439"/>
          </a:xfrm>
          <a:prstGeom prst="rect">
            <a:avLst/>
          </a:prstGeom>
          <a:noFill/>
        </p:spPr>
        <p:txBody>
          <a:bodyPr wrap="square">
            <a:spAutoFit/>
          </a:bodyPr>
          <a:lstStyle/>
          <a:p>
            <a:r>
              <a:rPr lang="en-GB" sz="1600" dirty="0">
                <a:latin typeface="Helvetica Neue Thin" panose="020B0403020202020204"/>
              </a:rPr>
              <a:t>Academy of Marketing</a:t>
            </a:r>
          </a:p>
          <a:p>
            <a:r>
              <a:rPr lang="en-GB" sz="1600" dirty="0">
                <a:latin typeface="Helvetica Neue Thin" panose="020B0403020202020204"/>
              </a:rPr>
              <a:t>Revolutionary Placemaking, Moving Beyond Traditional Frontiers Conference</a:t>
            </a:r>
          </a:p>
          <a:p>
            <a:endParaRPr lang="en-GB" sz="1600" dirty="0">
              <a:latin typeface="Helvetica Neue Thin" panose="020B0403020202020204"/>
            </a:endParaRPr>
          </a:p>
          <a:p>
            <a:r>
              <a:rPr lang="en-GB" sz="1600" dirty="0">
                <a:latin typeface="Helvetica Neue Thin" panose="020B0403020202020204"/>
              </a:rPr>
              <a:t>University of Birmingham | 5</a:t>
            </a:r>
            <a:r>
              <a:rPr lang="en-GB" sz="1600" baseline="30000" dirty="0">
                <a:latin typeface="Helvetica Neue Thin" panose="020B0403020202020204"/>
              </a:rPr>
              <a:t>th</a:t>
            </a:r>
            <a:r>
              <a:rPr lang="en-GB" sz="1600" dirty="0">
                <a:latin typeface="Helvetica Neue Thin" panose="020B0403020202020204"/>
              </a:rPr>
              <a:t> July 2023</a:t>
            </a:r>
          </a:p>
        </p:txBody>
      </p:sp>
      <p:pic>
        <p:nvPicPr>
          <p:cNvPr id="8" name="Picture 2" descr="LSBU Business School (@LSBU_BUS) / Twitter">
            <a:extLst>
              <a:ext uri="{FF2B5EF4-FFF2-40B4-BE49-F238E27FC236}">
                <a16:creationId xmlns:a16="http://schemas.microsoft.com/office/drawing/2014/main" id="{2A6A9C8D-9E76-B41B-B020-567E7CBEF9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365" b="33541"/>
          <a:stretch/>
        </p:blipFill>
        <p:spPr bwMode="auto">
          <a:xfrm>
            <a:off x="384680" y="432348"/>
            <a:ext cx="2506878" cy="7795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iversity of Greenwich rebrands for better digital presence ...">
            <a:extLst>
              <a:ext uri="{FF2B5EF4-FFF2-40B4-BE49-F238E27FC236}">
                <a16:creationId xmlns:a16="http://schemas.microsoft.com/office/drawing/2014/main" id="{E7F028EE-D2CC-BC79-FA7C-C732CD295B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78" t="36246" r="15870" b="37445"/>
          <a:stretch/>
        </p:blipFill>
        <p:spPr bwMode="auto">
          <a:xfrm>
            <a:off x="9576436" y="429286"/>
            <a:ext cx="2230884" cy="564627"/>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9">
            <a:extLst>
              <a:ext uri="{FF2B5EF4-FFF2-40B4-BE49-F238E27FC236}">
                <a16:creationId xmlns:a16="http://schemas.microsoft.com/office/drawing/2014/main" id="{26866128-F691-7772-A381-10DE7C20E51D}"/>
              </a:ext>
            </a:extLst>
          </p:cNvPr>
          <p:cNvSpPr>
            <a:spLocks noGrp="1"/>
          </p:cNvSpPr>
          <p:nvPr>
            <p:ph type="subTitle" idx="1"/>
          </p:nvPr>
        </p:nvSpPr>
        <p:spPr>
          <a:xfrm>
            <a:off x="1524000" y="4079116"/>
            <a:ext cx="9144000" cy="369332"/>
          </a:xfrm>
        </p:spPr>
        <p:txBody>
          <a:bodyPr>
            <a:normAutofit/>
          </a:bodyPr>
          <a:lstStyle/>
          <a:p>
            <a:r>
              <a:rPr lang="en-US" sz="2000" dirty="0">
                <a:solidFill>
                  <a:srgbClr val="C00000"/>
                </a:solidFill>
                <a:latin typeface="Helvetica Neue Medium" panose="02000503000000020004" pitchFamily="2" charset="0"/>
                <a:ea typeface="Helvetica Neue Medium" panose="02000503000000020004" pitchFamily="2" charset="0"/>
                <a:cs typeface="Helvetica Neue Medium" panose="02000503000000020004" pitchFamily="2" charset="0"/>
              </a:rPr>
              <a:t>Kamran Khan, Dr Charles Graham &amp; Dr Grace O’Rourke</a:t>
            </a:r>
          </a:p>
        </p:txBody>
      </p:sp>
    </p:spTree>
    <p:extLst>
      <p:ext uri="{BB962C8B-B14F-4D97-AF65-F5344CB8AC3E}">
        <p14:creationId xmlns:p14="http://schemas.microsoft.com/office/powerpoint/2010/main" val="187784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DE39D-9E29-540D-9F7E-DB45553295BD}"/>
              </a:ext>
            </a:extLst>
          </p:cNvPr>
          <p:cNvSpPr>
            <a:spLocks noGrp="1"/>
          </p:cNvSpPr>
          <p:nvPr>
            <p:ph type="title"/>
          </p:nvPr>
        </p:nvSpPr>
        <p:spPr>
          <a:xfrm>
            <a:off x="838199" y="155844"/>
            <a:ext cx="10515600" cy="1325563"/>
          </a:xfrm>
        </p:spPr>
        <p:txBody>
          <a:bodyPr/>
          <a:lstStyle/>
          <a:p>
            <a:r>
              <a:rPr lang="en-GB" dirty="0">
                <a:latin typeface="Helvetica Neue Thin" panose="020B0403020202020204"/>
              </a:rPr>
              <a:t>RQ2 Findings</a:t>
            </a:r>
          </a:p>
        </p:txBody>
      </p:sp>
      <p:graphicFrame>
        <p:nvGraphicFramePr>
          <p:cNvPr id="4" name="Table 3">
            <a:extLst>
              <a:ext uri="{FF2B5EF4-FFF2-40B4-BE49-F238E27FC236}">
                <a16:creationId xmlns:a16="http://schemas.microsoft.com/office/drawing/2014/main" id="{8C34CC9F-719C-E5A4-309A-FAA197055440}"/>
              </a:ext>
            </a:extLst>
          </p:cNvPr>
          <p:cNvGraphicFramePr>
            <a:graphicFrameLocks noGrp="1"/>
          </p:cNvGraphicFramePr>
          <p:nvPr>
            <p:extLst>
              <p:ext uri="{D42A27DB-BD31-4B8C-83A1-F6EECF244321}">
                <p14:modId xmlns:p14="http://schemas.microsoft.com/office/powerpoint/2010/main" val="3169100272"/>
              </p:ext>
            </p:extLst>
          </p:nvPr>
        </p:nvGraphicFramePr>
        <p:xfrm>
          <a:off x="2778369" y="1427211"/>
          <a:ext cx="6635261" cy="5274945"/>
        </p:xfrm>
        <a:graphic>
          <a:graphicData uri="http://schemas.openxmlformats.org/drawingml/2006/table">
            <a:tbl>
              <a:tblPr/>
              <a:tblGrid>
                <a:gridCol w="1825022">
                  <a:extLst>
                    <a:ext uri="{9D8B030D-6E8A-4147-A177-3AD203B41FA5}">
                      <a16:colId xmlns:a16="http://schemas.microsoft.com/office/drawing/2014/main" val="2664220584"/>
                    </a:ext>
                  </a:extLst>
                </a:gridCol>
                <a:gridCol w="1349214">
                  <a:extLst>
                    <a:ext uri="{9D8B030D-6E8A-4147-A177-3AD203B41FA5}">
                      <a16:colId xmlns:a16="http://schemas.microsoft.com/office/drawing/2014/main" val="461160852"/>
                    </a:ext>
                  </a:extLst>
                </a:gridCol>
                <a:gridCol w="1310105">
                  <a:extLst>
                    <a:ext uri="{9D8B030D-6E8A-4147-A177-3AD203B41FA5}">
                      <a16:colId xmlns:a16="http://schemas.microsoft.com/office/drawing/2014/main" val="393591446"/>
                    </a:ext>
                  </a:extLst>
                </a:gridCol>
                <a:gridCol w="997245">
                  <a:extLst>
                    <a:ext uri="{9D8B030D-6E8A-4147-A177-3AD203B41FA5}">
                      <a16:colId xmlns:a16="http://schemas.microsoft.com/office/drawing/2014/main" val="269835208"/>
                    </a:ext>
                  </a:extLst>
                </a:gridCol>
                <a:gridCol w="1153675">
                  <a:extLst>
                    <a:ext uri="{9D8B030D-6E8A-4147-A177-3AD203B41FA5}">
                      <a16:colId xmlns:a16="http://schemas.microsoft.com/office/drawing/2014/main" val="3439485490"/>
                    </a:ext>
                  </a:extLst>
                </a:gridCol>
              </a:tblGrid>
              <a:tr h="343013">
                <a:tc>
                  <a:txBody>
                    <a:bodyPr/>
                    <a:lstStyle/>
                    <a:p>
                      <a:pPr algn="l" fontAlgn="b"/>
                      <a:r>
                        <a:rPr lang="en-GB" sz="26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GB" sz="2600" b="0" i="0" u="sng" strike="noStrike" dirty="0">
                          <a:solidFill>
                            <a:srgbClr val="000000"/>
                          </a:solidFill>
                          <a:effectLst/>
                          <a:latin typeface="Times New Roman" panose="02020603050405020304" pitchFamily="18" charset="0"/>
                        </a:rPr>
                        <a:t>Closed</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gridSpan="2">
                  <a:txBody>
                    <a:bodyPr/>
                    <a:lstStyle/>
                    <a:p>
                      <a:pPr algn="ctr" fontAlgn="b"/>
                      <a:r>
                        <a:rPr lang="en-GB" sz="2600" b="0" i="0" u="sng" strike="noStrike">
                          <a:solidFill>
                            <a:srgbClr val="000000"/>
                          </a:solidFill>
                          <a:effectLst/>
                          <a:latin typeface="Times New Roman" panose="02020603050405020304" pitchFamily="18" charset="0"/>
                        </a:rPr>
                        <a:t>Opened</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extLst>
                  <a:ext uri="{0D108BD9-81ED-4DB2-BD59-A6C34878D82A}">
                    <a16:rowId xmlns:a16="http://schemas.microsoft.com/office/drawing/2014/main" val="860796594"/>
                  </a:ext>
                </a:extLst>
              </a:tr>
              <a:tr h="343013">
                <a:tc>
                  <a:txBody>
                    <a:bodyPr/>
                    <a:lstStyle/>
                    <a:p>
                      <a:pPr algn="l" fontAlgn="b"/>
                      <a:r>
                        <a:rPr lang="en-GB" sz="26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2600" b="0" i="0" u="none" strike="noStrike" dirty="0">
                          <a:solidFill>
                            <a:srgbClr val="000000"/>
                          </a:solidFill>
                          <a:effectLst/>
                          <a:latin typeface="Times New Roman" panose="02020603050405020304" pitchFamily="18" charset="0"/>
                        </a:rPr>
                        <a:t>No.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2600" b="0" i="1" u="none" strike="noStrike" dirty="0">
                          <a:solidFill>
                            <a:srgbClr val="000000"/>
                          </a:solidFill>
                          <a:effectLst/>
                          <a:latin typeface="Times New Roman" panose="02020603050405020304" pitchFamily="18"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2600" b="0" i="0" u="none" strike="noStrike">
                          <a:solidFill>
                            <a:srgbClr val="000000"/>
                          </a:solidFill>
                          <a:effectLst/>
                          <a:latin typeface="Times New Roman" panose="02020603050405020304" pitchFamily="18" charset="0"/>
                        </a:rPr>
                        <a:t>No.</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2600" b="0" i="1" u="none" strike="noStrike">
                          <a:solidFill>
                            <a:srgbClr val="000000"/>
                          </a:solidFill>
                          <a:effectLst/>
                          <a:latin typeface="Times New Roman" panose="02020603050405020304" pitchFamily="18" charset="0"/>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248929"/>
                  </a:ext>
                </a:extLst>
              </a:tr>
              <a:tr h="343013">
                <a:tc>
                  <a:txBody>
                    <a:bodyPr/>
                    <a:lstStyle/>
                    <a:p>
                      <a:pPr algn="l" fontAlgn="b"/>
                      <a:endParaRPr lang="en-GB" sz="2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2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26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GB" sz="2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2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38009914"/>
                  </a:ext>
                </a:extLst>
              </a:tr>
              <a:tr h="343013">
                <a:tc>
                  <a:txBody>
                    <a:bodyPr/>
                    <a:lstStyle/>
                    <a:p>
                      <a:pPr algn="l" fontAlgn="b"/>
                      <a:r>
                        <a:rPr lang="en-GB" sz="2600" b="0" i="0" u="none" strike="noStrike" dirty="0">
                          <a:solidFill>
                            <a:srgbClr val="000000"/>
                          </a:solidFill>
                          <a:effectLst/>
                          <a:latin typeface="Times New Roman" panose="02020603050405020304" pitchFamily="18" charset="0"/>
                        </a:rPr>
                        <a:t>New Cross</a:t>
                      </a:r>
                    </a:p>
                  </a:txBody>
                  <a:tcPr marL="9525" marR="9525" marT="9525" marB="0" anchor="b">
                    <a:lnL>
                      <a:noFill/>
                    </a:lnL>
                    <a:lnR>
                      <a:noFill/>
                    </a:lnR>
                    <a:lnT>
                      <a:noFill/>
                    </a:lnT>
                    <a:lnB>
                      <a:noFill/>
                    </a:lnB>
                  </a:tcPr>
                </a:tc>
                <a:tc>
                  <a:txBody>
                    <a:bodyPr/>
                    <a:lstStyle/>
                    <a:p>
                      <a:pPr algn="r" fontAlgn="b"/>
                      <a:r>
                        <a:rPr lang="en-GB" sz="2600" b="0" i="0" u="none" strike="noStrike" dirty="0">
                          <a:solidFill>
                            <a:srgbClr val="000000"/>
                          </a:solidFill>
                          <a:effectLst/>
                          <a:latin typeface="Times New Roman" panose="02020603050405020304" pitchFamily="18" charset="0"/>
                        </a:rPr>
                        <a:t>28</a:t>
                      </a:r>
                    </a:p>
                  </a:txBody>
                  <a:tcPr marL="9525" marR="9525" marT="9525" marB="0" anchor="b">
                    <a:lnL>
                      <a:noFill/>
                    </a:lnL>
                    <a:lnR>
                      <a:noFill/>
                    </a:lnR>
                    <a:lnT>
                      <a:noFill/>
                    </a:lnT>
                    <a:lnB>
                      <a:noFill/>
                    </a:lnB>
                  </a:tcPr>
                </a:tc>
                <a:tc>
                  <a:txBody>
                    <a:bodyPr/>
                    <a:lstStyle/>
                    <a:p>
                      <a:pPr algn="r" fontAlgn="b"/>
                      <a:r>
                        <a:rPr lang="en-GB" sz="2600" b="0" i="1" u="none" strike="noStrike" dirty="0">
                          <a:solidFill>
                            <a:srgbClr val="000000"/>
                          </a:solidFill>
                          <a:effectLst/>
                          <a:latin typeface="Times New Roman" panose="02020603050405020304" pitchFamily="18" charset="0"/>
                        </a:rPr>
                        <a:t>20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2600" b="0" i="0" u="none" strike="noStrike" dirty="0">
                          <a:solidFill>
                            <a:srgbClr val="000000"/>
                          </a:solidFill>
                          <a:effectLst/>
                          <a:latin typeface="Times New Roman" panose="02020603050405020304" pitchFamily="18" charset="0"/>
                        </a:rPr>
                        <a:t>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600" b="0" i="1" u="none" strike="noStrike" dirty="0">
                          <a:solidFill>
                            <a:srgbClr val="000000"/>
                          </a:solidFill>
                          <a:effectLst/>
                          <a:latin typeface="Times New Roman" panose="02020603050405020304" pitchFamily="18" charset="0"/>
                        </a:rPr>
                        <a:t>16</a:t>
                      </a:r>
                    </a:p>
                  </a:txBody>
                  <a:tcPr marL="9525" marR="9525" marT="9525" marB="0" anchor="b">
                    <a:lnL>
                      <a:noFill/>
                    </a:lnL>
                    <a:lnR>
                      <a:noFill/>
                    </a:lnR>
                    <a:lnT>
                      <a:noFill/>
                    </a:lnT>
                    <a:lnB>
                      <a:noFill/>
                    </a:lnB>
                  </a:tcPr>
                </a:tc>
                <a:extLst>
                  <a:ext uri="{0D108BD9-81ED-4DB2-BD59-A6C34878D82A}">
                    <a16:rowId xmlns:a16="http://schemas.microsoft.com/office/drawing/2014/main" val="3594658329"/>
                  </a:ext>
                </a:extLst>
              </a:tr>
              <a:tr h="343013">
                <a:tc>
                  <a:txBody>
                    <a:bodyPr/>
                    <a:lstStyle/>
                    <a:p>
                      <a:pPr algn="l" fontAlgn="b"/>
                      <a:r>
                        <a:rPr lang="en-GB" sz="2600" b="0" i="0" u="none" strike="noStrike">
                          <a:solidFill>
                            <a:srgbClr val="000000"/>
                          </a:solidFill>
                          <a:effectLst/>
                          <a:latin typeface="Times New Roman" panose="02020603050405020304" pitchFamily="18" charset="0"/>
                        </a:rPr>
                        <a:t>Deptford</a:t>
                      </a:r>
                    </a:p>
                  </a:txBody>
                  <a:tcPr marL="9525" marR="9525" marT="9525" marB="0" anchor="b">
                    <a:lnL>
                      <a:noFill/>
                    </a:lnL>
                    <a:lnR>
                      <a:noFill/>
                    </a:lnR>
                    <a:lnT>
                      <a:noFill/>
                    </a:lnT>
                    <a:lnB>
                      <a:noFill/>
                    </a:lnB>
                  </a:tcPr>
                </a:tc>
                <a:tc>
                  <a:txBody>
                    <a:bodyPr/>
                    <a:lstStyle/>
                    <a:p>
                      <a:pPr algn="r" fontAlgn="b"/>
                      <a:r>
                        <a:rPr lang="en-GB" sz="2600" b="0" i="0" u="none" strike="noStrike" dirty="0">
                          <a:solidFill>
                            <a:srgbClr val="000000"/>
                          </a:solidFill>
                          <a:effectLst/>
                          <a:latin typeface="Times New Roman" panose="02020603050405020304" pitchFamily="18" charset="0"/>
                        </a:rPr>
                        <a:t>26</a:t>
                      </a:r>
                    </a:p>
                  </a:txBody>
                  <a:tcPr marL="9525" marR="9525" marT="9525" marB="0" anchor="b">
                    <a:lnL>
                      <a:noFill/>
                    </a:lnL>
                    <a:lnR>
                      <a:noFill/>
                    </a:lnR>
                    <a:lnT>
                      <a:noFill/>
                    </a:lnT>
                    <a:lnB>
                      <a:noFill/>
                    </a:lnB>
                  </a:tcPr>
                </a:tc>
                <a:tc>
                  <a:txBody>
                    <a:bodyPr/>
                    <a:lstStyle/>
                    <a:p>
                      <a:pPr algn="r" fontAlgn="b"/>
                      <a:r>
                        <a:rPr lang="en-GB" sz="2600" b="0" i="1" u="none" strike="noStrike" dirty="0">
                          <a:solidFill>
                            <a:srgbClr val="000000"/>
                          </a:solidFill>
                          <a:effectLst/>
                          <a:latin typeface="Times New Roman" panose="02020603050405020304" pitchFamily="18" charset="0"/>
                        </a:rPr>
                        <a:t>14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2600" b="0" i="0" u="none" strike="noStrike">
                          <a:solidFill>
                            <a:srgbClr val="000000"/>
                          </a:solidFill>
                          <a:effectLst/>
                          <a:latin typeface="Times New Roman" panose="02020603050405020304" pitchFamily="18" charset="0"/>
                        </a:rPr>
                        <a:t>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600" b="0" i="1" u="none" strike="noStrike">
                          <a:solidFill>
                            <a:srgbClr val="000000"/>
                          </a:solidFill>
                          <a:effectLst/>
                          <a:latin typeface="Times New Roman" panose="02020603050405020304" pitchFamily="18" charset="0"/>
                        </a:rPr>
                        <a:t>9</a:t>
                      </a:r>
                    </a:p>
                  </a:txBody>
                  <a:tcPr marL="9525" marR="9525" marT="9525" marB="0" anchor="b">
                    <a:lnL>
                      <a:noFill/>
                    </a:lnL>
                    <a:lnR>
                      <a:noFill/>
                    </a:lnR>
                    <a:lnT>
                      <a:noFill/>
                    </a:lnT>
                    <a:lnB>
                      <a:noFill/>
                    </a:lnB>
                  </a:tcPr>
                </a:tc>
                <a:extLst>
                  <a:ext uri="{0D108BD9-81ED-4DB2-BD59-A6C34878D82A}">
                    <a16:rowId xmlns:a16="http://schemas.microsoft.com/office/drawing/2014/main" val="1239748896"/>
                  </a:ext>
                </a:extLst>
              </a:tr>
              <a:tr h="343013">
                <a:tc>
                  <a:txBody>
                    <a:bodyPr/>
                    <a:lstStyle/>
                    <a:p>
                      <a:pPr algn="l" fontAlgn="b"/>
                      <a:r>
                        <a:rPr lang="en-GB" sz="2600" b="0" i="0" u="none" strike="noStrike">
                          <a:solidFill>
                            <a:srgbClr val="000000"/>
                          </a:solidFill>
                          <a:effectLst/>
                          <a:latin typeface="Times New Roman" panose="02020603050405020304" pitchFamily="18" charset="0"/>
                        </a:rPr>
                        <a:t>Catford</a:t>
                      </a:r>
                    </a:p>
                  </a:txBody>
                  <a:tcPr marL="9525" marR="9525" marT="9525" marB="0" anchor="b">
                    <a:lnL>
                      <a:noFill/>
                    </a:lnL>
                    <a:lnR>
                      <a:noFill/>
                    </a:lnR>
                    <a:lnT>
                      <a:noFill/>
                    </a:lnT>
                    <a:lnB>
                      <a:noFill/>
                    </a:lnB>
                  </a:tcPr>
                </a:tc>
                <a:tc>
                  <a:txBody>
                    <a:bodyPr/>
                    <a:lstStyle/>
                    <a:p>
                      <a:pPr algn="r" fontAlgn="b"/>
                      <a:r>
                        <a:rPr lang="en-GB" sz="2600" b="0" i="0" u="none" strike="noStrike">
                          <a:solidFill>
                            <a:srgbClr val="000000"/>
                          </a:solidFill>
                          <a:effectLst/>
                          <a:latin typeface="Times New Roman" panose="02020603050405020304" pitchFamily="18" charset="0"/>
                        </a:rPr>
                        <a:t>21</a:t>
                      </a:r>
                    </a:p>
                  </a:txBody>
                  <a:tcPr marL="9525" marR="9525" marT="9525" marB="0" anchor="b">
                    <a:lnL>
                      <a:noFill/>
                    </a:lnL>
                    <a:lnR>
                      <a:noFill/>
                    </a:lnR>
                    <a:lnT>
                      <a:noFill/>
                    </a:lnT>
                    <a:lnB>
                      <a:noFill/>
                    </a:lnB>
                  </a:tcPr>
                </a:tc>
                <a:tc>
                  <a:txBody>
                    <a:bodyPr/>
                    <a:lstStyle/>
                    <a:p>
                      <a:pPr algn="r" fontAlgn="b"/>
                      <a:r>
                        <a:rPr lang="en-GB" sz="2600" b="0" i="1" u="none" strike="noStrike" dirty="0">
                          <a:solidFill>
                            <a:srgbClr val="000000"/>
                          </a:solidFill>
                          <a:effectLst/>
                          <a:latin typeface="Times New Roman" panose="02020603050405020304" pitchFamily="18" charset="0"/>
                        </a:rPr>
                        <a:t>16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2600" b="0" i="0" u="none" strike="noStrike" dirty="0">
                          <a:solidFill>
                            <a:srgbClr val="000000"/>
                          </a:solidFill>
                          <a:effectLst/>
                          <a:latin typeface="Times New Roman" panose="02020603050405020304" pitchFamily="18" charset="0"/>
                        </a:rPr>
                        <a:t>20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600" b="0" i="1" u="none" strike="noStrike">
                          <a:solidFill>
                            <a:srgbClr val="000000"/>
                          </a:solidFill>
                          <a:effectLst/>
                          <a:latin typeface="Times New Roman" panose="02020603050405020304" pitchFamily="18" charset="0"/>
                        </a:rPr>
                        <a:t>15</a:t>
                      </a:r>
                    </a:p>
                  </a:txBody>
                  <a:tcPr marL="9525" marR="9525" marT="9525" marB="0" anchor="b">
                    <a:lnL>
                      <a:noFill/>
                    </a:lnL>
                    <a:lnR>
                      <a:noFill/>
                    </a:lnR>
                    <a:lnT>
                      <a:noFill/>
                    </a:lnT>
                    <a:lnB>
                      <a:noFill/>
                    </a:lnB>
                  </a:tcPr>
                </a:tc>
                <a:extLst>
                  <a:ext uri="{0D108BD9-81ED-4DB2-BD59-A6C34878D82A}">
                    <a16:rowId xmlns:a16="http://schemas.microsoft.com/office/drawing/2014/main" val="194517392"/>
                  </a:ext>
                </a:extLst>
              </a:tr>
              <a:tr h="343013">
                <a:tc>
                  <a:txBody>
                    <a:bodyPr/>
                    <a:lstStyle/>
                    <a:p>
                      <a:pPr algn="l" fontAlgn="b"/>
                      <a:r>
                        <a:rPr lang="en-GB" sz="2600" b="0" i="0" u="none" strike="noStrike">
                          <a:solidFill>
                            <a:srgbClr val="000000"/>
                          </a:solidFill>
                          <a:effectLst/>
                          <a:latin typeface="Times New Roman" panose="02020603050405020304" pitchFamily="18" charset="0"/>
                        </a:rPr>
                        <a:t>Sydenham</a:t>
                      </a:r>
                    </a:p>
                  </a:txBody>
                  <a:tcPr marL="9525" marR="9525" marT="9525" marB="0" anchor="b">
                    <a:lnL>
                      <a:noFill/>
                    </a:lnL>
                    <a:lnR>
                      <a:noFill/>
                    </a:lnR>
                    <a:lnT>
                      <a:noFill/>
                    </a:lnT>
                    <a:lnB>
                      <a:noFill/>
                    </a:lnB>
                  </a:tcPr>
                </a:tc>
                <a:tc>
                  <a:txBody>
                    <a:bodyPr/>
                    <a:lstStyle/>
                    <a:p>
                      <a:pPr algn="r" fontAlgn="b"/>
                      <a:r>
                        <a:rPr lang="en-GB" sz="2600" b="0" i="0" u="none" strike="noStrike">
                          <a:solidFill>
                            <a:srgbClr val="000000"/>
                          </a:solidFill>
                          <a:effectLst/>
                          <a:latin typeface="Times New Roman" panose="02020603050405020304" pitchFamily="18" charset="0"/>
                        </a:rPr>
                        <a:t>14</a:t>
                      </a:r>
                    </a:p>
                  </a:txBody>
                  <a:tcPr marL="9525" marR="9525" marT="9525" marB="0" anchor="b">
                    <a:lnL>
                      <a:noFill/>
                    </a:lnL>
                    <a:lnR>
                      <a:noFill/>
                    </a:lnR>
                    <a:lnT>
                      <a:noFill/>
                    </a:lnT>
                    <a:lnB>
                      <a:noFill/>
                    </a:lnB>
                  </a:tcPr>
                </a:tc>
                <a:tc>
                  <a:txBody>
                    <a:bodyPr/>
                    <a:lstStyle/>
                    <a:p>
                      <a:pPr algn="r" fontAlgn="b"/>
                      <a:r>
                        <a:rPr lang="en-GB" sz="2600" b="0" i="1" u="none" strike="noStrike" dirty="0">
                          <a:solidFill>
                            <a:srgbClr val="000000"/>
                          </a:solidFill>
                          <a:effectLst/>
                          <a:latin typeface="Times New Roman" panose="02020603050405020304" pitchFamily="18" charset="0"/>
                        </a:rPr>
                        <a:t>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2600" b="0" i="0" u="none" strike="noStrike" dirty="0">
                          <a:solidFill>
                            <a:srgbClr val="000000"/>
                          </a:solidFill>
                          <a:effectLst/>
                          <a:latin typeface="Times New Roman" panose="02020603050405020304" pitchFamily="18" charset="0"/>
                        </a:rPr>
                        <a:t>15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600" b="0" i="1" u="none" strike="noStrike">
                          <a:solidFill>
                            <a:srgbClr val="000000"/>
                          </a:solidFill>
                          <a:effectLst/>
                          <a:latin typeface="Times New Roman" panose="02020603050405020304" pitchFamily="18" charset="0"/>
                        </a:rPr>
                        <a:t>9</a:t>
                      </a:r>
                    </a:p>
                  </a:txBody>
                  <a:tcPr marL="9525" marR="9525" marT="9525" marB="0" anchor="b">
                    <a:lnL>
                      <a:noFill/>
                    </a:lnL>
                    <a:lnR>
                      <a:noFill/>
                    </a:lnR>
                    <a:lnT>
                      <a:noFill/>
                    </a:lnT>
                    <a:lnB>
                      <a:noFill/>
                    </a:lnB>
                  </a:tcPr>
                </a:tc>
                <a:extLst>
                  <a:ext uri="{0D108BD9-81ED-4DB2-BD59-A6C34878D82A}">
                    <a16:rowId xmlns:a16="http://schemas.microsoft.com/office/drawing/2014/main" val="731913890"/>
                  </a:ext>
                </a:extLst>
              </a:tr>
              <a:tr h="343013">
                <a:tc>
                  <a:txBody>
                    <a:bodyPr/>
                    <a:lstStyle/>
                    <a:p>
                      <a:pPr algn="l" fontAlgn="b"/>
                      <a:r>
                        <a:rPr lang="en-GB" sz="2600" b="0" i="0" u="none" strike="noStrike">
                          <a:solidFill>
                            <a:srgbClr val="000000"/>
                          </a:solidFill>
                          <a:effectLst/>
                          <a:latin typeface="Times New Roman" panose="02020603050405020304" pitchFamily="18" charset="0"/>
                        </a:rPr>
                        <a:t>Crofton Park</a:t>
                      </a:r>
                    </a:p>
                  </a:txBody>
                  <a:tcPr marL="9525" marR="9525" marT="9525" marB="0" anchor="b">
                    <a:lnL>
                      <a:noFill/>
                    </a:lnL>
                    <a:lnR>
                      <a:noFill/>
                    </a:lnR>
                    <a:lnT>
                      <a:noFill/>
                    </a:lnT>
                    <a:lnB>
                      <a:noFill/>
                    </a:lnB>
                  </a:tcPr>
                </a:tc>
                <a:tc>
                  <a:txBody>
                    <a:bodyPr/>
                    <a:lstStyle/>
                    <a:p>
                      <a:pPr algn="r" fontAlgn="b"/>
                      <a:r>
                        <a:rPr lang="en-GB" sz="2600" b="0" i="0" u="none" strike="noStrike">
                          <a:solidFill>
                            <a:srgbClr val="000000"/>
                          </a:solidFill>
                          <a:effectLst/>
                          <a:latin typeface="Times New Roman" panose="02020603050405020304" pitchFamily="18" charset="0"/>
                        </a:rPr>
                        <a:t>9</a:t>
                      </a:r>
                    </a:p>
                  </a:txBody>
                  <a:tcPr marL="9525" marR="9525" marT="9525" marB="0" anchor="b">
                    <a:lnL>
                      <a:noFill/>
                    </a:lnL>
                    <a:lnR>
                      <a:noFill/>
                    </a:lnR>
                    <a:lnT>
                      <a:noFill/>
                    </a:lnT>
                    <a:lnB>
                      <a:noFill/>
                    </a:lnB>
                  </a:tcPr>
                </a:tc>
                <a:tc>
                  <a:txBody>
                    <a:bodyPr/>
                    <a:lstStyle/>
                    <a:p>
                      <a:pPr algn="r" fontAlgn="b"/>
                      <a:r>
                        <a:rPr lang="en-GB" sz="2600" b="0" i="1" u="none" strike="noStrike" dirty="0">
                          <a:solidFill>
                            <a:srgbClr val="000000"/>
                          </a:solidFill>
                          <a:effectLst/>
                          <a:latin typeface="Times New Roman" panose="02020603050405020304" pitchFamily="18" charset="0"/>
                        </a:rPr>
                        <a:t>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2600" b="0" i="0" u="none" strike="noStrike" dirty="0">
                          <a:solidFill>
                            <a:srgbClr val="000000"/>
                          </a:solidFill>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600" b="0" i="1" u="none" strike="noStrike">
                          <a:solidFill>
                            <a:srgbClr val="000000"/>
                          </a:solidFill>
                          <a:effectLst/>
                          <a:latin typeface="Times New Roman" panose="02020603050405020304" pitchFamily="18" charset="0"/>
                        </a:rPr>
                        <a:t>9</a:t>
                      </a:r>
                    </a:p>
                  </a:txBody>
                  <a:tcPr marL="9525" marR="9525" marT="9525" marB="0" anchor="b">
                    <a:lnL>
                      <a:noFill/>
                    </a:lnL>
                    <a:lnR>
                      <a:noFill/>
                    </a:lnR>
                    <a:lnT>
                      <a:noFill/>
                    </a:lnT>
                    <a:lnB>
                      <a:noFill/>
                    </a:lnB>
                  </a:tcPr>
                </a:tc>
                <a:extLst>
                  <a:ext uri="{0D108BD9-81ED-4DB2-BD59-A6C34878D82A}">
                    <a16:rowId xmlns:a16="http://schemas.microsoft.com/office/drawing/2014/main" val="1699277524"/>
                  </a:ext>
                </a:extLst>
              </a:tr>
              <a:tr h="343013">
                <a:tc>
                  <a:txBody>
                    <a:bodyPr/>
                    <a:lstStyle/>
                    <a:p>
                      <a:pPr algn="l" fontAlgn="b"/>
                      <a:r>
                        <a:rPr lang="en-GB" sz="2600" b="0" i="0" u="none" strike="noStrike">
                          <a:solidFill>
                            <a:srgbClr val="000000"/>
                          </a:solidFill>
                          <a:effectLst/>
                          <a:latin typeface="Times New Roman" panose="02020603050405020304" pitchFamily="18" charset="0"/>
                        </a:rPr>
                        <a:t>Lewisham</a:t>
                      </a:r>
                    </a:p>
                  </a:txBody>
                  <a:tcPr marL="9525" marR="9525" marT="9525" marB="0" anchor="b">
                    <a:lnL>
                      <a:noFill/>
                    </a:lnL>
                    <a:lnR>
                      <a:noFill/>
                    </a:lnR>
                    <a:lnT>
                      <a:noFill/>
                    </a:lnT>
                    <a:lnB>
                      <a:noFill/>
                    </a:lnB>
                  </a:tcPr>
                </a:tc>
                <a:tc>
                  <a:txBody>
                    <a:bodyPr/>
                    <a:lstStyle/>
                    <a:p>
                      <a:pPr algn="r" fontAlgn="b"/>
                      <a:r>
                        <a:rPr lang="en-GB" sz="2600" b="0" i="0" u="none" strike="noStrike">
                          <a:solidFill>
                            <a:srgbClr val="000000"/>
                          </a:solidFill>
                          <a:effectLst/>
                          <a:latin typeface="Times New Roman" panose="02020603050405020304" pitchFamily="18" charset="0"/>
                        </a:rPr>
                        <a:t>9</a:t>
                      </a:r>
                    </a:p>
                  </a:txBody>
                  <a:tcPr marL="9525" marR="9525" marT="9525" marB="0" anchor="b">
                    <a:lnL>
                      <a:noFill/>
                    </a:lnL>
                    <a:lnR>
                      <a:noFill/>
                    </a:lnR>
                    <a:lnT>
                      <a:noFill/>
                    </a:lnT>
                    <a:lnB>
                      <a:noFill/>
                    </a:lnB>
                  </a:tcPr>
                </a:tc>
                <a:tc>
                  <a:txBody>
                    <a:bodyPr/>
                    <a:lstStyle/>
                    <a:p>
                      <a:pPr algn="r" fontAlgn="b"/>
                      <a:r>
                        <a:rPr lang="en-GB" sz="2600" b="0" i="1" u="none" strike="noStrike">
                          <a:solidFill>
                            <a:srgbClr val="000000"/>
                          </a:solidFill>
                          <a:effectLst/>
                          <a:latin typeface="Times New Roman" panose="02020603050405020304" pitchFamily="18"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2600" b="0" i="0" u="none" strike="noStrike" dirty="0">
                          <a:solidFill>
                            <a:srgbClr val="000000"/>
                          </a:solidFill>
                          <a:effectLst/>
                          <a:latin typeface="Times New Roman" panose="02020603050405020304" pitchFamily="18" charset="0"/>
                        </a:rPr>
                        <a:t>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600" b="0" i="1" u="none" strike="noStrike" dirty="0">
                          <a:solidFill>
                            <a:srgbClr val="000000"/>
                          </a:solidFill>
                          <a:effectLst/>
                          <a:latin typeface="Times New Roman" panose="02020603050405020304" pitchFamily="18" charset="0"/>
                        </a:rPr>
                        <a:t>8</a:t>
                      </a:r>
                    </a:p>
                  </a:txBody>
                  <a:tcPr marL="9525" marR="9525" marT="9525" marB="0" anchor="b">
                    <a:lnL>
                      <a:noFill/>
                    </a:lnL>
                    <a:lnR>
                      <a:noFill/>
                    </a:lnR>
                    <a:lnT>
                      <a:noFill/>
                    </a:lnT>
                    <a:lnB>
                      <a:noFill/>
                    </a:lnB>
                  </a:tcPr>
                </a:tc>
                <a:extLst>
                  <a:ext uri="{0D108BD9-81ED-4DB2-BD59-A6C34878D82A}">
                    <a16:rowId xmlns:a16="http://schemas.microsoft.com/office/drawing/2014/main" val="2632249159"/>
                  </a:ext>
                </a:extLst>
              </a:tr>
              <a:tr h="343013">
                <a:tc>
                  <a:txBody>
                    <a:bodyPr/>
                    <a:lstStyle/>
                    <a:p>
                      <a:pPr algn="l" fontAlgn="b"/>
                      <a:r>
                        <a:rPr lang="en-GB" sz="2600" b="0" i="0" u="none" strike="noStrike" dirty="0">
                          <a:solidFill>
                            <a:srgbClr val="000000"/>
                          </a:solidFill>
                          <a:effectLst/>
                          <a:latin typeface="Times New Roman" panose="02020603050405020304" pitchFamily="18" charset="0"/>
                        </a:rPr>
                        <a:t>Forest Hill</a:t>
                      </a:r>
                    </a:p>
                  </a:txBody>
                  <a:tcPr marL="9525" marR="9525" marT="9525" marB="0" anchor="b">
                    <a:lnL>
                      <a:noFill/>
                    </a:lnL>
                    <a:lnR>
                      <a:noFill/>
                    </a:lnR>
                    <a:lnT>
                      <a:noFill/>
                    </a:lnT>
                    <a:lnB>
                      <a:noFill/>
                    </a:lnB>
                  </a:tcPr>
                </a:tc>
                <a:tc>
                  <a:txBody>
                    <a:bodyPr/>
                    <a:lstStyle/>
                    <a:p>
                      <a:pPr algn="r" fontAlgn="b"/>
                      <a:r>
                        <a:rPr lang="en-GB" sz="2600" b="0" i="0" u="none" strike="noStrike">
                          <a:solidFill>
                            <a:srgbClr val="000000"/>
                          </a:solidFill>
                          <a:effectLst/>
                          <a:latin typeface="Times New Roman" panose="02020603050405020304" pitchFamily="18" charset="0"/>
                        </a:rPr>
                        <a:t>8</a:t>
                      </a:r>
                    </a:p>
                  </a:txBody>
                  <a:tcPr marL="9525" marR="9525" marT="9525" marB="0" anchor="b">
                    <a:lnL>
                      <a:noFill/>
                    </a:lnL>
                    <a:lnR>
                      <a:noFill/>
                    </a:lnR>
                    <a:lnT>
                      <a:noFill/>
                    </a:lnT>
                    <a:lnB>
                      <a:noFill/>
                    </a:lnB>
                  </a:tcPr>
                </a:tc>
                <a:tc>
                  <a:txBody>
                    <a:bodyPr/>
                    <a:lstStyle/>
                    <a:p>
                      <a:pPr algn="r" fontAlgn="b"/>
                      <a:r>
                        <a:rPr lang="en-GB" sz="2600" b="0" i="1" u="none" strike="noStrike">
                          <a:solidFill>
                            <a:srgbClr val="000000"/>
                          </a:solidFill>
                          <a:effectLst/>
                          <a:latin typeface="Times New Roman" panose="02020603050405020304" pitchFamily="18" charset="0"/>
                        </a:rPr>
                        <a:t>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2600" b="0" i="0" u="none" strike="noStrike" dirty="0">
                          <a:solidFill>
                            <a:srgbClr val="000000"/>
                          </a:solidFill>
                          <a:effectLst/>
                          <a:latin typeface="Times New Roman" panose="02020603050405020304" pitchFamily="18" charset="0"/>
                        </a:rPr>
                        <a:t>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600" b="0" i="1"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tcPr>
                </a:tc>
                <a:extLst>
                  <a:ext uri="{0D108BD9-81ED-4DB2-BD59-A6C34878D82A}">
                    <a16:rowId xmlns:a16="http://schemas.microsoft.com/office/drawing/2014/main" val="1532466846"/>
                  </a:ext>
                </a:extLst>
              </a:tr>
              <a:tr h="343013">
                <a:tc>
                  <a:txBody>
                    <a:bodyPr/>
                    <a:lstStyle/>
                    <a:p>
                      <a:pPr algn="l" fontAlgn="b"/>
                      <a:r>
                        <a:rPr lang="en-GB" sz="2600" b="0" i="0" u="none" strike="noStrike">
                          <a:solidFill>
                            <a:srgbClr val="000000"/>
                          </a:solidFill>
                          <a:effectLst/>
                          <a:latin typeface="Times New Roman" panose="02020603050405020304" pitchFamily="18" charset="0"/>
                        </a:rPr>
                        <a:t>Blackheath</a:t>
                      </a:r>
                    </a:p>
                  </a:txBody>
                  <a:tcPr marL="9525" marR="9525" marT="9525" marB="0" anchor="b">
                    <a:lnL>
                      <a:noFill/>
                    </a:lnL>
                    <a:lnR>
                      <a:noFill/>
                    </a:lnR>
                    <a:lnT>
                      <a:noFill/>
                    </a:lnT>
                    <a:lnB>
                      <a:noFill/>
                    </a:lnB>
                  </a:tcPr>
                </a:tc>
                <a:tc>
                  <a:txBody>
                    <a:bodyPr/>
                    <a:lstStyle/>
                    <a:p>
                      <a:pPr algn="r" fontAlgn="b"/>
                      <a:r>
                        <a:rPr lang="en-GB" sz="2600" b="0" i="0" u="none" strike="noStrike">
                          <a:solidFill>
                            <a:srgbClr val="000000"/>
                          </a:solidFill>
                          <a:effectLst/>
                          <a:latin typeface="Times New Roman" panose="02020603050405020304" pitchFamily="18" charset="0"/>
                        </a:rPr>
                        <a:t>7</a:t>
                      </a:r>
                    </a:p>
                  </a:txBody>
                  <a:tcPr marL="9525" marR="9525" marT="9525" marB="0" anchor="b">
                    <a:lnL>
                      <a:noFill/>
                    </a:lnL>
                    <a:lnR>
                      <a:noFill/>
                    </a:lnR>
                    <a:lnT>
                      <a:noFill/>
                    </a:lnT>
                    <a:lnB>
                      <a:noFill/>
                    </a:lnB>
                  </a:tcPr>
                </a:tc>
                <a:tc>
                  <a:txBody>
                    <a:bodyPr/>
                    <a:lstStyle/>
                    <a:p>
                      <a:pPr algn="r" fontAlgn="b"/>
                      <a:r>
                        <a:rPr lang="en-GB" sz="2600" b="0" i="1" u="none" strike="noStrike">
                          <a:solidFill>
                            <a:srgbClr val="000000"/>
                          </a:solidFill>
                          <a:effectLst/>
                          <a:latin typeface="Times New Roman" panose="02020603050405020304" pitchFamily="18" charset="0"/>
                        </a:rPr>
                        <a:t>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2600" b="0" i="0" u="none" strike="noStrike" dirty="0">
                          <a:solidFill>
                            <a:srgbClr val="000000"/>
                          </a:solidFill>
                          <a:effectLst/>
                          <a:latin typeface="Times New Roman" panose="02020603050405020304" pitchFamily="18" charset="0"/>
                        </a:rPr>
                        <a:t>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600" b="0" i="1" u="none" strike="noStrike" dirty="0">
                          <a:solidFill>
                            <a:srgbClr val="000000"/>
                          </a:solidFill>
                          <a:effectLst/>
                          <a:latin typeface="Times New Roman" panose="02020603050405020304" pitchFamily="18" charset="0"/>
                        </a:rPr>
                        <a:t>11</a:t>
                      </a:r>
                    </a:p>
                  </a:txBody>
                  <a:tcPr marL="9525" marR="9525" marT="9525" marB="0" anchor="b">
                    <a:lnL>
                      <a:noFill/>
                    </a:lnL>
                    <a:lnR>
                      <a:noFill/>
                    </a:lnR>
                    <a:lnT>
                      <a:noFill/>
                    </a:lnT>
                    <a:lnB>
                      <a:noFill/>
                    </a:lnB>
                  </a:tcPr>
                </a:tc>
                <a:extLst>
                  <a:ext uri="{0D108BD9-81ED-4DB2-BD59-A6C34878D82A}">
                    <a16:rowId xmlns:a16="http://schemas.microsoft.com/office/drawing/2014/main" val="2460991036"/>
                  </a:ext>
                </a:extLst>
              </a:tr>
              <a:tr h="343013">
                <a:tc>
                  <a:txBody>
                    <a:bodyPr/>
                    <a:lstStyle/>
                    <a:p>
                      <a:pPr algn="l" fontAlgn="b"/>
                      <a:r>
                        <a:rPr lang="en-GB" sz="2600" b="0" i="0" u="none" strike="noStrike">
                          <a:solidFill>
                            <a:srgbClr val="000000"/>
                          </a:solidFill>
                          <a:effectLst/>
                          <a:latin typeface="Times New Roman" panose="02020603050405020304" pitchFamily="18" charset="0"/>
                        </a:rPr>
                        <a:t>Honor Oak</a:t>
                      </a:r>
                    </a:p>
                  </a:txBody>
                  <a:tcPr marL="9525" marR="9525" marT="9525" marB="0" anchor="b">
                    <a:lnL>
                      <a:noFill/>
                    </a:lnL>
                    <a:lnR>
                      <a:noFill/>
                    </a:lnR>
                    <a:lnT>
                      <a:noFill/>
                    </a:lnT>
                    <a:lnB>
                      <a:noFill/>
                    </a:lnB>
                  </a:tcPr>
                </a:tc>
                <a:tc>
                  <a:txBody>
                    <a:bodyPr/>
                    <a:lstStyle/>
                    <a:p>
                      <a:pPr algn="r" fontAlgn="b"/>
                      <a:r>
                        <a:rPr lang="en-GB" sz="2600" b="0" i="0" u="none" strike="noStrike">
                          <a:solidFill>
                            <a:srgbClr val="000000"/>
                          </a:solidFill>
                          <a:effectLst/>
                          <a:latin typeface="Times New Roman" panose="02020603050405020304" pitchFamily="18" charset="0"/>
                        </a:rPr>
                        <a:t>6</a:t>
                      </a:r>
                    </a:p>
                  </a:txBody>
                  <a:tcPr marL="9525" marR="9525" marT="9525" marB="0" anchor="b">
                    <a:lnL>
                      <a:noFill/>
                    </a:lnL>
                    <a:lnR>
                      <a:noFill/>
                    </a:lnR>
                    <a:lnT>
                      <a:noFill/>
                    </a:lnT>
                    <a:lnB>
                      <a:noFill/>
                    </a:lnB>
                  </a:tcPr>
                </a:tc>
                <a:tc>
                  <a:txBody>
                    <a:bodyPr/>
                    <a:lstStyle/>
                    <a:p>
                      <a:pPr algn="r" fontAlgn="b"/>
                      <a:r>
                        <a:rPr lang="en-GB" sz="2600" b="0" i="1" u="none" strike="noStrike">
                          <a:solidFill>
                            <a:srgbClr val="000000"/>
                          </a:solidFill>
                          <a:effectLst/>
                          <a:latin typeface="Times New Roman" panose="02020603050405020304" pitchFamily="18" charset="0"/>
                        </a:rPr>
                        <a:t>17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2600" b="0" i="0" u="none" strike="noStrike" dirty="0">
                          <a:solidFill>
                            <a:srgbClr val="000000"/>
                          </a:solidFill>
                          <a:effectLst/>
                          <a:latin typeface="Times New Roman" panose="02020603050405020304" pitchFamily="18" charset="0"/>
                        </a:rPr>
                        <a:t>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2600" b="0" i="1" u="none" strike="noStrike" dirty="0">
                          <a:solidFill>
                            <a:srgbClr val="000000"/>
                          </a:solidFill>
                          <a:effectLst/>
                          <a:latin typeface="Times New Roman" panose="02020603050405020304" pitchFamily="18" charset="0"/>
                        </a:rPr>
                        <a:t>9</a:t>
                      </a:r>
                    </a:p>
                  </a:txBody>
                  <a:tcPr marL="9525" marR="9525" marT="9525" marB="0" anchor="b">
                    <a:lnL>
                      <a:noFill/>
                    </a:lnL>
                    <a:lnR>
                      <a:noFill/>
                    </a:lnR>
                    <a:lnT>
                      <a:noFill/>
                    </a:lnT>
                    <a:lnB>
                      <a:noFill/>
                    </a:lnB>
                  </a:tcPr>
                </a:tc>
                <a:extLst>
                  <a:ext uri="{0D108BD9-81ED-4DB2-BD59-A6C34878D82A}">
                    <a16:rowId xmlns:a16="http://schemas.microsoft.com/office/drawing/2014/main" val="350260843"/>
                  </a:ext>
                </a:extLst>
              </a:tr>
              <a:tr h="343013">
                <a:tc>
                  <a:txBody>
                    <a:bodyPr/>
                    <a:lstStyle/>
                    <a:p>
                      <a:pPr algn="l" fontAlgn="b"/>
                      <a:r>
                        <a:rPr lang="en-GB" sz="2600" b="1" i="0" u="none" strike="noStrike" dirty="0">
                          <a:solidFill>
                            <a:srgbClr val="000000"/>
                          </a:solidFill>
                          <a:effectLst/>
                          <a:latin typeface="Times New Roman" panose="02020603050405020304" pitchFamily="18" charset="0"/>
                        </a:rPr>
                        <a:t>Total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2600" b="1" i="0" u="none" strike="noStrike" dirty="0">
                          <a:solidFill>
                            <a:srgbClr val="000000"/>
                          </a:solidFill>
                          <a:effectLst/>
                          <a:latin typeface="Times New Roman" panose="02020603050405020304" pitchFamily="18" charset="0"/>
                        </a:rPr>
                        <a:t>128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2600" b="1" i="0" u="none" strike="noStrike" dirty="0">
                          <a:solidFill>
                            <a:srgbClr val="000000"/>
                          </a:solidFill>
                          <a:effectLst/>
                          <a:latin typeface="Calibri" panose="020F0502020204030204" pitchFamily="34" charset="0"/>
                        </a:rPr>
                        <a:t>11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2600" b="1" i="0" u="none" strike="noStrike" dirty="0">
                          <a:solidFill>
                            <a:srgbClr val="000000"/>
                          </a:solidFill>
                          <a:effectLst/>
                          <a:latin typeface="Times New Roman" panose="02020603050405020304" pitchFamily="18" charset="0"/>
                        </a:rPr>
                        <a:t>120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2600" b="1" i="0" u="none" strike="noStrike" dirty="0">
                          <a:solidFill>
                            <a:srgbClr val="000000"/>
                          </a:solidFill>
                          <a:effectLst/>
                          <a:latin typeface="Times New Roman" panose="02020603050405020304" pitchFamily="18" charset="0"/>
                        </a:rPr>
                        <a:t>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163320"/>
                  </a:ext>
                </a:extLst>
              </a:tr>
            </a:tbl>
          </a:graphicData>
        </a:graphic>
      </p:graphicFrame>
      <p:sp>
        <p:nvSpPr>
          <p:cNvPr id="5" name="Rectangle: Rounded Corners 4">
            <a:extLst>
              <a:ext uri="{FF2B5EF4-FFF2-40B4-BE49-F238E27FC236}">
                <a16:creationId xmlns:a16="http://schemas.microsoft.com/office/drawing/2014/main" id="{207FC4D2-EA9C-C8BD-45F6-781896CE2511}"/>
              </a:ext>
            </a:extLst>
          </p:cNvPr>
          <p:cNvSpPr/>
          <p:nvPr/>
        </p:nvSpPr>
        <p:spPr>
          <a:xfrm>
            <a:off x="5257800" y="6295292"/>
            <a:ext cx="4290646" cy="40686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C94AC9F5-8D67-A4C8-3C46-F5803E7E76DD}"/>
              </a:ext>
            </a:extLst>
          </p:cNvPr>
          <p:cNvSpPr/>
          <p:nvPr/>
        </p:nvSpPr>
        <p:spPr>
          <a:xfrm>
            <a:off x="2778369" y="5064369"/>
            <a:ext cx="6770077" cy="12309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C0D61DD6-B216-3D8F-B683-DF275897E8C2}"/>
              </a:ext>
            </a:extLst>
          </p:cNvPr>
          <p:cNvSpPr/>
          <p:nvPr/>
        </p:nvSpPr>
        <p:spPr>
          <a:xfrm>
            <a:off x="2778369" y="2602523"/>
            <a:ext cx="6770077" cy="12309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052979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BD42-4D4F-C1F5-92D1-71B3C1FFFEF5}"/>
              </a:ext>
            </a:extLst>
          </p:cNvPr>
          <p:cNvSpPr>
            <a:spLocks noGrp="1"/>
          </p:cNvSpPr>
          <p:nvPr>
            <p:ph type="title"/>
          </p:nvPr>
        </p:nvSpPr>
        <p:spPr/>
        <p:txBody>
          <a:bodyPr/>
          <a:lstStyle/>
          <a:p>
            <a:r>
              <a:rPr lang="en-GB" dirty="0">
                <a:latin typeface="Helvetica Neue Thin" panose="020B0403020202020204"/>
              </a:rPr>
              <a:t>RQ3 Findings</a:t>
            </a:r>
          </a:p>
        </p:txBody>
      </p:sp>
      <p:pic>
        <p:nvPicPr>
          <p:cNvPr id="5" name="Graphic 4">
            <a:extLst>
              <a:ext uri="{FF2B5EF4-FFF2-40B4-BE49-F238E27FC236}">
                <a16:creationId xmlns:a16="http://schemas.microsoft.com/office/drawing/2014/main" id="{493D5093-5082-928B-D1B0-6E3D64DF0D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3322" y="1532426"/>
            <a:ext cx="9046723" cy="5167312"/>
          </a:xfrm>
          <a:prstGeom prst="rect">
            <a:avLst/>
          </a:prstGeom>
        </p:spPr>
      </p:pic>
      <p:sp>
        <p:nvSpPr>
          <p:cNvPr id="6" name="Oval 5">
            <a:extLst>
              <a:ext uri="{FF2B5EF4-FFF2-40B4-BE49-F238E27FC236}">
                <a16:creationId xmlns:a16="http://schemas.microsoft.com/office/drawing/2014/main" id="{4EE1FA90-2686-FD13-642E-22747E0E9E39}"/>
              </a:ext>
            </a:extLst>
          </p:cNvPr>
          <p:cNvSpPr/>
          <p:nvPr/>
        </p:nvSpPr>
        <p:spPr>
          <a:xfrm>
            <a:off x="6096000" y="4607169"/>
            <a:ext cx="3012831" cy="188570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6D34DE5C-666C-312A-6985-9D0D9305DCDA}"/>
              </a:ext>
            </a:extLst>
          </p:cNvPr>
          <p:cNvSpPr/>
          <p:nvPr/>
        </p:nvSpPr>
        <p:spPr>
          <a:xfrm>
            <a:off x="7561385" y="4607169"/>
            <a:ext cx="1371600" cy="188570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B3EA76D-41F7-D29D-7C22-5172CFD45E09}"/>
              </a:ext>
            </a:extLst>
          </p:cNvPr>
          <p:cNvSpPr/>
          <p:nvPr/>
        </p:nvSpPr>
        <p:spPr>
          <a:xfrm>
            <a:off x="6236672" y="4618889"/>
            <a:ext cx="1371600" cy="188570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318529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67F6-9C72-2A28-C0D6-07D4EB8A6897}"/>
              </a:ext>
            </a:extLst>
          </p:cNvPr>
          <p:cNvSpPr>
            <a:spLocks noGrp="1"/>
          </p:cNvSpPr>
          <p:nvPr>
            <p:ph type="title"/>
          </p:nvPr>
        </p:nvSpPr>
        <p:spPr>
          <a:xfrm>
            <a:off x="961292" y="2766218"/>
            <a:ext cx="10515600" cy="1325563"/>
          </a:xfrm>
        </p:spPr>
        <p:txBody>
          <a:bodyPr/>
          <a:lstStyle/>
          <a:p>
            <a:r>
              <a:rPr lang="en-GB" dirty="0">
                <a:latin typeface="Helvetica Neue Thin" panose="020B0403020202020204"/>
              </a:rPr>
              <a:t>So what…</a:t>
            </a:r>
          </a:p>
        </p:txBody>
      </p:sp>
    </p:spTree>
    <p:extLst>
      <p:ext uri="{BB962C8B-B14F-4D97-AF65-F5344CB8AC3E}">
        <p14:creationId xmlns:p14="http://schemas.microsoft.com/office/powerpoint/2010/main" val="38217568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8122D-EAD6-E2EE-9DEB-04EA5CA23CDA}"/>
              </a:ext>
            </a:extLst>
          </p:cNvPr>
          <p:cNvSpPr>
            <a:spLocks noGrp="1"/>
          </p:cNvSpPr>
          <p:nvPr>
            <p:ph idx="1"/>
          </p:nvPr>
        </p:nvSpPr>
        <p:spPr>
          <a:xfrm>
            <a:off x="838200" y="334108"/>
            <a:ext cx="10515600" cy="5842855"/>
          </a:xfrm>
        </p:spPr>
        <p:txBody>
          <a:bodyPr>
            <a:normAutofit/>
          </a:bodyPr>
          <a:lstStyle/>
          <a:p>
            <a:r>
              <a:rPr lang="en-GB" sz="2200" dirty="0">
                <a:latin typeface="Helvetica Neue Thin" panose="020B0403020202020204"/>
              </a:rPr>
              <a:t>It’s not as bad as reported</a:t>
            </a:r>
          </a:p>
          <a:p>
            <a:r>
              <a:rPr lang="en-GB" sz="2200" dirty="0">
                <a:latin typeface="Helvetica Neue Thin" panose="020B0403020202020204"/>
              </a:rPr>
              <a:t>Good news doesn’t sell papers or get clicks. </a:t>
            </a:r>
          </a:p>
          <a:p>
            <a:r>
              <a:rPr lang="en-GB" sz="2200" dirty="0">
                <a:latin typeface="Helvetica Neue Thin" panose="020B0403020202020204"/>
              </a:rPr>
              <a:t>This longitudinal and systematic approach fills the need of understanding the effectiveness of this methodology and develops measures along common widely understood principles </a:t>
            </a:r>
            <a:r>
              <a:rPr lang="en-GB" sz="1800" dirty="0">
                <a:latin typeface="Helvetica Neue Thin" panose="020B0403020202020204"/>
              </a:rPr>
              <a:t>(Findley &amp; Sparks, 2012).</a:t>
            </a:r>
          </a:p>
          <a:p>
            <a:r>
              <a:rPr lang="en-GB" sz="2200" dirty="0">
                <a:latin typeface="Helvetica Neue Thin" panose="020B0403020202020204"/>
              </a:rPr>
              <a:t>This study gives a clear indication from looking at the balance of the opening and closing, which parts of the borough are most at risk. </a:t>
            </a:r>
          </a:p>
          <a:p>
            <a:r>
              <a:rPr lang="en-GB" sz="2200" dirty="0">
                <a:latin typeface="Helvetica Neue Thin" panose="020B0403020202020204"/>
              </a:rPr>
              <a:t>It sets a contradictory case for independent stores to compete with online giants. </a:t>
            </a:r>
          </a:p>
          <a:p>
            <a:r>
              <a:rPr lang="en-GB" sz="2200" dirty="0">
                <a:latin typeface="Helvetica Neue Thin" panose="020B0403020202020204"/>
              </a:rPr>
              <a:t>They are already getting a good strategy for opening on the high street in the first place. </a:t>
            </a:r>
          </a:p>
          <a:p>
            <a:r>
              <a:rPr lang="en-GB" sz="2200" dirty="0">
                <a:latin typeface="Helvetica Neue Thin" panose="020B0403020202020204"/>
              </a:rPr>
              <a:t>Businesses in Lewisham want help in scaling their online platforms. This kind of insight can feed into their strategy. </a:t>
            </a:r>
          </a:p>
          <a:p>
            <a:r>
              <a:rPr lang="en-GB" sz="2200" dirty="0">
                <a:latin typeface="Helvetica Neue Thin" panose="020B0403020202020204"/>
              </a:rPr>
              <a:t>The innovation displayed online, looks like they need a store and therefore businesses are saying they need to be on the high street. </a:t>
            </a:r>
          </a:p>
        </p:txBody>
      </p:sp>
    </p:spTree>
    <p:extLst>
      <p:ext uri="{BB962C8B-B14F-4D97-AF65-F5344CB8AC3E}">
        <p14:creationId xmlns:p14="http://schemas.microsoft.com/office/powerpoint/2010/main" val="2726357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71631-98FD-6934-CD17-78E90D55A673}"/>
              </a:ext>
            </a:extLst>
          </p:cNvPr>
          <p:cNvSpPr>
            <a:spLocks noGrp="1"/>
          </p:cNvSpPr>
          <p:nvPr>
            <p:ph type="title"/>
          </p:nvPr>
        </p:nvSpPr>
        <p:spPr/>
        <p:txBody>
          <a:bodyPr/>
          <a:lstStyle/>
          <a:p>
            <a:r>
              <a:rPr lang="en-GB" dirty="0">
                <a:latin typeface="Helvetica Neue Thin" panose="020B0403020202020204"/>
              </a:rPr>
              <a:t>What are we going to do next</a:t>
            </a:r>
          </a:p>
        </p:txBody>
      </p:sp>
      <p:sp>
        <p:nvSpPr>
          <p:cNvPr id="3" name="Content Placeholder 2">
            <a:extLst>
              <a:ext uri="{FF2B5EF4-FFF2-40B4-BE49-F238E27FC236}">
                <a16:creationId xmlns:a16="http://schemas.microsoft.com/office/drawing/2014/main" id="{73EB1AE9-C0F2-D736-E5F4-9588E216DF2F}"/>
              </a:ext>
            </a:extLst>
          </p:cNvPr>
          <p:cNvSpPr>
            <a:spLocks noGrp="1"/>
          </p:cNvSpPr>
          <p:nvPr>
            <p:ph idx="1"/>
          </p:nvPr>
        </p:nvSpPr>
        <p:spPr/>
        <p:txBody>
          <a:bodyPr/>
          <a:lstStyle/>
          <a:p>
            <a:r>
              <a:rPr lang="en-GB" dirty="0">
                <a:latin typeface="Helvetica Neue Thin" panose="020B0403020202020204"/>
              </a:rPr>
              <a:t>Continue for years. </a:t>
            </a:r>
          </a:p>
          <a:p>
            <a:r>
              <a:rPr lang="en-GB" dirty="0">
                <a:latin typeface="Helvetica Neue Thin" panose="020B0403020202020204"/>
              </a:rPr>
              <a:t>Extend to Rye Lane and different cities. </a:t>
            </a:r>
          </a:p>
          <a:p>
            <a:r>
              <a:rPr lang="en-GB" dirty="0">
                <a:latin typeface="Helvetica Neue Thin" panose="020B0403020202020204"/>
              </a:rPr>
              <a:t>Extend to Malls. </a:t>
            </a:r>
          </a:p>
          <a:p>
            <a:endParaRPr lang="en-GB" dirty="0">
              <a:latin typeface="Helvetica Neue Thin" panose="020B0403020202020204"/>
            </a:endParaRPr>
          </a:p>
          <a:p>
            <a:r>
              <a:rPr lang="en-GB" dirty="0">
                <a:latin typeface="Helvetica Neue Thin" panose="020B0403020202020204"/>
              </a:rPr>
              <a:t>Develop a metric. </a:t>
            </a:r>
          </a:p>
        </p:txBody>
      </p:sp>
    </p:spTree>
    <p:extLst>
      <p:ext uri="{BB962C8B-B14F-4D97-AF65-F5344CB8AC3E}">
        <p14:creationId xmlns:p14="http://schemas.microsoft.com/office/powerpoint/2010/main" val="13008384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C87C-78C6-FAAD-8676-CA990FCCD09D}"/>
              </a:ext>
            </a:extLst>
          </p:cNvPr>
          <p:cNvSpPr>
            <a:spLocks noGrp="1"/>
          </p:cNvSpPr>
          <p:nvPr>
            <p:ph type="title"/>
          </p:nvPr>
        </p:nvSpPr>
        <p:spPr>
          <a:xfrm>
            <a:off x="838200" y="2229095"/>
            <a:ext cx="10515600" cy="1325563"/>
          </a:xfrm>
        </p:spPr>
        <p:txBody>
          <a:bodyPr/>
          <a:lstStyle/>
          <a:p>
            <a:r>
              <a:rPr lang="en-GB" dirty="0">
                <a:latin typeface="Helvetica Neue Thin" panose="020B0403020202020204"/>
              </a:rPr>
              <a:t>Thank You</a:t>
            </a:r>
          </a:p>
        </p:txBody>
      </p:sp>
      <p:sp>
        <p:nvSpPr>
          <p:cNvPr id="3" name="Content Placeholder 2">
            <a:extLst>
              <a:ext uri="{FF2B5EF4-FFF2-40B4-BE49-F238E27FC236}">
                <a16:creationId xmlns:a16="http://schemas.microsoft.com/office/drawing/2014/main" id="{A0316580-C06E-E67A-49FF-2875F5A00B77}"/>
              </a:ext>
            </a:extLst>
          </p:cNvPr>
          <p:cNvSpPr>
            <a:spLocks noGrp="1"/>
          </p:cNvSpPr>
          <p:nvPr>
            <p:ph idx="1"/>
          </p:nvPr>
        </p:nvSpPr>
        <p:spPr>
          <a:xfrm>
            <a:off x="838200" y="5521569"/>
            <a:ext cx="10515600" cy="655394"/>
          </a:xfrm>
        </p:spPr>
        <p:txBody>
          <a:bodyPr/>
          <a:lstStyle/>
          <a:p>
            <a:pPr marL="0" indent="0">
              <a:buNone/>
            </a:pPr>
            <a:r>
              <a:rPr lang="en-GB" dirty="0">
                <a:latin typeface="Helvetica Neue Thin" panose="020B0403020202020204"/>
              </a:rPr>
              <a:t>Kamran Khan | </a:t>
            </a:r>
            <a:r>
              <a:rPr lang="en-GB" dirty="0">
                <a:latin typeface="Helvetica Neue Thin" panose="020B0403020202020204"/>
                <a:hlinkClick r:id="rId2"/>
              </a:rPr>
              <a:t>khank27@lsbu.ac.uk</a:t>
            </a:r>
            <a:r>
              <a:rPr lang="en-GB" dirty="0">
                <a:latin typeface="Helvetica Neue Thin" panose="020B0403020202020204"/>
              </a:rPr>
              <a:t> </a:t>
            </a:r>
          </a:p>
        </p:txBody>
      </p:sp>
    </p:spTree>
    <p:extLst>
      <p:ext uri="{BB962C8B-B14F-4D97-AF65-F5344CB8AC3E}">
        <p14:creationId xmlns:p14="http://schemas.microsoft.com/office/powerpoint/2010/main" val="1205704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98C7-3ADC-CF84-D1BC-1B5A621DBC96}"/>
              </a:ext>
            </a:extLst>
          </p:cNvPr>
          <p:cNvSpPr>
            <a:spLocks noGrp="1"/>
          </p:cNvSpPr>
          <p:nvPr>
            <p:ph type="title"/>
          </p:nvPr>
        </p:nvSpPr>
        <p:spPr/>
        <p:txBody>
          <a:bodyPr/>
          <a:lstStyle/>
          <a:p>
            <a:r>
              <a:rPr lang="en-GB" dirty="0"/>
              <a:t>Is the High Street Really Dying?</a:t>
            </a:r>
          </a:p>
        </p:txBody>
      </p:sp>
      <p:pic>
        <p:nvPicPr>
          <p:cNvPr id="4" name="Picture 3">
            <a:extLst>
              <a:ext uri="{FF2B5EF4-FFF2-40B4-BE49-F238E27FC236}">
                <a16:creationId xmlns:a16="http://schemas.microsoft.com/office/drawing/2014/main" id="{59589818-9FD5-F9D3-A5A2-B2AAFD2D9FD0}"/>
              </a:ext>
            </a:extLst>
          </p:cNvPr>
          <p:cNvPicPr>
            <a:picLocks noChangeAspect="1"/>
          </p:cNvPicPr>
          <p:nvPr/>
        </p:nvPicPr>
        <p:blipFill rotWithShape="1">
          <a:blip r:embed="rId2"/>
          <a:srcRect l="20217" t="10223" r="33979" b="19985"/>
          <a:stretch/>
        </p:blipFill>
        <p:spPr>
          <a:xfrm>
            <a:off x="378710" y="1981520"/>
            <a:ext cx="2512045" cy="2152033"/>
          </a:xfrm>
          <a:prstGeom prst="rect">
            <a:avLst/>
          </a:prstGeom>
        </p:spPr>
      </p:pic>
      <p:sp>
        <p:nvSpPr>
          <p:cNvPr id="5" name="TextBox 4">
            <a:extLst>
              <a:ext uri="{FF2B5EF4-FFF2-40B4-BE49-F238E27FC236}">
                <a16:creationId xmlns:a16="http://schemas.microsoft.com/office/drawing/2014/main" id="{7FC4171D-99ED-F65E-B4A1-980CDEF5A973}"/>
              </a:ext>
            </a:extLst>
          </p:cNvPr>
          <p:cNvSpPr txBox="1"/>
          <p:nvPr/>
        </p:nvSpPr>
        <p:spPr>
          <a:xfrm>
            <a:off x="378710" y="4285886"/>
            <a:ext cx="1802295" cy="646331"/>
          </a:xfrm>
          <a:prstGeom prst="rect">
            <a:avLst/>
          </a:prstGeom>
          <a:noFill/>
        </p:spPr>
        <p:txBody>
          <a:bodyPr wrap="square" rtlCol="0">
            <a:spAutoFit/>
          </a:bodyPr>
          <a:lstStyle/>
          <a:p>
            <a:r>
              <a:rPr lang="en-GB" b="1" i="1" dirty="0">
                <a:latin typeface="Helvetica Neue Thin" panose="020B0403020202020204"/>
              </a:rPr>
              <a:t>(Partridge, 2023)</a:t>
            </a:r>
          </a:p>
        </p:txBody>
      </p:sp>
      <p:pic>
        <p:nvPicPr>
          <p:cNvPr id="17" name="Picture 16">
            <a:extLst>
              <a:ext uri="{FF2B5EF4-FFF2-40B4-BE49-F238E27FC236}">
                <a16:creationId xmlns:a16="http://schemas.microsoft.com/office/drawing/2014/main" id="{C22682BB-9192-D21E-30AF-E6C618B970C8}"/>
              </a:ext>
            </a:extLst>
          </p:cNvPr>
          <p:cNvPicPr>
            <a:picLocks noChangeAspect="1"/>
          </p:cNvPicPr>
          <p:nvPr/>
        </p:nvPicPr>
        <p:blipFill rotWithShape="1">
          <a:blip r:embed="rId3"/>
          <a:srcRect l="5498" t="10516" r="39130" b="64065"/>
          <a:stretch/>
        </p:blipFill>
        <p:spPr>
          <a:xfrm>
            <a:off x="3585861" y="1981520"/>
            <a:ext cx="4108698" cy="1060434"/>
          </a:xfrm>
          <a:prstGeom prst="rect">
            <a:avLst/>
          </a:prstGeom>
        </p:spPr>
      </p:pic>
      <p:sp>
        <p:nvSpPr>
          <p:cNvPr id="18" name="TextBox 17">
            <a:extLst>
              <a:ext uri="{FF2B5EF4-FFF2-40B4-BE49-F238E27FC236}">
                <a16:creationId xmlns:a16="http://schemas.microsoft.com/office/drawing/2014/main" id="{ED741E07-F471-96AA-67E4-86DF89994165}"/>
              </a:ext>
            </a:extLst>
          </p:cNvPr>
          <p:cNvSpPr txBox="1"/>
          <p:nvPr/>
        </p:nvSpPr>
        <p:spPr>
          <a:xfrm>
            <a:off x="3731092" y="3231903"/>
            <a:ext cx="2032453" cy="369332"/>
          </a:xfrm>
          <a:prstGeom prst="rect">
            <a:avLst/>
          </a:prstGeom>
          <a:noFill/>
        </p:spPr>
        <p:txBody>
          <a:bodyPr wrap="square">
            <a:spAutoFit/>
          </a:bodyPr>
          <a:lstStyle/>
          <a:p>
            <a:r>
              <a:rPr lang="en-GB" b="1" dirty="0">
                <a:latin typeface="Helvetica Neue Thin" panose="020B0403020202020204"/>
              </a:rPr>
              <a:t>(Onita, 2023)</a:t>
            </a:r>
          </a:p>
        </p:txBody>
      </p:sp>
      <p:pic>
        <p:nvPicPr>
          <p:cNvPr id="23" name="Picture 22">
            <a:extLst>
              <a:ext uri="{FF2B5EF4-FFF2-40B4-BE49-F238E27FC236}">
                <a16:creationId xmlns:a16="http://schemas.microsoft.com/office/drawing/2014/main" id="{D25B9A24-265A-67EC-893A-E67C0BEBA316}"/>
              </a:ext>
            </a:extLst>
          </p:cNvPr>
          <p:cNvPicPr>
            <a:picLocks noChangeAspect="1"/>
          </p:cNvPicPr>
          <p:nvPr/>
        </p:nvPicPr>
        <p:blipFill rotWithShape="1">
          <a:blip r:embed="rId4"/>
          <a:srcRect l="6875" t="11263" r="33798" b="60005"/>
          <a:stretch/>
        </p:blipFill>
        <p:spPr>
          <a:xfrm>
            <a:off x="3591116" y="4172947"/>
            <a:ext cx="4344858" cy="1183041"/>
          </a:xfrm>
          <a:prstGeom prst="rect">
            <a:avLst/>
          </a:prstGeom>
        </p:spPr>
      </p:pic>
      <p:sp>
        <p:nvSpPr>
          <p:cNvPr id="24" name="TextBox 23">
            <a:extLst>
              <a:ext uri="{FF2B5EF4-FFF2-40B4-BE49-F238E27FC236}">
                <a16:creationId xmlns:a16="http://schemas.microsoft.com/office/drawing/2014/main" id="{9ED86CB5-B4FB-54A6-08AB-7F372B8C7968}"/>
              </a:ext>
            </a:extLst>
          </p:cNvPr>
          <p:cNvSpPr txBox="1"/>
          <p:nvPr/>
        </p:nvSpPr>
        <p:spPr>
          <a:xfrm>
            <a:off x="3591116" y="5545937"/>
            <a:ext cx="2032453" cy="646331"/>
          </a:xfrm>
          <a:prstGeom prst="rect">
            <a:avLst/>
          </a:prstGeom>
          <a:noFill/>
        </p:spPr>
        <p:txBody>
          <a:bodyPr wrap="square">
            <a:spAutoFit/>
          </a:bodyPr>
          <a:lstStyle/>
          <a:p>
            <a:r>
              <a:rPr lang="en-GB" b="1" dirty="0">
                <a:latin typeface="Helvetica Neue Thin" panose="020B0403020202020204"/>
              </a:rPr>
              <a:t>(Centre of Retail Research, 2023)</a:t>
            </a:r>
          </a:p>
        </p:txBody>
      </p:sp>
      <p:pic>
        <p:nvPicPr>
          <p:cNvPr id="26" name="Picture 25">
            <a:extLst>
              <a:ext uri="{FF2B5EF4-FFF2-40B4-BE49-F238E27FC236}">
                <a16:creationId xmlns:a16="http://schemas.microsoft.com/office/drawing/2014/main" id="{28434682-37BA-00C2-0751-A30BE0255D50}"/>
              </a:ext>
            </a:extLst>
          </p:cNvPr>
          <p:cNvPicPr>
            <a:picLocks noChangeAspect="1"/>
          </p:cNvPicPr>
          <p:nvPr/>
        </p:nvPicPr>
        <p:blipFill rotWithShape="1">
          <a:blip r:embed="rId5"/>
          <a:srcRect l="16586" t="47306" r="33798" b="9688"/>
          <a:stretch/>
        </p:blipFill>
        <p:spPr>
          <a:xfrm>
            <a:off x="8264768" y="2630842"/>
            <a:ext cx="3396121" cy="1655044"/>
          </a:xfrm>
          <a:prstGeom prst="rect">
            <a:avLst/>
          </a:prstGeom>
        </p:spPr>
      </p:pic>
      <p:sp>
        <p:nvSpPr>
          <p:cNvPr id="27" name="TextBox 26">
            <a:extLst>
              <a:ext uri="{FF2B5EF4-FFF2-40B4-BE49-F238E27FC236}">
                <a16:creationId xmlns:a16="http://schemas.microsoft.com/office/drawing/2014/main" id="{41A6051E-F863-7B40-DB14-E5F8C28023D1}"/>
              </a:ext>
            </a:extLst>
          </p:cNvPr>
          <p:cNvSpPr txBox="1"/>
          <p:nvPr/>
        </p:nvSpPr>
        <p:spPr>
          <a:xfrm>
            <a:off x="8187931" y="4395135"/>
            <a:ext cx="2032453" cy="369332"/>
          </a:xfrm>
          <a:prstGeom prst="rect">
            <a:avLst/>
          </a:prstGeom>
          <a:noFill/>
        </p:spPr>
        <p:txBody>
          <a:bodyPr wrap="square">
            <a:spAutoFit/>
          </a:bodyPr>
          <a:lstStyle/>
          <a:p>
            <a:r>
              <a:rPr lang="en-GB" b="1" dirty="0">
                <a:latin typeface="Helvetica Neue Thin" panose="020B0403020202020204"/>
              </a:rPr>
              <a:t>(</a:t>
            </a:r>
            <a:r>
              <a:rPr lang="en-GB" b="1" dirty="0" err="1">
                <a:latin typeface="Helvetica Neue Thin" panose="020B0403020202020204"/>
              </a:rPr>
              <a:t>Kollewe</a:t>
            </a:r>
            <a:r>
              <a:rPr lang="en-GB" b="1" dirty="0">
                <a:latin typeface="Helvetica Neue Thin" panose="020B0403020202020204"/>
              </a:rPr>
              <a:t>, 2023)</a:t>
            </a:r>
          </a:p>
        </p:txBody>
      </p:sp>
    </p:spTree>
    <p:extLst>
      <p:ext uri="{BB962C8B-B14F-4D97-AF65-F5344CB8AC3E}">
        <p14:creationId xmlns:p14="http://schemas.microsoft.com/office/powerpoint/2010/main" val="1511904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BB8F1-B6C3-E2B5-5AA3-9BE7C0C8D940}"/>
              </a:ext>
            </a:extLst>
          </p:cNvPr>
          <p:cNvSpPr>
            <a:spLocks noGrp="1"/>
          </p:cNvSpPr>
          <p:nvPr>
            <p:ph idx="1"/>
          </p:nvPr>
        </p:nvSpPr>
        <p:spPr>
          <a:xfrm>
            <a:off x="838200" y="2107096"/>
            <a:ext cx="5801139" cy="4069867"/>
          </a:xfrm>
        </p:spPr>
        <p:txBody>
          <a:bodyPr/>
          <a:lstStyle/>
          <a:p>
            <a:pPr marL="0" indent="0" algn="l">
              <a:buNone/>
            </a:pPr>
            <a:r>
              <a:rPr lang="en-GB" sz="2400" b="1" i="0" dirty="0">
                <a:solidFill>
                  <a:schemeClr val="accent2"/>
                </a:solidFill>
                <a:effectLst/>
                <a:latin typeface="Helvetica Neue Thin" panose="020B0403020202020204"/>
              </a:rPr>
              <a:t>Business open as well as close, but at different rates and in different modes.</a:t>
            </a:r>
          </a:p>
          <a:p>
            <a:pPr marL="0" indent="0" algn="l">
              <a:buNone/>
            </a:pPr>
            <a:endParaRPr lang="en-GB" sz="2400" b="0" i="0" dirty="0">
              <a:solidFill>
                <a:srgbClr val="242424"/>
              </a:solidFill>
              <a:effectLst/>
              <a:latin typeface="Helvetica Neue Thin" panose="020B0403020202020204"/>
            </a:endParaRPr>
          </a:p>
          <a:p>
            <a:pPr marL="0" indent="0" algn="l">
              <a:buNone/>
            </a:pPr>
            <a:r>
              <a:rPr lang="en-GB" sz="2400" b="0" i="0" dirty="0">
                <a:solidFill>
                  <a:srgbClr val="242424"/>
                </a:solidFill>
                <a:effectLst/>
                <a:latin typeface="Helvetica Neue Thin" panose="020B0403020202020204"/>
              </a:rPr>
              <a:t>Planners and managers need to know if the high street or town </a:t>
            </a:r>
            <a:r>
              <a:rPr lang="en-GB" sz="2400" b="0" i="0" dirty="0" err="1">
                <a:solidFill>
                  <a:srgbClr val="242424"/>
                </a:solidFill>
                <a:effectLst/>
                <a:latin typeface="Helvetica Neue Thin" panose="020B0403020202020204"/>
              </a:rPr>
              <a:t>center</a:t>
            </a:r>
            <a:r>
              <a:rPr lang="en-GB" sz="2400" b="0" i="0" dirty="0">
                <a:solidFill>
                  <a:srgbClr val="242424"/>
                </a:solidFill>
                <a:effectLst/>
                <a:latin typeface="Helvetica Neue Thin" panose="020B0403020202020204"/>
              </a:rPr>
              <a:t> is in decline, or just changing. </a:t>
            </a:r>
          </a:p>
          <a:p>
            <a:pPr marL="0" indent="0">
              <a:buNone/>
            </a:pPr>
            <a:endParaRPr lang="en-GB" dirty="0"/>
          </a:p>
        </p:txBody>
      </p:sp>
      <p:grpSp>
        <p:nvGrpSpPr>
          <p:cNvPr id="4" name="Group 3">
            <a:extLst>
              <a:ext uri="{FF2B5EF4-FFF2-40B4-BE49-F238E27FC236}">
                <a16:creationId xmlns:a16="http://schemas.microsoft.com/office/drawing/2014/main" id="{32E00DE2-A23B-3251-F7AD-DB6134B402FA}"/>
              </a:ext>
            </a:extLst>
          </p:cNvPr>
          <p:cNvGrpSpPr/>
          <p:nvPr/>
        </p:nvGrpSpPr>
        <p:grpSpPr>
          <a:xfrm>
            <a:off x="7063409" y="1590262"/>
            <a:ext cx="4638260" cy="3945480"/>
            <a:chOff x="4157614" y="274983"/>
            <a:chExt cx="6870870" cy="5196035"/>
          </a:xfrm>
        </p:grpSpPr>
        <p:pic>
          <p:nvPicPr>
            <p:cNvPr id="5" name="Picture 4">
              <a:extLst>
                <a:ext uri="{FF2B5EF4-FFF2-40B4-BE49-F238E27FC236}">
                  <a16:creationId xmlns:a16="http://schemas.microsoft.com/office/drawing/2014/main" id="{3D2D2CCF-6E08-C9BB-E30B-E2E081801960}"/>
                </a:ext>
              </a:extLst>
            </p:cNvPr>
            <p:cNvPicPr>
              <a:picLocks noChangeAspect="1"/>
            </p:cNvPicPr>
            <p:nvPr/>
          </p:nvPicPr>
          <p:blipFill rotWithShape="1">
            <a:blip r:embed="rId2"/>
            <a:srcRect l="9565" t="44249" r="38153" b="41248"/>
            <a:stretch/>
          </p:blipFill>
          <p:spPr>
            <a:xfrm>
              <a:off x="4187686" y="274983"/>
              <a:ext cx="6374297" cy="994171"/>
            </a:xfrm>
            <a:prstGeom prst="rect">
              <a:avLst/>
            </a:prstGeom>
          </p:spPr>
        </p:pic>
        <p:pic>
          <p:nvPicPr>
            <p:cNvPr id="6" name="Picture 5">
              <a:extLst>
                <a:ext uri="{FF2B5EF4-FFF2-40B4-BE49-F238E27FC236}">
                  <a16:creationId xmlns:a16="http://schemas.microsoft.com/office/drawing/2014/main" id="{88E756CC-6214-0349-80D1-67844408BEC7}"/>
                </a:ext>
              </a:extLst>
            </p:cNvPr>
            <p:cNvPicPr>
              <a:picLocks noChangeAspect="1"/>
            </p:cNvPicPr>
            <p:nvPr/>
          </p:nvPicPr>
          <p:blipFill rotWithShape="1">
            <a:blip r:embed="rId3"/>
            <a:srcRect l="10327" t="24994" r="38152" b="19406"/>
            <a:stretch/>
          </p:blipFill>
          <p:spPr>
            <a:xfrm>
              <a:off x="4187686" y="1423338"/>
              <a:ext cx="2166507" cy="1314504"/>
            </a:xfrm>
            <a:prstGeom prst="rect">
              <a:avLst/>
            </a:prstGeom>
          </p:spPr>
        </p:pic>
        <p:pic>
          <p:nvPicPr>
            <p:cNvPr id="7" name="Picture 6">
              <a:extLst>
                <a:ext uri="{FF2B5EF4-FFF2-40B4-BE49-F238E27FC236}">
                  <a16:creationId xmlns:a16="http://schemas.microsoft.com/office/drawing/2014/main" id="{1E54C396-171E-459C-980E-F54356EDAAD3}"/>
                </a:ext>
              </a:extLst>
            </p:cNvPr>
            <p:cNvPicPr>
              <a:picLocks noChangeAspect="1"/>
            </p:cNvPicPr>
            <p:nvPr/>
          </p:nvPicPr>
          <p:blipFill rotWithShape="1">
            <a:blip r:embed="rId4"/>
            <a:srcRect l="10434" t="19965" r="40000" b="30330"/>
            <a:stretch/>
          </p:blipFill>
          <p:spPr>
            <a:xfrm>
              <a:off x="6354193" y="1423338"/>
              <a:ext cx="2331442" cy="1314504"/>
            </a:xfrm>
            <a:prstGeom prst="rect">
              <a:avLst/>
            </a:prstGeom>
          </p:spPr>
        </p:pic>
        <p:pic>
          <p:nvPicPr>
            <p:cNvPr id="8" name="Picture 7">
              <a:extLst>
                <a:ext uri="{FF2B5EF4-FFF2-40B4-BE49-F238E27FC236}">
                  <a16:creationId xmlns:a16="http://schemas.microsoft.com/office/drawing/2014/main" id="{76D9928D-9A6E-77E3-3D62-72B3EE937AEF}"/>
                </a:ext>
              </a:extLst>
            </p:cNvPr>
            <p:cNvPicPr>
              <a:picLocks noChangeAspect="1"/>
            </p:cNvPicPr>
            <p:nvPr/>
          </p:nvPicPr>
          <p:blipFill rotWithShape="1">
            <a:blip r:embed="rId5"/>
            <a:srcRect l="13913" t="28589" r="42935" b="27419"/>
            <a:stretch/>
          </p:blipFill>
          <p:spPr>
            <a:xfrm>
              <a:off x="8707807" y="1423338"/>
              <a:ext cx="2293405" cy="1314504"/>
            </a:xfrm>
            <a:prstGeom prst="rect">
              <a:avLst/>
            </a:prstGeom>
          </p:spPr>
        </p:pic>
        <p:pic>
          <p:nvPicPr>
            <p:cNvPr id="9" name="Picture 8">
              <a:extLst>
                <a:ext uri="{FF2B5EF4-FFF2-40B4-BE49-F238E27FC236}">
                  <a16:creationId xmlns:a16="http://schemas.microsoft.com/office/drawing/2014/main" id="{6603479F-94DE-5E40-4B63-A4AC47B9E210}"/>
                </a:ext>
              </a:extLst>
            </p:cNvPr>
            <p:cNvPicPr>
              <a:picLocks noChangeAspect="1"/>
            </p:cNvPicPr>
            <p:nvPr/>
          </p:nvPicPr>
          <p:blipFill rotWithShape="1">
            <a:blip r:embed="rId6"/>
            <a:srcRect l="11252" t="26332" r="38904" b="24849"/>
            <a:stretch/>
          </p:blipFill>
          <p:spPr>
            <a:xfrm>
              <a:off x="4157615" y="2737842"/>
              <a:ext cx="2196578" cy="1209564"/>
            </a:xfrm>
            <a:prstGeom prst="rect">
              <a:avLst/>
            </a:prstGeom>
          </p:spPr>
        </p:pic>
        <p:pic>
          <p:nvPicPr>
            <p:cNvPr id="10" name="Picture 9">
              <a:extLst>
                <a:ext uri="{FF2B5EF4-FFF2-40B4-BE49-F238E27FC236}">
                  <a16:creationId xmlns:a16="http://schemas.microsoft.com/office/drawing/2014/main" id="{2BD5D495-CBAD-1F30-F321-F73D9793A9C9}"/>
                </a:ext>
              </a:extLst>
            </p:cNvPr>
            <p:cNvPicPr>
              <a:picLocks noChangeAspect="1"/>
            </p:cNvPicPr>
            <p:nvPr/>
          </p:nvPicPr>
          <p:blipFill rotWithShape="1">
            <a:blip r:embed="rId7"/>
            <a:srcRect l="10714" t="16068" r="38690" b="37028"/>
            <a:stretch/>
          </p:blipFill>
          <p:spPr>
            <a:xfrm>
              <a:off x="6354193" y="2737843"/>
              <a:ext cx="2320677" cy="1209564"/>
            </a:xfrm>
            <a:prstGeom prst="rect">
              <a:avLst/>
            </a:prstGeom>
          </p:spPr>
        </p:pic>
        <p:pic>
          <p:nvPicPr>
            <p:cNvPr id="11" name="Picture 10">
              <a:extLst>
                <a:ext uri="{FF2B5EF4-FFF2-40B4-BE49-F238E27FC236}">
                  <a16:creationId xmlns:a16="http://schemas.microsoft.com/office/drawing/2014/main" id="{3F63E63D-3472-50A3-3669-9EA65939CD06}"/>
                </a:ext>
              </a:extLst>
            </p:cNvPr>
            <p:cNvPicPr>
              <a:picLocks noChangeAspect="1"/>
            </p:cNvPicPr>
            <p:nvPr/>
          </p:nvPicPr>
          <p:blipFill rotWithShape="1">
            <a:blip r:embed="rId8"/>
            <a:srcRect l="10834" t="21419" r="39167" b="32228"/>
            <a:stretch/>
          </p:blipFill>
          <p:spPr>
            <a:xfrm>
              <a:off x="8707807" y="2737842"/>
              <a:ext cx="2320677" cy="1209564"/>
            </a:xfrm>
            <a:prstGeom prst="rect">
              <a:avLst/>
            </a:prstGeom>
          </p:spPr>
        </p:pic>
        <p:pic>
          <p:nvPicPr>
            <p:cNvPr id="12" name="Picture 8" descr="Aldi plans to open 60 new London stores and create 2,400 new jobs | Evening  Standard">
              <a:extLst>
                <a:ext uri="{FF2B5EF4-FFF2-40B4-BE49-F238E27FC236}">
                  <a16:creationId xmlns:a16="http://schemas.microsoft.com/office/drawing/2014/main" id="{7BF64183-E2AA-D248-BAD4-C0FFA6DE13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7614" y="3990285"/>
              <a:ext cx="2196577" cy="14636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omebase Chichester | Hardware store in Chichester">
              <a:extLst>
                <a:ext uri="{FF2B5EF4-FFF2-40B4-BE49-F238E27FC236}">
                  <a16:creationId xmlns:a16="http://schemas.microsoft.com/office/drawing/2014/main" id="{39D3EFCD-6175-0548-5102-BDCC9DA3407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945"/>
            <a:stretch/>
          </p:blipFill>
          <p:spPr bwMode="auto">
            <a:xfrm>
              <a:off x="6381892" y="3970277"/>
              <a:ext cx="2292978" cy="14836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First look pictures of the new Crew Clothing store in Cambridge -  Cambridgeshire Live">
              <a:extLst>
                <a:ext uri="{FF2B5EF4-FFF2-40B4-BE49-F238E27FC236}">
                  <a16:creationId xmlns:a16="http://schemas.microsoft.com/office/drawing/2014/main" id="{F4ECE8A2-B41C-ED90-5A58-063B122A607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05318" y="3927673"/>
              <a:ext cx="2320678" cy="154334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BE265866-04AA-29C2-D290-7B8166BAEEBE}"/>
              </a:ext>
            </a:extLst>
          </p:cNvPr>
          <p:cNvSpPr txBox="1"/>
          <p:nvPr/>
        </p:nvSpPr>
        <p:spPr>
          <a:xfrm>
            <a:off x="7063409" y="5764361"/>
            <a:ext cx="1802295" cy="369332"/>
          </a:xfrm>
          <a:prstGeom prst="rect">
            <a:avLst/>
          </a:prstGeom>
          <a:noFill/>
        </p:spPr>
        <p:txBody>
          <a:bodyPr wrap="square" rtlCol="0">
            <a:spAutoFit/>
          </a:bodyPr>
          <a:lstStyle/>
          <a:p>
            <a:r>
              <a:rPr lang="en-GB" b="1" i="1" dirty="0">
                <a:latin typeface="Helvetica Neue Thin" panose="020B0403020202020204"/>
              </a:rPr>
              <a:t>(Nazir, 2022)</a:t>
            </a:r>
          </a:p>
        </p:txBody>
      </p:sp>
      <p:sp>
        <p:nvSpPr>
          <p:cNvPr id="16" name="Title 1">
            <a:extLst>
              <a:ext uri="{FF2B5EF4-FFF2-40B4-BE49-F238E27FC236}">
                <a16:creationId xmlns:a16="http://schemas.microsoft.com/office/drawing/2014/main" id="{7BCE6D33-F0D6-97D0-389B-3394EABAD30B}"/>
              </a:ext>
            </a:extLst>
          </p:cNvPr>
          <p:cNvSpPr>
            <a:spLocks noGrp="1"/>
          </p:cNvSpPr>
          <p:nvPr>
            <p:ph type="title"/>
          </p:nvPr>
        </p:nvSpPr>
        <p:spPr>
          <a:xfrm>
            <a:off x="838200" y="365125"/>
            <a:ext cx="10515600" cy="1325563"/>
          </a:xfrm>
        </p:spPr>
        <p:txBody>
          <a:bodyPr/>
          <a:lstStyle/>
          <a:p>
            <a:r>
              <a:rPr lang="en-GB" dirty="0">
                <a:latin typeface="Helvetica Neue Thin" panose="020B0403020202020204"/>
              </a:rPr>
              <a:t>But businesses are opening too… </a:t>
            </a:r>
          </a:p>
        </p:txBody>
      </p:sp>
    </p:spTree>
    <p:extLst>
      <p:ext uri="{BB962C8B-B14F-4D97-AF65-F5344CB8AC3E}">
        <p14:creationId xmlns:p14="http://schemas.microsoft.com/office/powerpoint/2010/main" val="94270056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6033-8156-E92F-4277-E743A10DD80F}"/>
              </a:ext>
            </a:extLst>
          </p:cNvPr>
          <p:cNvSpPr>
            <a:spLocks noGrp="1"/>
          </p:cNvSpPr>
          <p:nvPr>
            <p:ph type="title"/>
          </p:nvPr>
        </p:nvSpPr>
        <p:spPr>
          <a:xfrm>
            <a:off x="838200" y="-7414"/>
            <a:ext cx="10515600" cy="1325563"/>
          </a:xfrm>
        </p:spPr>
        <p:txBody>
          <a:bodyPr>
            <a:normAutofit/>
          </a:bodyPr>
          <a:lstStyle/>
          <a:p>
            <a:r>
              <a:rPr lang="en-GB" sz="3600" dirty="0">
                <a:latin typeface="Helvetica Neue Thin" panose="020B0403020202020204"/>
              </a:rPr>
              <a:t>The Online Threat…</a:t>
            </a:r>
          </a:p>
        </p:txBody>
      </p:sp>
      <p:sp>
        <p:nvSpPr>
          <p:cNvPr id="3" name="Content Placeholder 2">
            <a:extLst>
              <a:ext uri="{FF2B5EF4-FFF2-40B4-BE49-F238E27FC236}">
                <a16:creationId xmlns:a16="http://schemas.microsoft.com/office/drawing/2014/main" id="{54B3587D-0E8E-2CBD-6812-BE10BA48825A}"/>
              </a:ext>
            </a:extLst>
          </p:cNvPr>
          <p:cNvSpPr>
            <a:spLocks noGrp="1"/>
          </p:cNvSpPr>
          <p:nvPr>
            <p:ph idx="1"/>
          </p:nvPr>
        </p:nvSpPr>
        <p:spPr>
          <a:xfrm>
            <a:off x="838200" y="1192819"/>
            <a:ext cx="10515600" cy="833169"/>
          </a:xfrm>
        </p:spPr>
        <p:txBody>
          <a:bodyPr>
            <a:normAutofit/>
          </a:bodyPr>
          <a:lstStyle/>
          <a:p>
            <a:pPr marL="0" indent="0">
              <a:buNone/>
            </a:pPr>
            <a:r>
              <a:rPr lang="en-GB" b="0" i="0" dirty="0">
                <a:solidFill>
                  <a:srgbClr val="242424"/>
                </a:solidFill>
                <a:effectLst/>
                <a:latin typeface="Calibri" panose="020F0502020204030204" pitchFamily="34" charset="0"/>
              </a:rPr>
              <a:t>How should local economy managers develop a strategic response?</a:t>
            </a:r>
            <a:endParaRPr lang="en-GB" dirty="0"/>
          </a:p>
        </p:txBody>
      </p:sp>
      <p:pic>
        <p:nvPicPr>
          <p:cNvPr id="5" name="Picture 4">
            <a:extLst>
              <a:ext uri="{FF2B5EF4-FFF2-40B4-BE49-F238E27FC236}">
                <a16:creationId xmlns:a16="http://schemas.microsoft.com/office/drawing/2014/main" id="{F6B0541A-7989-ECCB-E4CC-CFC8AAB54FC7}"/>
              </a:ext>
            </a:extLst>
          </p:cNvPr>
          <p:cNvPicPr>
            <a:picLocks noChangeAspect="1"/>
          </p:cNvPicPr>
          <p:nvPr/>
        </p:nvPicPr>
        <p:blipFill rotWithShape="1">
          <a:blip r:embed="rId2"/>
          <a:srcRect l="27923" t="36520" r="36539" b="7942"/>
          <a:stretch/>
        </p:blipFill>
        <p:spPr>
          <a:xfrm>
            <a:off x="400886" y="2025988"/>
            <a:ext cx="3437291" cy="3020060"/>
          </a:xfrm>
          <a:prstGeom prst="rect">
            <a:avLst/>
          </a:prstGeom>
        </p:spPr>
      </p:pic>
      <p:pic>
        <p:nvPicPr>
          <p:cNvPr id="7" name="Picture 6">
            <a:extLst>
              <a:ext uri="{FF2B5EF4-FFF2-40B4-BE49-F238E27FC236}">
                <a16:creationId xmlns:a16="http://schemas.microsoft.com/office/drawing/2014/main" id="{6AE91422-D689-9190-B6F1-2131150DB225}"/>
              </a:ext>
            </a:extLst>
          </p:cNvPr>
          <p:cNvPicPr>
            <a:picLocks noChangeAspect="1"/>
          </p:cNvPicPr>
          <p:nvPr/>
        </p:nvPicPr>
        <p:blipFill rotWithShape="1">
          <a:blip r:embed="rId3"/>
          <a:srcRect l="31385" t="36520" r="31577" b="9911"/>
          <a:stretch/>
        </p:blipFill>
        <p:spPr>
          <a:xfrm>
            <a:off x="4544892" y="2025988"/>
            <a:ext cx="3714016" cy="3020060"/>
          </a:xfrm>
          <a:prstGeom prst="rect">
            <a:avLst/>
          </a:prstGeom>
        </p:spPr>
      </p:pic>
      <p:pic>
        <p:nvPicPr>
          <p:cNvPr id="9" name="Picture 8">
            <a:extLst>
              <a:ext uri="{FF2B5EF4-FFF2-40B4-BE49-F238E27FC236}">
                <a16:creationId xmlns:a16="http://schemas.microsoft.com/office/drawing/2014/main" id="{157C5413-8D07-FC2D-2AD5-3204FEE1406A}"/>
              </a:ext>
            </a:extLst>
          </p:cNvPr>
          <p:cNvPicPr>
            <a:picLocks noChangeAspect="1"/>
          </p:cNvPicPr>
          <p:nvPr/>
        </p:nvPicPr>
        <p:blipFill rotWithShape="1">
          <a:blip r:embed="rId4"/>
          <a:srcRect l="30231" t="33634" r="36192" b="16290"/>
          <a:stretch/>
        </p:blipFill>
        <p:spPr>
          <a:xfrm>
            <a:off x="8442770" y="2025988"/>
            <a:ext cx="3348344" cy="2807544"/>
          </a:xfrm>
          <a:prstGeom prst="rect">
            <a:avLst/>
          </a:prstGeom>
        </p:spPr>
      </p:pic>
      <p:sp>
        <p:nvSpPr>
          <p:cNvPr id="10" name="Content Placeholder 2">
            <a:extLst>
              <a:ext uri="{FF2B5EF4-FFF2-40B4-BE49-F238E27FC236}">
                <a16:creationId xmlns:a16="http://schemas.microsoft.com/office/drawing/2014/main" id="{1CDC13B7-496D-847D-BB1F-5A9646119A86}"/>
              </a:ext>
            </a:extLst>
          </p:cNvPr>
          <p:cNvSpPr txBox="1">
            <a:spLocks/>
          </p:cNvSpPr>
          <p:nvPr/>
        </p:nvSpPr>
        <p:spPr>
          <a:xfrm>
            <a:off x="400886" y="5258564"/>
            <a:ext cx="11390228" cy="83316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242424"/>
                </a:solidFill>
                <a:latin typeface="Calibri" panose="020F0502020204030204" pitchFamily="34" charset="0"/>
              </a:rPr>
              <a:t>Is it really a head-to-head competition?</a:t>
            </a:r>
          </a:p>
          <a:p>
            <a:pPr marL="0" indent="0">
              <a:buFont typeface="Arial" panose="020B0604020202020204" pitchFamily="34" charset="0"/>
              <a:buNone/>
            </a:pPr>
            <a:r>
              <a:rPr lang="en-GB" dirty="0">
                <a:solidFill>
                  <a:srgbClr val="242424"/>
                </a:solidFill>
                <a:latin typeface="Calibri" panose="020F0502020204030204" pitchFamily="34" charset="0"/>
              </a:rPr>
              <a:t>Should we be training independent business owners to develop e-commerce? </a:t>
            </a:r>
            <a:endParaRPr lang="en-GB" dirty="0"/>
          </a:p>
        </p:txBody>
      </p:sp>
    </p:spTree>
    <p:extLst>
      <p:ext uri="{BB962C8B-B14F-4D97-AF65-F5344CB8AC3E}">
        <p14:creationId xmlns:p14="http://schemas.microsoft.com/office/powerpoint/2010/main" val="406886292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02EC-0815-CA72-E3DD-1357CF0921A7}"/>
              </a:ext>
            </a:extLst>
          </p:cNvPr>
          <p:cNvSpPr>
            <a:spLocks noGrp="1"/>
          </p:cNvSpPr>
          <p:nvPr>
            <p:ph type="title"/>
          </p:nvPr>
        </p:nvSpPr>
        <p:spPr>
          <a:xfrm>
            <a:off x="838200" y="18255"/>
            <a:ext cx="10515600" cy="1325563"/>
          </a:xfrm>
        </p:spPr>
        <p:txBody>
          <a:bodyPr/>
          <a:lstStyle/>
          <a:p>
            <a:r>
              <a:rPr lang="en-GB" dirty="0">
                <a:latin typeface="Helvetica Neue Thin" panose="020B0403020202020204"/>
              </a:rPr>
              <a:t>Theoretical Underpinning</a:t>
            </a:r>
            <a:endParaRPr lang="en-GB" dirty="0"/>
          </a:p>
        </p:txBody>
      </p:sp>
      <p:sp>
        <p:nvSpPr>
          <p:cNvPr id="3" name="Content Placeholder 2">
            <a:extLst>
              <a:ext uri="{FF2B5EF4-FFF2-40B4-BE49-F238E27FC236}">
                <a16:creationId xmlns:a16="http://schemas.microsoft.com/office/drawing/2014/main" id="{57C5CA25-C9D4-98AC-384D-AB2A9E4D7EB8}"/>
              </a:ext>
            </a:extLst>
          </p:cNvPr>
          <p:cNvSpPr>
            <a:spLocks noGrp="1"/>
          </p:cNvSpPr>
          <p:nvPr>
            <p:ph idx="1"/>
          </p:nvPr>
        </p:nvSpPr>
        <p:spPr>
          <a:xfrm>
            <a:off x="334107" y="1343817"/>
            <a:ext cx="11517923" cy="5495927"/>
          </a:xfrm>
        </p:spPr>
        <p:txBody>
          <a:bodyPr>
            <a:normAutofit fontScale="85000" lnSpcReduction="20000"/>
          </a:bodyPr>
          <a:lstStyle/>
          <a:p>
            <a:pPr marL="0" indent="0">
              <a:buNone/>
            </a:pPr>
            <a:r>
              <a:rPr lang="en-GB" sz="2400" dirty="0">
                <a:latin typeface="Helvetica Neue Thin" panose="020B0403020202020204"/>
              </a:rPr>
              <a:t>The value place marketing research based on town </a:t>
            </a:r>
            <a:r>
              <a:rPr lang="en-GB" sz="2400" dirty="0" err="1">
                <a:latin typeface="Helvetica Neue Thin" panose="020B0403020202020204"/>
              </a:rPr>
              <a:t>centers</a:t>
            </a:r>
            <a:r>
              <a:rPr lang="en-GB" sz="2400" dirty="0">
                <a:latin typeface="Helvetica Neue Thin" panose="020B0403020202020204"/>
              </a:rPr>
              <a:t> provides policymakers and high street regeneration leaders, is questionable itself. The majority of town </a:t>
            </a:r>
            <a:r>
              <a:rPr lang="en-GB" sz="2400" dirty="0" err="1">
                <a:latin typeface="Helvetica Neue Thin" panose="020B0403020202020204"/>
              </a:rPr>
              <a:t>centers</a:t>
            </a:r>
            <a:r>
              <a:rPr lang="en-GB" sz="2400" dirty="0">
                <a:latin typeface="Helvetica Neue Thin" panose="020B0403020202020204"/>
              </a:rPr>
              <a:t> are modern decentralisation locations filled with corporate retailers whose support needs are incomparable to independent retailers </a:t>
            </a:r>
            <a:r>
              <a:rPr lang="en-GB" sz="1800" dirty="0">
                <a:latin typeface="Helvetica Neue Thin" panose="020B0403020202020204"/>
              </a:rPr>
              <a:t>(</a:t>
            </a:r>
            <a:r>
              <a:rPr lang="en-GB" sz="1800" dirty="0" err="1">
                <a:latin typeface="Helvetica Neue Thin" panose="020B0403020202020204"/>
              </a:rPr>
              <a:t>Hallsworth</a:t>
            </a:r>
            <a:r>
              <a:rPr lang="en-GB" sz="1800" dirty="0">
                <a:latin typeface="Helvetica Neue Thin" panose="020B0403020202020204"/>
              </a:rPr>
              <a:t>, 2010; Guy, 2011). </a:t>
            </a:r>
          </a:p>
          <a:p>
            <a:pPr marL="0" indent="0">
              <a:buNone/>
            </a:pPr>
            <a:endParaRPr lang="en-GB" sz="2400" dirty="0">
              <a:latin typeface="Helvetica Neue Thin" panose="020B0403020202020204"/>
            </a:endParaRPr>
          </a:p>
          <a:p>
            <a:pPr marL="0" indent="0">
              <a:buNone/>
            </a:pPr>
            <a:r>
              <a:rPr lang="en-GB" sz="2400" dirty="0">
                <a:latin typeface="Helvetica Neue Thin" panose="020B0403020202020204"/>
              </a:rPr>
              <a:t>The high street, which houses the majority of retailers, both national and independent, lacks knowledge and understanding of contemporary change on these locations. Both Media and academic literature place entirely too much focus on closures/vacant stores on the high street </a:t>
            </a:r>
            <a:r>
              <a:rPr lang="en-GB" sz="1800" dirty="0">
                <a:latin typeface="Helvetica Neue Thin" panose="020B0403020202020204"/>
              </a:rPr>
              <a:t>(</a:t>
            </a:r>
            <a:r>
              <a:rPr lang="en-GB" sz="1800" dirty="0">
                <a:solidFill>
                  <a:srgbClr val="000000"/>
                </a:solidFill>
                <a:effectLst/>
                <a:latin typeface="Helvetica Neue Thin" panose="020B0403020202020204"/>
                <a:ea typeface="Times New Roman" panose="02020603050405020304" pitchFamily="18" charset="0"/>
              </a:rPr>
              <a:t>Dolega &amp; Lord, 2020; Hughes &amp; Jackson, 2015)</a:t>
            </a:r>
            <a:r>
              <a:rPr lang="en-GB" sz="2400" dirty="0">
                <a:latin typeface="Helvetica Neue Thin" panose="020B0403020202020204"/>
              </a:rPr>
              <a:t> and measures that affect footfall </a:t>
            </a:r>
            <a:r>
              <a:rPr lang="en-GB" sz="1800" dirty="0">
                <a:latin typeface="Helvetica Neue Thin" panose="020B0403020202020204"/>
              </a:rPr>
              <a:t>(Zhang et al, 2019)</a:t>
            </a:r>
            <a:r>
              <a:rPr lang="en-GB" sz="2400" dirty="0">
                <a:latin typeface="Helvetica Neue Thin" panose="020B0403020202020204"/>
              </a:rPr>
              <a:t>. </a:t>
            </a:r>
          </a:p>
          <a:p>
            <a:pPr marL="0" indent="0">
              <a:buNone/>
            </a:pPr>
            <a:endParaRPr lang="en-GB" sz="2400" dirty="0">
              <a:solidFill>
                <a:srgbClr val="000000"/>
              </a:solidFill>
              <a:effectLst/>
              <a:latin typeface="Helvetica Neue Thin" panose="020B0403020202020204"/>
              <a:ea typeface="Times New Roman" panose="02020603050405020304" pitchFamily="18" charset="0"/>
            </a:endParaRPr>
          </a:p>
          <a:p>
            <a:pPr marL="0" indent="0">
              <a:buNone/>
            </a:pPr>
            <a:r>
              <a:rPr lang="en-GB" sz="2400" dirty="0">
                <a:solidFill>
                  <a:srgbClr val="000000"/>
                </a:solidFill>
                <a:effectLst/>
                <a:latin typeface="Helvetica Neue Thin" panose="020B0403020202020204"/>
                <a:ea typeface="Times New Roman" panose="02020603050405020304" pitchFamily="18" charset="0"/>
              </a:rPr>
              <a:t>But the problem of vitality is wider in scope and more nuanced than those indicators alone. </a:t>
            </a:r>
          </a:p>
          <a:p>
            <a:pPr marL="0" indent="0">
              <a:buNone/>
            </a:pPr>
            <a:endParaRPr lang="en-GB" sz="2400" dirty="0">
              <a:solidFill>
                <a:srgbClr val="000000"/>
              </a:solidFill>
              <a:latin typeface="Helvetica Neue Thin" panose="020B0403020202020204"/>
              <a:ea typeface="Times New Roman" panose="02020603050405020304" pitchFamily="18" charset="0"/>
            </a:endParaRPr>
          </a:p>
          <a:p>
            <a:pPr marL="0" indent="0">
              <a:buNone/>
            </a:pPr>
            <a:r>
              <a:rPr lang="en-GB" sz="2400" dirty="0">
                <a:solidFill>
                  <a:srgbClr val="000000"/>
                </a:solidFill>
                <a:effectLst/>
                <a:latin typeface="Helvetica Neue Thin" panose="020B0403020202020204"/>
                <a:ea typeface="Times New Roman" panose="02020603050405020304" pitchFamily="18" charset="0"/>
              </a:rPr>
              <a:t>The retail stock in town centres and high streets are constantly being replenished and are being supported by local government place marketing policies </a:t>
            </a:r>
            <a:r>
              <a:rPr lang="en-GB" sz="1800" dirty="0">
                <a:solidFill>
                  <a:srgbClr val="000000"/>
                </a:solidFill>
                <a:effectLst/>
                <a:latin typeface="Helvetica Neue Thin" panose="020B0403020202020204"/>
                <a:ea typeface="Times New Roman" panose="02020603050405020304" pitchFamily="18" charset="0"/>
              </a:rPr>
              <a:t>(</a:t>
            </a:r>
            <a:r>
              <a:rPr lang="en-GB" sz="1800" dirty="0" err="1">
                <a:solidFill>
                  <a:srgbClr val="000000"/>
                </a:solidFill>
                <a:effectLst/>
                <a:latin typeface="Helvetica Neue Thin" panose="020B0403020202020204"/>
                <a:ea typeface="Times New Roman" panose="02020603050405020304" pitchFamily="18" charset="0"/>
              </a:rPr>
              <a:t>VanHoose</a:t>
            </a:r>
            <a:r>
              <a:rPr lang="en-GB" sz="1800" dirty="0">
                <a:solidFill>
                  <a:srgbClr val="000000"/>
                </a:solidFill>
                <a:effectLst/>
                <a:latin typeface="Helvetica Neue Thin" panose="020B0403020202020204"/>
                <a:ea typeface="Times New Roman" panose="02020603050405020304" pitchFamily="18" charset="0"/>
              </a:rPr>
              <a:t> et al, 2020). </a:t>
            </a:r>
            <a:r>
              <a:rPr lang="en-GB" sz="2400" dirty="0">
                <a:solidFill>
                  <a:srgbClr val="000000"/>
                </a:solidFill>
                <a:effectLst/>
                <a:latin typeface="Helvetica Neue Thin" panose="020B0403020202020204"/>
                <a:ea typeface="Times New Roman" panose="02020603050405020304" pitchFamily="18" charset="0"/>
              </a:rPr>
              <a:t>Therefore, a fuller interpretation of vitality is only possible by considering at least three measures: vacancies, churn, and evolving business composition, in longitudinal data, across location types.</a:t>
            </a:r>
          </a:p>
          <a:p>
            <a:pPr marL="0" indent="0">
              <a:buNone/>
            </a:pPr>
            <a:endParaRPr lang="en-GB" sz="2400" dirty="0">
              <a:solidFill>
                <a:srgbClr val="000000"/>
              </a:solidFill>
              <a:effectLst/>
              <a:latin typeface="Helvetica Neue Thin" panose="020B0403020202020204"/>
              <a:ea typeface="Times New Roman" panose="02020603050405020304" pitchFamily="18" charset="0"/>
            </a:endParaRPr>
          </a:p>
          <a:p>
            <a:pPr marL="0" indent="0">
              <a:buNone/>
            </a:pPr>
            <a:r>
              <a:rPr lang="en-GB" sz="2400" dirty="0">
                <a:latin typeface="Helvetica Neue Thin" panose="020B0403020202020204"/>
              </a:rPr>
              <a:t>Similar methodology was used by </a:t>
            </a:r>
            <a:r>
              <a:rPr lang="en-GB" sz="1800" dirty="0">
                <a:latin typeface="Helvetica Neue Thin" panose="020B0403020202020204"/>
              </a:rPr>
              <a:t>Findlay and Sparks (2012)</a:t>
            </a:r>
            <a:r>
              <a:rPr lang="en-GB" sz="2400" dirty="0">
                <a:latin typeface="Helvetica Neue Thin" panose="020B0403020202020204"/>
              </a:rPr>
              <a:t> on a single high street in Glasgow, and also provided by LDC at the national level commercially. </a:t>
            </a:r>
            <a:endParaRPr lang="en-GB" sz="2400" dirty="0">
              <a:solidFill>
                <a:srgbClr val="000000"/>
              </a:solidFill>
              <a:effectLst/>
              <a:latin typeface="Helvetica Neue Thin" panose="020B0403020202020204"/>
              <a:ea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9904701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8282-BDCF-516C-4F15-E39C37A84554}"/>
              </a:ext>
            </a:extLst>
          </p:cNvPr>
          <p:cNvSpPr>
            <a:spLocks noGrp="1"/>
          </p:cNvSpPr>
          <p:nvPr>
            <p:ph type="title"/>
          </p:nvPr>
        </p:nvSpPr>
        <p:spPr>
          <a:xfrm>
            <a:off x="838200" y="0"/>
            <a:ext cx="10515600" cy="1325563"/>
          </a:xfrm>
        </p:spPr>
        <p:txBody>
          <a:bodyPr/>
          <a:lstStyle/>
          <a:p>
            <a:r>
              <a:rPr lang="en-GB" dirty="0">
                <a:latin typeface="Helvetica Neue Thin" panose="020B0403020202020204"/>
              </a:rPr>
              <a:t>Research Problem</a:t>
            </a:r>
          </a:p>
        </p:txBody>
      </p:sp>
      <p:sp>
        <p:nvSpPr>
          <p:cNvPr id="3" name="Content Placeholder 2">
            <a:extLst>
              <a:ext uri="{FF2B5EF4-FFF2-40B4-BE49-F238E27FC236}">
                <a16:creationId xmlns:a16="http://schemas.microsoft.com/office/drawing/2014/main" id="{B0548C7F-B2E4-BAC8-563B-F2F28E5DA55E}"/>
              </a:ext>
            </a:extLst>
          </p:cNvPr>
          <p:cNvSpPr>
            <a:spLocks noGrp="1"/>
          </p:cNvSpPr>
          <p:nvPr>
            <p:ph idx="1"/>
          </p:nvPr>
        </p:nvSpPr>
        <p:spPr>
          <a:xfrm>
            <a:off x="477715" y="1325563"/>
            <a:ext cx="11236569" cy="5121886"/>
          </a:xfrm>
        </p:spPr>
        <p:txBody>
          <a:bodyPr>
            <a:noAutofit/>
          </a:bodyPr>
          <a:lstStyle/>
          <a:p>
            <a:pPr marL="0" indent="0">
              <a:buNone/>
            </a:pPr>
            <a:r>
              <a:rPr lang="en-GB" sz="2000" dirty="0">
                <a:latin typeface="Helvetica Neue Thin" panose="020B0403020202020204"/>
              </a:rPr>
              <a:t>The study provided really good insights into the changes a high street has gone through but lacked the ability to determine a quantitative and comparative measure of churn and retail mix. </a:t>
            </a:r>
          </a:p>
          <a:p>
            <a:pPr marL="0" indent="0">
              <a:buNone/>
            </a:pPr>
            <a:endParaRPr lang="en-GB" sz="2000" dirty="0">
              <a:latin typeface="Helvetica Neue Thin" panose="020B0403020202020204"/>
            </a:endParaRPr>
          </a:p>
          <a:p>
            <a:pPr marL="0" indent="0">
              <a:buNone/>
            </a:pPr>
            <a:r>
              <a:rPr lang="en-GB" sz="2000" dirty="0">
                <a:latin typeface="Helvetica Neue Thin" panose="020B0403020202020204"/>
              </a:rPr>
              <a:t>Furthermore, it was unable to establish links with commonly understood principles. Extending the paper could establish a more robust link with Huff models specifically, in examining high street attributes comparatively in terms of both size and “quality”. </a:t>
            </a:r>
          </a:p>
          <a:p>
            <a:pPr marL="0" indent="0">
              <a:buNone/>
            </a:pPr>
            <a:endParaRPr lang="en-GB" sz="2000" dirty="0">
              <a:latin typeface="Helvetica Neue Thin" panose="020B0403020202020204"/>
            </a:endParaRPr>
          </a:p>
          <a:p>
            <a:pPr marL="0" indent="0">
              <a:buNone/>
            </a:pPr>
            <a:r>
              <a:rPr lang="en-GB" sz="2000" dirty="0">
                <a:latin typeface="Helvetica Neue Thin" panose="020B0403020202020204"/>
              </a:rPr>
              <a:t>There is a need to develop a longitudinal and systematic study on a wider scale that really focuses on two very important questions. This approach is called for in </a:t>
            </a:r>
            <a:r>
              <a:rPr lang="en-GB" sz="1600" dirty="0">
                <a:latin typeface="Helvetica Neue Thin" panose="020B0403020202020204"/>
              </a:rPr>
              <a:t>Parker et al., (2014). </a:t>
            </a:r>
          </a:p>
          <a:p>
            <a:pPr marL="0" indent="0">
              <a:buNone/>
            </a:pPr>
            <a:endParaRPr lang="en-GB" sz="2000" dirty="0">
              <a:latin typeface="Helvetica Neue Thin" panose="020B0403020202020204"/>
            </a:endParaRPr>
          </a:p>
          <a:p>
            <a:pPr marL="457200" indent="-457200">
              <a:buFont typeface="+mj-lt"/>
              <a:buAutoNum type="arabicPeriod"/>
            </a:pPr>
            <a:r>
              <a:rPr lang="en-GB" sz="2000" dirty="0">
                <a:latin typeface="Helvetica Neue Thin" panose="020B0403020202020204"/>
              </a:rPr>
              <a:t>H</a:t>
            </a:r>
            <a:r>
              <a:rPr lang="en-GB" sz="2000" b="0" i="0" dirty="0">
                <a:effectLst/>
                <a:latin typeface="Helvetica Neue Thin" panose="020B0403020202020204"/>
              </a:rPr>
              <a:t>ow can empirical data about the organic changes in the business mix in town </a:t>
            </a:r>
            <a:r>
              <a:rPr lang="en-GB" sz="2000" b="0" i="0" dirty="0" err="1">
                <a:effectLst/>
                <a:latin typeface="Helvetica Neue Thin" panose="020B0403020202020204"/>
              </a:rPr>
              <a:t>centers</a:t>
            </a:r>
            <a:r>
              <a:rPr lang="en-GB" sz="2000" b="0" i="0" dirty="0">
                <a:effectLst/>
                <a:latin typeface="Helvetica Neue Thin" panose="020B0403020202020204"/>
              </a:rPr>
              <a:t> contribute to place marketing theory? </a:t>
            </a:r>
          </a:p>
          <a:p>
            <a:pPr lvl="1"/>
            <a:r>
              <a:rPr lang="en-GB" sz="1600" b="0" i="0" dirty="0">
                <a:effectLst/>
                <a:latin typeface="Helvetica Neue Thin" panose="020B0403020202020204"/>
              </a:rPr>
              <a:t>For example, are some </a:t>
            </a:r>
            <a:r>
              <a:rPr lang="en-GB" sz="1600" b="0" i="0" dirty="0" err="1">
                <a:effectLst/>
                <a:latin typeface="Helvetica Neue Thin" panose="020B0403020202020204"/>
              </a:rPr>
              <a:t>centers</a:t>
            </a:r>
            <a:r>
              <a:rPr lang="en-GB" sz="1600" b="0" i="0" dirty="0">
                <a:effectLst/>
                <a:latin typeface="Helvetica Neue Thin" panose="020B0403020202020204"/>
              </a:rPr>
              <a:t> that are competing for the same footfall evolving differently and more or less successfully (i.e., can this problem be conceived in marketing terms) to the detriment of others, perhaps in the same borough? </a:t>
            </a:r>
          </a:p>
          <a:p>
            <a:pPr marL="457200" indent="-457200">
              <a:buFont typeface="+mj-lt"/>
              <a:buAutoNum type="arabicPeriod"/>
            </a:pPr>
            <a:r>
              <a:rPr lang="en-GB" sz="2000" b="0" i="0" dirty="0">
                <a:effectLst/>
                <a:latin typeface="Helvetica Neue Thin" panose="020B0403020202020204"/>
              </a:rPr>
              <a:t>And what policy implications does this have?</a:t>
            </a:r>
          </a:p>
          <a:p>
            <a:endParaRPr lang="en-GB" sz="2400" dirty="0">
              <a:latin typeface="Helvetica Neue Thin" panose="020B0403020202020204"/>
            </a:endParaRPr>
          </a:p>
        </p:txBody>
      </p:sp>
    </p:spTree>
    <p:extLst>
      <p:ext uri="{BB962C8B-B14F-4D97-AF65-F5344CB8AC3E}">
        <p14:creationId xmlns:p14="http://schemas.microsoft.com/office/powerpoint/2010/main" val="835979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A223-3E60-C2D6-0246-6C0C7887EAE1}"/>
              </a:ext>
            </a:extLst>
          </p:cNvPr>
          <p:cNvSpPr>
            <a:spLocks noGrp="1"/>
          </p:cNvSpPr>
          <p:nvPr>
            <p:ph type="title"/>
          </p:nvPr>
        </p:nvSpPr>
        <p:spPr/>
        <p:txBody>
          <a:bodyPr/>
          <a:lstStyle/>
          <a:p>
            <a:r>
              <a:rPr lang="en-GB" dirty="0">
                <a:latin typeface="Helvetica Neue Thin" panose="020B0403020202020204"/>
              </a:rPr>
              <a:t>Research Questions…</a:t>
            </a:r>
          </a:p>
        </p:txBody>
      </p:sp>
      <p:sp>
        <p:nvSpPr>
          <p:cNvPr id="3" name="Content Placeholder 2">
            <a:extLst>
              <a:ext uri="{FF2B5EF4-FFF2-40B4-BE49-F238E27FC236}">
                <a16:creationId xmlns:a16="http://schemas.microsoft.com/office/drawing/2014/main" id="{F8E1674C-49E3-A728-1E18-9DDF7EA7ED75}"/>
              </a:ext>
            </a:extLst>
          </p:cNvPr>
          <p:cNvSpPr>
            <a:spLocks noGrp="1"/>
          </p:cNvSpPr>
          <p:nvPr>
            <p:ph idx="1"/>
          </p:nvPr>
        </p:nvSpPr>
        <p:spPr/>
        <p:txBody>
          <a:bodyPr>
            <a:normAutofit/>
          </a:bodyPr>
          <a:lstStyle/>
          <a:p>
            <a:pPr marL="0" indent="0">
              <a:buNone/>
            </a:pPr>
            <a:r>
              <a:rPr lang="en-GB" sz="2200" dirty="0">
                <a:solidFill>
                  <a:srgbClr val="242424"/>
                </a:solidFill>
                <a:latin typeface="Helvetica Neue Thin" panose="020B0403020202020204"/>
              </a:rPr>
              <a:t>O</a:t>
            </a:r>
            <a:r>
              <a:rPr lang="en-GB" sz="2200" b="0" i="0" dirty="0">
                <a:solidFill>
                  <a:srgbClr val="242424"/>
                </a:solidFill>
                <a:effectLst/>
                <a:latin typeface="Helvetica Neue Thin" panose="020B0403020202020204"/>
              </a:rPr>
              <a:t>ur approach is different because it seeks to establish a measure of retail churn that can be used comparatively across a range of high streets within the remit of a single local economy team, </a:t>
            </a:r>
            <a:r>
              <a:rPr lang="en-GB" sz="2200" b="1" i="1" dirty="0">
                <a:solidFill>
                  <a:srgbClr val="242424"/>
                </a:solidFill>
                <a:effectLst/>
                <a:latin typeface="Helvetica Neue Thin" panose="020B0403020202020204"/>
              </a:rPr>
              <a:t>and </a:t>
            </a:r>
            <a:r>
              <a:rPr lang="en-GB" sz="2200" b="0" i="0" dirty="0">
                <a:solidFill>
                  <a:srgbClr val="242424"/>
                </a:solidFill>
                <a:effectLst/>
                <a:latin typeface="Helvetica Neue Thin" panose="020B0403020202020204"/>
              </a:rPr>
              <a:t>a measure of</a:t>
            </a:r>
            <a:r>
              <a:rPr lang="en-GB" sz="2200" b="1" i="1" dirty="0">
                <a:solidFill>
                  <a:srgbClr val="242424"/>
                </a:solidFill>
                <a:effectLst/>
                <a:latin typeface="Helvetica Neue Thin" panose="020B0403020202020204"/>
              </a:rPr>
              <a:t> </a:t>
            </a:r>
            <a:r>
              <a:rPr lang="en-GB" sz="2200" b="0" i="0" dirty="0">
                <a:solidFill>
                  <a:srgbClr val="242424"/>
                </a:solidFill>
                <a:effectLst/>
                <a:latin typeface="Helvetica Neue Thin" panose="020B0403020202020204"/>
              </a:rPr>
              <a:t>changes in attractiveness in that evolution to inform it. To more comprehensively understand the evolution in high street vitality (i.e. far beyond a simple measure of vacancy rates) we ask specifically, for a given set of centres:</a:t>
            </a:r>
          </a:p>
          <a:p>
            <a:pPr marL="0" indent="0">
              <a:buNone/>
            </a:pPr>
            <a:endParaRPr lang="en-GB" dirty="0">
              <a:solidFill>
                <a:srgbClr val="242424"/>
              </a:solidFill>
              <a:latin typeface="Helvetica Neue Thin" panose="020B0403020202020204"/>
            </a:endParaRPr>
          </a:p>
          <a:p>
            <a:pPr marL="0" indent="0">
              <a:buNone/>
            </a:pPr>
            <a:r>
              <a:rPr lang="en-GB" sz="1800" b="1" i="0" dirty="0">
                <a:solidFill>
                  <a:srgbClr val="242424"/>
                </a:solidFill>
                <a:effectLst/>
                <a:latin typeface="Helvetica Neue Thin" panose="020B0403020202020204"/>
              </a:rPr>
              <a:t>RQ1</a:t>
            </a:r>
            <a:r>
              <a:rPr lang="en-GB" sz="1800" b="0" i="0" dirty="0">
                <a:solidFill>
                  <a:srgbClr val="242424"/>
                </a:solidFill>
                <a:effectLst/>
                <a:latin typeface="Helvetica Neue Thin" panose="020B0403020202020204"/>
              </a:rPr>
              <a:t>. What are the changes in vacancy rates across the local high streets?</a:t>
            </a:r>
          </a:p>
          <a:p>
            <a:pPr marL="0" indent="0">
              <a:buNone/>
            </a:pPr>
            <a:r>
              <a:rPr lang="en-GB" sz="1800" b="1" i="0" dirty="0">
                <a:solidFill>
                  <a:srgbClr val="242424"/>
                </a:solidFill>
                <a:effectLst/>
                <a:latin typeface="Helvetica Neue Thin" panose="020B0403020202020204"/>
              </a:rPr>
              <a:t>RQ2</a:t>
            </a:r>
            <a:r>
              <a:rPr lang="en-GB" sz="1800" b="0" i="0" dirty="0">
                <a:solidFill>
                  <a:srgbClr val="242424"/>
                </a:solidFill>
                <a:effectLst/>
                <a:latin typeface="Helvetica Neue Thin" panose="020B0403020202020204"/>
              </a:rPr>
              <a:t>. What is the underlying churn ratio at each location?</a:t>
            </a:r>
          </a:p>
          <a:p>
            <a:pPr marL="0" indent="0">
              <a:buNone/>
            </a:pPr>
            <a:r>
              <a:rPr lang="en-GB" sz="1800" b="1" i="0" dirty="0">
                <a:solidFill>
                  <a:srgbClr val="242424"/>
                </a:solidFill>
                <a:effectLst/>
                <a:latin typeface="Helvetica Neue Thin" panose="020B0403020202020204"/>
              </a:rPr>
              <a:t>RQ3</a:t>
            </a:r>
            <a:r>
              <a:rPr lang="en-GB" sz="1800" b="0" i="0" dirty="0">
                <a:solidFill>
                  <a:srgbClr val="242424"/>
                </a:solidFill>
                <a:effectLst/>
                <a:latin typeface="Helvetica Neue Thin" panose="020B0403020202020204"/>
              </a:rPr>
              <a:t>. Describe the changes to the retail mix over time.</a:t>
            </a:r>
          </a:p>
        </p:txBody>
      </p:sp>
    </p:spTree>
    <p:extLst>
      <p:ext uri="{BB962C8B-B14F-4D97-AF65-F5344CB8AC3E}">
        <p14:creationId xmlns:p14="http://schemas.microsoft.com/office/powerpoint/2010/main" val="9727058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B6D79-412C-644C-4EC9-3934547B2E4B}"/>
              </a:ext>
            </a:extLst>
          </p:cNvPr>
          <p:cNvSpPr>
            <a:spLocks noGrp="1"/>
          </p:cNvSpPr>
          <p:nvPr>
            <p:ph type="title"/>
          </p:nvPr>
        </p:nvSpPr>
        <p:spPr>
          <a:xfrm>
            <a:off x="838200" y="18255"/>
            <a:ext cx="10515600" cy="1325563"/>
          </a:xfrm>
        </p:spPr>
        <p:txBody>
          <a:bodyPr/>
          <a:lstStyle/>
          <a:p>
            <a:r>
              <a:rPr lang="en-GB" dirty="0">
                <a:latin typeface="Helvetica Neue Thin" panose="020B0403020202020204"/>
              </a:rPr>
              <a:t>Methodology</a:t>
            </a:r>
          </a:p>
        </p:txBody>
      </p:sp>
      <p:sp>
        <p:nvSpPr>
          <p:cNvPr id="3" name="Content Placeholder 2">
            <a:extLst>
              <a:ext uri="{FF2B5EF4-FFF2-40B4-BE49-F238E27FC236}">
                <a16:creationId xmlns:a16="http://schemas.microsoft.com/office/drawing/2014/main" id="{BA4C65E2-5CD3-3954-88E5-849DA16C4E43}"/>
              </a:ext>
            </a:extLst>
          </p:cNvPr>
          <p:cNvSpPr>
            <a:spLocks noGrp="1"/>
          </p:cNvSpPr>
          <p:nvPr>
            <p:ph idx="1"/>
          </p:nvPr>
        </p:nvSpPr>
        <p:spPr>
          <a:xfrm>
            <a:off x="838200" y="1253330"/>
            <a:ext cx="10515600" cy="5270561"/>
          </a:xfrm>
        </p:spPr>
        <p:txBody>
          <a:bodyPr>
            <a:normAutofit fontScale="92500" lnSpcReduction="10000"/>
          </a:bodyPr>
          <a:lstStyle/>
          <a:p>
            <a:pPr marL="0" indent="0">
              <a:buNone/>
            </a:pPr>
            <a:r>
              <a:rPr lang="en-GB" sz="2400" b="0" i="0" dirty="0">
                <a:solidFill>
                  <a:srgbClr val="242424"/>
                </a:solidFill>
                <a:effectLst/>
                <a:latin typeface="Helvetica Neue Thin" panose="020B0403020202020204"/>
              </a:rPr>
              <a:t>We address these problems by conducting a longitudinal study by examining a </a:t>
            </a:r>
            <a:r>
              <a:rPr lang="en-GB" sz="2400" b="1" i="0" dirty="0">
                <a:solidFill>
                  <a:schemeClr val="accent2"/>
                </a:solidFill>
                <a:effectLst/>
                <a:latin typeface="Helvetica Neue Thin" panose="020B0403020202020204"/>
              </a:rPr>
              <a:t>fixed geographical space</a:t>
            </a:r>
            <a:r>
              <a:rPr lang="en-GB" sz="2400" b="0" i="0" dirty="0">
                <a:solidFill>
                  <a:schemeClr val="accent2"/>
                </a:solidFill>
                <a:effectLst/>
                <a:latin typeface="Helvetica Neue Thin" panose="020B0403020202020204"/>
              </a:rPr>
              <a:t> </a:t>
            </a:r>
            <a:r>
              <a:rPr lang="en-GB" sz="2400" b="0" i="0" dirty="0">
                <a:solidFill>
                  <a:srgbClr val="242424"/>
                </a:solidFill>
                <a:effectLst/>
                <a:latin typeface="Helvetica Neue Thin" panose="020B0403020202020204"/>
              </a:rPr>
              <a:t>in </a:t>
            </a:r>
            <a:r>
              <a:rPr lang="en-GB" sz="2400" b="1" i="0" dirty="0">
                <a:solidFill>
                  <a:schemeClr val="accent2"/>
                </a:solidFill>
                <a:effectLst/>
                <a:latin typeface="Helvetica Neue Thin" panose="020B0403020202020204"/>
              </a:rPr>
              <a:t>a fixed time period</a:t>
            </a:r>
            <a:r>
              <a:rPr lang="en-GB" sz="2400" b="0" i="0" dirty="0">
                <a:solidFill>
                  <a:schemeClr val="accent2"/>
                </a:solidFill>
                <a:effectLst/>
                <a:latin typeface="Helvetica Neue Thin" panose="020B0403020202020204"/>
              </a:rPr>
              <a:t> </a:t>
            </a:r>
            <a:r>
              <a:rPr lang="en-GB" sz="2400" b="0" i="0" dirty="0">
                <a:solidFill>
                  <a:srgbClr val="242424"/>
                </a:solidFill>
                <a:effectLst/>
                <a:latin typeface="Helvetica Neue Thin" panose="020B0403020202020204"/>
              </a:rPr>
              <a:t>across </a:t>
            </a:r>
            <a:r>
              <a:rPr lang="en-GB" sz="2400" b="1" i="0" dirty="0">
                <a:solidFill>
                  <a:schemeClr val="accent2"/>
                </a:solidFill>
                <a:effectLst/>
                <a:latin typeface="Helvetica Neue Thin" panose="020B0403020202020204"/>
              </a:rPr>
              <a:t>ten South London competing high streets</a:t>
            </a:r>
            <a:r>
              <a:rPr lang="en-GB" sz="2400" b="0" i="0" dirty="0">
                <a:solidFill>
                  <a:schemeClr val="accent2"/>
                </a:solidFill>
                <a:effectLst/>
                <a:latin typeface="Helvetica Neue Thin" panose="020B0403020202020204"/>
              </a:rPr>
              <a:t> </a:t>
            </a:r>
            <a:r>
              <a:rPr lang="en-GB" sz="2400" b="0" i="0" dirty="0">
                <a:solidFill>
                  <a:srgbClr val="242424"/>
                </a:solidFill>
                <a:effectLst/>
                <a:latin typeface="Helvetica Neue Thin" panose="020B0403020202020204"/>
              </a:rPr>
              <a:t>and </a:t>
            </a:r>
            <a:r>
              <a:rPr lang="en-GB" sz="2400" b="1" i="0" dirty="0">
                <a:solidFill>
                  <a:schemeClr val="accent2"/>
                </a:solidFill>
                <a:effectLst/>
                <a:latin typeface="Helvetica Neue Thin" panose="020B0403020202020204"/>
              </a:rPr>
              <a:t>town centres</a:t>
            </a:r>
            <a:r>
              <a:rPr lang="en-GB" sz="2400" b="0" i="0" dirty="0">
                <a:solidFill>
                  <a:srgbClr val="242424"/>
                </a:solidFill>
                <a:effectLst/>
                <a:latin typeface="Helvetica Neue Thin" panose="020B0403020202020204"/>
              </a:rPr>
              <a:t> to </a:t>
            </a:r>
            <a:r>
              <a:rPr lang="en-GB" sz="2400" b="1" i="0" dirty="0">
                <a:solidFill>
                  <a:schemeClr val="accent2"/>
                </a:solidFill>
                <a:effectLst/>
                <a:latin typeface="Helvetica Neue Thin" panose="020B0403020202020204"/>
              </a:rPr>
              <a:t>Local parades</a:t>
            </a:r>
            <a:r>
              <a:rPr lang="en-GB" sz="2400" b="0" i="0" dirty="0">
                <a:solidFill>
                  <a:srgbClr val="242424"/>
                </a:solidFill>
                <a:effectLst/>
                <a:latin typeface="Helvetica Neue Thin" panose="020B0403020202020204"/>
              </a:rPr>
              <a:t> for Lewisha</a:t>
            </a:r>
            <a:r>
              <a:rPr lang="en-GB" sz="2400" dirty="0">
                <a:solidFill>
                  <a:srgbClr val="242424"/>
                </a:solidFill>
                <a:latin typeface="Helvetica Neue Thin" panose="020B0403020202020204"/>
              </a:rPr>
              <a:t>m Council</a:t>
            </a:r>
            <a:r>
              <a:rPr lang="en-GB" sz="2400" b="0" i="0" dirty="0">
                <a:solidFill>
                  <a:srgbClr val="242424"/>
                </a:solidFill>
                <a:effectLst/>
                <a:latin typeface="Helvetica Neue Thin" panose="020B0403020202020204"/>
              </a:rPr>
              <a:t> to establish </a:t>
            </a:r>
            <a:r>
              <a:rPr lang="en-GB" sz="2400" b="1" i="0" dirty="0">
                <a:solidFill>
                  <a:schemeClr val="accent2"/>
                </a:solidFill>
                <a:effectLst/>
                <a:latin typeface="Helvetica Neue Thin" panose="020B0403020202020204"/>
              </a:rPr>
              <a:t>quantitative</a:t>
            </a:r>
            <a:r>
              <a:rPr lang="en-GB" sz="2400" b="0" i="0" dirty="0">
                <a:solidFill>
                  <a:srgbClr val="242424"/>
                </a:solidFill>
                <a:effectLst/>
                <a:latin typeface="Helvetica Neue Thin" panose="020B0403020202020204"/>
              </a:rPr>
              <a:t> and </a:t>
            </a:r>
            <a:r>
              <a:rPr lang="en-GB" sz="2400" b="1" i="0" dirty="0">
                <a:solidFill>
                  <a:schemeClr val="accent2"/>
                </a:solidFill>
                <a:effectLst/>
                <a:latin typeface="Helvetica Neue Thin" panose="020B0403020202020204"/>
              </a:rPr>
              <a:t>comparative measures </a:t>
            </a:r>
            <a:r>
              <a:rPr lang="en-GB" sz="2400" b="0" i="0" dirty="0">
                <a:solidFill>
                  <a:srgbClr val="242424"/>
                </a:solidFill>
                <a:effectLst/>
                <a:latin typeface="Helvetica Neue Thin" panose="020B0403020202020204"/>
              </a:rPr>
              <a:t>of churn and retail mix.</a:t>
            </a:r>
          </a:p>
          <a:p>
            <a:pPr marL="0" indent="0" algn="l">
              <a:buNone/>
            </a:pPr>
            <a:endParaRPr lang="en-GB" sz="2400" b="0" i="0" dirty="0">
              <a:solidFill>
                <a:srgbClr val="242424"/>
              </a:solidFill>
              <a:effectLst/>
              <a:latin typeface="Helvetica Neue Thin" panose="020B0403020202020204"/>
            </a:endParaRPr>
          </a:p>
          <a:p>
            <a:pPr>
              <a:buFont typeface="+mj-lt"/>
              <a:buAutoNum type="arabicPeriod"/>
            </a:pPr>
            <a:r>
              <a:rPr lang="en-GB" sz="2400" b="0" i="0" dirty="0">
                <a:solidFill>
                  <a:srgbClr val="242424"/>
                </a:solidFill>
                <a:effectLst/>
                <a:latin typeface="Helvetica Neue Thin" panose="020B0403020202020204"/>
              </a:rPr>
              <a:t>The current vacancy rate is a product of vacancies at time one plus closures between time one and time two, less new openings. Thus, </a:t>
            </a:r>
            <a:r>
              <a:rPr lang="en-GB" sz="2400" dirty="0">
                <a:solidFill>
                  <a:srgbClr val="242424"/>
                </a:solidFill>
                <a:latin typeface="Helvetica Neue Thin" panose="020B0403020202020204"/>
              </a:rPr>
              <a:t>a</a:t>
            </a:r>
            <a:r>
              <a:rPr lang="en-GB" sz="2400" b="0" i="0" dirty="0">
                <a:solidFill>
                  <a:srgbClr val="242424"/>
                </a:solidFill>
                <a:effectLst/>
                <a:latin typeface="Helvetica Neue Thin" panose="020B0403020202020204"/>
              </a:rPr>
              <a:t>s part of the study, a retail audit is collected annually across identified premises, including observations of the type of store trading and the vacancies, hence openings and closures. </a:t>
            </a:r>
          </a:p>
          <a:p>
            <a:pPr algn="l">
              <a:buFont typeface="+mj-lt"/>
              <a:buAutoNum type="arabicPeriod"/>
            </a:pPr>
            <a:endParaRPr lang="en-GB" sz="2400" b="0" i="0" dirty="0">
              <a:solidFill>
                <a:srgbClr val="242424"/>
              </a:solidFill>
              <a:effectLst/>
              <a:latin typeface="Helvetica Neue Thin" panose="020B0403020202020204"/>
            </a:endParaRPr>
          </a:p>
          <a:p>
            <a:pPr>
              <a:buFont typeface="+mj-lt"/>
              <a:buAutoNum type="arabicPeriod"/>
            </a:pPr>
            <a:r>
              <a:rPr lang="en-GB" sz="2400" b="0" i="0" dirty="0">
                <a:solidFill>
                  <a:srgbClr val="242424"/>
                </a:solidFill>
                <a:effectLst/>
                <a:latin typeface="Helvetica Neue Thin" panose="020B0403020202020204"/>
              </a:rPr>
              <a:t>The </a:t>
            </a:r>
            <a:r>
              <a:rPr lang="en-GB" sz="2400" b="0" i="1" dirty="0">
                <a:solidFill>
                  <a:srgbClr val="242424"/>
                </a:solidFill>
                <a:effectLst/>
                <a:latin typeface="Helvetica Neue Thin" panose="020B0403020202020204"/>
              </a:rPr>
              <a:t>character </a:t>
            </a:r>
            <a:r>
              <a:rPr lang="en-GB" sz="2400" b="0" i="0" dirty="0">
                <a:solidFill>
                  <a:srgbClr val="242424"/>
                </a:solidFill>
                <a:effectLst/>
                <a:latin typeface="Helvetica Neue Thin" panose="020B0403020202020204"/>
              </a:rPr>
              <a:t>of the high street is also an important element of its attractiveness and can be captured in the nature of the businesses that close, and those that open, and in the resulting evolution of the retail mix. Reported here, the follow up 18 months later. Metrics analysed = Vacancy rates at T1 and T2; Churn Ratio between T1 and T2; comparative analysis of retail mix categories.</a:t>
            </a:r>
          </a:p>
          <a:p>
            <a:pPr marL="0" indent="0">
              <a:buNone/>
            </a:pPr>
            <a:endParaRPr lang="en-GB" sz="3600" dirty="0">
              <a:latin typeface="Helvetica Neue Thin" panose="020B0403020202020204"/>
            </a:endParaRPr>
          </a:p>
        </p:txBody>
      </p:sp>
    </p:spTree>
    <p:extLst>
      <p:ext uri="{BB962C8B-B14F-4D97-AF65-F5344CB8AC3E}">
        <p14:creationId xmlns:p14="http://schemas.microsoft.com/office/powerpoint/2010/main" val="28974629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999A-A365-37A7-4803-FB42AAADE701}"/>
              </a:ext>
            </a:extLst>
          </p:cNvPr>
          <p:cNvSpPr>
            <a:spLocks noGrp="1"/>
          </p:cNvSpPr>
          <p:nvPr>
            <p:ph type="title"/>
          </p:nvPr>
        </p:nvSpPr>
        <p:spPr/>
        <p:txBody>
          <a:bodyPr/>
          <a:lstStyle/>
          <a:p>
            <a:r>
              <a:rPr lang="en-GB" dirty="0">
                <a:latin typeface="Helvetica Neue Thin" panose="020B0403020202020204"/>
              </a:rPr>
              <a:t>RQ1 Findings</a:t>
            </a:r>
          </a:p>
        </p:txBody>
      </p:sp>
      <p:graphicFrame>
        <p:nvGraphicFramePr>
          <p:cNvPr id="6" name="Table 5">
            <a:extLst>
              <a:ext uri="{FF2B5EF4-FFF2-40B4-BE49-F238E27FC236}">
                <a16:creationId xmlns:a16="http://schemas.microsoft.com/office/drawing/2014/main" id="{1DEA7D87-C3CC-8590-F9E2-9916E465143E}"/>
              </a:ext>
            </a:extLst>
          </p:cNvPr>
          <p:cNvGraphicFramePr>
            <a:graphicFrameLocks noGrp="1"/>
          </p:cNvGraphicFramePr>
          <p:nvPr>
            <p:extLst>
              <p:ext uri="{D42A27DB-BD31-4B8C-83A1-F6EECF244321}">
                <p14:modId xmlns:p14="http://schemas.microsoft.com/office/powerpoint/2010/main" val="1074032786"/>
              </p:ext>
            </p:extLst>
          </p:nvPr>
        </p:nvGraphicFramePr>
        <p:xfrm>
          <a:off x="168813" y="1690686"/>
          <a:ext cx="11915334" cy="5467350"/>
        </p:xfrm>
        <a:graphic>
          <a:graphicData uri="http://schemas.openxmlformats.org/drawingml/2006/table">
            <a:tbl>
              <a:tblPr/>
              <a:tblGrid>
                <a:gridCol w="1895623">
                  <a:extLst>
                    <a:ext uri="{9D8B030D-6E8A-4147-A177-3AD203B41FA5}">
                      <a16:colId xmlns:a16="http://schemas.microsoft.com/office/drawing/2014/main" val="38849177"/>
                    </a:ext>
                  </a:extLst>
                </a:gridCol>
                <a:gridCol w="1408175">
                  <a:extLst>
                    <a:ext uri="{9D8B030D-6E8A-4147-A177-3AD203B41FA5}">
                      <a16:colId xmlns:a16="http://schemas.microsoft.com/office/drawing/2014/main" val="2457386878"/>
                    </a:ext>
                  </a:extLst>
                </a:gridCol>
                <a:gridCol w="1360786">
                  <a:extLst>
                    <a:ext uri="{9D8B030D-6E8A-4147-A177-3AD203B41FA5}">
                      <a16:colId xmlns:a16="http://schemas.microsoft.com/office/drawing/2014/main" val="2683315952"/>
                    </a:ext>
                  </a:extLst>
                </a:gridCol>
                <a:gridCol w="1035822">
                  <a:extLst>
                    <a:ext uri="{9D8B030D-6E8A-4147-A177-3AD203B41FA5}">
                      <a16:colId xmlns:a16="http://schemas.microsoft.com/office/drawing/2014/main" val="2099363444"/>
                    </a:ext>
                  </a:extLst>
                </a:gridCol>
                <a:gridCol w="1198303">
                  <a:extLst>
                    <a:ext uri="{9D8B030D-6E8A-4147-A177-3AD203B41FA5}">
                      <a16:colId xmlns:a16="http://schemas.microsoft.com/office/drawing/2014/main" val="1341488549"/>
                    </a:ext>
                  </a:extLst>
                </a:gridCol>
                <a:gridCol w="1056131">
                  <a:extLst>
                    <a:ext uri="{9D8B030D-6E8A-4147-A177-3AD203B41FA5}">
                      <a16:colId xmlns:a16="http://schemas.microsoft.com/office/drawing/2014/main" val="281667930"/>
                    </a:ext>
                  </a:extLst>
                </a:gridCol>
                <a:gridCol w="1279545">
                  <a:extLst>
                    <a:ext uri="{9D8B030D-6E8A-4147-A177-3AD203B41FA5}">
                      <a16:colId xmlns:a16="http://schemas.microsoft.com/office/drawing/2014/main" val="1078884975"/>
                    </a:ext>
                  </a:extLst>
                </a:gridCol>
                <a:gridCol w="568687">
                  <a:extLst>
                    <a:ext uri="{9D8B030D-6E8A-4147-A177-3AD203B41FA5}">
                      <a16:colId xmlns:a16="http://schemas.microsoft.com/office/drawing/2014/main" val="609268746"/>
                    </a:ext>
                  </a:extLst>
                </a:gridCol>
                <a:gridCol w="1056131">
                  <a:extLst>
                    <a:ext uri="{9D8B030D-6E8A-4147-A177-3AD203B41FA5}">
                      <a16:colId xmlns:a16="http://schemas.microsoft.com/office/drawing/2014/main" val="3152845934"/>
                    </a:ext>
                  </a:extLst>
                </a:gridCol>
                <a:gridCol w="1056131">
                  <a:extLst>
                    <a:ext uri="{9D8B030D-6E8A-4147-A177-3AD203B41FA5}">
                      <a16:colId xmlns:a16="http://schemas.microsoft.com/office/drawing/2014/main" val="35265201"/>
                    </a:ext>
                  </a:extLst>
                </a:gridCol>
              </a:tblGrid>
              <a:tr h="369094">
                <a:tc>
                  <a:txBody>
                    <a:bodyPr/>
                    <a:lstStyle/>
                    <a:p>
                      <a:pPr algn="r" fontAlgn="b"/>
                      <a:r>
                        <a:rPr lang="en-GB" sz="2500" b="0" i="0" u="none" strike="noStrike" dirty="0">
                          <a:solidFill>
                            <a:srgbClr val="000000"/>
                          </a:solidFill>
                          <a:effectLst/>
                          <a:latin typeface="Helvetica Neue Thin" panose="020B0403020202020204"/>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GB" sz="2500" b="0" i="0" u="none" strike="noStrike" dirty="0">
                          <a:solidFill>
                            <a:srgbClr val="000000"/>
                          </a:solidFill>
                          <a:effectLst/>
                          <a:latin typeface="Helvetica Neue Thin" panose="020B0403020202020204"/>
                        </a:rPr>
                        <a:t>Premises</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GB" sz="2500" b="0" i="0" u="none" strike="noStrike" dirty="0">
                          <a:solidFill>
                            <a:srgbClr val="000000"/>
                          </a:solidFill>
                          <a:effectLst/>
                          <a:latin typeface="Helvetica Neue Thin" panose="020B0403020202020204"/>
                        </a:rPr>
                        <a:t>Ind.</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GB" sz="2500" b="0" i="1" u="none" strike="noStrike" dirty="0">
                          <a:solidFill>
                            <a:srgbClr val="000000"/>
                          </a:solidFill>
                          <a:effectLst/>
                          <a:latin typeface="Helvetica Neue Thin" panose="020B0403020202020204"/>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GB" sz="2500" b="0" i="0" u="none" strike="noStrike">
                          <a:solidFill>
                            <a:srgbClr val="000000"/>
                          </a:solidFill>
                          <a:effectLst/>
                          <a:latin typeface="Helvetica Neue Thin" panose="020B0403020202020204"/>
                        </a:rPr>
                        <a:t>Voids</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GB" sz="2500" b="0" i="0" u="none" strike="noStrike">
                          <a:solidFill>
                            <a:srgbClr val="000000"/>
                          </a:solidFill>
                          <a:effectLst/>
                          <a:latin typeface="Helvetica Neue Thin" panose="020B0403020202020204"/>
                        </a:rPr>
                        <a:t>Voids</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GB" sz="2500" b="0" i="0" u="none" strike="noStrike">
                          <a:solidFill>
                            <a:srgbClr val="000000"/>
                          </a:solidFill>
                          <a:effectLst/>
                          <a:latin typeface="Helvetica Neue Thin" panose="020B0403020202020204"/>
                        </a:rPr>
                        <a:t>Count</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2500" b="0" i="0" u="none" strike="noStrike">
                        <a:solidFill>
                          <a:srgbClr val="000000"/>
                        </a:solidFill>
                        <a:effectLst/>
                        <a:latin typeface="Helvetica Neue Thin" panose="020B0403020202020204"/>
                      </a:endParaRPr>
                    </a:p>
                  </a:txBody>
                  <a:tcPr marL="9525" marR="9525" marT="9525" marB="0" anchor="b">
                    <a:lnL>
                      <a:noFill/>
                    </a:lnL>
                    <a:lnR>
                      <a:noFill/>
                    </a:lnR>
                    <a:lnT>
                      <a:noFill/>
                    </a:lnT>
                    <a:lnB>
                      <a:noFill/>
                    </a:lnB>
                  </a:tcPr>
                </a:tc>
                <a:tc gridSpan="2">
                  <a:txBody>
                    <a:bodyPr/>
                    <a:lstStyle/>
                    <a:p>
                      <a:pPr algn="ctr" fontAlgn="b"/>
                      <a:r>
                        <a:rPr lang="en-GB" sz="2500" b="0" i="0" u="none" strike="noStrike">
                          <a:solidFill>
                            <a:srgbClr val="000000"/>
                          </a:solidFill>
                          <a:effectLst/>
                          <a:latin typeface="Helvetica Neue Thin" panose="020B0403020202020204"/>
                        </a:rPr>
                        <a:t>Void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extLst>
                  <a:ext uri="{0D108BD9-81ED-4DB2-BD59-A6C34878D82A}">
                    <a16:rowId xmlns:a16="http://schemas.microsoft.com/office/drawing/2014/main" val="686082567"/>
                  </a:ext>
                </a:extLst>
              </a:tr>
              <a:tr h="369094">
                <a:tc>
                  <a:txBody>
                    <a:bodyPr/>
                    <a:lstStyle/>
                    <a:p>
                      <a:pPr algn="r" fontAlgn="b"/>
                      <a:r>
                        <a:rPr lang="en-GB" sz="2500" b="0" i="0" u="none" strike="noStrike">
                          <a:solidFill>
                            <a:srgbClr val="000000"/>
                          </a:solidFill>
                          <a:effectLst/>
                          <a:latin typeface="Helvetica Neue Thin" panose="020B0403020202020204"/>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GB" sz="2500" b="0" i="0" u="none" strike="noStrike">
                          <a:solidFill>
                            <a:srgbClr val="000000"/>
                          </a:solidFill>
                          <a:effectLst/>
                          <a:latin typeface="Helvetica Neue Thin" panose="020B0403020202020204"/>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GB" sz="2500" b="0" i="0" u="none" strike="noStrike">
                          <a:solidFill>
                            <a:srgbClr val="000000"/>
                          </a:solidFill>
                          <a:effectLst/>
                          <a:latin typeface="Helvetica Neue Thin" panose="020B0403020202020204"/>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GB" sz="2500" b="0" i="1" u="none" strike="noStrike">
                          <a:solidFill>
                            <a:srgbClr val="000000"/>
                          </a:solidFill>
                          <a:effectLst/>
                          <a:latin typeface="Helvetica Neue Thin" panose="020B0403020202020204"/>
                        </a:rPr>
                        <a:t>Ind.</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GB" sz="2500" b="0" i="0" u="none" strike="noStrike" dirty="0">
                          <a:solidFill>
                            <a:srgbClr val="000000"/>
                          </a:solidFill>
                          <a:effectLst/>
                          <a:latin typeface="Helvetica Neue Thin" panose="020B0403020202020204"/>
                        </a:rPr>
                        <a:t>2021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GB" sz="2500" b="0" i="0" u="none" strike="noStrike">
                          <a:solidFill>
                            <a:srgbClr val="000000"/>
                          </a:solidFill>
                          <a:effectLst/>
                          <a:latin typeface="Helvetica Neue Thin" panose="020B0403020202020204"/>
                        </a:rPr>
                        <a:t>2023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GB" sz="2500" b="0" i="0" u="none" strike="noStrike" dirty="0">
                          <a:solidFill>
                            <a:srgbClr val="000000"/>
                          </a:solidFill>
                          <a:effectLst/>
                          <a:latin typeface="Helvetica Neue Thin" panose="020B0403020202020204"/>
                        </a:rPr>
                        <a: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2500" b="0" i="0" u="none" strike="noStrike">
                        <a:solidFill>
                          <a:srgbClr val="000000"/>
                        </a:solidFill>
                        <a:effectLst/>
                        <a:latin typeface="Helvetica Neue Thin" panose="020B0403020202020204"/>
                      </a:endParaRPr>
                    </a:p>
                  </a:txBody>
                  <a:tcPr marL="9525" marR="9525" marT="9525" marB="0" anchor="b">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2021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GB" sz="2500" b="0" i="0" u="none" strike="noStrike">
                          <a:solidFill>
                            <a:srgbClr val="000000"/>
                          </a:solidFill>
                          <a:effectLst/>
                          <a:latin typeface="Helvetica Neue Thin" panose="020B0403020202020204"/>
                        </a:rPr>
                        <a:t>2023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433962"/>
                  </a:ext>
                </a:extLst>
              </a:tr>
              <a:tr h="369094">
                <a:tc>
                  <a:txBody>
                    <a:bodyPr/>
                    <a:lstStyle/>
                    <a:p>
                      <a:pPr algn="l" fontAlgn="b"/>
                      <a:r>
                        <a:rPr lang="en-GB" sz="2500" b="0" i="0" u="none" strike="noStrike">
                          <a:solidFill>
                            <a:srgbClr val="000000"/>
                          </a:solidFill>
                          <a:effectLst/>
                          <a:latin typeface="Helvetica Neue Thin" panose="020B0403020202020204"/>
                        </a:rPr>
                        <a:t>Lewisham</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GB" sz="2500" b="0" i="0" u="none" strike="noStrike">
                          <a:solidFill>
                            <a:srgbClr val="000000"/>
                          </a:solidFill>
                          <a:effectLst/>
                          <a:latin typeface="Helvetica Neue Thin" panose="020B0403020202020204"/>
                        </a:rPr>
                        <a:t>218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GB" sz="2500" b="0" i="0" u="none" strike="noStrike">
                          <a:solidFill>
                            <a:srgbClr val="000000"/>
                          </a:solidFill>
                          <a:effectLst/>
                          <a:latin typeface="Helvetica Neue Thin" panose="020B0403020202020204"/>
                        </a:rPr>
                        <a:t>145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GB" sz="2500" b="0" i="1" u="none" strike="noStrike">
                          <a:solidFill>
                            <a:srgbClr val="000000"/>
                          </a:solidFill>
                          <a:effectLst/>
                          <a:latin typeface="Helvetica Neue Thin" panose="020B0403020202020204"/>
                        </a:rPr>
                        <a:t>67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GB" sz="2500" b="0" i="0" u="none" strike="noStrike">
                          <a:solidFill>
                            <a:srgbClr val="000000"/>
                          </a:solidFill>
                          <a:effectLst/>
                          <a:latin typeface="Helvetica Neue Thin" panose="020B0403020202020204"/>
                        </a:rPr>
                        <a:t>10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GB" sz="2500" b="0" i="0" u="none" strike="noStrike">
                          <a:solidFill>
                            <a:srgbClr val="000000"/>
                          </a:solidFill>
                          <a:effectLst/>
                          <a:latin typeface="Helvetica Neue Thin" panose="020B0403020202020204"/>
                        </a:rPr>
                        <a:t>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GB" sz="2500" b="0" i="0" u="none" strike="noStrike">
                          <a:solidFill>
                            <a:srgbClr val="000000"/>
                          </a:solidFill>
                          <a:effectLst/>
                          <a:latin typeface="Helvetica Neue Thin" panose="020B0403020202020204"/>
                        </a:rPr>
                        <a:t>-7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2500" b="0" i="0" u="none" strike="noStrike">
                        <a:solidFill>
                          <a:srgbClr val="000000"/>
                        </a:solidFill>
                        <a:effectLst/>
                        <a:latin typeface="Helvetica Neue Thin" panose="020B0403020202020204"/>
                      </a:endParaRPr>
                    </a:p>
                  </a:txBody>
                  <a:tcPr marL="9525" marR="9525" marT="9525" marB="0" anchor="b">
                    <a:lnL>
                      <a:noFill/>
                    </a:lnL>
                    <a:lnR>
                      <a:noFill/>
                    </a:lnR>
                    <a:lnT>
                      <a:noFill/>
                    </a:lnT>
                    <a:lnB>
                      <a:noFill/>
                    </a:lnB>
                  </a:tcPr>
                </a:tc>
                <a:tc>
                  <a:txBody>
                    <a:bodyPr/>
                    <a:lstStyle/>
                    <a:p>
                      <a:pPr algn="r" fontAlgn="b"/>
                      <a:r>
                        <a:rPr lang="en-GB" sz="2500" b="0" i="0" u="none" strike="noStrike">
                          <a:solidFill>
                            <a:srgbClr val="000000"/>
                          </a:solidFill>
                          <a:effectLst/>
                          <a:latin typeface="Helvetica Neue Thin" panose="020B0403020202020204"/>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2500" b="0" i="0" u="none" strike="noStrike">
                          <a:solidFill>
                            <a:srgbClr val="000000"/>
                          </a:solidFill>
                          <a:effectLst/>
                          <a:latin typeface="Helvetica Neue Thin" panose="020B0403020202020204"/>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94704273"/>
                  </a:ext>
                </a:extLst>
              </a:tr>
              <a:tr h="369094">
                <a:tc>
                  <a:txBody>
                    <a:bodyPr/>
                    <a:lstStyle/>
                    <a:p>
                      <a:pPr algn="l" fontAlgn="b"/>
                      <a:r>
                        <a:rPr lang="en-GB" sz="2500" b="0" i="0" u="none" strike="noStrike">
                          <a:solidFill>
                            <a:srgbClr val="000000"/>
                          </a:solidFill>
                          <a:effectLst/>
                          <a:latin typeface="Helvetica Neue Thin" panose="020B0403020202020204"/>
                        </a:rPr>
                        <a:t>Deptford</a:t>
                      </a:r>
                    </a:p>
                  </a:txBody>
                  <a:tcPr marL="9525" marR="9525" marT="9525" marB="0" anchor="b">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184</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148</a:t>
                      </a:r>
                    </a:p>
                  </a:txBody>
                  <a:tcPr marL="9525" marR="9525" marT="9525" marB="0" anchor="ctr">
                    <a:lnL>
                      <a:noFill/>
                    </a:lnL>
                    <a:lnR>
                      <a:noFill/>
                    </a:lnR>
                    <a:lnT>
                      <a:noFill/>
                    </a:lnT>
                    <a:lnB>
                      <a:noFill/>
                    </a:lnB>
                  </a:tcPr>
                </a:tc>
                <a:tc>
                  <a:txBody>
                    <a:bodyPr/>
                    <a:lstStyle/>
                    <a:p>
                      <a:pPr algn="r" fontAlgn="ctr"/>
                      <a:r>
                        <a:rPr lang="en-GB" sz="2500" b="0" i="1" u="none" strike="noStrike">
                          <a:solidFill>
                            <a:srgbClr val="000000"/>
                          </a:solidFill>
                          <a:effectLst/>
                          <a:latin typeface="Helvetica Neue Thin" panose="020B0403020202020204"/>
                        </a:rPr>
                        <a:t>80</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18</a:t>
                      </a:r>
                    </a:p>
                  </a:txBody>
                  <a:tcPr marL="9525" marR="9525" marT="9525" marB="0" anchor="ctr">
                    <a:lnL>
                      <a:noFill/>
                    </a:lnL>
                    <a:lnR>
                      <a:noFill/>
                    </a:lnR>
                    <a:lnT>
                      <a:noFill/>
                    </a:lnT>
                    <a:lnB>
                      <a:noFill/>
                    </a:lnB>
                  </a:tcPr>
                </a:tc>
                <a:tc>
                  <a:txBody>
                    <a:bodyPr/>
                    <a:lstStyle/>
                    <a:p>
                      <a:pPr algn="r" fontAlgn="ctr"/>
                      <a:r>
                        <a:rPr lang="en-GB" sz="2500" b="0" i="0" u="none" strike="noStrike" dirty="0">
                          <a:solidFill>
                            <a:srgbClr val="000000"/>
                          </a:solidFill>
                          <a:effectLst/>
                          <a:latin typeface="Helvetica Neue Thin" panose="020B0403020202020204"/>
                        </a:rPr>
                        <a:t>21</a:t>
                      </a:r>
                    </a:p>
                  </a:txBody>
                  <a:tcPr marL="9525" marR="9525" marT="9525" marB="0" anchor="ctr">
                    <a:lnL>
                      <a:noFill/>
                    </a:lnL>
                    <a:lnR>
                      <a:noFill/>
                    </a:lnR>
                    <a:lnT>
                      <a:noFill/>
                    </a:lnT>
                    <a:lnB>
                      <a:noFill/>
                    </a:lnB>
                  </a:tcPr>
                </a:tc>
                <a:tc>
                  <a:txBody>
                    <a:bodyPr/>
                    <a:lstStyle/>
                    <a:p>
                      <a:pPr algn="r" fontAlgn="ctr"/>
                      <a:r>
                        <a:rPr lang="en-GB" sz="2500" b="1" i="0" u="none" strike="noStrike">
                          <a:solidFill>
                            <a:srgbClr val="FF0000"/>
                          </a:solidFill>
                          <a:effectLst/>
                          <a:latin typeface="Helvetica Neue Thin" panose="020B0403020202020204"/>
                        </a:rPr>
                        <a:t>3</a:t>
                      </a:r>
                    </a:p>
                  </a:txBody>
                  <a:tcPr marL="9525" marR="9525" marT="9525" marB="0" anchor="ctr">
                    <a:lnL>
                      <a:noFill/>
                    </a:lnL>
                    <a:lnR>
                      <a:noFill/>
                    </a:lnR>
                    <a:lnT>
                      <a:noFill/>
                    </a:lnT>
                    <a:lnB>
                      <a:noFill/>
                    </a:lnB>
                  </a:tcPr>
                </a:tc>
                <a:tc>
                  <a:txBody>
                    <a:bodyPr/>
                    <a:lstStyle/>
                    <a:p>
                      <a:pPr algn="ctr" fontAlgn="b"/>
                      <a:endParaRPr lang="en-GB" sz="2500" b="0" i="0" u="none" strike="noStrike">
                        <a:solidFill>
                          <a:srgbClr val="000000"/>
                        </a:solidFill>
                        <a:effectLst/>
                        <a:latin typeface="Helvetica Neue Thin" panose="020B0403020202020204"/>
                      </a:endParaRPr>
                    </a:p>
                  </a:txBody>
                  <a:tcPr marL="9525" marR="9525" marT="9525" marB="0" anchor="b">
                    <a:lnL>
                      <a:noFill/>
                    </a:lnL>
                    <a:lnR>
                      <a:noFill/>
                    </a:lnR>
                    <a:lnT>
                      <a:noFill/>
                    </a:lnT>
                    <a:lnB>
                      <a:noFill/>
                    </a:lnB>
                  </a:tcPr>
                </a:tc>
                <a:tc>
                  <a:txBody>
                    <a:bodyPr/>
                    <a:lstStyle/>
                    <a:p>
                      <a:pPr algn="r" fontAlgn="b"/>
                      <a:r>
                        <a:rPr lang="en-GB" sz="2500" b="0" i="0" u="none" strike="noStrike">
                          <a:solidFill>
                            <a:srgbClr val="000000"/>
                          </a:solidFill>
                          <a:effectLst/>
                          <a:latin typeface="Helvetica Neue Thin" panose="020B0403020202020204"/>
                        </a:rPr>
                        <a:t>10</a:t>
                      </a:r>
                    </a:p>
                  </a:txBody>
                  <a:tcPr marL="9525" marR="9525" marT="9525" marB="0" anchor="b">
                    <a:lnL>
                      <a:noFill/>
                    </a:lnL>
                    <a:lnR>
                      <a:noFill/>
                    </a:lnR>
                    <a:lnT>
                      <a:noFill/>
                    </a:lnT>
                    <a:lnB>
                      <a:noFill/>
                    </a:lnB>
                  </a:tcPr>
                </a:tc>
                <a:tc>
                  <a:txBody>
                    <a:bodyPr/>
                    <a:lstStyle/>
                    <a:p>
                      <a:pPr algn="r" fontAlgn="b"/>
                      <a:r>
                        <a:rPr lang="en-GB" sz="2500" b="0" i="0" u="none" strike="noStrike">
                          <a:solidFill>
                            <a:srgbClr val="000000"/>
                          </a:solidFill>
                          <a:effectLst/>
                          <a:latin typeface="Helvetica Neue Thin" panose="020B0403020202020204"/>
                        </a:rPr>
                        <a:t>11</a:t>
                      </a:r>
                    </a:p>
                  </a:txBody>
                  <a:tcPr marL="9525" marR="9525" marT="9525" marB="0" anchor="b">
                    <a:lnL>
                      <a:noFill/>
                    </a:lnL>
                    <a:lnR>
                      <a:noFill/>
                    </a:lnR>
                    <a:lnT>
                      <a:noFill/>
                    </a:lnT>
                    <a:lnB>
                      <a:noFill/>
                    </a:lnB>
                  </a:tcPr>
                </a:tc>
                <a:extLst>
                  <a:ext uri="{0D108BD9-81ED-4DB2-BD59-A6C34878D82A}">
                    <a16:rowId xmlns:a16="http://schemas.microsoft.com/office/drawing/2014/main" val="3146275004"/>
                  </a:ext>
                </a:extLst>
              </a:tr>
              <a:tr h="369094">
                <a:tc>
                  <a:txBody>
                    <a:bodyPr/>
                    <a:lstStyle/>
                    <a:p>
                      <a:pPr algn="l" fontAlgn="b"/>
                      <a:r>
                        <a:rPr lang="en-GB" sz="2500" b="0" i="0" u="none" strike="noStrike" dirty="0">
                          <a:solidFill>
                            <a:srgbClr val="000000"/>
                          </a:solidFill>
                          <a:effectLst/>
                          <a:latin typeface="Helvetica Neue Thin" panose="020B0403020202020204"/>
                        </a:rPr>
                        <a:t>Sydenham</a:t>
                      </a:r>
                    </a:p>
                  </a:txBody>
                  <a:tcPr marL="9525" marR="9525" marT="9525" marB="0" anchor="b">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165</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119</a:t>
                      </a:r>
                    </a:p>
                  </a:txBody>
                  <a:tcPr marL="9525" marR="9525" marT="9525" marB="0" anchor="ctr">
                    <a:lnL>
                      <a:noFill/>
                    </a:lnL>
                    <a:lnR>
                      <a:noFill/>
                    </a:lnR>
                    <a:lnT>
                      <a:noFill/>
                    </a:lnT>
                    <a:lnB>
                      <a:noFill/>
                    </a:lnB>
                  </a:tcPr>
                </a:tc>
                <a:tc>
                  <a:txBody>
                    <a:bodyPr/>
                    <a:lstStyle/>
                    <a:p>
                      <a:pPr algn="r" fontAlgn="ctr"/>
                      <a:r>
                        <a:rPr lang="en-GB" sz="2500" b="0" i="1" u="none" strike="noStrike">
                          <a:solidFill>
                            <a:srgbClr val="000000"/>
                          </a:solidFill>
                          <a:effectLst/>
                          <a:latin typeface="Helvetica Neue Thin" panose="020B0403020202020204"/>
                        </a:rPr>
                        <a:t>72</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6</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5</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-1</a:t>
                      </a:r>
                    </a:p>
                  </a:txBody>
                  <a:tcPr marL="9525" marR="9525" marT="9525" marB="0" anchor="ctr">
                    <a:lnL>
                      <a:noFill/>
                    </a:lnL>
                    <a:lnR>
                      <a:noFill/>
                    </a:lnR>
                    <a:lnT>
                      <a:noFill/>
                    </a:lnT>
                    <a:lnB>
                      <a:noFill/>
                    </a:lnB>
                  </a:tcPr>
                </a:tc>
                <a:tc>
                  <a:txBody>
                    <a:bodyPr/>
                    <a:lstStyle/>
                    <a:p>
                      <a:pPr algn="ctr" fontAlgn="b"/>
                      <a:endParaRPr lang="en-GB" sz="2500" b="0" i="0" u="none" strike="noStrike">
                        <a:solidFill>
                          <a:srgbClr val="000000"/>
                        </a:solidFill>
                        <a:effectLst/>
                        <a:latin typeface="Helvetica Neue Thin" panose="020B0403020202020204"/>
                      </a:endParaRPr>
                    </a:p>
                  </a:txBody>
                  <a:tcPr marL="9525" marR="9525" marT="9525" marB="0" anchor="b">
                    <a:lnL>
                      <a:noFill/>
                    </a:lnL>
                    <a:lnR>
                      <a:noFill/>
                    </a:lnR>
                    <a:lnT>
                      <a:noFill/>
                    </a:lnT>
                    <a:lnB>
                      <a:noFill/>
                    </a:lnB>
                  </a:tcPr>
                </a:tc>
                <a:tc>
                  <a:txBody>
                    <a:bodyPr/>
                    <a:lstStyle/>
                    <a:p>
                      <a:pPr algn="r" fontAlgn="b"/>
                      <a:r>
                        <a:rPr lang="en-GB" sz="2500" b="0" i="0" u="none" strike="noStrike">
                          <a:solidFill>
                            <a:srgbClr val="000000"/>
                          </a:solidFill>
                          <a:effectLst/>
                          <a:latin typeface="Helvetica Neue Thin" panose="020B0403020202020204"/>
                        </a:rPr>
                        <a:t>4</a:t>
                      </a:r>
                    </a:p>
                  </a:txBody>
                  <a:tcPr marL="9525" marR="9525" marT="9525" marB="0" anchor="b">
                    <a:lnL>
                      <a:noFill/>
                    </a:lnL>
                    <a:lnR>
                      <a:noFill/>
                    </a:lnR>
                    <a:lnT>
                      <a:noFill/>
                    </a:lnT>
                    <a:lnB>
                      <a:noFill/>
                    </a:lnB>
                  </a:tcPr>
                </a:tc>
                <a:tc>
                  <a:txBody>
                    <a:bodyPr/>
                    <a:lstStyle/>
                    <a:p>
                      <a:pPr algn="r" fontAlgn="b"/>
                      <a:r>
                        <a:rPr lang="en-GB" sz="2500" b="0" i="0" u="none" strike="noStrike">
                          <a:solidFill>
                            <a:srgbClr val="000000"/>
                          </a:solidFill>
                          <a:effectLst/>
                          <a:latin typeface="Helvetica Neue Thin" panose="020B0403020202020204"/>
                        </a:rPr>
                        <a:t>3</a:t>
                      </a:r>
                    </a:p>
                  </a:txBody>
                  <a:tcPr marL="9525" marR="9525" marT="9525" marB="0" anchor="b">
                    <a:lnL>
                      <a:noFill/>
                    </a:lnL>
                    <a:lnR>
                      <a:noFill/>
                    </a:lnR>
                    <a:lnT>
                      <a:noFill/>
                    </a:lnT>
                    <a:lnB>
                      <a:noFill/>
                    </a:lnB>
                  </a:tcPr>
                </a:tc>
                <a:extLst>
                  <a:ext uri="{0D108BD9-81ED-4DB2-BD59-A6C34878D82A}">
                    <a16:rowId xmlns:a16="http://schemas.microsoft.com/office/drawing/2014/main" val="1707751908"/>
                  </a:ext>
                </a:extLst>
              </a:tr>
              <a:tr h="369094">
                <a:tc>
                  <a:txBody>
                    <a:bodyPr/>
                    <a:lstStyle/>
                    <a:p>
                      <a:pPr algn="l" fontAlgn="b"/>
                      <a:r>
                        <a:rPr lang="en-GB" sz="2500" b="0" i="0" u="none" strike="noStrike">
                          <a:solidFill>
                            <a:srgbClr val="000000"/>
                          </a:solidFill>
                          <a:effectLst/>
                          <a:latin typeface="Helvetica Neue Thin" panose="020B0403020202020204"/>
                        </a:rPr>
                        <a:t>New Cross</a:t>
                      </a:r>
                    </a:p>
                  </a:txBody>
                  <a:tcPr marL="9525" marR="9525" marT="9525" marB="0" anchor="b">
                    <a:lnL>
                      <a:noFill/>
                    </a:lnL>
                    <a:lnR>
                      <a:noFill/>
                    </a:lnR>
                    <a:lnT>
                      <a:noFill/>
                    </a:lnT>
                    <a:lnB>
                      <a:noFill/>
                    </a:lnB>
                  </a:tcPr>
                </a:tc>
                <a:tc>
                  <a:txBody>
                    <a:bodyPr/>
                    <a:lstStyle/>
                    <a:p>
                      <a:pPr algn="r" fontAlgn="ctr"/>
                      <a:r>
                        <a:rPr lang="en-GB" sz="2500" b="0" i="0" u="none" strike="noStrike" dirty="0">
                          <a:solidFill>
                            <a:srgbClr val="000000"/>
                          </a:solidFill>
                          <a:effectLst/>
                          <a:latin typeface="Helvetica Neue Thin" panose="020B0403020202020204"/>
                        </a:rPr>
                        <a:t>143</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111</a:t>
                      </a:r>
                    </a:p>
                  </a:txBody>
                  <a:tcPr marL="9525" marR="9525" marT="9525" marB="0" anchor="ctr">
                    <a:lnL>
                      <a:noFill/>
                    </a:lnL>
                    <a:lnR>
                      <a:noFill/>
                    </a:lnR>
                    <a:lnT>
                      <a:noFill/>
                    </a:lnT>
                    <a:lnB>
                      <a:noFill/>
                    </a:lnB>
                  </a:tcPr>
                </a:tc>
                <a:tc>
                  <a:txBody>
                    <a:bodyPr/>
                    <a:lstStyle/>
                    <a:p>
                      <a:pPr algn="r" fontAlgn="ctr"/>
                      <a:r>
                        <a:rPr lang="en-GB" sz="2500" b="0" i="1" u="none" strike="noStrike">
                          <a:solidFill>
                            <a:srgbClr val="000000"/>
                          </a:solidFill>
                          <a:effectLst/>
                          <a:latin typeface="Helvetica Neue Thin" panose="020B0403020202020204"/>
                        </a:rPr>
                        <a:t>78</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15</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22</a:t>
                      </a:r>
                    </a:p>
                  </a:txBody>
                  <a:tcPr marL="9525" marR="9525" marT="9525" marB="0" anchor="ctr">
                    <a:lnL>
                      <a:noFill/>
                    </a:lnL>
                    <a:lnR>
                      <a:noFill/>
                    </a:lnR>
                    <a:lnT>
                      <a:noFill/>
                    </a:lnT>
                    <a:lnB>
                      <a:noFill/>
                    </a:lnB>
                  </a:tcPr>
                </a:tc>
                <a:tc>
                  <a:txBody>
                    <a:bodyPr/>
                    <a:lstStyle/>
                    <a:p>
                      <a:pPr algn="r" fontAlgn="ctr"/>
                      <a:r>
                        <a:rPr lang="en-GB" sz="2500" b="1" i="0" u="none" strike="noStrike">
                          <a:solidFill>
                            <a:srgbClr val="FF0000"/>
                          </a:solidFill>
                          <a:effectLst/>
                          <a:latin typeface="Helvetica Neue Thin" panose="020B0403020202020204"/>
                        </a:rPr>
                        <a:t>7</a:t>
                      </a:r>
                    </a:p>
                  </a:txBody>
                  <a:tcPr marL="9525" marR="9525" marT="9525" marB="0" anchor="ctr">
                    <a:lnL>
                      <a:noFill/>
                    </a:lnL>
                    <a:lnR>
                      <a:noFill/>
                    </a:lnR>
                    <a:lnT>
                      <a:noFill/>
                    </a:lnT>
                    <a:lnB>
                      <a:noFill/>
                    </a:lnB>
                  </a:tcPr>
                </a:tc>
                <a:tc>
                  <a:txBody>
                    <a:bodyPr/>
                    <a:lstStyle/>
                    <a:p>
                      <a:pPr algn="ctr" fontAlgn="b"/>
                      <a:endParaRPr lang="en-GB" sz="2500" b="0" i="0" u="none" strike="noStrike">
                        <a:solidFill>
                          <a:srgbClr val="000000"/>
                        </a:solidFill>
                        <a:effectLst/>
                        <a:latin typeface="Helvetica Neue Thin" panose="020B0403020202020204"/>
                      </a:endParaRPr>
                    </a:p>
                  </a:txBody>
                  <a:tcPr marL="9525" marR="9525" marT="9525" marB="0" anchor="b">
                    <a:lnL>
                      <a:noFill/>
                    </a:lnL>
                    <a:lnR>
                      <a:noFill/>
                    </a:lnR>
                    <a:lnT>
                      <a:noFill/>
                    </a:lnT>
                    <a:lnB>
                      <a:noFill/>
                    </a:lnB>
                  </a:tcPr>
                </a:tc>
                <a:tc>
                  <a:txBody>
                    <a:bodyPr/>
                    <a:lstStyle/>
                    <a:p>
                      <a:pPr algn="r" fontAlgn="b"/>
                      <a:r>
                        <a:rPr lang="en-GB" sz="2500" b="0" i="0" u="none" strike="noStrike">
                          <a:solidFill>
                            <a:srgbClr val="000000"/>
                          </a:solidFill>
                          <a:effectLst/>
                          <a:latin typeface="Helvetica Neue Thin" panose="020B0403020202020204"/>
                        </a:rPr>
                        <a:t>10</a:t>
                      </a:r>
                    </a:p>
                  </a:txBody>
                  <a:tcPr marL="9525" marR="9525" marT="9525" marB="0" anchor="b">
                    <a:lnL>
                      <a:noFill/>
                    </a:lnL>
                    <a:lnR>
                      <a:noFill/>
                    </a:lnR>
                    <a:lnT>
                      <a:noFill/>
                    </a:lnT>
                    <a:lnB>
                      <a:noFill/>
                    </a:lnB>
                  </a:tcPr>
                </a:tc>
                <a:tc>
                  <a:txBody>
                    <a:bodyPr/>
                    <a:lstStyle/>
                    <a:p>
                      <a:pPr algn="r" fontAlgn="b"/>
                      <a:r>
                        <a:rPr lang="en-GB" sz="2500" b="0" i="0" u="none" strike="noStrike">
                          <a:solidFill>
                            <a:srgbClr val="000000"/>
                          </a:solidFill>
                          <a:effectLst/>
                          <a:latin typeface="Helvetica Neue Thin" panose="020B0403020202020204"/>
                        </a:rPr>
                        <a:t>15</a:t>
                      </a:r>
                    </a:p>
                  </a:txBody>
                  <a:tcPr marL="9525" marR="9525" marT="9525" marB="0" anchor="b">
                    <a:lnL>
                      <a:noFill/>
                    </a:lnL>
                    <a:lnR>
                      <a:noFill/>
                    </a:lnR>
                    <a:lnT>
                      <a:noFill/>
                    </a:lnT>
                    <a:lnB>
                      <a:noFill/>
                    </a:lnB>
                  </a:tcPr>
                </a:tc>
                <a:extLst>
                  <a:ext uri="{0D108BD9-81ED-4DB2-BD59-A6C34878D82A}">
                    <a16:rowId xmlns:a16="http://schemas.microsoft.com/office/drawing/2014/main" val="2962757080"/>
                  </a:ext>
                </a:extLst>
              </a:tr>
              <a:tr h="369094">
                <a:tc>
                  <a:txBody>
                    <a:bodyPr/>
                    <a:lstStyle/>
                    <a:p>
                      <a:pPr algn="l" fontAlgn="b"/>
                      <a:r>
                        <a:rPr lang="en-GB" sz="2500" b="0" i="0" u="none" strike="noStrike">
                          <a:solidFill>
                            <a:srgbClr val="000000"/>
                          </a:solidFill>
                          <a:effectLst/>
                          <a:latin typeface="Helvetica Neue Thin" panose="020B0403020202020204"/>
                        </a:rPr>
                        <a:t>Catford</a:t>
                      </a:r>
                    </a:p>
                  </a:txBody>
                  <a:tcPr marL="9525" marR="9525" marT="9525" marB="0" anchor="b">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133</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72</a:t>
                      </a:r>
                    </a:p>
                  </a:txBody>
                  <a:tcPr marL="9525" marR="9525" marT="9525" marB="0" anchor="ctr">
                    <a:lnL>
                      <a:noFill/>
                    </a:lnL>
                    <a:lnR>
                      <a:noFill/>
                    </a:lnR>
                    <a:lnT>
                      <a:noFill/>
                    </a:lnT>
                    <a:lnB>
                      <a:noFill/>
                    </a:lnB>
                  </a:tcPr>
                </a:tc>
                <a:tc>
                  <a:txBody>
                    <a:bodyPr/>
                    <a:lstStyle/>
                    <a:p>
                      <a:pPr algn="r" fontAlgn="ctr"/>
                      <a:r>
                        <a:rPr lang="en-GB" sz="2500" b="0" i="1" u="none" strike="noStrike">
                          <a:solidFill>
                            <a:srgbClr val="000000"/>
                          </a:solidFill>
                          <a:effectLst/>
                          <a:latin typeface="Helvetica Neue Thin" panose="020B0403020202020204"/>
                        </a:rPr>
                        <a:t>54</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13</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14</a:t>
                      </a:r>
                    </a:p>
                  </a:txBody>
                  <a:tcPr marL="9525" marR="9525" marT="9525" marB="0" anchor="ctr">
                    <a:lnL>
                      <a:noFill/>
                    </a:lnL>
                    <a:lnR>
                      <a:noFill/>
                    </a:lnR>
                    <a:lnT>
                      <a:noFill/>
                    </a:lnT>
                    <a:lnB>
                      <a:noFill/>
                    </a:lnB>
                  </a:tcPr>
                </a:tc>
                <a:tc>
                  <a:txBody>
                    <a:bodyPr/>
                    <a:lstStyle/>
                    <a:p>
                      <a:pPr algn="r" fontAlgn="ctr"/>
                      <a:r>
                        <a:rPr lang="en-GB" sz="2500" b="0" i="0" u="none" strike="noStrike" dirty="0">
                          <a:solidFill>
                            <a:srgbClr val="000000"/>
                          </a:solidFill>
                          <a:effectLst/>
                          <a:latin typeface="Helvetica Neue Thin" panose="020B0403020202020204"/>
                        </a:rPr>
                        <a:t>1</a:t>
                      </a:r>
                    </a:p>
                  </a:txBody>
                  <a:tcPr marL="9525" marR="9525" marT="9525" marB="0" anchor="ctr">
                    <a:lnL>
                      <a:noFill/>
                    </a:lnL>
                    <a:lnR>
                      <a:noFill/>
                    </a:lnR>
                    <a:lnT>
                      <a:noFill/>
                    </a:lnT>
                    <a:lnB>
                      <a:noFill/>
                    </a:lnB>
                  </a:tcPr>
                </a:tc>
                <a:tc>
                  <a:txBody>
                    <a:bodyPr/>
                    <a:lstStyle/>
                    <a:p>
                      <a:pPr algn="ctr" fontAlgn="b"/>
                      <a:endParaRPr lang="en-GB" sz="2500" b="0" i="0" u="none" strike="noStrike">
                        <a:solidFill>
                          <a:srgbClr val="000000"/>
                        </a:solidFill>
                        <a:effectLst/>
                        <a:latin typeface="Helvetica Neue Thin" panose="020B0403020202020204"/>
                      </a:endParaRPr>
                    </a:p>
                  </a:txBody>
                  <a:tcPr marL="9525" marR="9525" marT="9525" marB="0" anchor="b">
                    <a:lnL>
                      <a:noFill/>
                    </a:lnL>
                    <a:lnR>
                      <a:noFill/>
                    </a:lnR>
                    <a:lnT>
                      <a:noFill/>
                    </a:lnT>
                    <a:lnB>
                      <a:noFill/>
                    </a:lnB>
                  </a:tcPr>
                </a:tc>
                <a:tc>
                  <a:txBody>
                    <a:bodyPr/>
                    <a:lstStyle/>
                    <a:p>
                      <a:pPr algn="r" fontAlgn="b"/>
                      <a:r>
                        <a:rPr lang="en-GB" sz="2500" b="0" i="0" u="none" strike="noStrike">
                          <a:solidFill>
                            <a:srgbClr val="000000"/>
                          </a:solidFill>
                          <a:effectLst/>
                          <a:latin typeface="Helvetica Neue Thin" panose="020B0403020202020204"/>
                        </a:rPr>
                        <a:t>10</a:t>
                      </a:r>
                    </a:p>
                  </a:txBody>
                  <a:tcPr marL="9525" marR="9525" marT="9525" marB="0" anchor="b">
                    <a:lnL>
                      <a:noFill/>
                    </a:lnL>
                    <a:lnR>
                      <a:noFill/>
                    </a:lnR>
                    <a:lnT>
                      <a:noFill/>
                    </a:lnT>
                    <a:lnB>
                      <a:noFill/>
                    </a:lnB>
                  </a:tcPr>
                </a:tc>
                <a:tc>
                  <a:txBody>
                    <a:bodyPr/>
                    <a:lstStyle/>
                    <a:p>
                      <a:pPr algn="r" fontAlgn="b"/>
                      <a:r>
                        <a:rPr lang="en-GB" sz="2500" b="0" i="0" u="none" strike="noStrike">
                          <a:solidFill>
                            <a:srgbClr val="000000"/>
                          </a:solidFill>
                          <a:effectLst/>
                          <a:latin typeface="Helvetica Neue Thin" panose="020B0403020202020204"/>
                        </a:rPr>
                        <a:t>11</a:t>
                      </a:r>
                    </a:p>
                  </a:txBody>
                  <a:tcPr marL="9525" marR="9525" marT="9525" marB="0" anchor="b">
                    <a:lnL>
                      <a:noFill/>
                    </a:lnL>
                    <a:lnR>
                      <a:noFill/>
                    </a:lnR>
                    <a:lnT>
                      <a:noFill/>
                    </a:lnT>
                    <a:lnB>
                      <a:noFill/>
                    </a:lnB>
                  </a:tcPr>
                </a:tc>
                <a:extLst>
                  <a:ext uri="{0D108BD9-81ED-4DB2-BD59-A6C34878D82A}">
                    <a16:rowId xmlns:a16="http://schemas.microsoft.com/office/drawing/2014/main" val="3281377275"/>
                  </a:ext>
                </a:extLst>
              </a:tr>
              <a:tr h="369094">
                <a:tc>
                  <a:txBody>
                    <a:bodyPr/>
                    <a:lstStyle/>
                    <a:p>
                      <a:pPr algn="l" fontAlgn="b"/>
                      <a:r>
                        <a:rPr lang="en-GB" sz="2500" b="0" i="0" u="none" strike="noStrike">
                          <a:solidFill>
                            <a:srgbClr val="000000"/>
                          </a:solidFill>
                          <a:effectLst/>
                          <a:latin typeface="Helvetica Neue Thin" panose="020B0403020202020204"/>
                        </a:rPr>
                        <a:t>Blackheath</a:t>
                      </a:r>
                    </a:p>
                  </a:txBody>
                  <a:tcPr marL="9525" marR="9525" marT="9525" marB="0" anchor="b">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121</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58</a:t>
                      </a:r>
                    </a:p>
                  </a:txBody>
                  <a:tcPr marL="9525" marR="9525" marT="9525" marB="0" anchor="ctr">
                    <a:lnL>
                      <a:noFill/>
                    </a:lnL>
                    <a:lnR>
                      <a:noFill/>
                    </a:lnR>
                    <a:lnT>
                      <a:noFill/>
                    </a:lnT>
                    <a:lnB>
                      <a:noFill/>
                    </a:lnB>
                  </a:tcPr>
                </a:tc>
                <a:tc>
                  <a:txBody>
                    <a:bodyPr/>
                    <a:lstStyle/>
                    <a:p>
                      <a:pPr algn="r" fontAlgn="ctr"/>
                      <a:r>
                        <a:rPr lang="en-GB" sz="2500" b="0" i="1" u="none" strike="noStrike">
                          <a:solidFill>
                            <a:srgbClr val="000000"/>
                          </a:solidFill>
                          <a:effectLst/>
                          <a:latin typeface="Helvetica Neue Thin" panose="020B0403020202020204"/>
                        </a:rPr>
                        <a:t>48</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12</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6</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-6</a:t>
                      </a:r>
                    </a:p>
                  </a:txBody>
                  <a:tcPr marL="9525" marR="9525" marT="9525" marB="0" anchor="ctr">
                    <a:lnL>
                      <a:noFill/>
                    </a:lnL>
                    <a:lnR>
                      <a:noFill/>
                    </a:lnR>
                    <a:lnT>
                      <a:noFill/>
                    </a:lnT>
                    <a:lnB>
                      <a:noFill/>
                    </a:lnB>
                  </a:tcPr>
                </a:tc>
                <a:tc>
                  <a:txBody>
                    <a:bodyPr/>
                    <a:lstStyle/>
                    <a:p>
                      <a:pPr algn="ctr" fontAlgn="b"/>
                      <a:endParaRPr lang="en-GB" sz="2500" b="0" i="0" u="none" strike="noStrike">
                        <a:solidFill>
                          <a:srgbClr val="000000"/>
                        </a:solidFill>
                        <a:effectLst/>
                        <a:latin typeface="Helvetica Neue Thin" panose="020B0403020202020204"/>
                      </a:endParaRPr>
                    </a:p>
                  </a:txBody>
                  <a:tcPr marL="9525" marR="9525" marT="9525" marB="0" anchor="b">
                    <a:lnL>
                      <a:noFill/>
                    </a:lnL>
                    <a:lnR>
                      <a:noFill/>
                    </a:lnR>
                    <a:lnT>
                      <a:noFill/>
                    </a:lnT>
                    <a:lnB>
                      <a:noFill/>
                    </a:lnB>
                  </a:tcPr>
                </a:tc>
                <a:tc>
                  <a:txBody>
                    <a:bodyPr/>
                    <a:lstStyle/>
                    <a:p>
                      <a:pPr algn="r" fontAlgn="b"/>
                      <a:r>
                        <a:rPr lang="en-GB" sz="2500" b="0" i="0" u="none" strike="noStrike">
                          <a:solidFill>
                            <a:srgbClr val="000000"/>
                          </a:solidFill>
                          <a:effectLst/>
                          <a:latin typeface="Helvetica Neue Thin" panose="020B0403020202020204"/>
                        </a:rPr>
                        <a:t>10</a:t>
                      </a:r>
                    </a:p>
                  </a:txBody>
                  <a:tcPr marL="9525" marR="9525" marT="9525" marB="0" anchor="b">
                    <a:lnL>
                      <a:noFill/>
                    </a:lnL>
                    <a:lnR>
                      <a:noFill/>
                    </a:lnR>
                    <a:lnT>
                      <a:noFill/>
                    </a:lnT>
                    <a:lnB>
                      <a:noFill/>
                    </a:lnB>
                  </a:tcPr>
                </a:tc>
                <a:tc>
                  <a:txBody>
                    <a:bodyPr/>
                    <a:lstStyle/>
                    <a:p>
                      <a:pPr algn="r" fontAlgn="b"/>
                      <a:r>
                        <a:rPr lang="en-GB" sz="2500" b="0" i="0" u="none" strike="noStrike">
                          <a:solidFill>
                            <a:srgbClr val="000000"/>
                          </a:solidFill>
                          <a:effectLst/>
                          <a:latin typeface="Helvetica Neue Thin" panose="020B0403020202020204"/>
                        </a:rPr>
                        <a:t>5</a:t>
                      </a:r>
                    </a:p>
                  </a:txBody>
                  <a:tcPr marL="9525" marR="9525" marT="9525" marB="0" anchor="b">
                    <a:lnL>
                      <a:noFill/>
                    </a:lnL>
                    <a:lnR>
                      <a:noFill/>
                    </a:lnR>
                    <a:lnT>
                      <a:noFill/>
                    </a:lnT>
                    <a:lnB>
                      <a:noFill/>
                    </a:lnB>
                  </a:tcPr>
                </a:tc>
                <a:extLst>
                  <a:ext uri="{0D108BD9-81ED-4DB2-BD59-A6C34878D82A}">
                    <a16:rowId xmlns:a16="http://schemas.microsoft.com/office/drawing/2014/main" val="3439853235"/>
                  </a:ext>
                </a:extLst>
              </a:tr>
              <a:tr h="369094">
                <a:tc>
                  <a:txBody>
                    <a:bodyPr/>
                    <a:lstStyle/>
                    <a:p>
                      <a:pPr algn="l" fontAlgn="b"/>
                      <a:r>
                        <a:rPr lang="en-GB" sz="2500" b="0" i="0" u="none" strike="noStrike">
                          <a:solidFill>
                            <a:srgbClr val="000000"/>
                          </a:solidFill>
                          <a:effectLst/>
                          <a:latin typeface="Helvetica Neue Thin" panose="020B0403020202020204"/>
                        </a:rPr>
                        <a:t>Forest Hill</a:t>
                      </a:r>
                    </a:p>
                  </a:txBody>
                  <a:tcPr marL="9525" marR="9525" marT="9525" marB="0" anchor="b">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114</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84</a:t>
                      </a:r>
                    </a:p>
                  </a:txBody>
                  <a:tcPr marL="9525" marR="9525" marT="9525" marB="0" anchor="ctr">
                    <a:lnL>
                      <a:noFill/>
                    </a:lnL>
                    <a:lnR>
                      <a:noFill/>
                    </a:lnR>
                    <a:lnT>
                      <a:noFill/>
                    </a:lnT>
                    <a:lnB>
                      <a:noFill/>
                    </a:lnB>
                  </a:tcPr>
                </a:tc>
                <a:tc>
                  <a:txBody>
                    <a:bodyPr/>
                    <a:lstStyle/>
                    <a:p>
                      <a:pPr algn="r" fontAlgn="ctr"/>
                      <a:r>
                        <a:rPr lang="en-GB" sz="2500" b="0" i="1" u="none" strike="noStrike">
                          <a:solidFill>
                            <a:srgbClr val="000000"/>
                          </a:solidFill>
                          <a:effectLst/>
                          <a:latin typeface="Helvetica Neue Thin" panose="020B0403020202020204"/>
                        </a:rPr>
                        <a:t>74</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6</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14</a:t>
                      </a:r>
                    </a:p>
                  </a:txBody>
                  <a:tcPr marL="9525" marR="9525" marT="9525" marB="0" anchor="ctr">
                    <a:lnL>
                      <a:noFill/>
                    </a:lnL>
                    <a:lnR>
                      <a:noFill/>
                    </a:lnR>
                    <a:lnT>
                      <a:noFill/>
                    </a:lnT>
                    <a:lnB>
                      <a:noFill/>
                    </a:lnB>
                  </a:tcPr>
                </a:tc>
                <a:tc>
                  <a:txBody>
                    <a:bodyPr/>
                    <a:lstStyle/>
                    <a:p>
                      <a:pPr algn="r" fontAlgn="ctr"/>
                      <a:r>
                        <a:rPr lang="en-GB" sz="2500" b="1" i="0" u="none" strike="noStrike">
                          <a:solidFill>
                            <a:srgbClr val="FF0000"/>
                          </a:solidFill>
                          <a:effectLst/>
                          <a:latin typeface="Helvetica Neue Thin" panose="020B0403020202020204"/>
                        </a:rPr>
                        <a:t>8</a:t>
                      </a:r>
                    </a:p>
                  </a:txBody>
                  <a:tcPr marL="9525" marR="9525" marT="9525" marB="0" anchor="ctr">
                    <a:lnL>
                      <a:noFill/>
                    </a:lnL>
                    <a:lnR>
                      <a:noFill/>
                    </a:lnR>
                    <a:lnT>
                      <a:noFill/>
                    </a:lnT>
                    <a:lnB>
                      <a:noFill/>
                    </a:lnB>
                  </a:tcPr>
                </a:tc>
                <a:tc>
                  <a:txBody>
                    <a:bodyPr/>
                    <a:lstStyle/>
                    <a:p>
                      <a:pPr algn="l" fontAlgn="b"/>
                      <a:endParaRPr lang="en-GB" sz="2500" b="0" i="0" u="none" strike="noStrike" dirty="0">
                        <a:solidFill>
                          <a:srgbClr val="000000"/>
                        </a:solidFill>
                        <a:effectLst/>
                        <a:latin typeface="Helvetica Neue Thin" panose="020B0403020202020204"/>
                      </a:endParaRPr>
                    </a:p>
                  </a:txBody>
                  <a:tcPr marL="9525" marR="9525" marT="9525" marB="0" anchor="b">
                    <a:lnL>
                      <a:noFill/>
                    </a:lnL>
                    <a:lnR>
                      <a:noFill/>
                    </a:lnR>
                    <a:lnT>
                      <a:noFill/>
                    </a:lnT>
                    <a:lnB>
                      <a:noFill/>
                    </a:lnB>
                  </a:tcPr>
                </a:tc>
                <a:tc>
                  <a:txBody>
                    <a:bodyPr/>
                    <a:lstStyle/>
                    <a:p>
                      <a:pPr algn="r" fontAlgn="b"/>
                      <a:r>
                        <a:rPr lang="en-GB" sz="2500" b="0" i="0" u="none" strike="noStrike">
                          <a:solidFill>
                            <a:srgbClr val="000000"/>
                          </a:solidFill>
                          <a:effectLst/>
                          <a:latin typeface="Helvetica Neue Thin" panose="020B0403020202020204"/>
                        </a:rPr>
                        <a:t>5</a:t>
                      </a:r>
                    </a:p>
                  </a:txBody>
                  <a:tcPr marL="9525" marR="9525" marT="9525" marB="0" anchor="b">
                    <a:lnL>
                      <a:noFill/>
                    </a:lnL>
                    <a:lnR>
                      <a:noFill/>
                    </a:lnR>
                    <a:lnT>
                      <a:noFill/>
                    </a:lnT>
                    <a:lnB>
                      <a:noFill/>
                    </a:lnB>
                  </a:tcPr>
                </a:tc>
                <a:tc>
                  <a:txBody>
                    <a:bodyPr/>
                    <a:lstStyle/>
                    <a:p>
                      <a:pPr algn="r" fontAlgn="b"/>
                      <a:r>
                        <a:rPr lang="en-GB" sz="2500" b="0" i="0" u="none" strike="noStrike">
                          <a:solidFill>
                            <a:srgbClr val="000000"/>
                          </a:solidFill>
                          <a:effectLst/>
                          <a:latin typeface="Helvetica Neue Thin" panose="020B0403020202020204"/>
                        </a:rPr>
                        <a:t>12</a:t>
                      </a:r>
                    </a:p>
                  </a:txBody>
                  <a:tcPr marL="9525" marR="9525" marT="9525" marB="0" anchor="b">
                    <a:lnL>
                      <a:noFill/>
                    </a:lnL>
                    <a:lnR>
                      <a:noFill/>
                    </a:lnR>
                    <a:lnT>
                      <a:noFill/>
                    </a:lnT>
                    <a:lnB>
                      <a:noFill/>
                    </a:lnB>
                  </a:tcPr>
                </a:tc>
                <a:extLst>
                  <a:ext uri="{0D108BD9-81ED-4DB2-BD59-A6C34878D82A}">
                    <a16:rowId xmlns:a16="http://schemas.microsoft.com/office/drawing/2014/main" val="628457695"/>
                  </a:ext>
                </a:extLst>
              </a:tr>
              <a:tr h="369094">
                <a:tc>
                  <a:txBody>
                    <a:bodyPr/>
                    <a:lstStyle/>
                    <a:p>
                      <a:pPr algn="l" fontAlgn="b"/>
                      <a:r>
                        <a:rPr lang="en-GB" sz="2500" b="0" i="0" u="none" strike="noStrike">
                          <a:solidFill>
                            <a:srgbClr val="000000"/>
                          </a:solidFill>
                          <a:effectLst/>
                          <a:latin typeface="Helvetica Neue Thin" panose="020B0403020202020204"/>
                        </a:rPr>
                        <a:t>Crofton Park</a:t>
                      </a:r>
                    </a:p>
                  </a:txBody>
                  <a:tcPr marL="9525" marR="9525" marT="9525" marB="0" anchor="b">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112</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85</a:t>
                      </a:r>
                    </a:p>
                  </a:txBody>
                  <a:tcPr marL="9525" marR="9525" marT="9525" marB="0" anchor="ctr">
                    <a:lnL>
                      <a:noFill/>
                    </a:lnL>
                    <a:lnR>
                      <a:noFill/>
                    </a:lnR>
                    <a:lnT>
                      <a:noFill/>
                    </a:lnT>
                    <a:lnB>
                      <a:noFill/>
                    </a:lnB>
                  </a:tcPr>
                </a:tc>
                <a:tc>
                  <a:txBody>
                    <a:bodyPr/>
                    <a:lstStyle/>
                    <a:p>
                      <a:pPr algn="r" fontAlgn="ctr"/>
                      <a:r>
                        <a:rPr lang="en-GB" sz="2500" b="0" i="1" u="none" strike="noStrike">
                          <a:solidFill>
                            <a:srgbClr val="000000"/>
                          </a:solidFill>
                          <a:effectLst/>
                          <a:latin typeface="Helvetica Neue Thin" panose="020B0403020202020204"/>
                        </a:rPr>
                        <a:t>76</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9</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2</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-7</a:t>
                      </a:r>
                    </a:p>
                  </a:txBody>
                  <a:tcPr marL="9525" marR="9525" marT="9525" marB="0" anchor="ctr">
                    <a:lnL>
                      <a:noFill/>
                    </a:lnL>
                    <a:lnR>
                      <a:noFill/>
                    </a:lnR>
                    <a:lnT>
                      <a:noFill/>
                    </a:lnT>
                    <a:lnB>
                      <a:noFill/>
                    </a:lnB>
                  </a:tcPr>
                </a:tc>
                <a:tc>
                  <a:txBody>
                    <a:bodyPr/>
                    <a:lstStyle/>
                    <a:p>
                      <a:pPr algn="l" fontAlgn="b"/>
                      <a:endParaRPr lang="en-GB" sz="2500" b="0" i="0" u="none" strike="noStrike">
                        <a:solidFill>
                          <a:srgbClr val="000000"/>
                        </a:solidFill>
                        <a:effectLst/>
                        <a:latin typeface="Helvetica Neue Thin" panose="020B0403020202020204"/>
                      </a:endParaRPr>
                    </a:p>
                  </a:txBody>
                  <a:tcPr marL="9525" marR="9525" marT="9525" marB="0" anchor="b">
                    <a:lnL>
                      <a:noFill/>
                    </a:lnL>
                    <a:lnR>
                      <a:noFill/>
                    </a:lnR>
                    <a:lnT>
                      <a:noFill/>
                    </a:lnT>
                    <a:lnB>
                      <a:noFill/>
                    </a:lnB>
                  </a:tcPr>
                </a:tc>
                <a:tc>
                  <a:txBody>
                    <a:bodyPr/>
                    <a:lstStyle/>
                    <a:p>
                      <a:pPr algn="r" fontAlgn="b"/>
                      <a:r>
                        <a:rPr lang="en-GB" sz="2500" b="0" i="0" u="none" strike="noStrike" dirty="0">
                          <a:solidFill>
                            <a:srgbClr val="000000"/>
                          </a:solidFill>
                          <a:effectLst/>
                          <a:latin typeface="Helvetica Neue Thin" panose="020B0403020202020204"/>
                        </a:rPr>
                        <a:t>8</a:t>
                      </a:r>
                    </a:p>
                  </a:txBody>
                  <a:tcPr marL="9525" marR="9525" marT="9525" marB="0" anchor="b">
                    <a:lnL>
                      <a:noFill/>
                    </a:lnL>
                    <a:lnR>
                      <a:noFill/>
                    </a:lnR>
                    <a:lnT>
                      <a:noFill/>
                    </a:lnT>
                    <a:lnB>
                      <a:noFill/>
                    </a:lnB>
                  </a:tcPr>
                </a:tc>
                <a:tc>
                  <a:txBody>
                    <a:bodyPr/>
                    <a:lstStyle/>
                    <a:p>
                      <a:pPr algn="r" fontAlgn="b"/>
                      <a:r>
                        <a:rPr lang="en-GB" sz="2500" b="0" i="0" u="none" strike="noStrike">
                          <a:solidFill>
                            <a:srgbClr val="000000"/>
                          </a:solidFill>
                          <a:effectLst/>
                          <a:latin typeface="Helvetica Neue Thin" panose="020B0403020202020204"/>
                        </a:rPr>
                        <a:t>2</a:t>
                      </a:r>
                    </a:p>
                  </a:txBody>
                  <a:tcPr marL="9525" marR="9525" marT="9525" marB="0" anchor="b">
                    <a:lnL>
                      <a:noFill/>
                    </a:lnL>
                    <a:lnR>
                      <a:noFill/>
                    </a:lnR>
                    <a:lnT>
                      <a:noFill/>
                    </a:lnT>
                    <a:lnB>
                      <a:noFill/>
                    </a:lnB>
                  </a:tcPr>
                </a:tc>
                <a:extLst>
                  <a:ext uri="{0D108BD9-81ED-4DB2-BD59-A6C34878D82A}">
                    <a16:rowId xmlns:a16="http://schemas.microsoft.com/office/drawing/2014/main" val="3675552429"/>
                  </a:ext>
                </a:extLst>
              </a:tr>
              <a:tr h="369094">
                <a:tc>
                  <a:txBody>
                    <a:bodyPr/>
                    <a:lstStyle/>
                    <a:p>
                      <a:pPr algn="l" fontAlgn="b"/>
                      <a:r>
                        <a:rPr lang="en-GB" sz="2500" b="0" i="0" u="none" strike="noStrike">
                          <a:solidFill>
                            <a:srgbClr val="000000"/>
                          </a:solidFill>
                          <a:effectLst/>
                          <a:latin typeface="Helvetica Neue Thin" panose="020B0403020202020204"/>
                        </a:rPr>
                        <a:t>Honor Oak</a:t>
                      </a:r>
                    </a:p>
                  </a:txBody>
                  <a:tcPr marL="9525" marR="9525" marT="9525" marB="0" anchor="b">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35</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31</a:t>
                      </a:r>
                    </a:p>
                  </a:txBody>
                  <a:tcPr marL="9525" marR="9525" marT="9525" marB="0" anchor="ctr">
                    <a:lnL>
                      <a:noFill/>
                    </a:lnL>
                    <a:lnR>
                      <a:noFill/>
                    </a:lnR>
                    <a:lnT>
                      <a:noFill/>
                    </a:lnT>
                    <a:lnB>
                      <a:noFill/>
                    </a:lnB>
                  </a:tcPr>
                </a:tc>
                <a:tc>
                  <a:txBody>
                    <a:bodyPr/>
                    <a:lstStyle/>
                    <a:p>
                      <a:pPr algn="r" fontAlgn="ctr"/>
                      <a:r>
                        <a:rPr lang="en-GB" sz="2500" b="0" i="1" u="none" strike="noStrike">
                          <a:solidFill>
                            <a:srgbClr val="000000"/>
                          </a:solidFill>
                          <a:effectLst/>
                          <a:latin typeface="Helvetica Neue Thin" panose="020B0403020202020204"/>
                        </a:rPr>
                        <a:t>89</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0</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3</a:t>
                      </a:r>
                    </a:p>
                  </a:txBody>
                  <a:tcPr marL="9525" marR="9525" marT="9525" marB="0" anchor="ctr">
                    <a:lnL>
                      <a:noFill/>
                    </a:lnL>
                    <a:lnR>
                      <a:noFill/>
                    </a:lnR>
                    <a:lnT>
                      <a:noFill/>
                    </a:lnT>
                    <a:lnB>
                      <a:noFill/>
                    </a:lnB>
                  </a:tcPr>
                </a:tc>
                <a:tc>
                  <a:txBody>
                    <a:bodyPr/>
                    <a:lstStyle/>
                    <a:p>
                      <a:pPr algn="r" fontAlgn="ctr"/>
                      <a:r>
                        <a:rPr lang="en-GB" sz="2500" b="1" i="0" u="none" strike="noStrike">
                          <a:solidFill>
                            <a:srgbClr val="FF0000"/>
                          </a:solidFill>
                          <a:effectLst/>
                          <a:latin typeface="Helvetica Neue Thin" panose="020B0403020202020204"/>
                        </a:rPr>
                        <a:t>3</a:t>
                      </a:r>
                    </a:p>
                  </a:txBody>
                  <a:tcPr marL="9525" marR="9525" marT="9525" marB="0" anchor="ctr">
                    <a:lnL>
                      <a:noFill/>
                    </a:lnL>
                    <a:lnR>
                      <a:noFill/>
                    </a:lnR>
                    <a:lnT>
                      <a:noFill/>
                    </a:lnT>
                    <a:lnB>
                      <a:noFill/>
                    </a:lnB>
                  </a:tcPr>
                </a:tc>
                <a:tc>
                  <a:txBody>
                    <a:bodyPr/>
                    <a:lstStyle/>
                    <a:p>
                      <a:pPr algn="l" fontAlgn="b"/>
                      <a:endParaRPr lang="en-GB" sz="2500" b="0" i="0" u="none" strike="noStrike">
                        <a:solidFill>
                          <a:srgbClr val="000000"/>
                        </a:solidFill>
                        <a:effectLst/>
                        <a:latin typeface="Helvetica Neue Thin" panose="020B0403020202020204"/>
                      </a:endParaRPr>
                    </a:p>
                  </a:txBody>
                  <a:tcPr marL="9525" marR="9525" marT="9525" marB="0" anchor="b">
                    <a:lnL>
                      <a:noFill/>
                    </a:lnL>
                    <a:lnR>
                      <a:noFill/>
                    </a:lnR>
                    <a:lnT>
                      <a:noFill/>
                    </a:lnT>
                    <a:lnB>
                      <a:noFill/>
                    </a:lnB>
                  </a:tcPr>
                </a:tc>
                <a:tc>
                  <a:txBody>
                    <a:bodyPr/>
                    <a:lstStyle/>
                    <a:p>
                      <a:pPr algn="r" fontAlgn="b"/>
                      <a:r>
                        <a:rPr lang="en-GB" sz="2500" b="0" i="0" u="none" strike="noStrike" dirty="0">
                          <a:solidFill>
                            <a:srgbClr val="000000"/>
                          </a:solidFill>
                          <a:effectLst/>
                          <a:latin typeface="Helvetica Neue Thin" panose="020B0403020202020204"/>
                        </a:rPr>
                        <a:t>0</a:t>
                      </a:r>
                    </a:p>
                  </a:txBody>
                  <a:tcPr marL="9525" marR="9525" marT="9525" marB="0" anchor="b">
                    <a:lnL>
                      <a:noFill/>
                    </a:lnL>
                    <a:lnR>
                      <a:noFill/>
                    </a:lnR>
                    <a:lnT>
                      <a:noFill/>
                    </a:lnT>
                    <a:lnB>
                      <a:noFill/>
                    </a:lnB>
                  </a:tcPr>
                </a:tc>
                <a:tc>
                  <a:txBody>
                    <a:bodyPr/>
                    <a:lstStyle/>
                    <a:p>
                      <a:pPr algn="r" fontAlgn="b"/>
                      <a:r>
                        <a:rPr lang="en-GB" sz="2500" b="0" i="0" u="none" strike="noStrike">
                          <a:solidFill>
                            <a:srgbClr val="000000"/>
                          </a:solidFill>
                          <a:effectLst/>
                          <a:latin typeface="Helvetica Neue Thin" panose="020B0403020202020204"/>
                        </a:rPr>
                        <a:t>9</a:t>
                      </a:r>
                    </a:p>
                  </a:txBody>
                  <a:tcPr marL="9525" marR="9525" marT="9525" marB="0" anchor="b">
                    <a:lnL>
                      <a:noFill/>
                    </a:lnL>
                    <a:lnR>
                      <a:noFill/>
                    </a:lnR>
                    <a:lnT>
                      <a:noFill/>
                    </a:lnT>
                    <a:lnB>
                      <a:noFill/>
                    </a:lnB>
                  </a:tcPr>
                </a:tc>
                <a:extLst>
                  <a:ext uri="{0D108BD9-81ED-4DB2-BD59-A6C34878D82A}">
                    <a16:rowId xmlns:a16="http://schemas.microsoft.com/office/drawing/2014/main" val="3887401312"/>
                  </a:ext>
                </a:extLst>
              </a:tr>
              <a:tr h="369094">
                <a:tc>
                  <a:txBody>
                    <a:bodyPr/>
                    <a:lstStyle/>
                    <a:p>
                      <a:pPr algn="l" fontAlgn="b"/>
                      <a:endParaRPr lang="en-GB" sz="2500" b="0" i="0" u="none" strike="noStrike">
                        <a:solidFill>
                          <a:srgbClr val="000000"/>
                        </a:solidFill>
                        <a:effectLst/>
                        <a:latin typeface="Helvetica Neue Thin" panose="020B0403020202020204"/>
                      </a:endParaRPr>
                    </a:p>
                  </a:txBody>
                  <a:tcPr marL="9525" marR="9525" marT="9525" marB="0" anchor="b">
                    <a:lnL>
                      <a:noFill/>
                    </a:lnL>
                    <a:lnR>
                      <a:noFill/>
                    </a:lnR>
                    <a:lnT>
                      <a:noFill/>
                    </a:lnT>
                    <a:lnB>
                      <a:noFill/>
                    </a:lnB>
                  </a:tcPr>
                </a:tc>
                <a:tc>
                  <a:txBody>
                    <a:bodyPr/>
                    <a:lstStyle/>
                    <a:p>
                      <a:pPr algn="r" fontAlgn="ctr"/>
                      <a:endParaRPr lang="en-GB" sz="2500" b="0" i="0" u="none" strike="noStrike">
                        <a:solidFill>
                          <a:srgbClr val="000000"/>
                        </a:solidFill>
                        <a:effectLst/>
                        <a:latin typeface="Helvetica Neue Thin" panose="020B0403020202020204"/>
                      </a:endParaRPr>
                    </a:p>
                  </a:txBody>
                  <a:tcPr marL="9525" marR="9525" marT="9525" marB="0" anchor="ctr">
                    <a:lnL>
                      <a:noFill/>
                    </a:lnL>
                    <a:lnR>
                      <a:noFill/>
                    </a:lnR>
                    <a:lnT>
                      <a:noFill/>
                    </a:lnT>
                    <a:lnB>
                      <a:noFill/>
                    </a:lnB>
                  </a:tcPr>
                </a:tc>
                <a:tc>
                  <a:txBody>
                    <a:bodyPr/>
                    <a:lstStyle/>
                    <a:p>
                      <a:pPr algn="r" fontAlgn="ctr"/>
                      <a:endParaRPr lang="en-GB" sz="2500" b="0" i="0" u="none" strike="noStrike">
                        <a:solidFill>
                          <a:srgbClr val="000000"/>
                        </a:solidFill>
                        <a:effectLst/>
                        <a:latin typeface="Helvetica Neue Thin" panose="020B0403020202020204"/>
                      </a:endParaRPr>
                    </a:p>
                  </a:txBody>
                  <a:tcPr marL="9525" marR="9525" marT="9525" marB="0" anchor="ctr">
                    <a:lnL>
                      <a:noFill/>
                    </a:lnL>
                    <a:lnR>
                      <a:noFill/>
                    </a:lnR>
                    <a:lnT>
                      <a:noFill/>
                    </a:lnT>
                    <a:lnB>
                      <a:noFill/>
                    </a:lnB>
                  </a:tcPr>
                </a:tc>
                <a:tc>
                  <a:txBody>
                    <a:bodyPr/>
                    <a:lstStyle/>
                    <a:p>
                      <a:pPr algn="r" fontAlgn="ctr"/>
                      <a:endParaRPr lang="en-GB" sz="2500" b="0" i="1" u="none" strike="noStrike">
                        <a:solidFill>
                          <a:srgbClr val="000000"/>
                        </a:solidFill>
                        <a:effectLst/>
                        <a:latin typeface="Helvetica Neue Thin" panose="020B0403020202020204"/>
                      </a:endParaRPr>
                    </a:p>
                  </a:txBody>
                  <a:tcPr marL="9525" marR="9525" marT="9525" marB="0" anchor="ctr">
                    <a:lnL>
                      <a:noFill/>
                    </a:lnL>
                    <a:lnR>
                      <a:noFill/>
                    </a:lnR>
                    <a:lnT>
                      <a:noFill/>
                    </a:lnT>
                    <a:lnB>
                      <a:noFill/>
                    </a:lnB>
                  </a:tcPr>
                </a:tc>
                <a:tc>
                  <a:txBody>
                    <a:bodyPr/>
                    <a:lstStyle/>
                    <a:p>
                      <a:pPr algn="r" fontAlgn="ctr"/>
                      <a:endParaRPr lang="en-GB" sz="2500" b="0" i="0" u="none" strike="noStrike">
                        <a:solidFill>
                          <a:srgbClr val="000000"/>
                        </a:solidFill>
                        <a:effectLst/>
                        <a:latin typeface="Helvetica Neue Thin" panose="020B0403020202020204"/>
                      </a:endParaRPr>
                    </a:p>
                  </a:txBody>
                  <a:tcPr marL="9525" marR="9525" marT="9525" marB="0" anchor="ctr">
                    <a:lnL>
                      <a:noFill/>
                    </a:lnL>
                    <a:lnR>
                      <a:noFill/>
                    </a:lnR>
                    <a:lnT>
                      <a:noFill/>
                    </a:lnT>
                    <a:lnB>
                      <a:noFill/>
                    </a:lnB>
                  </a:tcPr>
                </a:tc>
                <a:tc>
                  <a:txBody>
                    <a:bodyPr/>
                    <a:lstStyle/>
                    <a:p>
                      <a:pPr algn="r" fontAlgn="ctr"/>
                      <a:endParaRPr lang="en-GB" sz="2500" b="0" i="0" u="none" strike="noStrike">
                        <a:solidFill>
                          <a:srgbClr val="000000"/>
                        </a:solidFill>
                        <a:effectLst/>
                        <a:latin typeface="Helvetica Neue Thin" panose="020B0403020202020204"/>
                      </a:endParaRPr>
                    </a:p>
                  </a:txBody>
                  <a:tcPr marL="9525" marR="9525" marT="9525" marB="0" anchor="ctr">
                    <a:lnL>
                      <a:noFill/>
                    </a:lnL>
                    <a:lnR>
                      <a:noFill/>
                    </a:lnR>
                    <a:lnT>
                      <a:noFill/>
                    </a:lnT>
                    <a:lnB>
                      <a:noFill/>
                    </a:lnB>
                  </a:tcPr>
                </a:tc>
                <a:tc>
                  <a:txBody>
                    <a:bodyPr/>
                    <a:lstStyle/>
                    <a:p>
                      <a:pPr algn="r" fontAlgn="ctr"/>
                      <a:endParaRPr lang="en-GB" sz="2500" b="0" i="0" u="none" strike="noStrike">
                        <a:solidFill>
                          <a:srgbClr val="000000"/>
                        </a:solidFill>
                        <a:effectLst/>
                        <a:latin typeface="Helvetica Neue Thin" panose="020B0403020202020204"/>
                      </a:endParaRPr>
                    </a:p>
                  </a:txBody>
                  <a:tcPr marL="9525" marR="9525" marT="9525" marB="0" anchor="ctr">
                    <a:lnL>
                      <a:noFill/>
                    </a:lnL>
                    <a:lnR>
                      <a:noFill/>
                    </a:lnR>
                    <a:lnT>
                      <a:noFill/>
                    </a:lnT>
                    <a:lnB>
                      <a:noFill/>
                    </a:lnB>
                  </a:tcPr>
                </a:tc>
                <a:tc>
                  <a:txBody>
                    <a:bodyPr/>
                    <a:lstStyle/>
                    <a:p>
                      <a:pPr algn="l" fontAlgn="b"/>
                      <a:endParaRPr lang="en-GB" sz="2500" b="0" i="0" u="none" strike="noStrike">
                        <a:solidFill>
                          <a:srgbClr val="000000"/>
                        </a:solidFill>
                        <a:effectLst/>
                        <a:latin typeface="Helvetica Neue Thin" panose="020B0403020202020204"/>
                      </a:endParaRPr>
                    </a:p>
                  </a:txBody>
                  <a:tcPr marL="9525" marR="9525" marT="9525" marB="0" anchor="b">
                    <a:lnL>
                      <a:noFill/>
                    </a:lnL>
                    <a:lnR>
                      <a:noFill/>
                    </a:lnR>
                    <a:lnT>
                      <a:noFill/>
                    </a:lnT>
                    <a:lnB>
                      <a:noFill/>
                    </a:lnB>
                  </a:tcPr>
                </a:tc>
                <a:tc>
                  <a:txBody>
                    <a:bodyPr/>
                    <a:lstStyle/>
                    <a:p>
                      <a:pPr algn="l" fontAlgn="b"/>
                      <a:endParaRPr lang="en-GB" sz="2500" b="0" i="0" u="none" strike="noStrike">
                        <a:solidFill>
                          <a:srgbClr val="000000"/>
                        </a:solidFill>
                        <a:effectLst/>
                        <a:latin typeface="Helvetica Neue Thin" panose="020B0403020202020204"/>
                      </a:endParaRPr>
                    </a:p>
                  </a:txBody>
                  <a:tcPr marL="9525" marR="9525" marT="9525" marB="0" anchor="b">
                    <a:lnL>
                      <a:noFill/>
                    </a:lnL>
                    <a:lnR>
                      <a:noFill/>
                    </a:lnR>
                    <a:lnT>
                      <a:noFill/>
                    </a:lnT>
                    <a:lnB>
                      <a:noFill/>
                    </a:lnB>
                  </a:tcPr>
                </a:tc>
                <a:tc>
                  <a:txBody>
                    <a:bodyPr/>
                    <a:lstStyle/>
                    <a:p>
                      <a:pPr algn="l" fontAlgn="b"/>
                      <a:endParaRPr lang="en-GB" sz="2500" b="0" i="0" u="none" strike="noStrike" dirty="0">
                        <a:solidFill>
                          <a:srgbClr val="000000"/>
                        </a:solidFill>
                        <a:effectLst/>
                        <a:latin typeface="Helvetica Neue Thin" panose="020B0403020202020204"/>
                      </a:endParaRPr>
                    </a:p>
                  </a:txBody>
                  <a:tcPr marL="9525" marR="9525" marT="9525" marB="0" anchor="b">
                    <a:lnL>
                      <a:noFill/>
                    </a:lnL>
                    <a:lnR>
                      <a:noFill/>
                    </a:lnR>
                    <a:lnT>
                      <a:noFill/>
                    </a:lnT>
                    <a:lnB>
                      <a:noFill/>
                    </a:lnB>
                  </a:tcPr>
                </a:tc>
                <a:extLst>
                  <a:ext uri="{0D108BD9-81ED-4DB2-BD59-A6C34878D82A}">
                    <a16:rowId xmlns:a16="http://schemas.microsoft.com/office/drawing/2014/main" val="4215174243"/>
                  </a:ext>
                </a:extLst>
              </a:tr>
              <a:tr h="369094">
                <a:tc>
                  <a:txBody>
                    <a:bodyPr/>
                    <a:lstStyle/>
                    <a:p>
                      <a:pPr algn="l" fontAlgn="b"/>
                      <a:endParaRPr lang="en-GB" sz="2500" b="0" i="0" u="none" strike="noStrike">
                        <a:solidFill>
                          <a:srgbClr val="000000"/>
                        </a:solidFill>
                        <a:effectLst/>
                        <a:latin typeface="Helvetica Neue Thin" panose="020B0403020202020204"/>
                      </a:endParaRPr>
                    </a:p>
                  </a:txBody>
                  <a:tcPr marL="9525" marR="9525" marT="9525" marB="0" anchor="b">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1225</a:t>
                      </a:r>
                    </a:p>
                  </a:txBody>
                  <a:tcPr marL="9525" marR="9525" marT="9525" marB="0" anchor="ctr">
                    <a:lnL>
                      <a:noFill/>
                    </a:lnL>
                    <a:lnR>
                      <a:noFill/>
                    </a:lnR>
                    <a:lnT>
                      <a:noFill/>
                    </a:lnT>
                    <a:lnB>
                      <a:noFill/>
                    </a:lnB>
                  </a:tcPr>
                </a:tc>
                <a:tc>
                  <a:txBody>
                    <a:bodyPr/>
                    <a:lstStyle/>
                    <a:p>
                      <a:pPr algn="r" fontAlgn="ctr"/>
                      <a:r>
                        <a:rPr lang="en-GB" sz="2500" b="0" i="0" u="none" strike="noStrike">
                          <a:solidFill>
                            <a:srgbClr val="000000"/>
                          </a:solidFill>
                          <a:effectLst/>
                          <a:latin typeface="Helvetica Neue Thin" panose="020B0403020202020204"/>
                        </a:rPr>
                        <a:t>853</a:t>
                      </a:r>
                    </a:p>
                  </a:txBody>
                  <a:tcPr marL="9525" marR="9525" marT="9525" marB="0" anchor="ctr">
                    <a:lnL>
                      <a:noFill/>
                    </a:lnL>
                    <a:lnR>
                      <a:noFill/>
                    </a:lnR>
                    <a:lnT>
                      <a:noFill/>
                    </a:lnT>
                    <a:lnB>
                      <a:noFill/>
                    </a:lnB>
                  </a:tcPr>
                </a:tc>
                <a:tc>
                  <a:txBody>
                    <a:bodyPr/>
                    <a:lstStyle/>
                    <a:p>
                      <a:pPr algn="r" fontAlgn="ctr"/>
                      <a:r>
                        <a:rPr lang="en-GB" sz="2500" b="1" i="1" u="none" strike="noStrike">
                          <a:solidFill>
                            <a:srgbClr val="000000"/>
                          </a:solidFill>
                          <a:effectLst/>
                          <a:latin typeface="Helvetica Neue Thin" panose="020B0403020202020204"/>
                        </a:rPr>
                        <a:t>70</a:t>
                      </a:r>
                    </a:p>
                  </a:txBody>
                  <a:tcPr marL="9525" marR="9525" marT="9525" marB="0" anchor="ctr">
                    <a:lnL>
                      <a:noFill/>
                    </a:lnL>
                    <a:lnR>
                      <a:noFill/>
                    </a:lnR>
                    <a:lnT>
                      <a:noFill/>
                    </a:lnT>
                    <a:lnB>
                      <a:noFill/>
                    </a:lnB>
                  </a:tcPr>
                </a:tc>
                <a:tc>
                  <a:txBody>
                    <a:bodyPr/>
                    <a:lstStyle/>
                    <a:p>
                      <a:pPr algn="r" fontAlgn="ctr"/>
                      <a:r>
                        <a:rPr lang="en-GB" sz="2500" b="1" i="0" u="none" strike="noStrike">
                          <a:solidFill>
                            <a:srgbClr val="000000"/>
                          </a:solidFill>
                          <a:effectLst/>
                          <a:latin typeface="Helvetica Neue Thin" panose="020B0403020202020204"/>
                        </a:rPr>
                        <a:t>89</a:t>
                      </a:r>
                    </a:p>
                  </a:txBody>
                  <a:tcPr marL="9525" marR="9525" marT="9525" marB="0" anchor="ctr">
                    <a:lnL>
                      <a:noFill/>
                    </a:lnL>
                    <a:lnR>
                      <a:noFill/>
                    </a:lnR>
                    <a:lnT>
                      <a:noFill/>
                    </a:lnT>
                    <a:lnB>
                      <a:noFill/>
                    </a:lnB>
                  </a:tcPr>
                </a:tc>
                <a:tc>
                  <a:txBody>
                    <a:bodyPr/>
                    <a:lstStyle/>
                    <a:p>
                      <a:pPr algn="r" fontAlgn="ctr"/>
                      <a:r>
                        <a:rPr lang="en-GB" sz="2500" b="1" i="0" u="none" strike="noStrike">
                          <a:solidFill>
                            <a:srgbClr val="000000"/>
                          </a:solidFill>
                          <a:effectLst/>
                          <a:latin typeface="Helvetica Neue Thin" panose="020B0403020202020204"/>
                        </a:rPr>
                        <a:t>90</a:t>
                      </a:r>
                    </a:p>
                  </a:txBody>
                  <a:tcPr marL="9525" marR="9525" marT="9525" marB="0" anchor="ctr">
                    <a:lnL>
                      <a:noFill/>
                    </a:lnL>
                    <a:lnR>
                      <a:noFill/>
                    </a:lnR>
                    <a:lnT>
                      <a:noFill/>
                    </a:lnT>
                    <a:lnB>
                      <a:noFill/>
                    </a:lnB>
                  </a:tcPr>
                </a:tc>
                <a:tc>
                  <a:txBody>
                    <a:bodyPr/>
                    <a:lstStyle/>
                    <a:p>
                      <a:pPr algn="r" fontAlgn="ctr"/>
                      <a:r>
                        <a:rPr lang="en-GB" sz="2500" b="1" i="0" u="none" strike="noStrike">
                          <a:solidFill>
                            <a:srgbClr val="FF0000"/>
                          </a:solidFill>
                          <a:effectLst/>
                          <a:latin typeface="Helvetica Neue Thin" panose="020B0403020202020204"/>
                        </a:rPr>
                        <a:t>1</a:t>
                      </a:r>
                    </a:p>
                  </a:txBody>
                  <a:tcPr marL="9525" marR="9525" marT="9525" marB="0" anchor="ctr">
                    <a:lnL>
                      <a:noFill/>
                    </a:lnL>
                    <a:lnR>
                      <a:noFill/>
                    </a:lnR>
                    <a:lnT>
                      <a:noFill/>
                    </a:lnT>
                    <a:lnB>
                      <a:noFill/>
                    </a:lnB>
                  </a:tcPr>
                </a:tc>
                <a:tc>
                  <a:txBody>
                    <a:bodyPr/>
                    <a:lstStyle/>
                    <a:p>
                      <a:pPr algn="l" fontAlgn="b"/>
                      <a:endParaRPr lang="en-GB" sz="2500" b="0" i="0" u="none" strike="noStrike">
                        <a:solidFill>
                          <a:srgbClr val="000000"/>
                        </a:solidFill>
                        <a:effectLst/>
                        <a:latin typeface="Helvetica Neue Thin" panose="020B0403020202020204"/>
                      </a:endParaRPr>
                    </a:p>
                  </a:txBody>
                  <a:tcPr marL="9525" marR="9525" marT="9525" marB="0" anchor="b">
                    <a:lnL>
                      <a:noFill/>
                    </a:lnL>
                    <a:lnR>
                      <a:noFill/>
                    </a:lnR>
                    <a:lnT>
                      <a:noFill/>
                    </a:lnT>
                    <a:lnB>
                      <a:noFill/>
                    </a:lnB>
                  </a:tcPr>
                </a:tc>
                <a:tc>
                  <a:txBody>
                    <a:bodyPr/>
                    <a:lstStyle/>
                    <a:p>
                      <a:pPr algn="r" fontAlgn="b"/>
                      <a:r>
                        <a:rPr lang="en-GB" sz="2500" b="1" i="0" u="none" strike="noStrike">
                          <a:solidFill>
                            <a:srgbClr val="000000"/>
                          </a:solidFill>
                          <a:effectLst/>
                          <a:latin typeface="Helvetica Neue Thin" panose="020B0403020202020204"/>
                        </a:rPr>
                        <a:t>6.8</a:t>
                      </a:r>
                    </a:p>
                  </a:txBody>
                  <a:tcPr marL="9525" marR="9525" marT="9525" marB="0" anchor="b">
                    <a:lnL>
                      <a:noFill/>
                    </a:lnL>
                    <a:lnR>
                      <a:noFill/>
                    </a:lnR>
                    <a:lnT>
                      <a:noFill/>
                    </a:lnT>
                    <a:lnB>
                      <a:noFill/>
                    </a:lnB>
                  </a:tcPr>
                </a:tc>
                <a:tc>
                  <a:txBody>
                    <a:bodyPr/>
                    <a:lstStyle/>
                    <a:p>
                      <a:pPr algn="r" fontAlgn="b"/>
                      <a:r>
                        <a:rPr lang="en-GB" sz="2500" b="1" i="0" u="none" strike="noStrike" dirty="0">
                          <a:solidFill>
                            <a:srgbClr val="000000"/>
                          </a:solidFill>
                          <a:effectLst/>
                          <a:latin typeface="Helvetica Neue Thin" panose="020B0403020202020204"/>
                        </a:rPr>
                        <a:t>7.7</a:t>
                      </a:r>
                    </a:p>
                  </a:txBody>
                  <a:tcPr marL="9525" marR="9525" marT="9525" marB="0" anchor="b">
                    <a:lnL>
                      <a:noFill/>
                    </a:lnL>
                    <a:lnR>
                      <a:noFill/>
                    </a:lnR>
                    <a:lnT>
                      <a:noFill/>
                    </a:lnT>
                    <a:lnB>
                      <a:noFill/>
                    </a:lnB>
                  </a:tcPr>
                </a:tc>
                <a:extLst>
                  <a:ext uri="{0D108BD9-81ED-4DB2-BD59-A6C34878D82A}">
                    <a16:rowId xmlns:a16="http://schemas.microsoft.com/office/drawing/2014/main" val="3245061478"/>
                  </a:ext>
                </a:extLst>
              </a:tr>
              <a:tr h="369094">
                <a:tc>
                  <a:txBody>
                    <a:bodyPr/>
                    <a:lstStyle/>
                    <a:p>
                      <a:pPr algn="l" fontAlgn="b"/>
                      <a:r>
                        <a:rPr lang="en-GB" sz="2500" b="0" i="0" u="none" strike="noStrike">
                          <a:solidFill>
                            <a:srgbClr val="000000"/>
                          </a:solidFill>
                          <a:effectLst/>
                          <a:latin typeface="Helvetica Neue Thin" panose="020B0403020202020204"/>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GB" sz="2500" b="0" i="0" u="none" strike="noStrike">
                          <a:solidFill>
                            <a:srgbClr val="000000"/>
                          </a:solidFill>
                          <a:effectLst/>
                          <a:latin typeface="Helvetica Neue Thin" panose="020B0403020202020204"/>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GB" sz="2500" b="0" i="0" u="none" strike="noStrike">
                          <a:solidFill>
                            <a:srgbClr val="000000"/>
                          </a:solidFill>
                          <a:effectLst/>
                          <a:latin typeface="Helvetica Neue Thin" panose="020B0403020202020204"/>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GB" sz="2500" b="0" i="0" u="none" strike="noStrike">
                          <a:solidFill>
                            <a:srgbClr val="000000"/>
                          </a:solidFill>
                          <a:effectLst/>
                          <a:latin typeface="Helvetica Neue Thin" panose="020B0403020202020204"/>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GB" sz="2500" b="0" i="1" u="none" strike="noStrike" dirty="0">
                        <a:solidFill>
                          <a:srgbClr val="000000"/>
                        </a:solidFill>
                        <a:effectLst/>
                        <a:latin typeface="Helvetica Neue Thin" panose="020B0403020202020204"/>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GB" sz="2500" b="0" i="1" u="none" strike="noStrike">
                        <a:solidFill>
                          <a:srgbClr val="000000"/>
                        </a:solidFill>
                        <a:effectLst/>
                        <a:latin typeface="Helvetica Neue Thin" panose="020B0403020202020204"/>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GB" sz="2500" b="0" i="0" u="none" strike="noStrike" dirty="0">
                        <a:solidFill>
                          <a:srgbClr val="000000"/>
                        </a:solidFill>
                        <a:effectLst/>
                        <a:latin typeface="Helvetica Neue Thin" panose="020B0403020202020204"/>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2500" b="0" i="0" u="none" strike="noStrike">
                        <a:solidFill>
                          <a:srgbClr val="000000"/>
                        </a:solidFill>
                        <a:effectLst/>
                        <a:latin typeface="Helvetica Neue Thin" panose="020B0403020202020204"/>
                      </a:endParaRPr>
                    </a:p>
                  </a:txBody>
                  <a:tcPr marL="9525" marR="9525" marT="9525" marB="0" anchor="b">
                    <a:lnL>
                      <a:noFill/>
                    </a:lnL>
                    <a:lnR>
                      <a:noFill/>
                    </a:lnR>
                    <a:lnT>
                      <a:noFill/>
                    </a:lnT>
                    <a:lnB>
                      <a:noFill/>
                    </a:lnB>
                  </a:tcPr>
                </a:tc>
                <a:tc>
                  <a:txBody>
                    <a:bodyPr/>
                    <a:lstStyle/>
                    <a:p>
                      <a:pPr algn="l" fontAlgn="b"/>
                      <a:r>
                        <a:rPr lang="en-GB" sz="2500" b="0" i="0" u="none" strike="noStrike">
                          <a:solidFill>
                            <a:srgbClr val="000000"/>
                          </a:solidFill>
                          <a:effectLst/>
                          <a:latin typeface="Helvetica Neue Thin" panose="020B0403020202020204"/>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2500" b="0" i="0" u="none" strike="noStrike" dirty="0">
                          <a:solidFill>
                            <a:srgbClr val="000000"/>
                          </a:solidFill>
                          <a:effectLst/>
                          <a:latin typeface="Helvetica Neue Thin" panose="020B0403020202020204"/>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877464"/>
                  </a:ext>
                </a:extLst>
              </a:tr>
            </a:tbl>
          </a:graphicData>
        </a:graphic>
      </p:graphicFrame>
      <p:sp>
        <p:nvSpPr>
          <p:cNvPr id="7" name="Rectangle: Rounded Corners 6">
            <a:extLst>
              <a:ext uri="{FF2B5EF4-FFF2-40B4-BE49-F238E27FC236}">
                <a16:creationId xmlns:a16="http://schemas.microsoft.com/office/drawing/2014/main" id="{28A35554-638C-F6FB-5351-CF0F5E97A345}"/>
              </a:ext>
            </a:extLst>
          </p:cNvPr>
          <p:cNvSpPr/>
          <p:nvPr/>
        </p:nvSpPr>
        <p:spPr>
          <a:xfrm>
            <a:off x="0" y="2092569"/>
            <a:ext cx="2215662" cy="402687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Left 7">
            <a:extLst>
              <a:ext uri="{FF2B5EF4-FFF2-40B4-BE49-F238E27FC236}">
                <a16:creationId xmlns:a16="http://schemas.microsoft.com/office/drawing/2014/main" id="{9DB52157-D3FD-3406-6081-3E7FB3481C63}"/>
              </a:ext>
            </a:extLst>
          </p:cNvPr>
          <p:cNvSpPr/>
          <p:nvPr/>
        </p:nvSpPr>
        <p:spPr>
          <a:xfrm>
            <a:off x="9407769" y="3675182"/>
            <a:ext cx="1055077" cy="439616"/>
          </a:xfrm>
          <a:prstGeom prst="lef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v</a:t>
            </a:r>
          </a:p>
        </p:txBody>
      </p:sp>
      <p:sp>
        <p:nvSpPr>
          <p:cNvPr id="9" name="Arrow: Left 8">
            <a:extLst>
              <a:ext uri="{FF2B5EF4-FFF2-40B4-BE49-F238E27FC236}">
                <a16:creationId xmlns:a16="http://schemas.microsoft.com/office/drawing/2014/main" id="{568D147C-DBB6-7A89-4E7D-CF878F586E5B}"/>
              </a:ext>
            </a:extLst>
          </p:cNvPr>
          <p:cNvSpPr/>
          <p:nvPr/>
        </p:nvSpPr>
        <p:spPr>
          <a:xfrm>
            <a:off x="9460523" y="4812868"/>
            <a:ext cx="1055077" cy="439616"/>
          </a:xfrm>
          <a:prstGeom prst="lef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v</a:t>
            </a:r>
          </a:p>
        </p:txBody>
      </p:sp>
      <p:sp>
        <p:nvSpPr>
          <p:cNvPr id="10" name="Arrow: Right 9">
            <a:extLst>
              <a:ext uri="{FF2B5EF4-FFF2-40B4-BE49-F238E27FC236}">
                <a16:creationId xmlns:a16="http://schemas.microsoft.com/office/drawing/2014/main" id="{4B2AD15B-8A43-44A2-A9A3-72287BF52F3B}"/>
              </a:ext>
            </a:extLst>
          </p:cNvPr>
          <p:cNvSpPr/>
          <p:nvPr/>
        </p:nvSpPr>
        <p:spPr>
          <a:xfrm>
            <a:off x="8335108" y="2497013"/>
            <a:ext cx="720969" cy="396141"/>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1616E0CB-C760-95F7-04FC-31A20B4C7080}"/>
              </a:ext>
            </a:extLst>
          </p:cNvPr>
          <p:cNvSpPr/>
          <p:nvPr/>
        </p:nvSpPr>
        <p:spPr>
          <a:xfrm>
            <a:off x="8329834" y="4461176"/>
            <a:ext cx="720969" cy="396141"/>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7FAB8199-6168-4108-A0FD-B234EA89F3E6}"/>
              </a:ext>
            </a:extLst>
          </p:cNvPr>
          <p:cNvSpPr/>
          <p:nvPr/>
        </p:nvSpPr>
        <p:spPr>
          <a:xfrm>
            <a:off x="8333350" y="5161298"/>
            <a:ext cx="720969" cy="396141"/>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9F5E4A6-4D02-8C20-9F98-B75B34B206CC}"/>
              </a:ext>
            </a:extLst>
          </p:cNvPr>
          <p:cNvSpPr/>
          <p:nvPr/>
        </p:nvSpPr>
        <p:spPr>
          <a:xfrm>
            <a:off x="6277708" y="5978769"/>
            <a:ext cx="2215662" cy="90423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1082C77-9550-9C3C-D633-8BFC29BFFBF3}"/>
              </a:ext>
            </a:extLst>
          </p:cNvPr>
          <p:cNvSpPr/>
          <p:nvPr/>
        </p:nvSpPr>
        <p:spPr>
          <a:xfrm>
            <a:off x="9103558" y="6119446"/>
            <a:ext cx="409720" cy="73855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50471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1" nodeType="clickEffect">
                                  <p:stCondLst>
                                    <p:cond delay="0"/>
                                  </p:stCondLst>
                                  <p:childTnLst>
                                    <p:animEffect transition="out" filter="barn(inVertical)">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6" presetClass="exit" presetSubtype="21" fill="hold" grpId="1" nodeType="withEffect">
                                  <p:stCondLst>
                                    <p:cond delay="0"/>
                                  </p:stCondLst>
                                  <p:childTnLst>
                                    <p:animEffect transition="out" filter="barn(inVertic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grpId="1" nodeType="clickEffect">
                                  <p:stCondLst>
                                    <p:cond delay="0"/>
                                  </p:stCondLst>
                                  <p:childTnLst>
                                    <p:animEffect transition="out" filter="barn(inVertical)">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6" presetClass="exit" presetSubtype="21" fill="hold" grpId="1" nodeType="withEffect">
                                  <p:stCondLst>
                                    <p:cond delay="0"/>
                                  </p:stCondLst>
                                  <p:childTnLst>
                                    <p:animEffect transition="out" filter="barn(inVertical)">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6" presetClass="exit" presetSubtype="21" fill="hold" grpId="1" nodeType="withEffect">
                                  <p:stCondLst>
                                    <p:cond delay="0"/>
                                  </p:stCondLst>
                                  <p:childTnLst>
                                    <p:animEffect transition="out" filter="barn(inVertical)">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circle(in)">
                                      <p:cBhvr>
                                        <p:cTn id="55" dur="2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xit" presetSubtype="32" fill="hold" grpId="1" nodeType="clickEffect">
                                  <p:stCondLst>
                                    <p:cond delay="0"/>
                                  </p:stCondLst>
                                  <p:childTnLst>
                                    <p:animEffect transition="out" filter="circle(out)">
                                      <p:cBhvr>
                                        <p:cTn id="59" dur="2000"/>
                                        <p:tgtEl>
                                          <p:spTgt spid="13"/>
                                        </p:tgtEl>
                                      </p:cBhvr>
                                    </p:animEffect>
                                    <p:set>
                                      <p:cBhvr>
                                        <p:cTn id="60" dur="1" fill="hold">
                                          <p:stCondLst>
                                            <p:cond delay="1999"/>
                                          </p:stCondLst>
                                        </p:cTn>
                                        <p:tgtEl>
                                          <p:spTgt spid="1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circle(in)">
                                      <p:cBhvr>
                                        <p:cTn id="65" dur="20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xit" presetSubtype="32" fill="hold" grpId="1" nodeType="clickEffect">
                                  <p:stCondLst>
                                    <p:cond delay="0"/>
                                  </p:stCondLst>
                                  <p:childTnLst>
                                    <p:animEffect transition="out" filter="circle(out)">
                                      <p:cBhvr>
                                        <p:cTn id="69" dur="2000"/>
                                        <p:tgtEl>
                                          <p:spTgt spid="14"/>
                                        </p:tgtEl>
                                      </p:cBhvr>
                                    </p:animEffect>
                                    <p:set>
                                      <p:cBhvr>
                                        <p:cTn id="70" dur="1" fill="hold">
                                          <p:stCondLst>
                                            <p:cond delay="1999"/>
                                          </p:stCondLst>
                                        </p:cTn>
                                        <p:tgtEl>
                                          <p:spTgt spid="1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2"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barn(inVertical)">
                                      <p:cBhvr>
                                        <p:cTn id="75" dur="500"/>
                                        <p:tgtEl>
                                          <p:spTgt spid="12"/>
                                        </p:tgtEl>
                                      </p:cBhvr>
                                    </p:animEffect>
                                  </p:childTnLst>
                                </p:cTn>
                              </p:par>
                              <p:par>
                                <p:cTn id="76" presetID="16" presetClass="entr" presetSubtype="21" fill="hold" grpId="2"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barn(inVertical)">
                                      <p:cBhvr>
                                        <p:cTn id="78" dur="500"/>
                                        <p:tgtEl>
                                          <p:spTgt spid="11"/>
                                        </p:tgtEl>
                                      </p:cBhvr>
                                    </p:animEffect>
                                  </p:childTnLst>
                                </p:cTn>
                              </p:par>
                              <p:par>
                                <p:cTn id="79" presetID="16" presetClass="entr" presetSubtype="21" fill="hold" grpId="2"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barn(inVertical)">
                                      <p:cBhvr>
                                        <p:cTn id="81" dur="5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2"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barn(inVertical)">
                                      <p:cBhvr>
                                        <p:cTn id="86" dur="500"/>
                                        <p:tgtEl>
                                          <p:spTgt spid="9"/>
                                        </p:tgtEl>
                                      </p:cBhvr>
                                    </p:animEffect>
                                  </p:childTnLst>
                                </p:cTn>
                              </p:par>
                              <p:par>
                                <p:cTn id="87" presetID="16" presetClass="entr" presetSubtype="21" fill="hold" grpId="2"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barn(inVertical)">
                                      <p:cBhvr>
                                        <p:cTn id="8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4" grpId="0" animBg="1"/>
      <p:bldP spid="1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6373</TotalTime>
  <Words>1691</Words>
  <Application>Microsoft Office PowerPoint</Application>
  <PresentationFormat>Widescreen</PresentationFormat>
  <Paragraphs>274</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Helvetica Neue Medium</vt:lpstr>
      <vt:lpstr>Helvetica Neue Thin</vt:lpstr>
      <vt:lpstr>Times New Roman</vt:lpstr>
      <vt:lpstr>Office Theme</vt:lpstr>
      <vt:lpstr>Measures of Revolution on the Local High Street</vt:lpstr>
      <vt:lpstr>Is the High Street Really Dying?</vt:lpstr>
      <vt:lpstr>But businesses are opening too… </vt:lpstr>
      <vt:lpstr>The Online Threat…</vt:lpstr>
      <vt:lpstr>Theoretical Underpinning</vt:lpstr>
      <vt:lpstr>Research Problem</vt:lpstr>
      <vt:lpstr>Research Questions…</vt:lpstr>
      <vt:lpstr>Methodology</vt:lpstr>
      <vt:lpstr>RQ1 Findings</vt:lpstr>
      <vt:lpstr>RQ2 Findings</vt:lpstr>
      <vt:lpstr>RQ3 Findings</vt:lpstr>
      <vt:lpstr>So what…</vt:lpstr>
      <vt:lpstr>PowerPoint Presentation</vt:lpstr>
      <vt:lpstr>What are we going to do next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Measures of Revolution on the Local High Street</dc:title>
  <dc:creator>Kamran Khan</dc:creator>
  <cp:lastModifiedBy>Kamran Khan</cp:lastModifiedBy>
  <cp:revision>9</cp:revision>
  <dcterms:created xsi:type="dcterms:W3CDTF">2023-06-30T13:24:39Z</dcterms:created>
  <dcterms:modified xsi:type="dcterms:W3CDTF">2023-07-04T23:37:44Z</dcterms:modified>
</cp:coreProperties>
</file>