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389" r:id="rId2"/>
    <p:sldId id="266" r:id="rId3"/>
    <p:sldId id="257" r:id="rId4"/>
    <p:sldId id="390" r:id="rId5"/>
    <p:sldId id="392" r:id="rId6"/>
    <p:sldId id="596" r:id="rId7"/>
    <p:sldId id="623" r:id="rId8"/>
    <p:sldId id="731" r:id="rId9"/>
    <p:sldId id="285" r:id="rId10"/>
    <p:sldId id="286" r:id="rId11"/>
    <p:sldId id="484" r:id="rId12"/>
    <p:sldId id="497" r:id="rId13"/>
    <p:sldId id="720" r:id="rId14"/>
    <p:sldId id="570" r:id="rId15"/>
    <p:sldId id="372" r:id="rId16"/>
    <p:sldId id="658" r:id="rId17"/>
    <p:sldId id="667" r:id="rId18"/>
    <p:sldId id="669" r:id="rId19"/>
    <p:sldId id="290" r:id="rId20"/>
    <p:sldId id="673" r:id="rId21"/>
    <p:sldId id="724" r:id="rId22"/>
    <p:sldId id="289" r:id="rId23"/>
    <p:sldId id="755" r:id="rId24"/>
    <p:sldId id="756" r:id="rId25"/>
    <p:sldId id="757" r:id="rId26"/>
    <p:sldId id="675" r:id="rId27"/>
    <p:sldId id="685" r:id="rId28"/>
    <p:sldId id="676" r:id="rId29"/>
    <p:sldId id="702" r:id="rId30"/>
    <p:sldId id="703" r:id="rId31"/>
    <p:sldId id="370" r:id="rId32"/>
    <p:sldId id="738" r:id="rId33"/>
    <p:sldId id="754" r:id="rId34"/>
    <p:sldId id="704" r:id="rId35"/>
    <p:sldId id="739" r:id="rId36"/>
    <p:sldId id="743" r:id="rId37"/>
    <p:sldId id="701" r:id="rId38"/>
    <p:sldId id="367" r:id="rId39"/>
    <p:sldId id="730" r:id="rId40"/>
    <p:sldId id="368" r:id="rId41"/>
    <p:sldId id="726" r:id="rId42"/>
    <p:sldId id="727" r:id="rId43"/>
    <p:sldId id="722" r:id="rId44"/>
    <p:sldId id="740" r:id="rId45"/>
    <p:sldId id="741" r:id="rId46"/>
    <p:sldId id="498" r:id="rId47"/>
    <p:sldId id="558" r:id="rId48"/>
    <p:sldId id="559" r:id="rId49"/>
    <p:sldId id="561" r:id="rId50"/>
    <p:sldId id="684" r:id="rId51"/>
    <p:sldId id="523" r:id="rId52"/>
    <p:sldId id="524" r:id="rId53"/>
    <p:sldId id="526" r:id="rId54"/>
    <p:sldId id="536" r:id="rId55"/>
    <p:sldId id="291" r:id="rId56"/>
    <p:sldId id="529" r:id="rId57"/>
    <p:sldId id="342" r:id="rId58"/>
    <p:sldId id="742" r:id="rId59"/>
    <p:sldId id="663" r:id="rId60"/>
    <p:sldId id="527" r:id="rId61"/>
    <p:sldId id="533" r:id="rId62"/>
    <p:sldId id="566" r:id="rId63"/>
    <p:sldId id="565" r:id="rId64"/>
    <p:sldId id="457" r:id="rId65"/>
    <p:sldId id="459" r:id="rId66"/>
    <p:sldId id="567" r:id="rId67"/>
    <p:sldId id="717" r:id="rId68"/>
    <p:sldId id="718" r:id="rId69"/>
    <p:sldId id="716" r:id="rId70"/>
    <p:sldId id="715" r:id="rId71"/>
    <p:sldId id="721" r:id="rId72"/>
    <p:sldId id="719" r:id="rId73"/>
    <p:sldId id="714" r:id="rId74"/>
    <p:sldId id="723" r:id="rId75"/>
    <p:sldId id="694" r:id="rId76"/>
    <p:sldId id="264" r:id="rId77"/>
    <p:sldId id="260" r:id="rId78"/>
    <p:sldId id="744" r:id="rId79"/>
    <p:sldId id="745" r:id="rId80"/>
    <p:sldId id="746" r:id="rId81"/>
    <p:sldId id="747" r:id="rId82"/>
    <p:sldId id="748" r:id="rId83"/>
    <p:sldId id="749" r:id="rId84"/>
    <p:sldId id="750" r:id="rId85"/>
    <p:sldId id="751" r:id="rId86"/>
    <p:sldId id="752" r:id="rId87"/>
    <p:sldId id="753" r:id="rId88"/>
  </p:sldIdLst>
  <p:sldSz cx="12192000" cy="6858000"/>
  <p:notesSz cx="6858000" cy="952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showGuides="1">
      <p:cViewPr varScale="1">
        <p:scale>
          <a:sx n="82" d="100"/>
          <a:sy n="82" d="100"/>
        </p:scale>
        <p:origin x="715" y="77"/>
      </p:cViewPr>
      <p:guideLst>
        <p:guide orient="horz" pos="482"/>
        <p:guide pos="39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77904"/>
          </a:xfrm>
          <a:prstGeom prst="rect">
            <a:avLst/>
          </a:prstGeom>
        </p:spPr>
        <p:txBody>
          <a:bodyPr vert="horz" lIns="91440" tIns="45720" rIns="91440" bIns="45720" rtlCol="0"/>
          <a:lstStyle>
            <a:lvl1pPr algn="r">
              <a:defRPr sz="1200"/>
            </a:lvl1pPr>
          </a:lstStyle>
          <a:p>
            <a:fld id="{E76491D1-D585-42AB-8229-C9EA3A9AF138}" type="datetimeFigureOut">
              <a:rPr lang="en-GB" smtClean="0"/>
              <a:t>09/08/2023</a:t>
            </a:fld>
            <a:endParaRPr lang="en-GB" dirty="0"/>
          </a:p>
        </p:txBody>
      </p:sp>
      <p:sp>
        <p:nvSpPr>
          <p:cNvPr id="4" name="Slide Image Placeholder 3"/>
          <p:cNvSpPr>
            <a:spLocks noGrp="1" noRot="1" noChangeAspect="1"/>
          </p:cNvSpPr>
          <p:nvPr>
            <p:ph type="sldImg" idx="2"/>
          </p:nvPr>
        </p:nvSpPr>
        <p:spPr>
          <a:xfrm>
            <a:off x="571500" y="1190625"/>
            <a:ext cx="5715000" cy="32146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583906"/>
            <a:ext cx="5486400" cy="375046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47097"/>
            <a:ext cx="2971800" cy="47790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047097"/>
            <a:ext cx="2971800" cy="477903"/>
          </a:xfrm>
          <a:prstGeom prst="rect">
            <a:avLst/>
          </a:prstGeom>
        </p:spPr>
        <p:txBody>
          <a:bodyPr vert="horz" lIns="91440" tIns="45720" rIns="91440" bIns="45720" rtlCol="0" anchor="b"/>
          <a:lstStyle>
            <a:lvl1pPr algn="r">
              <a:defRPr sz="1200"/>
            </a:lvl1pPr>
          </a:lstStyle>
          <a:p>
            <a:fld id="{669777C4-0A30-45A6-B9DB-4AE99F073A5A}" type="slidenum">
              <a:rPr lang="en-GB" smtClean="0"/>
              <a:t>‹#›</a:t>
            </a:fld>
            <a:endParaRPr lang="en-GB" dirty="0"/>
          </a:p>
        </p:txBody>
      </p:sp>
    </p:spTree>
    <p:extLst>
      <p:ext uri="{BB962C8B-B14F-4D97-AF65-F5344CB8AC3E}">
        <p14:creationId xmlns:p14="http://schemas.microsoft.com/office/powerpoint/2010/main" val="250098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5AFF-924F-4C35-B8A2-1F403AED6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1B267B-69B5-485E-91E7-593A27BCC0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4B20A9-2D6C-4A88-81B5-FC38476BCED5}"/>
              </a:ext>
            </a:extLst>
          </p:cNvPr>
          <p:cNvSpPr>
            <a:spLocks noGrp="1"/>
          </p:cNvSpPr>
          <p:nvPr>
            <p:ph type="dt" sz="half" idx="10"/>
          </p:nvPr>
        </p:nvSpPr>
        <p:spPr/>
        <p:txBody>
          <a:bodyPr/>
          <a:lstStyle/>
          <a:p>
            <a:fld id="{2595ADFE-4C3A-4AA1-9515-6F185B6B18BA}" type="datetime1">
              <a:rPr lang="en-GB" smtClean="0"/>
              <a:t>09/08/2023</a:t>
            </a:fld>
            <a:endParaRPr lang="en-GB" dirty="0"/>
          </a:p>
        </p:txBody>
      </p:sp>
      <p:sp>
        <p:nvSpPr>
          <p:cNvPr id="5" name="Footer Placeholder 4">
            <a:extLst>
              <a:ext uri="{FF2B5EF4-FFF2-40B4-BE49-F238E27FC236}">
                <a16:creationId xmlns:a16="http://schemas.microsoft.com/office/drawing/2014/main" id="{71EE84F3-24AC-461D-BA50-D17E9E9A4D29}"/>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6" name="Slide Number Placeholder 5">
            <a:extLst>
              <a:ext uri="{FF2B5EF4-FFF2-40B4-BE49-F238E27FC236}">
                <a16:creationId xmlns:a16="http://schemas.microsoft.com/office/drawing/2014/main" id="{2B5C7605-BA6F-46AD-A569-4306D7D33EE4}"/>
              </a:ext>
            </a:extLst>
          </p:cNvPr>
          <p:cNvSpPr>
            <a:spLocks noGrp="1"/>
          </p:cNvSpPr>
          <p:nvPr>
            <p:ph type="sldNum" sz="quarter" idx="12"/>
          </p:nvPr>
        </p:nvSpPr>
        <p:spPr/>
        <p:txBody>
          <a:bodyPr/>
          <a:lstStyle/>
          <a:p>
            <a:fld id="{8D88584D-8F1A-46B4-838D-EE417A13F475}" type="slidenum">
              <a:rPr lang="en-GB" smtClean="0"/>
              <a:t>‹#›</a:t>
            </a:fld>
            <a:endParaRPr lang="en-GB" dirty="0"/>
          </a:p>
        </p:txBody>
      </p:sp>
    </p:spTree>
    <p:extLst>
      <p:ext uri="{BB962C8B-B14F-4D97-AF65-F5344CB8AC3E}">
        <p14:creationId xmlns:p14="http://schemas.microsoft.com/office/powerpoint/2010/main" val="402062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5B37-BF2B-4C52-BA06-FA6D736FCF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BF966E-5B38-4FC7-BACA-77DDBBBB76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37DA0E-5692-4B4E-A0D1-DD108C4652F5}"/>
              </a:ext>
            </a:extLst>
          </p:cNvPr>
          <p:cNvSpPr>
            <a:spLocks noGrp="1"/>
          </p:cNvSpPr>
          <p:nvPr>
            <p:ph type="dt" sz="half" idx="10"/>
          </p:nvPr>
        </p:nvSpPr>
        <p:spPr/>
        <p:txBody>
          <a:bodyPr/>
          <a:lstStyle/>
          <a:p>
            <a:fld id="{B272FC54-17A0-4604-87B9-E115A14887C5}" type="datetime1">
              <a:rPr lang="en-GB" smtClean="0"/>
              <a:t>09/08/2023</a:t>
            </a:fld>
            <a:endParaRPr lang="en-GB" dirty="0"/>
          </a:p>
        </p:txBody>
      </p:sp>
      <p:sp>
        <p:nvSpPr>
          <p:cNvPr id="5" name="Footer Placeholder 4">
            <a:extLst>
              <a:ext uri="{FF2B5EF4-FFF2-40B4-BE49-F238E27FC236}">
                <a16:creationId xmlns:a16="http://schemas.microsoft.com/office/drawing/2014/main" id="{9138CE9F-4A95-4D01-AA37-F0EA15EA3CA6}"/>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6" name="Slide Number Placeholder 5">
            <a:extLst>
              <a:ext uri="{FF2B5EF4-FFF2-40B4-BE49-F238E27FC236}">
                <a16:creationId xmlns:a16="http://schemas.microsoft.com/office/drawing/2014/main" id="{EECFE1BE-A55D-44F8-B930-B449BD1E8BD9}"/>
              </a:ext>
            </a:extLst>
          </p:cNvPr>
          <p:cNvSpPr>
            <a:spLocks noGrp="1"/>
          </p:cNvSpPr>
          <p:nvPr>
            <p:ph type="sldNum" sz="quarter" idx="12"/>
          </p:nvPr>
        </p:nvSpPr>
        <p:spPr/>
        <p:txBody>
          <a:bodyPr/>
          <a:lstStyle/>
          <a:p>
            <a:fld id="{8D88584D-8F1A-46B4-838D-EE417A13F475}" type="slidenum">
              <a:rPr lang="en-GB" smtClean="0"/>
              <a:t>‹#›</a:t>
            </a:fld>
            <a:endParaRPr lang="en-GB" dirty="0"/>
          </a:p>
        </p:txBody>
      </p:sp>
    </p:spTree>
    <p:extLst>
      <p:ext uri="{BB962C8B-B14F-4D97-AF65-F5344CB8AC3E}">
        <p14:creationId xmlns:p14="http://schemas.microsoft.com/office/powerpoint/2010/main" val="374088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7313EC-701D-4EA9-A25F-5AAF3E046E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223066-AAC7-45BF-87E6-1A09A73B7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F0CCA5-FA70-4979-A7F5-358FBEA60AAB}"/>
              </a:ext>
            </a:extLst>
          </p:cNvPr>
          <p:cNvSpPr>
            <a:spLocks noGrp="1"/>
          </p:cNvSpPr>
          <p:nvPr>
            <p:ph type="dt" sz="half" idx="10"/>
          </p:nvPr>
        </p:nvSpPr>
        <p:spPr/>
        <p:txBody>
          <a:bodyPr/>
          <a:lstStyle/>
          <a:p>
            <a:fld id="{3D10A1DD-C5A9-4F27-9F31-18D271EBDC5A}" type="datetime1">
              <a:rPr lang="en-GB" smtClean="0"/>
              <a:t>09/08/2023</a:t>
            </a:fld>
            <a:endParaRPr lang="en-GB" dirty="0"/>
          </a:p>
        </p:txBody>
      </p:sp>
      <p:sp>
        <p:nvSpPr>
          <p:cNvPr id="5" name="Footer Placeholder 4">
            <a:extLst>
              <a:ext uri="{FF2B5EF4-FFF2-40B4-BE49-F238E27FC236}">
                <a16:creationId xmlns:a16="http://schemas.microsoft.com/office/drawing/2014/main" id="{3F41813F-D19E-45B2-99F9-BFCA69E7CB47}"/>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6" name="Slide Number Placeholder 5">
            <a:extLst>
              <a:ext uri="{FF2B5EF4-FFF2-40B4-BE49-F238E27FC236}">
                <a16:creationId xmlns:a16="http://schemas.microsoft.com/office/drawing/2014/main" id="{725E6349-5B8F-4C92-B9B3-044ECD907F20}"/>
              </a:ext>
            </a:extLst>
          </p:cNvPr>
          <p:cNvSpPr>
            <a:spLocks noGrp="1"/>
          </p:cNvSpPr>
          <p:nvPr>
            <p:ph type="sldNum" sz="quarter" idx="12"/>
          </p:nvPr>
        </p:nvSpPr>
        <p:spPr/>
        <p:txBody>
          <a:bodyPr/>
          <a:lstStyle/>
          <a:p>
            <a:fld id="{8D88584D-8F1A-46B4-838D-EE417A13F475}" type="slidenum">
              <a:rPr lang="en-GB" smtClean="0"/>
              <a:t>‹#›</a:t>
            </a:fld>
            <a:endParaRPr lang="en-GB" dirty="0"/>
          </a:p>
        </p:txBody>
      </p:sp>
    </p:spTree>
    <p:extLst>
      <p:ext uri="{BB962C8B-B14F-4D97-AF65-F5344CB8AC3E}">
        <p14:creationId xmlns:p14="http://schemas.microsoft.com/office/powerpoint/2010/main" val="148768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9FF3A2-5D06-4175-BE8C-AB008A8BF9F5}"/>
              </a:ext>
            </a:extLst>
          </p:cNvPr>
          <p:cNvSpPr>
            <a:spLocks noGrp="1"/>
          </p:cNvSpPr>
          <p:nvPr>
            <p:ph type="dt" sz="half" idx="10"/>
          </p:nvPr>
        </p:nvSpPr>
        <p:spPr/>
        <p:txBody>
          <a:bodyPr/>
          <a:lstStyle/>
          <a:p>
            <a:fld id="{344D7E76-EAEF-45F4-B104-9D4A7AF82078}" type="datetime1">
              <a:rPr lang="en-GB" smtClean="0"/>
              <a:t>09/08/2023</a:t>
            </a:fld>
            <a:endParaRPr lang="en-GB" dirty="0"/>
          </a:p>
        </p:txBody>
      </p:sp>
      <p:sp>
        <p:nvSpPr>
          <p:cNvPr id="5" name="Footer Placeholder 4">
            <a:extLst>
              <a:ext uri="{FF2B5EF4-FFF2-40B4-BE49-F238E27FC236}">
                <a16:creationId xmlns:a16="http://schemas.microsoft.com/office/drawing/2014/main" id="{6765D7A0-6423-45F6-98DA-54105FCCBE46}"/>
              </a:ext>
            </a:extLst>
          </p:cNvPr>
          <p:cNvSpPr>
            <a:spLocks noGrp="1"/>
          </p:cNvSpPr>
          <p:nvPr>
            <p:ph type="ftr" sz="quarter" idx="11"/>
          </p:nvPr>
        </p:nvSpPr>
        <p:spPr/>
        <p:txBody>
          <a:bodyPr/>
          <a:lstStyle>
            <a:lvl1pPr>
              <a:defRPr sz="1100">
                <a:solidFill>
                  <a:srgbClr val="C00000"/>
                </a:solidFill>
                <a:latin typeface="Trebuchet MS" panose="020B0603020202020204" pitchFamily="34" charset="0"/>
              </a:defRPr>
            </a:lvl1pPr>
          </a:lstStyle>
          <a:p>
            <a:r>
              <a:rPr lang="en-US" dirty="0"/>
              <a:t>PDA: A "pathological"/ extreme avoidance to its hype?</a:t>
            </a:r>
            <a:endParaRPr lang="en-GB" dirty="0"/>
          </a:p>
        </p:txBody>
      </p:sp>
      <p:sp>
        <p:nvSpPr>
          <p:cNvPr id="6" name="Slide Number Placeholder 5">
            <a:extLst>
              <a:ext uri="{FF2B5EF4-FFF2-40B4-BE49-F238E27FC236}">
                <a16:creationId xmlns:a16="http://schemas.microsoft.com/office/drawing/2014/main" id="{7D8635D3-0EB1-4F36-9AC2-4DE625F6ED9C}"/>
              </a:ext>
            </a:extLst>
          </p:cNvPr>
          <p:cNvSpPr>
            <a:spLocks noGrp="1"/>
          </p:cNvSpPr>
          <p:nvPr>
            <p:ph type="sldNum" sz="quarter" idx="12"/>
          </p:nvPr>
        </p:nvSpPr>
        <p:spPr/>
        <p:txBody>
          <a:bodyPr/>
          <a:lstStyle>
            <a:lvl1pPr>
              <a:defRPr sz="1100">
                <a:solidFill>
                  <a:srgbClr val="C00000"/>
                </a:solidFill>
                <a:latin typeface="Trebuchet MS" panose="020B0603020202020204" pitchFamily="34" charset="0"/>
              </a:defRPr>
            </a:lvl1pPr>
          </a:lstStyle>
          <a:p>
            <a:fld id="{D3344BA4-4677-4BD1-9EE6-117499FF2004}" type="slidenum">
              <a:rPr lang="en-GB" smtClean="0"/>
              <a:pPr/>
              <a:t>‹#›</a:t>
            </a:fld>
            <a:endParaRPr lang="en-GB" dirty="0"/>
          </a:p>
        </p:txBody>
      </p:sp>
      <p:pic>
        <p:nvPicPr>
          <p:cNvPr id="7" name="Picture 6" descr="Text, logo&#10;&#10;Description automatically generated">
            <a:extLst>
              <a:ext uri="{FF2B5EF4-FFF2-40B4-BE49-F238E27FC236}">
                <a16:creationId xmlns:a16="http://schemas.microsoft.com/office/drawing/2014/main" id="{D4835E99-C2F5-4A3F-AE7E-504FF16032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97" y="6356289"/>
            <a:ext cx="3015777" cy="468953"/>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52C0282E-E5C8-4C46-B131-21366861AC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8573" y="6325247"/>
            <a:ext cx="1148520" cy="531036"/>
          </a:xfrm>
          <a:prstGeom prst="rect">
            <a:avLst/>
          </a:prstGeom>
        </p:spPr>
      </p:pic>
    </p:spTree>
    <p:extLst>
      <p:ext uri="{BB962C8B-B14F-4D97-AF65-F5344CB8AC3E}">
        <p14:creationId xmlns:p14="http://schemas.microsoft.com/office/powerpoint/2010/main" val="334609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195B-D598-4EF8-9314-FDE34A285F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78B03A-5CE5-4649-8341-D3CC3F79C8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3BFE2F-3F0C-4997-A9F9-561F12A15E7D}"/>
              </a:ext>
            </a:extLst>
          </p:cNvPr>
          <p:cNvSpPr>
            <a:spLocks noGrp="1"/>
          </p:cNvSpPr>
          <p:nvPr>
            <p:ph type="dt" sz="half" idx="10"/>
          </p:nvPr>
        </p:nvSpPr>
        <p:spPr/>
        <p:txBody>
          <a:bodyPr/>
          <a:lstStyle/>
          <a:p>
            <a:fld id="{C47766B9-DE95-4628-9444-F6094605BB82}" type="datetime1">
              <a:rPr lang="en-GB" smtClean="0"/>
              <a:t>09/08/2023</a:t>
            </a:fld>
            <a:endParaRPr lang="en-GB" dirty="0"/>
          </a:p>
        </p:txBody>
      </p:sp>
      <p:sp>
        <p:nvSpPr>
          <p:cNvPr id="5" name="Footer Placeholder 4">
            <a:extLst>
              <a:ext uri="{FF2B5EF4-FFF2-40B4-BE49-F238E27FC236}">
                <a16:creationId xmlns:a16="http://schemas.microsoft.com/office/drawing/2014/main" id="{6C23AC34-EF8A-413A-B000-0E9F83B6834B}"/>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6" name="Slide Number Placeholder 5">
            <a:extLst>
              <a:ext uri="{FF2B5EF4-FFF2-40B4-BE49-F238E27FC236}">
                <a16:creationId xmlns:a16="http://schemas.microsoft.com/office/drawing/2014/main" id="{284CF76B-9729-40CB-864E-F500603563FD}"/>
              </a:ext>
            </a:extLst>
          </p:cNvPr>
          <p:cNvSpPr>
            <a:spLocks noGrp="1"/>
          </p:cNvSpPr>
          <p:nvPr>
            <p:ph type="sldNum" sz="quarter" idx="12"/>
          </p:nvPr>
        </p:nvSpPr>
        <p:spPr/>
        <p:txBody>
          <a:bodyPr/>
          <a:lstStyle/>
          <a:p>
            <a:fld id="{8D88584D-8F1A-46B4-838D-EE417A13F475}" type="slidenum">
              <a:rPr lang="en-GB" smtClean="0"/>
              <a:t>‹#›</a:t>
            </a:fld>
            <a:endParaRPr lang="en-GB" dirty="0"/>
          </a:p>
        </p:txBody>
      </p:sp>
    </p:spTree>
    <p:extLst>
      <p:ext uri="{BB962C8B-B14F-4D97-AF65-F5344CB8AC3E}">
        <p14:creationId xmlns:p14="http://schemas.microsoft.com/office/powerpoint/2010/main" val="198816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B734-5982-4236-AC15-2B8F54C43D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26420C-9A48-4158-A518-40F0BB36E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9F5189-D4ED-4069-9B0A-B7A67D6584EE}"/>
              </a:ext>
            </a:extLst>
          </p:cNvPr>
          <p:cNvSpPr>
            <a:spLocks noGrp="1"/>
          </p:cNvSpPr>
          <p:nvPr>
            <p:ph type="dt" sz="half" idx="10"/>
          </p:nvPr>
        </p:nvSpPr>
        <p:spPr/>
        <p:txBody>
          <a:bodyPr/>
          <a:lstStyle/>
          <a:p>
            <a:fld id="{888C5B4A-D204-4CCA-8BA7-B641A5B77CC3}" type="datetime1">
              <a:rPr lang="en-GB" smtClean="0"/>
              <a:t>09/08/2023</a:t>
            </a:fld>
            <a:endParaRPr lang="en-GB" dirty="0"/>
          </a:p>
        </p:txBody>
      </p:sp>
      <p:sp>
        <p:nvSpPr>
          <p:cNvPr id="5" name="Footer Placeholder 4">
            <a:extLst>
              <a:ext uri="{FF2B5EF4-FFF2-40B4-BE49-F238E27FC236}">
                <a16:creationId xmlns:a16="http://schemas.microsoft.com/office/drawing/2014/main" id="{D9A09500-2CB2-4318-813A-D495BD535042}"/>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6" name="Slide Number Placeholder 5">
            <a:extLst>
              <a:ext uri="{FF2B5EF4-FFF2-40B4-BE49-F238E27FC236}">
                <a16:creationId xmlns:a16="http://schemas.microsoft.com/office/drawing/2014/main" id="{8A95E154-D7C0-4AEC-8B25-C3F302AE8441}"/>
              </a:ext>
            </a:extLst>
          </p:cNvPr>
          <p:cNvSpPr>
            <a:spLocks noGrp="1"/>
          </p:cNvSpPr>
          <p:nvPr>
            <p:ph type="sldNum" sz="quarter" idx="12"/>
          </p:nvPr>
        </p:nvSpPr>
        <p:spPr/>
        <p:txBody>
          <a:bodyPr/>
          <a:lstStyle/>
          <a:p>
            <a:fld id="{8D88584D-8F1A-46B4-838D-EE417A13F475}" type="slidenum">
              <a:rPr lang="en-GB" smtClean="0"/>
              <a:t>‹#›</a:t>
            </a:fld>
            <a:endParaRPr lang="en-GB" dirty="0"/>
          </a:p>
        </p:txBody>
      </p:sp>
    </p:spTree>
    <p:extLst>
      <p:ext uri="{BB962C8B-B14F-4D97-AF65-F5344CB8AC3E}">
        <p14:creationId xmlns:p14="http://schemas.microsoft.com/office/powerpoint/2010/main" val="114378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0F0A-74D3-4CAF-BB91-47E869165C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39209-269D-4188-A2EC-80966953C5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28D38-3653-4BDF-BBA4-2B22A62048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AD17CD-A7C6-4142-8146-04E7D952A27B}"/>
              </a:ext>
            </a:extLst>
          </p:cNvPr>
          <p:cNvSpPr>
            <a:spLocks noGrp="1"/>
          </p:cNvSpPr>
          <p:nvPr>
            <p:ph type="dt" sz="half" idx="10"/>
          </p:nvPr>
        </p:nvSpPr>
        <p:spPr/>
        <p:txBody>
          <a:bodyPr/>
          <a:lstStyle/>
          <a:p>
            <a:fld id="{40E695EF-CE44-4AEA-911B-D5C7AE11FE12}" type="datetime1">
              <a:rPr lang="en-GB" smtClean="0"/>
              <a:t>09/08/2023</a:t>
            </a:fld>
            <a:endParaRPr lang="en-GB" dirty="0"/>
          </a:p>
        </p:txBody>
      </p:sp>
      <p:sp>
        <p:nvSpPr>
          <p:cNvPr id="6" name="Footer Placeholder 5">
            <a:extLst>
              <a:ext uri="{FF2B5EF4-FFF2-40B4-BE49-F238E27FC236}">
                <a16:creationId xmlns:a16="http://schemas.microsoft.com/office/drawing/2014/main" id="{80C3A0E4-751C-4E13-802A-F41507CFAA85}"/>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7" name="Slide Number Placeholder 6">
            <a:extLst>
              <a:ext uri="{FF2B5EF4-FFF2-40B4-BE49-F238E27FC236}">
                <a16:creationId xmlns:a16="http://schemas.microsoft.com/office/drawing/2014/main" id="{E6DBC652-8A9C-4718-9598-FC0585070B4A}"/>
              </a:ext>
            </a:extLst>
          </p:cNvPr>
          <p:cNvSpPr>
            <a:spLocks noGrp="1"/>
          </p:cNvSpPr>
          <p:nvPr>
            <p:ph type="sldNum" sz="quarter" idx="12"/>
          </p:nvPr>
        </p:nvSpPr>
        <p:spPr/>
        <p:txBody>
          <a:bodyPr/>
          <a:lstStyle/>
          <a:p>
            <a:fld id="{8D88584D-8F1A-46B4-838D-EE417A13F475}" type="slidenum">
              <a:rPr lang="en-GB" smtClean="0"/>
              <a:t>‹#›</a:t>
            </a:fld>
            <a:endParaRPr lang="en-GB" dirty="0"/>
          </a:p>
        </p:txBody>
      </p:sp>
    </p:spTree>
    <p:extLst>
      <p:ext uri="{BB962C8B-B14F-4D97-AF65-F5344CB8AC3E}">
        <p14:creationId xmlns:p14="http://schemas.microsoft.com/office/powerpoint/2010/main" val="388550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1354-C886-4322-BCBB-D80F1109C2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972618-9954-4997-B6D7-FFE7C3FDA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21EBDD-30C1-447C-9376-19578C3213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DEF4C6-27F3-4438-908A-474170E7C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36C77-2F4B-465F-99D3-102A2B724D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88A72E-1026-4C19-A1FC-E0BD3DACBCB2}"/>
              </a:ext>
            </a:extLst>
          </p:cNvPr>
          <p:cNvSpPr>
            <a:spLocks noGrp="1"/>
          </p:cNvSpPr>
          <p:nvPr>
            <p:ph type="dt" sz="half" idx="10"/>
          </p:nvPr>
        </p:nvSpPr>
        <p:spPr/>
        <p:txBody>
          <a:bodyPr/>
          <a:lstStyle/>
          <a:p>
            <a:fld id="{46872789-D884-4AC1-A3C7-61D9315FC4D8}" type="datetime1">
              <a:rPr lang="en-GB" smtClean="0"/>
              <a:t>09/08/2023</a:t>
            </a:fld>
            <a:endParaRPr lang="en-GB" dirty="0"/>
          </a:p>
        </p:txBody>
      </p:sp>
      <p:sp>
        <p:nvSpPr>
          <p:cNvPr id="8" name="Footer Placeholder 7">
            <a:extLst>
              <a:ext uri="{FF2B5EF4-FFF2-40B4-BE49-F238E27FC236}">
                <a16:creationId xmlns:a16="http://schemas.microsoft.com/office/drawing/2014/main" id="{307FAC58-4E8B-471C-9EAF-132C13F2E444}"/>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9" name="Slide Number Placeholder 8">
            <a:extLst>
              <a:ext uri="{FF2B5EF4-FFF2-40B4-BE49-F238E27FC236}">
                <a16:creationId xmlns:a16="http://schemas.microsoft.com/office/drawing/2014/main" id="{659E9D91-F679-48A5-AC36-E41846E63951}"/>
              </a:ext>
            </a:extLst>
          </p:cNvPr>
          <p:cNvSpPr>
            <a:spLocks noGrp="1"/>
          </p:cNvSpPr>
          <p:nvPr>
            <p:ph type="sldNum" sz="quarter" idx="12"/>
          </p:nvPr>
        </p:nvSpPr>
        <p:spPr/>
        <p:txBody>
          <a:bodyPr/>
          <a:lstStyle/>
          <a:p>
            <a:fld id="{8D88584D-8F1A-46B4-838D-EE417A13F475}" type="slidenum">
              <a:rPr lang="en-GB" smtClean="0"/>
              <a:t>‹#›</a:t>
            </a:fld>
            <a:endParaRPr lang="en-GB" dirty="0"/>
          </a:p>
        </p:txBody>
      </p:sp>
    </p:spTree>
    <p:extLst>
      <p:ext uri="{BB962C8B-B14F-4D97-AF65-F5344CB8AC3E}">
        <p14:creationId xmlns:p14="http://schemas.microsoft.com/office/powerpoint/2010/main" val="265253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FD3A-7120-44EE-B4F6-6FE4DDC3C8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F1F5F9-683A-41BE-A728-5BA0A3FD8A90}"/>
              </a:ext>
            </a:extLst>
          </p:cNvPr>
          <p:cNvSpPr>
            <a:spLocks noGrp="1"/>
          </p:cNvSpPr>
          <p:nvPr>
            <p:ph type="dt" sz="half" idx="10"/>
          </p:nvPr>
        </p:nvSpPr>
        <p:spPr/>
        <p:txBody>
          <a:bodyPr/>
          <a:lstStyle/>
          <a:p>
            <a:fld id="{3E1000BB-799B-4C1E-AE71-46D8CB9CD15C}" type="datetime1">
              <a:rPr lang="en-GB" smtClean="0"/>
              <a:t>09/08/2023</a:t>
            </a:fld>
            <a:endParaRPr lang="en-GB" dirty="0"/>
          </a:p>
        </p:txBody>
      </p:sp>
      <p:sp>
        <p:nvSpPr>
          <p:cNvPr id="4" name="Footer Placeholder 3">
            <a:extLst>
              <a:ext uri="{FF2B5EF4-FFF2-40B4-BE49-F238E27FC236}">
                <a16:creationId xmlns:a16="http://schemas.microsoft.com/office/drawing/2014/main" id="{3FD7DC4B-4F55-48A7-BE79-6A5C48AA4CAC}"/>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5" name="Slide Number Placeholder 4">
            <a:extLst>
              <a:ext uri="{FF2B5EF4-FFF2-40B4-BE49-F238E27FC236}">
                <a16:creationId xmlns:a16="http://schemas.microsoft.com/office/drawing/2014/main" id="{9C7B0E55-10C5-450C-AB38-DB0D503409B2}"/>
              </a:ext>
            </a:extLst>
          </p:cNvPr>
          <p:cNvSpPr>
            <a:spLocks noGrp="1"/>
          </p:cNvSpPr>
          <p:nvPr>
            <p:ph type="sldNum" sz="quarter" idx="12"/>
          </p:nvPr>
        </p:nvSpPr>
        <p:spPr/>
        <p:txBody>
          <a:bodyPr/>
          <a:lstStyle/>
          <a:p>
            <a:fld id="{8D88584D-8F1A-46B4-838D-EE417A13F475}" type="slidenum">
              <a:rPr lang="en-GB" smtClean="0"/>
              <a:t>‹#›</a:t>
            </a:fld>
            <a:endParaRPr lang="en-GB" dirty="0"/>
          </a:p>
        </p:txBody>
      </p:sp>
    </p:spTree>
    <p:extLst>
      <p:ext uri="{BB962C8B-B14F-4D97-AF65-F5344CB8AC3E}">
        <p14:creationId xmlns:p14="http://schemas.microsoft.com/office/powerpoint/2010/main" val="295188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98589-D9C6-419E-AAEF-7878CCE26E7D}"/>
              </a:ext>
            </a:extLst>
          </p:cNvPr>
          <p:cNvSpPr>
            <a:spLocks noGrp="1"/>
          </p:cNvSpPr>
          <p:nvPr>
            <p:ph type="dt" sz="half" idx="10"/>
          </p:nvPr>
        </p:nvSpPr>
        <p:spPr/>
        <p:txBody>
          <a:bodyPr/>
          <a:lstStyle/>
          <a:p>
            <a:fld id="{D6D1D69B-9828-49B9-8742-3403D99DECE9}" type="datetime1">
              <a:rPr lang="en-GB" smtClean="0"/>
              <a:t>09/08/2023</a:t>
            </a:fld>
            <a:endParaRPr lang="en-GB" dirty="0"/>
          </a:p>
        </p:txBody>
      </p:sp>
      <p:sp>
        <p:nvSpPr>
          <p:cNvPr id="3" name="Footer Placeholder 2">
            <a:extLst>
              <a:ext uri="{FF2B5EF4-FFF2-40B4-BE49-F238E27FC236}">
                <a16:creationId xmlns:a16="http://schemas.microsoft.com/office/drawing/2014/main" id="{464BC610-9660-4458-AB1B-DC8EAB31B39A}"/>
              </a:ext>
            </a:extLst>
          </p:cNvPr>
          <p:cNvSpPr>
            <a:spLocks noGrp="1"/>
          </p:cNvSpPr>
          <p:nvPr>
            <p:ph type="ftr" sz="quarter" idx="11"/>
          </p:nvPr>
        </p:nvSpPr>
        <p:spPr/>
        <p:txBody>
          <a:bodyPr/>
          <a:lstStyle>
            <a:lvl1pPr>
              <a:defRPr sz="1100">
                <a:solidFill>
                  <a:srgbClr val="C00000"/>
                </a:solidFill>
                <a:latin typeface="Trebuchet MS" panose="020B0603020202020204" pitchFamily="34" charset="0"/>
              </a:defRPr>
            </a:lvl1pPr>
          </a:lstStyle>
          <a:p>
            <a:r>
              <a:rPr lang="en-US" dirty="0"/>
              <a:t>PDA: A "pathological"/ extreme avoidance to its hype?</a:t>
            </a:r>
            <a:endParaRPr lang="en-GB" dirty="0"/>
          </a:p>
        </p:txBody>
      </p:sp>
      <p:sp>
        <p:nvSpPr>
          <p:cNvPr id="4" name="Slide Number Placeholder 3">
            <a:extLst>
              <a:ext uri="{FF2B5EF4-FFF2-40B4-BE49-F238E27FC236}">
                <a16:creationId xmlns:a16="http://schemas.microsoft.com/office/drawing/2014/main" id="{2D6422C6-3E91-45B1-98A3-1183F778AA18}"/>
              </a:ext>
            </a:extLst>
          </p:cNvPr>
          <p:cNvSpPr>
            <a:spLocks noGrp="1"/>
          </p:cNvSpPr>
          <p:nvPr>
            <p:ph type="sldNum" sz="quarter" idx="12"/>
          </p:nvPr>
        </p:nvSpPr>
        <p:spPr/>
        <p:txBody>
          <a:bodyPr/>
          <a:lstStyle>
            <a:lvl1pPr>
              <a:defRPr sz="1100">
                <a:solidFill>
                  <a:srgbClr val="C00000"/>
                </a:solidFill>
                <a:latin typeface="Trebuchet MS" panose="020B0603020202020204" pitchFamily="34" charset="0"/>
              </a:defRPr>
            </a:lvl1pPr>
          </a:lstStyle>
          <a:p>
            <a:fld id="{8D88584D-8F1A-46B4-838D-EE417A13F475}" type="slidenum">
              <a:rPr lang="en-GB" smtClean="0"/>
              <a:pPr/>
              <a:t>‹#›</a:t>
            </a:fld>
            <a:endParaRPr lang="en-GB" dirty="0"/>
          </a:p>
        </p:txBody>
      </p:sp>
      <p:pic>
        <p:nvPicPr>
          <p:cNvPr id="5" name="Picture 4" descr="Text, logo&#10;&#10;Description automatically generated">
            <a:extLst>
              <a:ext uri="{FF2B5EF4-FFF2-40B4-BE49-F238E27FC236}">
                <a16:creationId xmlns:a16="http://schemas.microsoft.com/office/drawing/2014/main" id="{B95187B2-39BB-4AE6-B723-230BCDBAEA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97" y="6356289"/>
            <a:ext cx="3015777" cy="468953"/>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824FCC49-0582-4C77-9FA3-9419082F16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8573" y="6325247"/>
            <a:ext cx="1148520" cy="531036"/>
          </a:xfrm>
          <a:prstGeom prst="rect">
            <a:avLst/>
          </a:prstGeom>
        </p:spPr>
      </p:pic>
    </p:spTree>
    <p:extLst>
      <p:ext uri="{BB962C8B-B14F-4D97-AF65-F5344CB8AC3E}">
        <p14:creationId xmlns:p14="http://schemas.microsoft.com/office/powerpoint/2010/main" val="65660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9DBE-CAC2-41A1-AA47-AECB038B7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7E1CAC-FCEE-4CBD-BFD9-0AE0C5E4A1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05D519-F479-4420-9821-D92790DF7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46385-E33B-4E2A-A4FA-32E188435FF3}"/>
              </a:ext>
            </a:extLst>
          </p:cNvPr>
          <p:cNvSpPr>
            <a:spLocks noGrp="1"/>
          </p:cNvSpPr>
          <p:nvPr>
            <p:ph type="dt" sz="half" idx="10"/>
          </p:nvPr>
        </p:nvSpPr>
        <p:spPr/>
        <p:txBody>
          <a:bodyPr/>
          <a:lstStyle/>
          <a:p>
            <a:fld id="{F24E512A-1368-4254-B9FF-023737245A4D}" type="datetime1">
              <a:rPr lang="en-GB" smtClean="0"/>
              <a:t>09/08/2023</a:t>
            </a:fld>
            <a:endParaRPr lang="en-GB" dirty="0"/>
          </a:p>
        </p:txBody>
      </p:sp>
      <p:sp>
        <p:nvSpPr>
          <p:cNvPr id="6" name="Footer Placeholder 5">
            <a:extLst>
              <a:ext uri="{FF2B5EF4-FFF2-40B4-BE49-F238E27FC236}">
                <a16:creationId xmlns:a16="http://schemas.microsoft.com/office/drawing/2014/main" id="{433C8A47-3D92-4E20-958F-7184D4B68761}"/>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7" name="Slide Number Placeholder 6">
            <a:extLst>
              <a:ext uri="{FF2B5EF4-FFF2-40B4-BE49-F238E27FC236}">
                <a16:creationId xmlns:a16="http://schemas.microsoft.com/office/drawing/2014/main" id="{28CC7333-ABA7-49F8-93B4-FEA1D89F94DB}"/>
              </a:ext>
            </a:extLst>
          </p:cNvPr>
          <p:cNvSpPr>
            <a:spLocks noGrp="1"/>
          </p:cNvSpPr>
          <p:nvPr>
            <p:ph type="sldNum" sz="quarter" idx="12"/>
          </p:nvPr>
        </p:nvSpPr>
        <p:spPr/>
        <p:txBody>
          <a:bodyPr/>
          <a:lstStyle/>
          <a:p>
            <a:fld id="{8D88584D-8F1A-46B4-838D-EE417A13F475}" type="slidenum">
              <a:rPr lang="en-GB" smtClean="0"/>
              <a:t>‹#›</a:t>
            </a:fld>
            <a:endParaRPr lang="en-GB" dirty="0"/>
          </a:p>
        </p:txBody>
      </p:sp>
    </p:spTree>
    <p:extLst>
      <p:ext uri="{BB962C8B-B14F-4D97-AF65-F5344CB8AC3E}">
        <p14:creationId xmlns:p14="http://schemas.microsoft.com/office/powerpoint/2010/main" val="193440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E85E-C3EF-4385-A39E-971798F21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DB14A-7FCB-4D36-B4D8-E0DD2158C0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335300B-34EF-42B5-B3ED-C810A8114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C0E02-BD34-45D9-8AE9-7D5305CDA555}"/>
              </a:ext>
            </a:extLst>
          </p:cNvPr>
          <p:cNvSpPr>
            <a:spLocks noGrp="1"/>
          </p:cNvSpPr>
          <p:nvPr>
            <p:ph type="dt" sz="half" idx="10"/>
          </p:nvPr>
        </p:nvSpPr>
        <p:spPr/>
        <p:txBody>
          <a:bodyPr/>
          <a:lstStyle/>
          <a:p>
            <a:fld id="{935527D8-2460-4529-89DD-53FCCB2C43E8}" type="datetime1">
              <a:rPr lang="en-GB" smtClean="0"/>
              <a:t>09/08/2023</a:t>
            </a:fld>
            <a:endParaRPr lang="en-GB" dirty="0"/>
          </a:p>
        </p:txBody>
      </p:sp>
      <p:sp>
        <p:nvSpPr>
          <p:cNvPr id="6" name="Footer Placeholder 5">
            <a:extLst>
              <a:ext uri="{FF2B5EF4-FFF2-40B4-BE49-F238E27FC236}">
                <a16:creationId xmlns:a16="http://schemas.microsoft.com/office/drawing/2014/main" id="{17E2EFA2-E1B2-4613-B7FA-1AA731C2D0D7}"/>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7" name="Slide Number Placeholder 6">
            <a:extLst>
              <a:ext uri="{FF2B5EF4-FFF2-40B4-BE49-F238E27FC236}">
                <a16:creationId xmlns:a16="http://schemas.microsoft.com/office/drawing/2014/main" id="{D783EFD3-C756-430B-8E77-666150779CDF}"/>
              </a:ext>
            </a:extLst>
          </p:cNvPr>
          <p:cNvSpPr>
            <a:spLocks noGrp="1"/>
          </p:cNvSpPr>
          <p:nvPr>
            <p:ph type="sldNum" sz="quarter" idx="12"/>
          </p:nvPr>
        </p:nvSpPr>
        <p:spPr/>
        <p:txBody>
          <a:bodyPr/>
          <a:lstStyle/>
          <a:p>
            <a:fld id="{8D88584D-8F1A-46B4-838D-EE417A13F475}" type="slidenum">
              <a:rPr lang="en-GB" smtClean="0"/>
              <a:t>‹#›</a:t>
            </a:fld>
            <a:endParaRPr lang="en-GB" dirty="0"/>
          </a:p>
        </p:txBody>
      </p:sp>
    </p:spTree>
    <p:extLst>
      <p:ext uri="{BB962C8B-B14F-4D97-AF65-F5344CB8AC3E}">
        <p14:creationId xmlns:p14="http://schemas.microsoft.com/office/powerpoint/2010/main" val="322376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1F52E-14A5-4767-8D08-50E0C28878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76E135-E92F-4BEE-903E-F7BC277451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3F2FEA-E733-424C-AB7F-AF5D149D3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DB54-2A54-4020-8F39-D1D785F29D45}" type="datetime1">
              <a:rPr lang="en-GB" smtClean="0"/>
              <a:t>09/08/2023</a:t>
            </a:fld>
            <a:endParaRPr lang="en-GB" dirty="0"/>
          </a:p>
        </p:txBody>
      </p:sp>
      <p:sp>
        <p:nvSpPr>
          <p:cNvPr id="5" name="Footer Placeholder 4">
            <a:extLst>
              <a:ext uri="{FF2B5EF4-FFF2-40B4-BE49-F238E27FC236}">
                <a16:creationId xmlns:a16="http://schemas.microsoft.com/office/drawing/2014/main" id="{97144D70-AB47-4D74-A785-1A4478FD4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PDA: A "pathological"/ extreme avoidance to its hype?</a:t>
            </a:r>
            <a:endParaRPr lang="en-GB" dirty="0"/>
          </a:p>
        </p:txBody>
      </p:sp>
      <p:sp>
        <p:nvSpPr>
          <p:cNvPr id="6" name="Slide Number Placeholder 5">
            <a:extLst>
              <a:ext uri="{FF2B5EF4-FFF2-40B4-BE49-F238E27FC236}">
                <a16:creationId xmlns:a16="http://schemas.microsoft.com/office/drawing/2014/main" id="{3F176043-218A-472C-A881-CF7126E31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8584D-8F1A-46B4-838D-EE417A13F475}" type="slidenum">
              <a:rPr lang="en-GB" smtClean="0"/>
              <a:t>‹#›</a:t>
            </a:fld>
            <a:endParaRPr lang="en-GB" dirty="0"/>
          </a:p>
        </p:txBody>
      </p:sp>
    </p:spTree>
    <p:extLst>
      <p:ext uri="{BB962C8B-B14F-4D97-AF65-F5344CB8AC3E}">
        <p14:creationId xmlns:p14="http://schemas.microsoft.com/office/powerpoint/2010/main" val="35733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www.bbc.co.uk/news/av/business-56294680"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s://www.researchgate.net/profile/Richard_Woods10" TargetMode="External"/><Relationship Id="rId2" Type="http://schemas.openxmlformats.org/officeDocument/2006/relationships/hyperlink" Target="mailto:richardwoodsautism@gmail.com" TargetMode="External"/><Relationship Id="rId1" Type="http://schemas.openxmlformats.org/officeDocument/2006/relationships/slideLayout" Target="../slideLayouts/slideLayout12.xml"/><Relationship Id="rId4" Type="http://schemas.openxmlformats.org/officeDocument/2006/relationships/hyperlink" Target="https://www.youtube.com/@autimedes"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doi.org/10.3389/fpsyg.2021.727542" TargetMode="External"/><Relationship Id="rId2" Type="http://schemas.openxmlformats.org/officeDocument/2006/relationships/hyperlink" Target="https://www.rcpsych.ac.uk/docs/default-source/improving-care/better-mh-policy/college-reports/college-report-cr228.pdf?sfvrsn=c64e10e3_2" TargetMode="Externa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hyperlink" Target="https://adc.bmj.com/content/88/7/595.responses"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hyperlink" Target="https://explore.bps.org.uk/binary/bpsworks/9fabc49fd3a5d277/8fa6f84a95698866f37795234835fc3ccb672854ae62f1ca1e1d71bd861a5154/bpsrep_rep156.pdf" TargetMode="Externa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hyperlink" Target="https://doi.org/10.3390/educsci13020106" TargetMode="External"/><Relationship Id="rId2" Type="http://schemas.openxmlformats.org/officeDocument/2006/relationships/hyperlink" Target="https://www.frontiersin.org/articles/10.3389/feduc.2023.1179015/full" TargetMode="Externa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hyperlink" Target="https://tvgg.be/nl/proefschriften/diagnostische-validiteit-van-het-concept-pathological-demand-avoidance-een-systematische-literatuurreview" TargetMode="External"/><Relationship Id="rId2" Type="http://schemas.openxmlformats.org/officeDocument/2006/relationships/hyperlink" Target="https://www.bps.org.uk/psychologist/pda-there-another-explanation" TargetMode="Externa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hyperlink" Target="https://www.autismeastmidlands.org.uk/wp-content/uploads/2016/10/Pathological-Demand-Avoidance-a-statistical-update.pdf" TargetMode="External"/><Relationship Id="rId2" Type="http://schemas.openxmlformats.org/officeDocument/2006/relationships/hyperlink" Target="https://www.nice.org.uk/guidance/cg128/resources/autism-spectrum-disorder-in-under-19s-recognition-referral-and-diagnosis-pdf-35109456621253" TargetMode="External"/><Relationship Id="rId1" Type="http://schemas.openxmlformats.org/officeDocument/2006/relationships/slideLayout" Target="../slideLayouts/slideLayout12.xml"/><Relationship Id="rId4" Type="http://schemas.openxmlformats.org/officeDocument/2006/relationships/hyperlink" Target="https://www.bps.org.uk/blog/educational-psychologists-concerned-about-government-proposals-will-marginalise-exclude-and"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s://lizonions.files.wordpress.com/2019/09/1909childbehaviourparentingstrategiessummary.pdf" TargetMode="Externa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hyperlink" Target="https://www.pdasociety.org.uk/wp-content/uploads/2020/07/What-is-PDA-booklet-website-v1.1.pdf" TargetMode="External"/><Relationship Id="rId2" Type="http://schemas.openxmlformats.org/officeDocument/2006/relationships/hyperlink" Target="https://www.pdasociety.org.uk/resources/helpful-approaches-infographic/" TargetMode="External"/><Relationship Id="rId1" Type="http://schemas.openxmlformats.org/officeDocument/2006/relationships/slideLayout" Target="../slideLayouts/slideLayout12.xml"/><Relationship Id="rId6" Type="http://schemas.openxmlformats.org/officeDocument/2006/relationships/hyperlink" Target="https://doi.org/10.1186/s12888-022-03924-0" TargetMode="External"/><Relationship Id="rId5" Type="http://schemas.openxmlformats.org/officeDocument/2006/relationships/hyperlink" Target="https://doi.org/10.1080/09515089.2022.2052829" TargetMode="External"/><Relationship Id="rId4" Type="http://schemas.openxmlformats.org/officeDocument/2006/relationships/hyperlink" Target="https://www.pdasociety.org.uk/wp-content/uploads/2023/02/Identifying-Assessing-a-PDA-profile-Practice-Guidance-v1.1.pdf"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hyperlink" Target="https://rationaldemandavoidance.com/2021/04/25/pda-behaviour-intensity-and-prevalance-at-different-thresholds/"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929653-501D-4FCB-95AA-4F6C3999D034}"/>
              </a:ext>
            </a:extLst>
          </p:cNvPr>
          <p:cNvSpPr>
            <a:spLocks noGrp="1"/>
          </p:cNvSpPr>
          <p:nvPr>
            <p:ph type="ftr" sz="quarter" idx="11"/>
          </p:nvPr>
        </p:nvSpPr>
        <p:spPr>
          <a:xfrm>
            <a:off x="3983114" y="6374044"/>
            <a:ext cx="4225771" cy="365125"/>
          </a:xfrm>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9A18290D-916E-464D-9E7B-0532F3463E7A}"/>
              </a:ext>
            </a:extLst>
          </p:cNvPr>
          <p:cNvSpPr>
            <a:spLocks noGrp="1"/>
          </p:cNvSpPr>
          <p:nvPr>
            <p:ph type="sldNum" sz="quarter" idx="12"/>
          </p:nvPr>
        </p:nvSpPr>
        <p:spPr/>
        <p:txBody>
          <a:bodyPr/>
          <a:lstStyle/>
          <a:p>
            <a:fld id="{FBFFB674-A772-4D56-AC9E-CBE176711D7F}" type="slidenum">
              <a:rPr lang="en-GB" smtClean="0"/>
              <a:pPr/>
              <a:t>1</a:t>
            </a:fld>
            <a:endParaRPr lang="en-GB" dirty="0"/>
          </a:p>
        </p:txBody>
      </p:sp>
      <p:sp>
        <p:nvSpPr>
          <p:cNvPr id="5" name="TextBox 4">
            <a:extLst>
              <a:ext uri="{FF2B5EF4-FFF2-40B4-BE49-F238E27FC236}">
                <a16:creationId xmlns:a16="http://schemas.microsoft.com/office/drawing/2014/main" id="{72B9370B-D918-4661-A468-8C4649FF3559}"/>
              </a:ext>
            </a:extLst>
          </p:cNvPr>
          <p:cNvSpPr txBox="1"/>
          <p:nvPr/>
        </p:nvSpPr>
        <p:spPr>
          <a:xfrm>
            <a:off x="623890" y="1891393"/>
            <a:ext cx="10958512" cy="1077218"/>
          </a:xfrm>
          <a:prstGeom prst="rect">
            <a:avLst/>
          </a:prstGeom>
          <a:noFill/>
        </p:spPr>
        <p:txBody>
          <a:bodyPr wrap="square">
            <a:spAutoFit/>
          </a:bodyPr>
          <a:lstStyle/>
          <a:p>
            <a:r>
              <a:rPr lang="en-US" sz="3200" dirty="0">
                <a:solidFill>
                  <a:schemeClr val="tx1">
                    <a:lumMod val="95000"/>
                    <a:lumOff val="5000"/>
                  </a:schemeClr>
                </a:solidFill>
                <a:latin typeface="Trebuchet MS" panose="020B0603020202020204" pitchFamily="34" charset="0"/>
              </a:rPr>
              <a:t>"</a:t>
            </a:r>
            <a:r>
              <a:rPr lang="en-US" sz="3200" i="1" dirty="0">
                <a:solidFill>
                  <a:schemeClr val="tx1">
                    <a:lumMod val="95000"/>
                    <a:lumOff val="5000"/>
                  </a:schemeClr>
                </a:solidFill>
                <a:latin typeface="Trebuchet MS" panose="020B0603020202020204" pitchFamily="34" charset="0"/>
              </a:rPr>
              <a:t>Pathological Demand-Avoidance</a:t>
            </a:r>
            <a:r>
              <a:rPr lang="en-US" sz="3200" dirty="0">
                <a:solidFill>
                  <a:schemeClr val="tx1">
                    <a:lumMod val="95000"/>
                    <a:lumOff val="5000"/>
                  </a:schemeClr>
                </a:solidFill>
                <a:latin typeface="Trebuchet MS" panose="020B0603020202020204" pitchFamily="34" charset="0"/>
              </a:rPr>
              <a:t>" (PDA): A "</a:t>
            </a:r>
            <a:r>
              <a:rPr lang="en-US" sz="3200" i="1" dirty="0">
                <a:solidFill>
                  <a:schemeClr val="tx1">
                    <a:lumMod val="95000"/>
                    <a:lumOff val="5000"/>
                  </a:schemeClr>
                </a:solidFill>
                <a:latin typeface="Trebuchet MS" panose="020B0603020202020204" pitchFamily="34" charset="0"/>
              </a:rPr>
              <a:t>pathological</a:t>
            </a:r>
            <a:r>
              <a:rPr lang="en-US" sz="3200" dirty="0">
                <a:solidFill>
                  <a:schemeClr val="tx1">
                    <a:lumMod val="95000"/>
                    <a:lumOff val="5000"/>
                  </a:schemeClr>
                </a:solidFill>
                <a:latin typeface="Trebuchet MS" panose="020B0603020202020204" pitchFamily="34" charset="0"/>
              </a:rPr>
              <a:t>"/ extreme avoidance to its hype.</a:t>
            </a:r>
          </a:p>
        </p:txBody>
      </p:sp>
      <p:sp>
        <p:nvSpPr>
          <p:cNvPr id="7" name="TextBox 6">
            <a:extLst>
              <a:ext uri="{FF2B5EF4-FFF2-40B4-BE49-F238E27FC236}">
                <a16:creationId xmlns:a16="http://schemas.microsoft.com/office/drawing/2014/main" id="{5D8B6A56-987B-4AC7-973C-706281EE14DC}"/>
              </a:ext>
            </a:extLst>
          </p:cNvPr>
          <p:cNvSpPr txBox="1"/>
          <p:nvPr/>
        </p:nvSpPr>
        <p:spPr>
          <a:xfrm>
            <a:off x="623891" y="3868804"/>
            <a:ext cx="10958511" cy="1077218"/>
          </a:xfrm>
          <a:prstGeom prst="rect">
            <a:avLst/>
          </a:prstGeom>
          <a:noFill/>
        </p:spPr>
        <p:txBody>
          <a:bodyPr wrap="square">
            <a:spAutoFit/>
          </a:bodyPr>
          <a:lstStyle/>
          <a:p>
            <a:r>
              <a:rPr lang="en-US" sz="3200" dirty="0">
                <a:latin typeface="Trebuchet MS" panose="020B0603020202020204" pitchFamily="34" charset="0"/>
              </a:rPr>
              <a:t>Mr. Richard Woods.</a:t>
            </a:r>
          </a:p>
          <a:p>
            <a:r>
              <a:rPr lang="en-US" sz="3200" dirty="0">
                <a:latin typeface="Trebuchet MS" panose="020B0603020202020204" pitchFamily="34" charset="0"/>
              </a:rPr>
              <a:t>London South Bank University PhD Student.</a:t>
            </a:r>
          </a:p>
        </p:txBody>
      </p:sp>
    </p:spTree>
    <p:extLst>
      <p:ext uri="{BB962C8B-B14F-4D97-AF65-F5344CB8AC3E}">
        <p14:creationId xmlns:p14="http://schemas.microsoft.com/office/powerpoint/2010/main" val="428694363"/>
      </p:ext>
    </p:extLst>
  </p:cSld>
  <p:clrMapOvr>
    <a:masterClrMapping/>
  </p:clrMapOvr>
  <mc:AlternateContent xmlns:mc="http://schemas.openxmlformats.org/markup-compatibility/2006" xmlns:p14="http://schemas.microsoft.com/office/powerpoint/2010/main">
    <mc:Choice Requires="p14">
      <p:transition spd="slow" p14:dur="2000" advTm="606065"/>
    </mc:Choice>
    <mc:Fallback xmlns="">
      <p:transition spd="slow" advTm="6060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10</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765175"/>
            <a:ext cx="10944224" cy="5693866"/>
          </a:xfrm>
          <a:prstGeom prst="rect">
            <a:avLst/>
          </a:prstGeom>
          <a:noFill/>
        </p:spPr>
        <p:txBody>
          <a:bodyPr wrap="square">
            <a:spAutoFit/>
          </a:bodyPr>
          <a:lstStyle/>
          <a:p>
            <a:pPr lvl="0"/>
            <a:r>
              <a:rPr lang="en-US" sz="2800" b="1" dirty="0">
                <a:solidFill>
                  <a:prstClr val="black"/>
                </a:solidFill>
                <a:latin typeface="Trebuchet MS" panose="020B0603020202020204" pitchFamily="34" charset="0"/>
              </a:rPr>
              <a:t>Should there be a bubble on “</a:t>
            </a:r>
            <a:r>
              <a:rPr lang="en-US" sz="2800" b="1" i="1" dirty="0">
                <a:solidFill>
                  <a:prstClr val="black"/>
                </a:solidFill>
                <a:latin typeface="Trebuchet MS" panose="020B0603020202020204" pitchFamily="34" charset="0"/>
              </a:rPr>
              <a:t>PDA Profile of ASD</a:t>
            </a:r>
            <a:r>
              <a:rPr lang="en-US" sz="2800" b="1" dirty="0">
                <a:solidFill>
                  <a:prstClr val="black"/>
                </a:solidFill>
                <a:latin typeface="Trebuchet MS" panose="020B0603020202020204" pitchFamily="34" charset="0"/>
              </a:rPr>
              <a:t>”</a:t>
            </a:r>
            <a:r>
              <a:rPr lang="en-GB" sz="2800" b="1" dirty="0">
                <a:solidFill>
                  <a:prstClr val="black"/>
                </a:solidFill>
                <a:latin typeface="Trebuchet MS" panose="020B0603020202020204" pitchFamily="34" charset="0"/>
              </a:rPr>
              <a:t>? – NO!</a:t>
            </a:r>
            <a:endParaRPr lang="en-GB" sz="2800" dirty="0">
              <a:solidFill>
                <a:prstClr val="black"/>
              </a:solidFill>
              <a:latin typeface="Trebuchet MS" panose="020B0603020202020204" pitchFamily="34" charset="0"/>
            </a:endParaRPr>
          </a:p>
          <a:p>
            <a:pPr marL="514350" indent="-514350">
              <a:buFontTx/>
              <a:buAutoNum type="arabicParenR"/>
            </a:pPr>
            <a:r>
              <a:rPr lang="fr-FR" sz="2800" dirty="0">
                <a:solidFill>
                  <a:prstClr val="black"/>
                </a:solidFill>
                <a:latin typeface="Trebuchet MS" panose="020B0603020202020204" pitchFamily="34" charset="0"/>
              </a:rPr>
              <a:t>PDA </a:t>
            </a:r>
            <a:r>
              <a:rPr lang="fr-FR" sz="2800" b="1" i="1" u="sng" dirty="0">
                <a:solidFill>
                  <a:prstClr val="black"/>
                </a:solidFill>
                <a:latin typeface="Trebuchet MS" panose="020B0603020202020204" pitchFamily="34" charset="0"/>
              </a:rPr>
              <a:t>is</a:t>
            </a:r>
            <a:r>
              <a:rPr lang="fr-FR" sz="2800" dirty="0">
                <a:solidFill>
                  <a:prstClr val="black"/>
                </a:solidFill>
                <a:latin typeface="Trebuchet MS" panose="020B0603020202020204" pitchFamily="34" charset="0"/>
              </a:rPr>
              <a:t> controversial (Falk 2020; Fidler &amp; Christie 2019; Green et al 2018b; O’Nions et al 2014a; O’Nions et al 2014b; O’Nions et al 2016b).</a:t>
            </a:r>
          </a:p>
          <a:p>
            <a:pPr marL="514350" indent="-514350">
              <a:buFontTx/>
              <a:buAutoNum type="arabicParenR"/>
            </a:pPr>
            <a:r>
              <a:rPr lang="en-US" sz="2800" dirty="0">
                <a:solidFill>
                  <a:prstClr val="black"/>
                </a:solidFill>
                <a:latin typeface="Trebuchet MS" panose="020B0603020202020204" pitchFamily="34" charset="0"/>
              </a:rPr>
              <a:t>Independent reputable parties recently concluded no good quality evidence to suggest what PDA is, or what features are associated with it. Divergent opinion was treated equally (Berney et al 2020; Howlin et al 2021; Kildahl et al 2021; Mols &amp; Danckaerts 2022; NICE 2021).</a:t>
            </a:r>
          </a:p>
          <a:p>
            <a:pPr marL="514350" indent="-514350">
              <a:buFontTx/>
              <a:buAutoNum type="arabicParenR"/>
            </a:pPr>
            <a:r>
              <a:rPr lang="en-US" sz="2800" dirty="0">
                <a:solidFill>
                  <a:prstClr val="black"/>
                </a:solidFill>
                <a:latin typeface="Trebuchet MS" panose="020B0603020202020204" pitchFamily="34" charset="0"/>
              </a:rPr>
              <a:t>Robustly challenged for almost 2 decades (Garralda 2003; Green 2020 Green et al 2018a; Green et al 2018b; Malik &amp; Baird 2018; McElroy 2016; Milton 2017; Moore 2020; Wing 2002; Wing &amp; Gould 2002; Woods 2017; Woods 2019; Woods 2020b).</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US" sz="2800" b="1" dirty="0">
                <a:solidFill>
                  <a:srgbClr val="C00000"/>
                </a:solidFill>
                <a:latin typeface="Trebuchet MS" panose="020B0603020202020204" pitchFamily="34" charset="0"/>
              </a:rPr>
              <a:t>A</a:t>
            </a:r>
            <a:r>
              <a:rPr lang="en-GB" sz="2800" b="1" dirty="0">
                <a:solidFill>
                  <a:srgbClr val="C00000"/>
                </a:solidFill>
                <a:latin typeface="Trebuchet MS" panose="020B0603020202020204" pitchFamily="34" charset="0"/>
              </a:rPr>
              <a:t>VOIDING DEMANDS OF ORDINARY RESEARCH.</a:t>
            </a:r>
          </a:p>
        </p:txBody>
      </p:sp>
    </p:spTree>
    <p:extLst>
      <p:ext uri="{BB962C8B-B14F-4D97-AF65-F5344CB8AC3E}">
        <p14:creationId xmlns:p14="http://schemas.microsoft.com/office/powerpoint/2010/main" val="170094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11</a:t>
            </a:fld>
            <a:endParaRPr lang="en-GB" dirty="0">
              <a:solidFill>
                <a:srgbClr val="C00000"/>
              </a:solidFill>
            </a:endParaRPr>
          </a:p>
        </p:txBody>
      </p:sp>
      <p:sp>
        <p:nvSpPr>
          <p:cNvPr id="4" name="Rectangle 3"/>
          <p:cNvSpPr/>
          <p:nvPr/>
        </p:nvSpPr>
        <p:spPr>
          <a:xfrm>
            <a:off x="623888" y="180401"/>
            <a:ext cx="10944224"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NEED FOR CONTROL.</a:t>
            </a:r>
          </a:p>
        </p:txBody>
      </p:sp>
      <p:sp>
        <p:nvSpPr>
          <p:cNvPr id="5" name="Rectangle 4"/>
          <p:cNvSpPr/>
          <p:nvPr/>
        </p:nvSpPr>
        <p:spPr>
          <a:xfrm>
            <a:off x="623888" y="1727201"/>
            <a:ext cx="10944225" cy="3108543"/>
          </a:xfrm>
          <a:prstGeom prst="rect">
            <a:avLst/>
          </a:prstGeom>
        </p:spPr>
        <p:txBody>
          <a:bodyPr wrap="square">
            <a:spAutoFit/>
          </a:bodyPr>
          <a:lstStyle/>
          <a:p>
            <a:pPr lvl="0"/>
            <a:r>
              <a:rPr lang="en-GB" sz="2800" b="1" dirty="0">
                <a:latin typeface="Trebuchet MS" panose="020B0603020202020204" pitchFamily="34" charset="0"/>
              </a:rPr>
              <a:t>PDA’s </a:t>
            </a:r>
            <a:r>
              <a:rPr lang="en-US" sz="2800" b="1" dirty="0">
                <a:latin typeface="Trebuchet MS" panose="020B0603020202020204" pitchFamily="34" charset="0"/>
              </a:rPr>
              <a:t>clinical need. </a:t>
            </a:r>
          </a:p>
          <a:p>
            <a:endParaRPr lang="en-US"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Needed to explain a person’s actions &amp; PDA does this better than autism/ other accepted Disorders (Christie 2007; Newson et al 2003; PDA Society 2022).</a:t>
            </a:r>
          </a:p>
          <a:p>
            <a:pPr marL="514350" indent="-514350">
              <a:buFontTx/>
              <a:buAutoNum type="arabicParenR"/>
            </a:pPr>
            <a:r>
              <a:rPr lang="en-US" sz="2800" dirty="0">
                <a:latin typeface="Trebuchet MS" panose="020B0603020202020204" pitchFamily="34" charset="0"/>
              </a:rPr>
              <a:t>Autistic persons with PDA &amp; families want it, &amp; their difficulties warrant it (O’Nions et al 2021).</a:t>
            </a:r>
          </a:p>
        </p:txBody>
      </p:sp>
    </p:spTree>
    <p:extLst>
      <p:ext uri="{BB962C8B-B14F-4D97-AF65-F5344CB8AC3E}">
        <p14:creationId xmlns:p14="http://schemas.microsoft.com/office/powerpoint/2010/main" val="438842405"/>
      </p:ext>
    </p:extLst>
  </p:cSld>
  <p:clrMapOvr>
    <a:masterClrMapping/>
  </p:clrMapOvr>
  <mc:AlternateContent xmlns:mc="http://schemas.openxmlformats.org/markup-compatibility/2006" xmlns:p14="http://schemas.microsoft.com/office/powerpoint/2010/main">
    <mc:Choice Requires="p14">
      <p:transition spd="slow" p14:dur="2000" advTm="23428"/>
    </mc:Choice>
    <mc:Fallback xmlns="">
      <p:transition spd="slow" advTm="2342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12</a:t>
            </a:fld>
            <a:endParaRPr lang="en-GB" dirty="0">
              <a:solidFill>
                <a:srgbClr val="C00000"/>
              </a:solidFill>
            </a:endParaRPr>
          </a:p>
        </p:txBody>
      </p:sp>
      <p:sp>
        <p:nvSpPr>
          <p:cNvPr id="4" name="Rectangle 3"/>
          <p:cNvSpPr/>
          <p:nvPr/>
        </p:nvSpPr>
        <p:spPr>
          <a:xfrm>
            <a:off x="623888" y="180401"/>
            <a:ext cx="10944224"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NEED FOR CONTROL.</a:t>
            </a:r>
          </a:p>
        </p:txBody>
      </p:sp>
      <p:sp>
        <p:nvSpPr>
          <p:cNvPr id="5" name="Rectangle 4"/>
          <p:cNvSpPr/>
          <p:nvPr/>
        </p:nvSpPr>
        <p:spPr>
          <a:xfrm>
            <a:off x="623888" y="765176"/>
            <a:ext cx="10944225" cy="5262979"/>
          </a:xfrm>
          <a:prstGeom prst="rect">
            <a:avLst/>
          </a:prstGeom>
        </p:spPr>
        <p:txBody>
          <a:bodyPr wrap="square">
            <a:spAutoFit/>
          </a:bodyPr>
          <a:lstStyle/>
          <a:p>
            <a:pPr lvl="0"/>
            <a:r>
              <a:rPr lang="en-GB" sz="2800" b="1" dirty="0">
                <a:latin typeface="Trebuchet MS" panose="020B0603020202020204" pitchFamily="34" charset="0"/>
              </a:rPr>
              <a:t>PDA’s </a:t>
            </a:r>
            <a:r>
              <a:rPr lang="en-US" sz="2800" b="1" dirty="0">
                <a:latin typeface="Trebuchet MS" panose="020B0603020202020204" pitchFamily="34" charset="0"/>
              </a:rPr>
              <a:t>clinical need. </a:t>
            </a:r>
          </a:p>
          <a:p>
            <a:pPr lvl="0"/>
            <a:endParaRPr lang="en-US"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PDA has distinct educational strategies, different to “</a:t>
            </a:r>
            <a:r>
              <a:rPr lang="en-US" sz="2800" i="1" dirty="0">
                <a:latin typeface="Trebuchet MS" panose="020B0603020202020204" pitchFamily="34" charset="0"/>
              </a:rPr>
              <a:t>traditional</a:t>
            </a:r>
            <a:r>
              <a:rPr lang="en-US" sz="2800" dirty="0">
                <a:latin typeface="Trebuchet MS" panose="020B0603020202020204" pitchFamily="34" charset="0"/>
              </a:rPr>
              <a:t>” autism strategies (Christie 2007; Newson et al 2003). </a:t>
            </a:r>
          </a:p>
          <a:p>
            <a:pPr marL="514350" indent="-514350">
              <a:buFontTx/>
              <a:buAutoNum type="arabicParenR"/>
            </a:pPr>
            <a:r>
              <a:rPr lang="en-US" sz="2800" dirty="0">
                <a:latin typeface="Trebuchet MS" panose="020B0603020202020204" pitchFamily="34" charset="0"/>
              </a:rPr>
              <a:t>“</a:t>
            </a:r>
            <a:r>
              <a:rPr lang="en-US" sz="2800" i="1" dirty="0">
                <a:latin typeface="Trebuchet MS" panose="020B0603020202020204" pitchFamily="34" charset="0"/>
              </a:rPr>
              <a:t>Praise, reward, reproof, and punishment ineffective; behavioural approaches fail.</a:t>
            </a:r>
            <a:r>
              <a:rPr lang="en-US" sz="2800" dirty="0">
                <a:latin typeface="Trebuchet MS" panose="020B0603020202020204" pitchFamily="34" charset="0"/>
              </a:rPr>
              <a:t>” Newson et al (2003, p597)</a:t>
            </a:r>
          </a:p>
          <a:p>
            <a:pPr marL="514350" indent="-514350">
              <a:buFontTx/>
              <a:buAutoNum type="arabicParenR"/>
            </a:pPr>
            <a:r>
              <a:rPr lang="en-US" sz="2800" dirty="0">
                <a:latin typeface="Trebuchet MS" panose="020B0603020202020204" pitchFamily="34" charset="0"/>
              </a:rPr>
              <a:t>Reinforcement-based approaches may remove CYP only coping mechanism to aversive environments (O’Nions &amp; Eaton 2020). </a:t>
            </a:r>
          </a:p>
          <a:p>
            <a:pPr marL="514350" indent="-514350">
              <a:buFontTx/>
              <a:buAutoNum type="arabicParenR"/>
            </a:pPr>
            <a:r>
              <a:rPr lang="en-US" sz="2800" dirty="0">
                <a:latin typeface="Trebuchet MS" panose="020B0603020202020204" pitchFamily="34" charset="0"/>
              </a:rPr>
              <a:t>PDA diagnosis needed to protect CYP from caregiver interventions for disruptive behaviour disorders (O’Nions &amp; Neons 2018).</a:t>
            </a:r>
          </a:p>
        </p:txBody>
      </p:sp>
    </p:spTree>
    <p:extLst>
      <p:ext uri="{BB962C8B-B14F-4D97-AF65-F5344CB8AC3E}">
        <p14:creationId xmlns:p14="http://schemas.microsoft.com/office/powerpoint/2010/main" val="399223450"/>
      </p:ext>
    </p:extLst>
  </p:cSld>
  <p:clrMapOvr>
    <a:masterClrMapping/>
  </p:clrMapOvr>
  <mc:AlternateContent xmlns:mc="http://schemas.openxmlformats.org/markup-compatibility/2006" xmlns:p14="http://schemas.microsoft.com/office/powerpoint/2010/main">
    <mc:Choice Requires="p14">
      <p:transition spd="slow" p14:dur="2000" advTm="23428"/>
    </mc:Choice>
    <mc:Fallback xmlns="">
      <p:transition spd="slow" advTm="234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120835-F99D-4BAD-B940-A745995CEC0A}"/>
              </a:ext>
            </a:extLst>
          </p:cNvPr>
          <p:cNvSpPr>
            <a:spLocks noGrp="1"/>
          </p:cNvSpPr>
          <p:nvPr>
            <p:ph type="ftr" sz="quarter" idx="11"/>
          </p:nvPr>
        </p:nvSpPr>
        <p:spPr/>
        <p:txBody>
          <a:bodyPr/>
          <a:lstStyle/>
          <a:p>
            <a:r>
              <a:rPr lang="en-US" sz="1100" dirty="0"/>
              <a:t>PDA: A "</a:t>
            </a:r>
            <a:r>
              <a:rPr lang="en-US" sz="1100" i="1" dirty="0"/>
              <a:t>pathological</a:t>
            </a:r>
            <a:r>
              <a:rPr lang="en-US" sz="1100" dirty="0"/>
              <a:t>"/ extreme avoidance to its hype?</a:t>
            </a:r>
            <a:endParaRPr lang="en-GB" sz="1100" dirty="0"/>
          </a:p>
        </p:txBody>
      </p:sp>
      <p:sp>
        <p:nvSpPr>
          <p:cNvPr id="3" name="Slide Number Placeholder 2">
            <a:extLst>
              <a:ext uri="{FF2B5EF4-FFF2-40B4-BE49-F238E27FC236}">
                <a16:creationId xmlns:a16="http://schemas.microsoft.com/office/drawing/2014/main" id="{FA7F2B9D-67F5-42D5-B393-B92169F7052F}"/>
              </a:ext>
            </a:extLst>
          </p:cNvPr>
          <p:cNvSpPr>
            <a:spLocks noGrp="1"/>
          </p:cNvSpPr>
          <p:nvPr>
            <p:ph type="sldNum" sz="quarter" idx="12"/>
          </p:nvPr>
        </p:nvSpPr>
        <p:spPr/>
        <p:txBody>
          <a:bodyPr/>
          <a:lstStyle/>
          <a:p>
            <a:fld id="{8D88584D-8F1A-46B4-838D-EE417A13F475}" type="slidenum">
              <a:rPr lang="en-GB" sz="1100" smtClean="0"/>
              <a:pPr/>
              <a:t>13</a:t>
            </a:fld>
            <a:endParaRPr lang="en-GB" sz="1100" dirty="0"/>
          </a:p>
        </p:txBody>
      </p:sp>
      <p:sp>
        <p:nvSpPr>
          <p:cNvPr id="4" name="TextBox 3">
            <a:extLst>
              <a:ext uri="{FF2B5EF4-FFF2-40B4-BE49-F238E27FC236}">
                <a16:creationId xmlns:a16="http://schemas.microsoft.com/office/drawing/2014/main" id="{52D427DD-325B-434D-8183-DE5099664DE3}"/>
              </a:ext>
            </a:extLst>
          </p:cNvPr>
          <p:cNvSpPr txBox="1"/>
          <p:nvPr/>
        </p:nvSpPr>
        <p:spPr>
          <a:xfrm>
            <a:off x="623888" y="1586268"/>
            <a:ext cx="10944225" cy="3539430"/>
          </a:xfrm>
          <a:prstGeom prst="rect">
            <a:avLst/>
          </a:prstGeom>
          <a:noFill/>
        </p:spPr>
        <p:txBody>
          <a:bodyPr wrap="square" rtlCol="0">
            <a:spAutoFit/>
          </a:bodyPr>
          <a:lstStyle/>
          <a:p>
            <a:r>
              <a:rPr lang="en-US" sz="2800" b="1" dirty="0">
                <a:latin typeface="Trebuchet MS" panose="020B0603020202020204" pitchFamily="34" charset="0"/>
              </a:rPr>
              <a:t>Are usual autism approaches effective?</a:t>
            </a:r>
          </a:p>
          <a:p>
            <a:endParaRPr lang="en-US" sz="2800" dirty="0">
              <a:latin typeface="Trebuchet MS" panose="020B0603020202020204" pitchFamily="34" charset="0"/>
            </a:endParaRPr>
          </a:p>
          <a:p>
            <a:pPr marL="342900" indent="-342900">
              <a:buAutoNum type="arabicParenR"/>
            </a:pPr>
            <a:r>
              <a:rPr lang="en-US" sz="2800" dirty="0">
                <a:latin typeface="Trebuchet MS" panose="020B0603020202020204" pitchFamily="34" charset="0"/>
              </a:rPr>
              <a:t>“</a:t>
            </a:r>
            <a:r>
              <a:rPr lang="en-US" sz="2800" i="1" dirty="0">
                <a:latin typeface="Trebuchet MS" panose="020B0603020202020204" pitchFamily="34" charset="0"/>
              </a:rPr>
              <a:t>The primary reasons for identifying a PDA profile are to help individuals, and those living and working with them, make sense of a complex presentation that is otherwise difficult to explain; and to signpost the differentiated strategies and approaches - based on an indirect, low arousal style that gives an individual more choice and control…</a:t>
            </a:r>
            <a:r>
              <a:rPr lang="en-US" sz="2800" dirty="0">
                <a:latin typeface="Trebuchet MS" panose="020B0603020202020204" pitchFamily="34" charset="0"/>
              </a:rPr>
              <a:t>” (PDA Society 2022, p4).</a:t>
            </a:r>
          </a:p>
        </p:txBody>
      </p:sp>
      <p:sp>
        <p:nvSpPr>
          <p:cNvPr id="5" name="TextBox 4">
            <a:extLst>
              <a:ext uri="{FF2B5EF4-FFF2-40B4-BE49-F238E27FC236}">
                <a16:creationId xmlns:a16="http://schemas.microsoft.com/office/drawing/2014/main" id="{08EF1569-C554-4739-8548-482282E27188}"/>
              </a:ext>
            </a:extLst>
          </p:cNvPr>
          <p:cNvSpPr txBox="1"/>
          <p:nvPr/>
        </p:nvSpPr>
        <p:spPr>
          <a:xfrm>
            <a:off x="623888" y="230909"/>
            <a:ext cx="10949276" cy="523220"/>
          </a:xfrm>
          <a:prstGeom prst="rect">
            <a:avLst/>
          </a:prstGeom>
          <a:noFill/>
        </p:spPr>
        <p:txBody>
          <a:bodyPr wrap="square" rtlCol="0">
            <a:spAutoFit/>
          </a:bodyPr>
          <a:lstStyle/>
          <a:p>
            <a:pPr algn="ctr"/>
            <a:r>
              <a:rPr lang="en-US" sz="2800" b="1" dirty="0">
                <a:solidFill>
                  <a:srgbClr val="C00000"/>
                </a:solidFill>
                <a:latin typeface="Trebuchet MS" panose="020B0603020202020204" pitchFamily="34" charset="0"/>
              </a:rPr>
              <a:t>WHO HAS A “</a:t>
            </a:r>
            <a:r>
              <a:rPr lang="en-US" sz="2800" b="1" i="1" dirty="0">
                <a:solidFill>
                  <a:srgbClr val="C00000"/>
                </a:solidFill>
                <a:latin typeface="Trebuchet MS" panose="020B0603020202020204" pitchFamily="34" charset="0"/>
              </a:rPr>
              <a:t>PATHOLOGICAL</a:t>
            </a:r>
            <a:r>
              <a:rPr lang="en-US" sz="2800" b="1" dirty="0">
                <a:solidFill>
                  <a:srgbClr val="C00000"/>
                </a:solidFill>
                <a:latin typeface="Trebuchet MS" panose="020B0603020202020204" pitchFamily="34" charset="0"/>
              </a:rPr>
              <a:t>” NEED TO CONTROL WHOM?</a:t>
            </a:r>
            <a:endParaRPr lang="en-GB" sz="28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216601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14</a:t>
            </a:fld>
            <a:endParaRPr lang="en-GB" dirty="0">
              <a:solidFill>
                <a:srgbClr val="C00000"/>
              </a:solidFill>
            </a:endParaRPr>
          </a:p>
        </p:txBody>
      </p:sp>
      <p:sp>
        <p:nvSpPr>
          <p:cNvPr id="4" name="Rectangle 3"/>
          <p:cNvSpPr/>
          <p:nvPr/>
        </p:nvSpPr>
        <p:spPr>
          <a:xfrm>
            <a:off x="623888" y="180401"/>
            <a:ext cx="10944224"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NEED FOR CONTROL.</a:t>
            </a:r>
          </a:p>
        </p:txBody>
      </p:sp>
      <p:sp>
        <p:nvSpPr>
          <p:cNvPr id="5" name="Rectangle 4"/>
          <p:cNvSpPr/>
          <p:nvPr/>
        </p:nvSpPr>
        <p:spPr>
          <a:xfrm>
            <a:off x="623887" y="1546411"/>
            <a:ext cx="10944225" cy="3539430"/>
          </a:xfrm>
          <a:prstGeom prst="rect">
            <a:avLst/>
          </a:prstGeom>
        </p:spPr>
        <p:txBody>
          <a:bodyPr wrap="square">
            <a:spAutoFit/>
          </a:bodyPr>
          <a:lstStyle/>
          <a:p>
            <a:pPr lvl="0"/>
            <a:r>
              <a:rPr lang="en-GB" sz="2800" b="1" dirty="0">
                <a:latin typeface="Trebuchet MS" panose="020B0603020202020204" pitchFamily="34" charset="0"/>
              </a:rPr>
              <a:t>PDA’s </a:t>
            </a:r>
            <a:r>
              <a:rPr lang="en-US" sz="2800" b="1" dirty="0">
                <a:latin typeface="Trebuchet MS" panose="020B0603020202020204" pitchFamily="34" charset="0"/>
              </a:rPr>
              <a:t>clinical need. </a:t>
            </a:r>
          </a:p>
          <a:p>
            <a:pPr lvl="0"/>
            <a:endParaRPr lang="en-US"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PDA better explains aspects of a person, than autism does.</a:t>
            </a:r>
          </a:p>
          <a:p>
            <a:pPr marL="514350" indent="-514350">
              <a:buFontTx/>
              <a:buAutoNum type="arabicParenR"/>
            </a:pPr>
            <a:r>
              <a:rPr lang="en-US" sz="2800" dirty="0">
                <a:latin typeface="Trebuchet MS" panose="020B0603020202020204" pitchFamily="34" charset="0"/>
              </a:rPr>
              <a:t>A supportive community has formed around the diagnosis, both those identifying with PDA (Thompson 2019), &amp; caregivers (O’Nions et al 2021).</a:t>
            </a:r>
          </a:p>
          <a:p>
            <a:pPr marL="514350" indent="-514350">
              <a:buFontTx/>
              <a:buAutoNum type="arabicParenR"/>
            </a:pPr>
            <a:r>
              <a:rPr lang="en-US" sz="2800" dirty="0">
                <a:latin typeface="Trebuchet MS" panose="020B0603020202020204" pitchFamily="34" charset="0"/>
              </a:rPr>
              <a:t>Difficulties faced by persons with PDA &amp; their families requires validation &amp; support (O’Nions et al 2021).</a:t>
            </a:r>
          </a:p>
        </p:txBody>
      </p:sp>
    </p:spTree>
    <p:extLst>
      <p:ext uri="{BB962C8B-B14F-4D97-AF65-F5344CB8AC3E}">
        <p14:creationId xmlns:p14="http://schemas.microsoft.com/office/powerpoint/2010/main" val="2999096366"/>
      </p:ext>
    </p:extLst>
  </p:cSld>
  <p:clrMapOvr>
    <a:masterClrMapping/>
  </p:clrMapOvr>
  <mc:AlternateContent xmlns:mc="http://schemas.openxmlformats.org/markup-compatibility/2006" xmlns:p14="http://schemas.microsoft.com/office/powerpoint/2010/main">
    <mc:Choice Requires="p14">
      <p:transition spd="slow" p14:dur="2000" advTm="23428"/>
    </mc:Choice>
    <mc:Fallback xmlns="">
      <p:transition spd="slow" advTm="2342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15</a:t>
            </a:fld>
            <a:endParaRPr lang="en-GB" dirty="0"/>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AVOIDANCE OF DOUBT.</a:t>
            </a:r>
          </a:p>
        </p:txBody>
      </p:sp>
      <p:graphicFrame>
        <p:nvGraphicFramePr>
          <p:cNvPr id="4" name="Table 3">
            <a:extLst>
              <a:ext uri="{FF2B5EF4-FFF2-40B4-BE49-F238E27FC236}">
                <a16:creationId xmlns:a16="http://schemas.microsoft.com/office/drawing/2014/main" id="{4ACB726A-0AB5-47E9-972D-6CFE70A7508A}"/>
              </a:ext>
            </a:extLst>
          </p:cNvPr>
          <p:cNvGraphicFramePr>
            <a:graphicFrameLocks noGrp="1"/>
          </p:cNvGraphicFramePr>
          <p:nvPr/>
        </p:nvGraphicFramePr>
        <p:xfrm>
          <a:off x="623888" y="1915916"/>
          <a:ext cx="10944225" cy="3058795"/>
        </p:xfrm>
        <a:graphic>
          <a:graphicData uri="http://schemas.openxmlformats.org/drawingml/2006/table">
            <a:tbl>
              <a:tblPr firstRow="1" bandRow="1">
                <a:tableStyleId>{5C22544A-7EE6-4342-B048-85BDC9FD1C3A}</a:tableStyleId>
              </a:tblPr>
              <a:tblGrid>
                <a:gridCol w="8894838">
                  <a:extLst>
                    <a:ext uri="{9D8B030D-6E8A-4147-A177-3AD203B41FA5}">
                      <a16:colId xmlns:a16="http://schemas.microsoft.com/office/drawing/2014/main" val="1036962951"/>
                    </a:ext>
                  </a:extLst>
                </a:gridCol>
                <a:gridCol w="2049387">
                  <a:extLst>
                    <a:ext uri="{9D8B030D-6E8A-4147-A177-3AD203B41FA5}">
                      <a16:colId xmlns:a16="http://schemas.microsoft.com/office/drawing/2014/main" val="1626571203"/>
                    </a:ext>
                  </a:extLst>
                </a:gridCol>
              </a:tblGrid>
              <a:tr h="0">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Anxiety-based Restricted &amp; Repetitive Behaviours &amp; Interests (RRBIs):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Universal.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1758683"/>
                  </a:ext>
                </a:extLst>
              </a:tr>
              <a:tr h="370840">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Avoidance of everyday demands.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Yes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9526211"/>
                  </a:ext>
                </a:extLst>
              </a:tr>
              <a:tr h="433442">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Comfortable in role play &amp; pretence.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No</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9765277"/>
                  </a:ext>
                </a:extLst>
              </a:tr>
              <a:tr h="370840">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Consistent mood swings &amp; impulsivity.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No</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2074505"/>
                  </a:ext>
                </a:extLst>
              </a:tr>
              <a:tr h="370840">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Frequent &amp; intense actions.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Yes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0411463"/>
                  </a:ext>
                </a:extLst>
              </a:tr>
              <a:tr h="370840">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Social avoidance behaviours.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Yes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4941385"/>
                  </a:ext>
                </a:extLst>
              </a:tr>
            </a:tbl>
          </a:graphicData>
        </a:graphic>
      </p:graphicFrame>
      <p:sp>
        <p:nvSpPr>
          <p:cNvPr id="12" name="TextBox 11">
            <a:extLst>
              <a:ext uri="{FF2B5EF4-FFF2-40B4-BE49-F238E27FC236}">
                <a16:creationId xmlns:a16="http://schemas.microsoft.com/office/drawing/2014/main" id="{E4F0E858-C05F-4E01-9374-CE43E42A50A3}"/>
              </a:ext>
            </a:extLst>
          </p:cNvPr>
          <p:cNvSpPr txBox="1"/>
          <p:nvPr/>
        </p:nvSpPr>
        <p:spPr>
          <a:xfrm>
            <a:off x="623888" y="1076429"/>
            <a:ext cx="10944225" cy="523220"/>
          </a:xfrm>
          <a:prstGeom prst="rect">
            <a:avLst/>
          </a:prstGeom>
          <a:noFill/>
        </p:spPr>
        <p:txBody>
          <a:bodyPr wrap="square">
            <a:spAutoFit/>
          </a:bodyPr>
          <a:lstStyle/>
          <a:p>
            <a:r>
              <a:rPr lang="en-GB" sz="2800" b="1" dirty="0">
                <a:latin typeface="Trebuchet MS" panose="020B0603020202020204" pitchFamily="34" charset="0"/>
              </a:rPr>
              <a:t>Core PDA Traits.</a:t>
            </a:r>
          </a:p>
        </p:txBody>
      </p:sp>
      <p:sp>
        <p:nvSpPr>
          <p:cNvPr id="14" name="TextBox 13">
            <a:extLst>
              <a:ext uri="{FF2B5EF4-FFF2-40B4-BE49-F238E27FC236}">
                <a16:creationId xmlns:a16="http://schemas.microsoft.com/office/drawing/2014/main" id="{1832CC00-4B02-4A7D-A697-51FC26148F89}"/>
              </a:ext>
            </a:extLst>
          </p:cNvPr>
          <p:cNvSpPr txBox="1"/>
          <p:nvPr/>
        </p:nvSpPr>
        <p:spPr>
          <a:xfrm>
            <a:off x="623889" y="5290978"/>
            <a:ext cx="10944224" cy="523220"/>
          </a:xfrm>
          <a:prstGeom prst="rect">
            <a:avLst/>
          </a:prstGeom>
          <a:noFill/>
        </p:spPr>
        <p:txBody>
          <a:bodyPr wrap="square">
            <a:spAutoFit/>
          </a:bodyPr>
          <a:lstStyle/>
          <a:p>
            <a:r>
              <a:rPr lang="en-US" sz="2800" dirty="0">
                <a:latin typeface="Trebuchet MS" panose="020B0603020202020204" pitchFamily="34" charset="0"/>
              </a:rPr>
              <a:t>Universality of features is based on Newson et al (2003) statistics.</a:t>
            </a:r>
            <a:endParaRPr lang="en-GB" sz="2800" dirty="0">
              <a:latin typeface="Trebuchet MS" panose="020B0603020202020204" pitchFamily="34" charset="0"/>
            </a:endParaRPr>
          </a:p>
        </p:txBody>
      </p:sp>
    </p:spTree>
    <p:extLst>
      <p:ext uri="{BB962C8B-B14F-4D97-AF65-F5344CB8AC3E}">
        <p14:creationId xmlns:p14="http://schemas.microsoft.com/office/powerpoint/2010/main" val="3186724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010D6B-F108-C2BF-5D04-3D067E27F30E}"/>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695BDBD9-4612-2F32-5F82-66D4C3B3354F}"/>
              </a:ext>
            </a:extLst>
          </p:cNvPr>
          <p:cNvSpPr>
            <a:spLocks noGrp="1"/>
          </p:cNvSpPr>
          <p:nvPr>
            <p:ph type="sldNum" sz="quarter" idx="12"/>
          </p:nvPr>
        </p:nvSpPr>
        <p:spPr/>
        <p:txBody>
          <a:bodyPr/>
          <a:lstStyle/>
          <a:p>
            <a:fld id="{8D88584D-8F1A-46B4-838D-EE417A13F475}" type="slidenum">
              <a:rPr lang="en-GB" smtClean="0"/>
              <a:pPr/>
              <a:t>16</a:t>
            </a:fld>
            <a:endParaRPr lang="en-GB" dirty="0"/>
          </a:p>
        </p:txBody>
      </p:sp>
      <p:grpSp>
        <p:nvGrpSpPr>
          <p:cNvPr id="4" name="Group 3">
            <a:extLst>
              <a:ext uri="{FF2B5EF4-FFF2-40B4-BE49-F238E27FC236}">
                <a16:creationId xmlns:a16="http://schemas.microsoft.com/office/drawing/2014/main" id="{3F90C3E6-A706-CD57-CDE0-FC1F981608B8}"/>
              </a:ext>
            </a:extLst>
          </p:cNvPr>
          <p:cNvGrpSpPr/>
          <p:nvPr/>
        </p:nvGrpSpPr>
        <p:grpSpPr>
          <a:xfrm>
            <a:off x="254597" y="897439"/>
            <a:ext cx="11681135" cy="5338776"/>
            <a:chOff x="459879" y="720150"/>
            <a:chExt cx="11681135" cy="5338776"/>
          </a:xfrm>
        </p:grpSpPr>
        <p:sp>
          <p:nvSpPr>
            <p:cNvPr id="5" name="TextBox 4">
              <a:extLst>
                <a:ext uri="{FF2B5EF4-FFF2-40B4-BE49-F238E27FC236}">
                  <a16:creationId xmlns:a16="http://schemas.microsoft.com/office/drawing/2014/main" id="{268848F3-C6F4-7A06-BF66-13EF1ADE5D34}"/>
                </a:ext>
              </a:extLst>
            </p:cNvPr>
            <p:cNvSpPr txBox="1"/>
            <p:nvPr/>
          </p:nvSpPr>
          <p:spPr>
            <a:xfrm>
              <a:off x="3275013" y="720150"/>
              <a:ext cx="6073774" cy="584775"/>
            </a:xfrm>
            <a:prstGeom prst="rect">
              <a:avLst/>
            </a:prstGeom>
            <a:noFill/>
          </p:spPr>
          <p:txBody>
            <a:bodyPr wrap="square" rtlCol="0">
              <a:spAutoFit/>
            </a:bodyPr>
            <a:lstStyle/>
            <a:p>
              <a:pPr algn="ctr"/>
              <a:r>
                <a:rPr lang="en-GB" sz="1600" b="1" u="sng" dirty="0">
                  <a:latin typeface="Trebuchet MS" panose="020B0603020202020204" pitchFamily="34" charset="0"/>
                </a:rPr>
                <a:t>“</a:t>
              </a:r>
              <a:r>
                <a:rPr lang="en-GB" sz="1600" b="1" i="1" u="sng" dirty="0">
                  <a:latin typeface="Trebuchet MS" panose="020B0603020202020204" pitchFamily="34" charset="0"/>
                </a:rPr>
                <a:t>PATHOLOGICAL DEMAND-AVOIDANCE (PDA) PROFILE OF ASD</a:t>
              </a:r>
              <a:r>
                <a:rPr lang="en-GB" sz="1600" b="1" u="sng" dirty="0">
                  <a:latin typeface="Trebuchet MS" panose="020B0603020202020204" pitchFamily="34" charset="0"/>
                </a:rPr>
                <a:t>” CONSTELLATION OF TRAITS WITHIN AUTISM SPECTRUM.</a:t>
              </a:r>
            </a:p>
          </p:txBody>
        </p:sp>
        <p:grpSp>
          <p:nvGrpSpPr>
            <p:cNvPr id="6" name="Group 5">
              <a:extLst>
                <a:ext uri="{FF2B5EF4-FFF2-40B4-BE49-F238E27FC236}">
                  <a16:creationId xmlns:a16="http://schemas.microsoft.com/office/drawing/2014/main" id="{8BA13789-0527-0ABF-8AB6-ECDCB5695581}"/>
                </a:ext>
              </a:extLst>
            </p:cNvPr>
            <p:cNvGrpSpPr/>
            <p:nvPr/>
          </p:nvGrpSpPr>
          <p:grpSpPr>
            <a:xfrm>
              <a:off x="459879" y="1376343"/>
              <a:ext cx="11681135" cy="4682583"/>
              <a:chOff x="459879" y="1376343"/>
              <a:chExt cx="11681135" cy="4682583"/>
            </a:xfrm>
          </p:grpSpPr>
          <p:sp>
            <p:nvSpPr>
              <p:cNvPr id="7" name="TextBox 6">
                <a:extLst>
                  <a:ext uri="{FF2B5EF4-FFF2-40B4-BE49-F238E27FC236}">
                    <a16:creationId xmlns:a16="http://schemas.microsoft.com/office/drawing/2014/main" id="{01EB10FB-8B95-3C15-229C-44FF8B548139}"/>
                  </a:ext>
                </a:extLst>
              </p:cNvPr>
              <p:cNvSpPr txBox="1"/>
              <p:nvPr/>
            </p:nvSpPr>
            <p:spPr>
              <a:xfrm>
                <a:off x="459879" y="3124635"/>
                <a:ext cx="2682792" cy="1169551"/>
              </a:xfrm>
              <a:prstGeom prst="rect">
                <a:avLst/>
              </a:prstGeom>
              <a:noFill/>
            </p:spPr>
            <p:txBody>
              <a:bodyPr wrap="square" rtlCol="0">
                <a:spAutoFit/>
              </a:bodyPr>
              <a:lstStyle/>
              <a:p>
                <a:r>
                  <a:rPr lang="en-GB" sz="1400" dirty="0">
                    <a:latin typeface="Trebuchet MS" panose="020B0603020202020204" pitchFamily="34" charset="0"/>
                  </a:rPr>
                  <a:t>Please do </a:t>
                </a:r>
                <a:r>
                  <a:rPr lang="en-GB" sz="1400" b="1" i="1" u="sng" dirty="0">
                    <a:latin typeface="Trebuchet MS" panose="020B0603020202020204" pitchFamily="34" charset="0"/>
                  </a:rPr>
                  <a:t>not</a:t>
                </a:r>
                <a:r>
                  <a:rPr lang="en-GB" sz="1400" dirty="0">
                    <a:latin typeface="Trebuchet MS" panose="020B0603020202020204" pitchFamily="34" charset="0"/>
                  </a:rPr>
                  <a:t> reify this diagram. Based on RW interpretations of “</a:t>
                </a:r>
                <a:r>
                  <a:rPr lang="en-GB" sz="1400" i="1" dirty="0">
                    <a:latin typeface="Trebuchet MS" panose="020B0603020202020204" pitchFamily="34" charset="0"/>
                  </a:rPr>
                  <a:t>PDA Profile of ASD</a:t>
                </a:r>
                <a:r>
                  <a:rPr lang="en-GB" sz="1400" dirty="0">
                    <a:latin typeface="Trebuchet MS" panose="020B0603020202020204" pitchFamily="34" charset="0"/>
                  </a:rPr>
                  <a:t>” clinical literature, diagnostic &amp; screening tools.</a:t>
                </a:r>
              </a:p>
            </p:txBody>
          </p:sp>
          <p:grpSp>
            <p:nvGrpSpPr>
              <p:cNvPr id="8" name="Group 7">
                <a:extLst>
                  <a:ext uri="{FF2B5EF4-FFF2-40B4-BE49-F238E27FC236}">
                    <a16:creationId xmlns:a16="http://schemas.microsoft.com/office/drawing/2014/main" id="{42D68EAF-DEB1-59B6-308D-CBC9374C4805}"/>
                  </a:ext>
                </a:extLst>
              </p:cNvPr>
              <p:cNvGrpSpPr/>
              <p:nvPr/>
            </p:nvGrpSpPr>
            <p:grpSpPr>
              <a:xfrm>
                <a:off x="3218310" y="1376343"/>
                <a:ext cx="8922704" cy="4682583"/>
                <a:chOff x="3218310" y="1376343"/>
                <a:chExt cx="8922704" cy="4682583"/>
              </a:xfrm>
            </p:grpSpPr>
            <p:sp>
              <p:nvSpPr>
                <p:cNvPr id="9" name="TextBox 8">
                  <a:extLst>
                    <a:ext uri="{FF2B5EF4-FFF2-40B4-BE49-F238E27FC236}">
                      <a16:creationId xmlns:a16="http://schemas.microsoft.com/office/drawing/2014/main" id="{5F37C0CE-A256-D794-4877-1F3FE3CBA10E}"/>
                    </a:ext>
                  </a:extLst>
                </p:cNvPr>
                <p:cNvSpPr txBox="1"/>
                <p:nvPr/>
              </p:nvSpPr>
              <p:spPr>
                <a:xfrm>
                  <a:off x="7311249" y="1651645"/>
                  <a:ext cx="738154" cy="276999"/>
                </a:xfrm>
                <a:prstGeom prst="rect">
                  <a:avLst/>
                </a:prstGeom>
                <a:noFill/>
              </p:spPr>
              <p:txBody>
                <a:bodyPr wrap="square">
                  <a:spAutoFit/>
                </a:bodyPr>
                <a:lstStyle/>
                <a:p>
                  <a:r>
                    <a:rPr lang="en-GB" sz="1200" dirty="0">
                      <a:latin typeface="Trebuchet MS" panose="020B0603020202020204" pitchFamily="34" charset="0"/>
                    </a:rPr>
                    <a:t>Anxiety.</a:t>
                  </a:r>
                </a:p>
              </p:txBody>
            </p:sp>
            <p:cxnSp>
              <p:nvCxnSpPr>
                <p:cNvPr id="10" name="Straight Arrow Connector 9">
                  <a:extLst>
                    <a:ext uri="{FF2B5EF4-FFF2-40B4-BE49-F238E27FC236}">
                      <a16:creationId xmlns:a16="http://schemas.microsoft.com/office/drawing/2014/main" id="{1F3B165F-D9D9-AB55-2F79-84B822C381FD}"/>
                    </a:ext>
                  </a:extLst>
                </p:cNvPr>
                <p:cNvCxnSpPr/>
                <p:nvPr/>
              </p:nvCxnSpPr>
              <p:spPr>
                <a:xfrm>
                  <a:off x="7680325" y="1974021"/>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0C8F4A-F7B2-FEED-2381-6A6A22DDA4DB}"/>
                    </a:ext>
                  </a:extLst>
                </p:cNvPr>
                <p:cNvCxnSpPr>
                  <a:cxnSpLocks/>
                </p:cNvCxnSpPr>
                <p:nvPr/>
              </p:nvCxnSpPr>
              <p:spPr>
                <a:xfrm flipH="1">
                  <a:off x="5563702" y="1974021"/>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5C6D403-B0F6-DA3D-60D7-268BFCE57484}"/>
                    </a:ext>
                  </a:extLst>
                </p:cNvPr>
                <p:cNvCxnSpPr/>
                <p:nvPr/>
              </p:nvCxnSpPr>
              <p:spPr>
                <a:xfrm>
                  <a:off x="7680325" y="3047291"/>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E03CCB-38E6-B842-BF75-555451FB5DEE}"/>
                    </a:ext>
                  </a:extLst>
                </p:cNvPr>
                <p:cNvCxnSpPr>
                  <a:cxnSpLocks/>
                </p:cNvCxnSpPr>
                <p:nvPr/>
              </p:nvCxnSpPr>
              <p:spPr>
                <a:xfrm flipH="1">
                  <a:off x="5563702" y="3047291"/>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C2FC37-E9CE-6BE3-53AE-C743127B6A64}"/>
                    </a:ext>
                  </a:extLst>
                </p:cNvPr>
                <p:cNvSpPr txBox="1"/>
                <p:nvPr/>
              </p:nvSpPr>
              <p:spPr>
                <a:xfrm>
                  <a:off x="4862948" y="1835521"/>
                  <a:ext cx="549311" cy="276999"/>
                </a:xfrm>
                <a:prstGeom prst="rect">
                  <a:avLst/>
                </a:prstGeom>
                <a:noFill/>
              </p:spPr>
              <p:txBody>
                <a:bodyPr wrap="square" rtlCol="0">
                  <a:spAutoFit/>
                </a:bodyPr>
                <a:lstStyle/>
                <a:p>
                  <a:r>
                    <a:rPr lang="en-GB" sz="1200" dirty="0">
                      <a:latin typeface="Trebuchet MS" panose="020B0603020202020204" pitchFamily="34" charset="0"/>
                    </a:rPr>
                    <a:t>High.</a:t>
                  </a:r>
                </a:p>
              </p:txBody>
            </p:sp>
            <p:sp>
              <p:nvSpPr>
                <p:cNvPr id="15" name="TextBox 14">
                  <a:extLst>
                    <a:ext uri="{FF2B5EF4-FFF2-40B4-BE49-F238E27FC236}">
                      <a16:creationId xmlns:a16="http://schemas.microsoft.com/office/drawing/2014/main" id="{4BB9FE82-4C3E-99F6-4A3D-81A64EFE3918}"/>
                    </a:ext>
                  </a:extLst>
                </p:cNvPr>
                <p:cNvSpPr txBox="1"/>
                <p:nvPr/>
              </p:nvSpPr>
              <p:spPr>
                <a:xfrm>
                  <a:off x="9948863" y="1850638"/>
                  <a:ext cx="897531" cy="276999"/>
                </a:xfrm>
                <a:prstGeom prst="rect">
                  <a:avLst/>
                </a:prstGeom>
                <a:noFill/>
              </p:spPr>
              <p:txBody>
                <a:bodyPr wrap="square" rtlCol="0">
                  <a:spAutoFit/>
                </a:bodyPr>
                <a:lstStyle/>
                <a:p>
                  <a:r>
                    <a:rPr lang="en-GB" sz="1200" dirty="0">
                      <a:latin typeface="Trebuchet MS" panose="020B0603020202020204" pitchFamily="34" charset="0"/>
                    </a:rPr>
                    <a:t>Low-none.</a:t>
                  </a:r>
                </a:p>
              </p:txBody>
            </p:sp>
            <p:sp>
              <p:nvSpPr>
                <p:cNvPr id="16" name="TextBox 15">
                  <a:extLst>
                    <a:ext uri="{FF2B5EF4-FFF2-40B4-BE49-F238E27FC236}">
                      <a16:creationId xmlns:a16="http://schemas.microsoft.com/office/drawing/2014/main" id="{223DEB17-A046-BDEB-9EC2-F5B9E7952DE1}"/>
                    </a:ext>
                  </a:extLst>
                </p:cNvPr>
                <p:cNvSpPr txBox="1"/>
                <p:nvPr/>
              </p:nvSpPr>
              <p:spPr>
                <a:xfrm>
                  <a:off x="6384925" y="1999512"/>
                  <a:ext cx="2590800" cy="276999"/>
                </a:xfrm>
                <a:prstGeom prst="rect">
                  <a:avLst/>
                </a:prstGeom>
                <a:noFill/>
              </p:spPr>
              <p:txBody>
                <a:bodyPr wrap="square">
                  <a:spAutoFit/>
                </a:bodyPr>
                <a:lstStyle/>
                <a:p>
                  <a:r>
                    <a:rPr lang="en-GB" sz="1200" dirty="0">
                      <a:latin typeface="Trebuchet MS" panose="020B0603020202020204" pitchFamily="34" charset="0"/>
                    </a:rPr>
                    <a:t>Avoidance of “</a:t>
                  </a:r>
                  <a:r>
                    <a:rPr lang="en-GB" sz="1200" i="1" dirty="0">
                      <a:latin typeface="Trebuchet MS" panose="020B0603020202020204" pitchFamily="34" charset="0"/>
                    </a:rPr>
                    <a:t>ordinary</a:t>
                  </a:r>
                  <a:r>
                    <a:rPr lang="en-GB" sz="1200" dirty="0">
                      <a:latin typeface="Trebuchet MS" panose="020B0603020202020204" pitchFamily="34" charset="0"/>
                    </a:rPr>
                    <a:t>” demands.</a:t>
                  </a:r>
                </a:p>
              </p:txBody>
            </p:sp>
            <p:cxnSp>
              <p:nvCxnSpPr>
                <p:cNvPr id="17" name="Straight Arrow Connector 16">
                  <a:extLst>
                    <a:ext uri="{FF2B5EF4-FFF2-40B4-BE49-F238E27FC236}">
                      <a16:creationId xmlns:a16="http://schemas.microsoft.com/office/drawing/2014/main" id="{B2D7BBAD-B141-60E8-5773-3E1B340474B2}"/>
                    </a:ext>
                  </a:extLst>
                </p:cNvPr>
                <p:cNvCxnSpPr/>
                <p:nvPr/>
              </p:nvCxnSpPr>
              <p:spPr>
                <a:xfrm>
                  <a:off x="7680325" y="2321889"/>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2E1FEB8-809B-6DAB-A941-791E5B485C4D}"/>
                    </a:ext>
                  </a:extLst>
                </p:cNvPr>
                <p:cNvCxnSpPr>
                  <a:cxnSpLocks/>
                </p:cNvCxnSpPr>
                <p:nvPr/>
              </p:nvCxnSpPr>
              <p:spPr>
                <a:xfrm flipH="1">
                  <a:off x="5563702" y="2321889"/>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1B1AEF-C38B-5C7E-237E-BA0EDC543986}"/>
                    </a:ext>
                  </a:extLst>
                </p:cNvPr>
                <p:cNvSpPr txBox="1"/>
                <p:nvPr/>
              </p:nvSpPr>
              <p:spPr>
                <a:xfrm>
                  <a:off x="4494359" y="2176462"/>
                  <a:ext cx="915843" cy="276999"/>
                </a:xfrm>
                <a:prstGeom prst="rect">
                  <a:avLst/>
                </a:prstGeom>
                <a:noFill/>
              </p:spPr>
              <p:txBody>
                <a:bodyPr wrap="square" rtlCol="0">
                  <a:spAutoFit/>
                </a:bodyPr>
                <a:lstStyle/>
                <a:p>
                  <a:r>
                    <a:rPr lang="en-GB" sz="1200" dirty="0">
                      <a:latin typeface="Trebuchet MS" panose="020B0603020202020204" pitchFamily="34" charset="0"/>
                    </a:rPr>
                    <a:t>Pervasive.</a:t>
                  </a:r>
                </a:p>
              </p:txBody>
            </p:sp>
            <p:sp>
              <p:nvSpPr>
                <p:cNvPr id="20" name="TextBox 19">
                  <a:extLst>
                    <a:ext uri="{FF2B5EF4-FFF2-40B4-BE49-F238E27FC236}">
                      <a16:creationId xmlns:a16="http://schemas.microsoft.com/office/drawing/2014/main" id="{A2FEA46B-6D39-9D54-F950-706AE9E0F89B}"/>
                    </a:ext>
                  </a:extLst>
                </p:cNvPr>
                <p:cNvSpPr txBox="1"/>
                <p:nvPr/>
              </p:nvSpPr>
              <p:spPr>
                <a:xfrm>
                  <a:off x="9957503" y="2173864"/>
                  <a:ext cx="917900" cy="276999"/>
                </a:xfrm>
                <a:prstGeom prst="rect">
                  <a:avLst/>
                </a:prstGeom>
                <a:noFill/>
              </p:spPr>
              <p:txBody>
                <a:bodyPr wrap="square" rtlCol="0">
                  <a:spAutoFit/>
                </a:bodyPr>
                <a:lstStyle/>
                <a:p>
                  <a:r>
                    <a:rPr lang="en-GB" sz="1200" dirty="0">
                      <a:latin typeface="Trebuchet MS" panose="020B0603020202020204" pitchFamily="34" charset="0"/>
                    </a:rPr>
                    <a:t>Low-none.</a:t>
                  </a:r>
                </a:p>
              </p:txBody>
            </p:sp>
            <p:sp>
              <p:nvSpPr>
                <p:cNvPr id="21" name="TextBox 20">
                  <a:extLst>
                    <a:ext uri="{FF2B5EF4-FFF2-40B4-BE49-F238E27FC236}">
                      <a16:creationId xmlns:a16="http://schemas.microsoft.com/office/drawing/2014/main" id="{4CF13659-2F16-0108-579F-54E9623AF6DD}"/>
                    </a:ext>
                  </a:extLst>
                </p:cNvPr>
                <p:cNvSpPr txBox="1"/>
                <p:nvPr/>
              </p:nvSpPr>
              <p:spPr>
                <a:xfrm>
                  <a:off x="5869506" y="2356742"/>
                  <a:ext cx="3621638" cy="276999"/>
                </a:xfrm>
                <a:prstGeom prst="rect">
                  <a:avLst/>
                </a:prstGeom>
                <a:noFill/>
              </p:spPr>
              <p:txBody>
                <a:bodyPr wrap="square">
                  <a:spAutoFit/>
                </a:bodyPr>
                <a:lstStyle/>
                <a:p>
                  <a:r>
                    <a:rPr lang="en-US" sz="1200" dirty="0">
                      <a:latin typeface="Trebuchet MS" panose="020B0603020202020204" pitchFamily="34" charset="0"/>
                    </a:rPr>
                    <a:t>Bullying, harassment, lying, stalking, stealing etc.</a:t>
                  </a:r>
                  <a:endParaRPr lang="en-GB" sz="1200" dirty="0">
                    <a:latin typeface="Trebuchet MS" panose="020B0603020202020204" pitchFamily="34" charset="0"/>
                  </a:endParaRPr>
                </a:p>
              </p:txBody>
            </p:sp>
            <p:cxnSp>
              <p:nvCxnSpPr>
                <p:cNvPr id="22" name="Straight Arrow Connector 21">
                  <a:extLst>
                    <a:ext uri="{FF2B5EF4-FFF2-40B4-BE49-F238E27FC236}">
                      <a16:creationId xmlns:a16="http://schemas.microsoft.com/office/drawing/2014/main" id="{846674F4-4A38-1FDD-DC29-8B40D1C292C4}"/>
                    </a:ext>
                  </a:extLst>
                </p:cNvPr>
                <p:cNvCxnSpPr/>
                <p:nvPr/>
              </p:nvCxnSpPr>
              <p:spPr>
                <a:xfrm>
                  <a:off x="7680326" y="2699423"/>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D72A224-4E4E-3792-5DEA-C3640DC1EFA9}"/>
                    </a:ext>
                  </a:extLst>
                </p:cNvPr>
                <p:cNvCxnSpPr>
                  <a:cxnSpLocks/>
                </p:cNvCxnSpPr>
                <p:nvPr/>
              </p:nvCxnSpPr>
              <p:spPr>
                <a:xfrm flipH="1">
                  <a:off x="5563703" y="2699423"/>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652E728-287A-53A1-F03A-83269BF6ABEA}"/>
                    </a:ext>
                  </a:extLst>
                </p:cNvPr>
                <p:cNvSpPr txBox="1"/>
                <p:nvPr/>
              </p:nvSpPr>
              <p:spPr>
                <a:xfrm>
                  <a:off x="4859232" y="2560923"/>
                  <a:ext cx="550969" cy="276999"/>
                </a:xfrm>
                <a:prstGeom prst="rect">
                  <a:avLst/>
                </a:prstGeom>
                <a:noFill/>
              </p:spPr>
              <p:txBody>
                <a:bodyPr wrap="square" rtlCol="0">
                  <a:spAutoFit/>
                </a:bodyPr>
                <a:lstStyle/>
                <a:p>
                  <a:r>
                    <a:rPr lang="en-GB" sz="1200" dirty="0">
                      <a:latin typeface="Trebuchet MS" panose="020B0603020202020204" pitchFamily="34" charset="0"/>
                    </a:rPr>
                    <a:t>High.</a:t>
                  </a:r>
                </a:p>
              </p:txBody>
            </p:sp>
            <p:sp>
              <p:nvSpPr>
                <p:cNvPr id="25" name="TextBox 24">
                  <a:extLst>
                    <a:ext uri="{FF2B5EF4-FFF2-40B4-BE49-F238E27FC236}">
                      <a16:creationId xmlns:a16="http://schemas.microsoft.com/office/drawing/2014/main" id="{C02BFBBF-B942-10A8-2EDA-AFA09AE33357}"/>
                    </a:ext>
                  </a:extLst>
                </p:cNvPr>
                <p:cNvSpPr txBox="1"/>
                <p:nvPr/>
              </p:nvSpPr>
              <p:spPr>
                <a:xfrm>
                  <a:off x="9948863" y="2569775"/>
                  <a:ext cx="905136" cy="276999"/>
                </a:xfrm>
                <a:prstGeom prst="rect">
                  <a:avLst/>
                </a:prstGeom>
                <a:noFill/>
              </p:spPr>
              <p:txBody>
                <a:bodyPr wrap="square" rtlCol="0">
                  <a:spAutoFit/>
                </a:bodyPr>
                <a:lstStyle/>
                <a:p>
                  <a:r>
                    <a:rPr lang="en-GB" sz="1200" dirty="0">
                      <a:latin typeface="Trebuchet MS" panose="020B0603020202020204" pitchFamily="34" charset="0"/>
                    </a:rPr>
                    <a:t>Low-none.</a:t>
                  </a:r>
                </a:p>
              </p:txBody>
            </p:sp>
            <p:sp>
              <p:nvSpPr>
                <p:cNvPr id="26" name="TextBox 25">
                  <a:extLst>
                    <a:ext uri="{FF2B5EF4-FFF2-40B4-BE49-F238E27FC236}">
                      <a16:creationId xmlns:a16="http://schemas.microsoft.com/office/drawing/2014/main" id="{AD199A9F-F99E-F5B5-A3C2-7AE4633F3C13}"/>
                    </a:ext>
                  </a:extLst>
                </p:cNvPr>
                <p:cNvSpPr txBox="1"/>
                <p:nvPr/>
              </p:nvSpPr>
              <p:spPr>
                <a:xfrm>
                  <a:off x="6848087" y="2724913"/>
                  <a:ext cx="1664476" cy="276999"/>
                </a:xfrm>
                <a:prstGeom prst="rect">
                  <a:avLst/>
                </a:prstGeom>
                <a:noFill/>
              </p:spPr>
              <p:txBody>
                <a:bodyPr wrap="square">
                  <a:spAutoFit/>
                </a:bodyPr>
                <a:lstStyle/>
                <a:p>
                  <a:r>
                    <a:rPr lang="en-GB" sz="1200" dirty="0">
                      <a:latin typeface="Trebuchet MS" panose="020B0603020202020204" pitchFamily="34" charset="0"/>
                    </a:rPr>
                    <a:t>Fantasy &amp; roleplay.</a:t>
                  </a:r>
                </a:p>
              </p:txBody>
            </p:sp>
            <p:sp>
              <p:nvSpPr>
                <p:cNvPr id="27" name="TextBox 26">
                  <a:extLst>
                    <a:ext uri="{FF2B5EF4-FFF2-40B4-BE49-F238E27FC236}">
                      <a16:creationId xmlns:a16="http://schemas.microsoft.com/office/drawing/2014/main" id="{63DD5D89-6D97-CB7E-FDAF-1EAAA7C22A30}"/>
                    </a:ext>
                  </a:extLst>
                </p:cNvPr>
                <p:cNvSpPr txBox="1"/>
                <p:nvPr/>
              </p:nvSpPr>
              <p:spPr>
                <a:xfrm>
                  <a:off x="3612198" y="2895974"/>
                  <a:ext cx="1798004" cy="276999"/>
                </a:xfrm>
                <a:prstGeom prst="rect">
                  <a:avLst/>
                </a:prstGeom>
                <a:noFill/>
              </p:spPr>
              <p:txBody>
                <a:bodyPr wrap="square" rtlCol="0">
                  <a:spAutoFit/>
                </a:bodyPr>
                <a:lstStyle/>
                <a:p>
                  <a:r>
                    <a:rPr lang="en-GB" sz="1200" dirty="0">
                      <a:latin typeface="Trebuchet MS" panose="020B0603020202020204" pitchFamily="34" charset="0"/>
                    </a:rPr>
                    <a:t>Comfortable-excessive.</a:t>
                  </a:r>
                </a:p>
              </p:txBody>
            </p:sp>
            <p:sp>
              <p:nvSpPr>
                <p:cNvPr id="28" name="TextBox 27">
                  <a:extLst>
                    <a:ext uri="{FF2B5EF4-FFF2-40B4-BE49-F238E27FC236}">
                      <a16:creationId xmlns:a16="http://schemas.microsoft.com/office/drawing/2014/main" id="{18E91166-FAD8-5E32-84C8-7842C9683EC5}"/>
                    </a:ext>
                  </a:extLst>
                </p:cNvPr>
                <p:cNvSpPr txBox="1"/>
                <p:nvPr/>
              </p:nvSpPr>
              <p:spPr>
                <a:xfrm>
                  <a:off x="9955790" y="2902140"/>
                  <a:ext cx="917901" cy="276999"/>
                </a:xfrm>
                <a:prstGeom prst="rect">
                  <a:avLst/>
                </a:prstGeom>
                <a:noFill/>
              </p:spPr>
              <p:txBody>
                <a:bodyPr wrap="square" rtlCol="0">
                  <a:spAutoFit/>
                </a:bodyPr>
                <a:lstStyle/>
                <a:p>
                  <a:r>
                    <a:rPr lang="en-GB" sz="1200" dirty="0">
                      <a:latin typeface="Trebuchet MS" panose="020B0603020202020204" pitchFamily="34" charset="0"/>
                    </a:rPr>
                    <a:t>Low-none.</a:t>
                  </a:r>
                </a:p>
              </p:txBody>
            </p:sp>
            <p:sp>
              <p:nvSpPr>
                <p:cNvPr id="29" name="TextBox 28">
                  <a:extLst>
                    <a:ext uri="{FF2B5EF4-FFF2-40B4-BE49-F238E27FC236}">
                      <a16:creationId xmlns:a16="http://schemas.microsoft.com/office/drawing/2014/main" id="{67ACC9FE-4D57-938B-E8F6-74026C0D12EF}"/>
                    </a:ext>
                  </a:extLst>
                </p:cNvPr>
                <p:cNvSpPr txBox="1"/>
                <p:nvPr/>
              </p:nvSpPr>
              <p:spPr>
                <a:xfrm>
                  <a:off x="7197337" y="3048019"/>
                  <a:ext cx="965977" cy="276999"/>
                </a:xfrm>
                <a:prstGeom prst="rect">
                  <a:avLst/>
                </a:prstGeom>
                <a:noFill/>
              </p:spPr>
              <p:txBody>
                <a:bodyPr wrap="square">
                  <a:spAutoFit/>
                </a:bodyPr>
                <a:lstStyle/>
                <a:p>
                  <a:r>
                    <a:rPr lang="en-GB" sz="1200" dirty="0">
                      <a:latin typeface="Trebuchet MS" panose="020B0603020202020204" pitchFamily="34" charset="0"/>
                    </a:rPr>
                    <a:t>Impulsivity.</a:t>
                  </a:r>
                </a:p>
              </p:txBody>
            </p:sp>
            <p:cxnSp>
              <p:nvCxnSpPr>
                <p:cNvPr id="30" name="Straight Arrow Connector 29">
                  <a:extLst>
                    <a:ext uri="{FF2B5EF4-FFF2-40B4-BE49-F238E27FC236}">
                      <a16:creationId xmlns:a16="http://schemas.microsoft.com/office/drawing/2014/main" id="{687E8063-AAB0-70F2-E12D-2D65640AF53D}"/>
                    </a:ext>
                  </a:extLst>
                </p:cNvPr>
                <p:cNvCxnSpPr/>
                <p:nvPr/>
              </p:nvCxnSpPr>
              <p:spPr>
                <a:xfrm>
                  <a:off x="7680325" y="3370398"/>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C5C055B-F030-176D-BE52-3013ABDAB465}"/>
                    </a:ext>
                  </a:extLst>
                </p:cNvPr>
                <p:cNvCxnSpPr>
                  <a:cxnSpLocks/>
                </p:cNvCxnSpPr>
                <p:nvPr/>
              </p:nvCxnSpPr>
              <p:spPr>
                <a:xfrm flipH="1">
                  <a:off x="5563702" y="3370398"/>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1E13106-C5D7-148D-9B47-79D5EAF34FD9}"/>
                    </a:ext>
                  </a:extLst>
                </p:cNvPr>
                <p:cNvSpPr txBox="1"/>
                <p:nvPr/>
              </p:nvSpPr>
              <p:spPr>
                <a:xfrm>
                  <a:off x="4866159" y="3224971"/>
                  <a:ext cx="544043" cy="276999"/>
                </a:xfrm>
                <a:prstGeom prst="rect">
                  <a:avLst/>
                </a:prstGeom>
                <a:noFill/>
              </p:spPr>
              <p:txBody>
                <a:bodyPr wrap="square" rtlCol="0">
                  <a:spAutoFit/>
                </a:bodyPr>
                <a:lstStyle/>
                <a:p>
                  <a:r>
                    <a:rPr lang="en-GB" sz="1200" dirty="0">
                      <a:latin typeface="Trebuchet MS" panose="020B0603020202020204" pitchFamily="34" charset="0"/>
                    </a:rPr>
                    <a:t>High.</a:t>
                  </a:r>
                </a:p>
              </p:txBody>
            </p:sp>
            <p:sp>
              <p:nvSpPr>
                <p:cNvPr id="33" name="TextBox 32">
                  <a:extLst>
                    <a:ext uri="{FF2B5EF4-FFF2-40B4-BE49-F238E27FC236}">
                      <a16:creationId xmlns:a16="http://schemas.microsoft.com/office/drawing/2014/main" id="{2180A893-FC86-8BF2-D000-5A4497B56E49}"/>
                    </a:ext>
                  </a:extLst>
                </p:cNvPr>
                <p:cNvSpPr txBox="1"/>
                <p:nvPr/>
              </p:nvSpPr>
              <p:spPr>
                <a:xfrm>
                  <a:off x="9948863" y="3225990"/>
                  <a:ext cx="917901" cy="276999"/>
                </a:xfrm>
                <a:prstGeom prst="rect">
                  <a:avLst/>
                </a:prstGeom>
                <a:noFill/>
              </p:spPr>
              <p:txBody>
                <a:bodyPr wrap="square" rtlCol="0">
                  <a:spAutoFit/>
                </a:bodyPr>
                <a:lstStyle/>
                <a:p>
                  <a:r>
                    <a:rPr lang="en-GB" sz="1200" dirty="0">
                      <a:latin typeface="Trebuchet MS" panose="020B0603020202020204" pitchFamily="34" charset="0"/>
                    </a:rPr>
                    <a:t>Low-none.</a:t>
                  </a:r>
                </a:p>
              </p:txBody>
            </p:sp>
            <p:sp>
              <p:nvSpPr>
                <p:cNvPr id="34" name="TextBox 33">
                  <a:extLst>
                    <a:ext uri="{FF2B5EF4-FFF2-40B4-BE49-F238E27FC236}">
                      <a16:creationId xmlns:a16="http://schemas.microsoft.com/office/drawing/2014/main" id="{929BB4A8-3B4B-B052-2D2E-3AE6DB9CA4E8}"/>
                    </a:ext>
                  </a:extLst>
                </p:cNvPr>
                <p:cNvSpPr txBox="1"/>
                <p:nvPr/>
              </p:nvSpPr>
              <p:spPr>
                <a:xfrm>
                  <a:off x="5838887" y="3398450"/>
                  <a:ext cx="3682876" cy="276999"/>
                </a:xfrm>
                <a:prstGeom prst="rect">
                  <a:avLst/>
                </a:prstGeom>
                <a:noFill/>
              </p:spPr>
              <p:txBody>
                <a:bodyPr wrap="square">
                  <a:spAutoFit/>
                </a:bodyPr>
                <a:lstStyle/>
                <a:p>
                  <a:r>
                    <a:rPr lang="en-US" sz="1200" dirty="0">
                      <a:latin typeface="Trebuchet MS" panose="020B0603020202020204" pitchFamily="34" charset="0"/>
                    </a:rPr>
                    <a:t>Obsessive behaviour focused on people-characters.</a:t>
                  </a:r>
                </a:p>
              </p:txBody>
            </p:sp>
            <p:cxnSp>
              <p:nvCxnSpPr>
                <p:cNvPr id="35" name="Straight Arrow Connector 34">
                  <a:extLst>
                    <a:ext uri="{FF2B5EF4-FFF2-40B4-BE49-F238E27FC236}">
                      <a16:creationId xmlns:a16="http://schemas.microsoft.com/office/drawing/2014/main" id="{54A37DE3-E5A9-DA7E-866E-D33CE43C4394}"/>
                    </a:ext>
                  </a:extLst>
                </p:cNvPr>
                <p:cNvCxnSpPr/>
                <p:nvPr/>
              </p:nvCxnSpPr>
              <p:spPr>
                <a:xfrm>
                  <a:off x="7680325" y="3744929"/>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FCA2A13-B7E0-C395-0CF0-036B037BCFAD}"/>
                    </a:ext>
                  </a:extLst>
                </p:cNvPr>
                <p:cNvCxnSpPr>
                  <a:cxnSpLocks/>
                </p:cNvCxnSpPr>
                <p:nvPr/>
              </p:nvCxnSpPr>
              <p:spPr>
                <a:xfrm flipH="1">
                  <a:off x="5563702" y="3744929"/>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D441883-D934-BC43-C19D-4E9244EC095C}"/>
                    </a:ext>
                  </a:extLst>
                </p:cNvPr>
                <p:cNvSpPr txBox="1"/>
                <p:nvPr/>
              </p:nvSpPr>
              <p:spPr>
                <a:xfrm>
                  <a:off x="4133395" y="3613356"/>
                  <a:ext cx="1276808" cy="276999"/>
                </a:xfrm>
                <a:prstGeom prst="rect">
                  <a:avLst/>
                </a:prstGeom>
                <a:noFill/>
              </p:spPr>
              <p:txBody>
                <a:bodyPr wrap="square" rtlCol="0">
                  <a:spAutoFit/>
                </a:bodyPr>
                <a:lstStyle/>
                <a:p>
                  <a:r>
                    <a:rPr lang="en-GB" sz="1200" dirty="0">
                      <a:latin typeface="Trebuchet MS" panose="020B0603020202020204" pitchFamily="34" charset="0"/>
                    </a:rPr>
                    <a:t>High-excessive.</a:t>
                  </a:r>
                </a:p>
              </p:txBody>
            </p:sp>
            <p:sp>
              <p:nvSpPr>
                <p:cNvPr id="38" name="TextBox 37">
                  <a:extLst>
                    <a:ext uri="{FF2B5EF4-FFF2-40B4-BE49-F238E27FC236}">
                      <a16:creationId xmlns:a16="http://schemas.microsoft.com/office/drawing/2014/main" id="{CD02DBEF-AFD1-57DC-B0F7-F23B1C6608B7}"/>
                    </a:ext>
                  </a:extLst>
                </p:cNvPr>
                <p:cNvSpPr txBox="1"/>
                <p:nvPr/>
              </p:nvSpPr>
              <p:spPr>
                <a:xfrm>
                  <a:off x="9948863" y="3614350"/>
                  <a:ext cx="917901" cy="276999"/>
                </a:xfrm>
                <a:prstGeom prst="rect">
                  <a:avLst/>
                </a:prstGeom>
                <a:noFill/>
              </p:spPr>
              <p:txBody>
                <a:bodyPr wrap="square" rtlCol="0">
                  <a:spAutoFit/>
                </a:bodyPr>
                <a:lstStyle/>
                <a:p>
                  <a:r>
                    <a:rPr lang="en-GB" sz="1200" dirty="0">
                      <a:latin typeface="Trebuchet MS" panose="020B0603020202020204" pitchFamily="34" charset="0"/>
                    </a:rPr>
                    <a:t>Low-none.</a:t>
                  </a:r>
                </a:p>
              </p:txBody>
            </p:sp>
            <p:sp>
              <p:nvSpPr>
                <p:cNvPr id="39" name="TextBox 38">
                  <a:extLst>
                    <a:ext uri="{FF2B5EF4-FFF2-40B4-BE49-F238E27FC236}">
                      <a16:creationId xmlns:a16="http://schemas.microsoft.com/office/drawing/2014/main" id="{DB5943E6-81C0-A20D-13B4-A4EF53D97DB8}"/>
                    </a:ext>
                  </a:extLst>
                </p:cNvPr>
                <p:cNvSpPr txBox="1"/>
                <p:nvPr/>
              </p:nvSpPr>
              <p:spPr>
                <a:xfrm>
                  <a:off x="5618929" y="4842387"/>
                  <a:ext cx="4133850" cy="276999"/>
                </a:xfrm>
                <a:prstGeom prst="rect">
                  <a:avLst/>
                </a:prstGeom>
                <a:noFill/>
              </p:spPr>
              <p:txBody>
                <a:bodyPr wrap="square">
                  <a:spAutoFit/>
                </a:bodyPr>
                <a:lstStyle/>
                <a:p>
                  <a:r>
                    <a:rPr lang="en-US" sz="1200" dirty="0">
                      <a:latin typeface="Trebuchet MS" panose="020B0603020202020204" pitchFamily="34" charset="0"/>
                    </a:rPr>
                    <a:t>Socially “</a:t>
                  </a:r>
                  <a:r>
                    <a:rPr lang="en-US" sz="1200" i="1" dirty="0">
                      <a:latin typeface="Trebuchet MS" panose="020B0603020202020204" pitchFamily="34" charset="0"/>
                    </a:rPr>
                    <a:t>strategic</a:t>
                  </a:r>
                  <a:r>
                    <a:rPr lang="en-US" sz="1200" dirty="0">
                      <a:latin typeface="Trebuchet MS" panose="020B0603020202020204" pitchFamily="34" charset="0"/>
                    </a:rPr>
                    <a:t>”-”</a:t>
                  </a:r>
                  <a:r>
                    <a:rPr lang="en-US" sz="1200" i="1" dirty="0">
                      <a:latin typeface="Trebuchet MS" panose="020B0603020202020204" pitchFamily="34" charset="0"/>
                    </a:rPr>
                    <a:t>manipulative</a:t>
                  </a:r>
                  <a:r>
                    <a:rPr lang="en-US" sz="1200" dirty="0">
                      <a:latin typeface="Trebuchet MS" panose="020B0603020202020204" pitchFamily="34" charset="0"/>
                    </a:rPr>
                    <a:t>” avoidance behaviour.</a:t>
                  </a:r>
                </a:p>
              </p:txBody>
            </p:sp>
            <p:cxnSp>
              <p:nvCxnSpPr>
                <p:cNvPr id="40" name="Straight Arrow Connector 39">
                  <a:extLst>
                    <a:ext uri="{FF2B5EF4-FFF2-40B4-BE49-F238E27FC236}">
                      <a16:creationId xmlns:a16="http://schemas.microsoft.com/office/drawing/2014/main" id="{A9066ECC-966C-AC62-742D-10C8633ED63A}"/>
                    </a:ext>
                  </a:extLst>
                </p:cNvPr>
                <p:cNvCxnSpPr/>
                <p:nvPr/>
              </p:nvCxnSpPr>
              <p:spPr>
                <a:xfrm>
                  <a:off x="7677835" y="5224064"/>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1E8F6E1-278B-3D10-A790-49D92D3FF88C}"/>
                    </a:ext>
                  </a:extLst>
                </p:cNvPr>
                <p:cNvCxnSpPr>
                  <a:cxnSpLocks/>
                </p:cNvCxnSpPr>
                <p:nvPr/>
              </p:nvCxnSpPr>
              <p:spPr>
                <a:xfrm flipH="1">
                  <a:off x="5561212" y="5224064"/>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BBD918D-C823-E01B-303E-09DCB6BEAA54}"/>
                    </a:ext>
                  </a:extLst>
                </p:cNvPr>
                <p:cNvSpPr txBox="1"/>
                <p:nvPr/>
              </p:nvSpPr>
              <p:spPr>
                <a:xfrm>
                  <a:off x="4861934" y="5091914"/>
                  <a:ext cx="548265" cy="276999"/>
                </a:xfrm>
                <a:prstGeom prst="rect">
                  <a:avLst/>
                </a:prstGeom>
                <a:noFill/>
              </p:spPr>
              <p:txBody>
                <a:bodyPr wrap="square" rtlCol="0">
                  <a:spAutoFit/>
                </a:bodyPr>
                <a:lstStyle/>
                <a:p>
                  <a:r>
                    <a:rPr lang="en-GB" sz="1200" dirty="0">
                      <a:latin typeface="Trebuchet MS" panose="020B0603020202020204" pitchFamily="34" charset="0"/>
                    </a:rPr>
                    <a:t>High.</a:t>
                  </a:r>
                </a:p>
              </p:txBody>
            </p:sp>
            <p:sp>
              <p:nvSpPr>
                <p:cNvPr id="43" name="TextBox 42">
                  <a:extLst>
                    <a:ext uri="{FF2B5EF4-FFF2-40B4-BE49-F238E27FC236}">
                      <a16:creationId xmlns:a16="http://schemas.microsoft.com/office/drawing/2014/main" id="{261B220D-FD73-D34A-262E-7A8AB39A5984}"/>
                    </a:ext>
                  </a:extLst>
                </p:cNvPr>
                <p:cNvSpPr txBox="1"/>
                <p:nvPr/>
              </p:nvSpPr>
              <p:spPr>
                <a:xfrm>
                  <a:off x="9955213" y="5097075"/>
                  <a:ext cx="917901" cy="276999"/>
                </a:xfrm>
                <a:prstGeom prst="rect">
                  <a:avLst/>
                </a:prstGeom>
                <a:noFill/>
              </p:spPr>
              <p:txBody>
                <a:bodyPr wrap="square" rtlCol="0">
                  <a:spAutoFit/>
                </a:bodyPr>
                <a:lstStyle/>
                <a:p>
                  <a:r>
                    <a:rPr lang="en-GB" sz="1200" dirty="0">
                      <a:latin typeface="Trebuchet MS" panose="020B0603020202020204" pitchFamily="34" charset="0"/>
                    </a:rPr>
                    <a:t>Low-none.</a:t>
                  </a:r>
                </a:p>
              </p:txBody>
            </p:sp>
            <p:sp>
              <p:nvSpPr>
                <p:cNvPr id="44" name="TextBox 43">
                  <a:extLst>
                    <a:ext uri="{FF2B5EF4-FFF2-40B4-BE49-F238E27FC236}">
                      <a16:creationId xmlns:a16="http://schemas.microsoft.com/office/drawing/2014/main" id="{3BA97EEE-249D-3D07-7EF1-1F55562CFC01}"/>
                    </a:ext>
                  </a:extLst>
                </p:cNvPr>
                <p:cNvSpPr txBox="1"/>
                <p:nvPr/>
              </p:nvSpPr>
              <p:spPr>
                <a:xfrm>
                  <a:off x="6090008" y="3758813"/>
                  <a:ext cx="3180634" cy="276999"/>
                </a:xfrm>
                <a:prstGeom prst="rect">
                  <a:avLst/>
                </a:prstGeom>
                <a:noFill/>
              </p:spPr>
              <p:txBody>
                <a:bodyPr wrap="square">
                  <a:spAutoFit/>
                </a:bodyPr>
                <a:lstStyle/>
                <a:p>
                  <a:r>
                    <a:rPr lang="en-US" sz="1200" dirty="0">
                      <a:latin typeface="Trebuchet MS" panose="020B0603020202020204" pitchFamily="34" charset="0"/>
                    </a:rPr>
                    <a:t>“</a:t>
                  </a:r>
                  <a:r>
                    <a:rPr lang="en-US" sz="1200" i="1" dirty="0">
                      <a:latin typeface="Trebuchet MS" panose="020B0603020202020204" pitchFamily="34" charset="0"/>
                    </a:rPr>
                    <a:t>Need for control</a:t>
                  </a:r>
                  <a:r>
                    <a:rPr lang="en-US" sz="1200" dirty="0">
                      <a:latin typeface="Trebuchet MS" panose="020B0603020202020204" pitchFamily="34" charset="0"/>
                    </a:rPr>
                    <a:t>”/ “</a:t>
                  </a:r>
                  <a:r>
                    <a:rPr lang="en-US" sz="1200" i="1" dirty="0">
                      <a:latin typeface="Trebuchet MS" panose="020B0603020202020204" pitchFamily="34" charset="0"/>
                    </a:rPr>
                    <a:t>Drive for Autonomy</a:t>
                  </a:r>
                  <a:r>
                    <a:rPr lang="en-US" sz="1200" dirty="0">
                      <a:latin typeface="Trebuchet MS" panose="020B0603020202020204" pitchFamily="34" charset="0"/>
                    </a:rPr>
                    <a:t>”.</a:t>
                  </a:r>
                </a:p>
              </p:txBody>
            </p:sp>
            <p:cxnSp>
              <p:nvCxnSpPr>
                <p:cNvPr id="45" name="Straight Arrow Connector 44">
                  <a:extLst>
                    <a:ext uri="{FF2B5EF4-FFF2-40B4-BE49-F238E27FC236}">
                      <a16:creationId xmlns:a16="http://schemas.microsoft.com/office/drawing/2014/main" id="{81F60EFB-B6CC-8C9E-4941-FD6E17CFE92F}"/>
                    </a:ext>
                  </a:extLst>
                </p:cNvPr>
                <p:cNvCxnSpPr/>
                <p:nvPr/>
              </p:nvCxnSpPr>
              <p:spPr>
                <a:xfrm>
                  <a:off x="7680325" y="4096528"/>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47C0E8A-328A-E9DA-6E57-E84AEB336BE0}"/>
                    </a:ext>
                  </a:extLst>
                </p:cNvPr>
                <p:cNvCxnSpPr>
                  <a:cxnSpLocks/>
                </p:cNvCxnSpPr>
                <p:nvPr/>
              </p:nvCxnSpPr>
              <p:spPr>
                <a:xfrm flipH="1">
                  <a:off x="5563702" y="4096528"/>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964CF1F-820A-C096-14B3-93B74CA62BD3}"/>
                    </a:ext>
                  </a:extLst>
                </p:cNvPr>
                <p:cNvSpPr txBox="1"/>
                <p:nvPr/>
              </p:nvSpPr>
              <p:spPr>
                <a:xfrm>
                  <a:off x="4147249" y="3944174"/>
                  <a:ext cx="1262954" cy="276999"/>
                </a:xfrm>
                <a:prstGeom prst="rect">
                  <a:avLst/>
                </a:prstGeom>
                <a:noFill/>
              </p:spPr>
              <p:txBody>
                <a:bodyPr wrap="square" rtlCol="0">
                  <a:spAutoFit/>
                </a:bodyPr>
                <a:lstStyle/>
                <a:p>
                  <a:r>
                    <a:rPr lang="en-GB" sz="1200" dirty="0">
                      <a:latin typeface="Trebuchet MS" panose="020B0603020202020204" pitchFamily="34" charset="0"/>
                    </a:rPr>
                    <a:t>High-pervasive.</a:t>
                  </a:r>
                </a:p>
              </p:txBody>
            </p:sp>
            <p:sp>
              <p:nvSpPr>
                <p:cNvPr id="48" name="TextBox 47">
                  <a:extLst>
                    <a:ext uri="{FF2B5EF4-FFF2-40B4-BE49-F238E27FC236}">
                      <a16:creationId xmlns:a16="http://schemas.microsoft.com/office/drawing/2014/main" id="{CDE4077E-1CE0-FE12-BAEF-8DE65C25E125}"/>
                    </a:ext>
                  </a:extLst>
                </p:cNvPr>
                <p:cNvSpPr txBox="1"/>
                <p:nvPr/>
              </p:nvSpPr>
              <p:spPr>
                <a:xfrm>
                  <a:off x="9948863" y="3945127"/>
                  <a:ext cx="917901" cy="276999"/>
                </a:xfrm>
                <a:prstGeom prst="rect">
                  <a:avLst/>
                </a:prstGeom>
                <a:noFill/>
              </p:spPr>
              <p:txBody>
                <a:bodyPr wrap="square" rtlCol="0">
                  <a:spAutoFit/>
                </a:bodyPr>
                <a:lstStyle/>
                <a:p>
                  <a:r>
                    <a:rPr lang="en-GB" sz="1200" dirty="0">
                      <a:latin typeface="Trebuchet MS" panose="020B0603020202020204" pitchFamily="34" charset="0"/>
                    </a:rPr>
                    <a:t>Low-none.</a:t>
                  </a:r>
                </a:p>
              </p:txBody>
            </p:sp>
            <p:sp>
              <p:nvSpPr>
                <p:cNvPr id="49" name="TextBox 48">
                  <a:extLst>
                    <a:ext uri="{FF2B5EF4-FFF2-40B4-BE49-F238E27FC236}">
                      <a16:creationId xmlns:a16="http://schemas.microsoft.com/office/drawing/2014/main" id="{0D714D4F-2312-AA86-9E3B-26686FC2995A}"/>
                    </a:ext>
                  </a:extLst>
                </p:cNvPr>
                <p:cNvSpPr txBox="1"/>
                <p:nvPr/>
              </p:nvSpPr>
              <p:spPr>
                <a:xfrm>
                  <a:off x="6857147" y="4119175"/>
                  <a:ext cx="1660209" cy="276999"/>
                </a:xfrm>
                <a:prstGeom prst="rect">
                  <a:avLst/>
                </a:prstGeom>
                <a:noFill/>
              </p:spPr>
              <p:txBody>
                <a:bodyPr wrap="square">
                  <a:spAutoFit/>
                </a:bodyPr>
                <a:lstStyle/>
                <a:p>
                  <a:r>
                    <a:rPr lang="en-US" sz="1200" dirty="0">
                      <a:latin typeface="Trebuchet MS" panose="020B0603020202020204" pitchFamily="34" charset="0"/>
                    </a:rPr>
                    <a:t>Rapid mood changes.</a:t>
                  </a:r>
                </a:p>
              </p:txBody>
            </p:sp>
            <p:cxnSp>
              <p:nvCxnSpPr>
                <p:cNvPr id="50" name="Straight Arrow Connector 49">
                  <a:extLst>
                    <a:ext uri="{FF2B5EF4-FFF2-40B4-BE49-F238E27FC236}">
                      <a16:creationId xmlns:a16="http://schemas.microsoft.com/office/drawing/2014/main" id="{EADAED12-13FF-BB9C-4446-8639E2BDB1B2}"/>
                    </a:ext>
                  </a:extLst>
                </p:cNvPr>
                <p:cNvCxnSpPr/>
                <p:nvPr/>
              </p:nvCxnSpPr>
              <p:spPr>
                <a:xfrm>
                  <a:off x="7667561" y="4437165"/>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CBA7C01-66F9-8A6F-BD04-3303DBC1E0F5}"/>
                    </a:ext>
                  </a:extLst>
                </p:cNvPr>
                <p:cNvCxnSpPr>
                  <a:cxnSpLocks/>
                </p:cNvCxnSpPr>
                <p:nvPr/>
              </p:nvCxnSpPr>
              <p:spPr>
                <a:xfrm flipH="1">
                  <a:off x="5550938" y="4437165"/>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C395824-4E23-5D4B-CFD9-D0766E37DFB8}"/>
                    </a:ext>
                  </a:extLst>
                </p:cNvPr>
                <p:cNvSpPr txBox="1"/>
                <p:nvPr/>
              </p:nvSpPr>
              <p:spPr>
                <a:xfrm>
                  <a:off x="4846468" y="4298665"/>
                  <a:ext cx="563734" cy="276999"/>
                </a:xfrm>
                <a:prstGeom prst="rect">
                  <a:avLst/>
                </a:prstGeom>
                <a:noFill/>
              </p:spPr>
              <p:txBody>
                <a:bodyPr wrap="square" rtlCol="0">
                  <a:spAutoFit/>
                </a:bodyPr>
                <a:lstStyle/>
                <a:p>
                  <a:r>
                    <a:rPr lang="en-GB" sz="1200" dirty="0">
                      <a:latin typeface="Trebuchet MS" panose="020B0603020202020204" pitchFamily="34" charset="0"/>
                    </a:rPr>
                    <a:t>High.</a:t>
                  </a:r>
                </a:p>
              </p:txBody>
            </p:sp>
            <p:sp>
              <p:nvSpPr>
                <p:cNvPr id="53" name="TextBox 52">
                  <a:extLst>
                    <a:ext uri="{FF2B5EF4-FFF2-40B4-BE49-F238E27FC236}">
                      <a16:creationId xmlns:a16="http://schemas.microsoft.com/office/drawing/2014/main" id="{4C7169A5-954E-2415-3A4E-E1FF1EBB7E8E}"/>
                    </a:ext>
                  </a:extLst>
                </p:cNvPr>
                <p:cNvSpPr txBox="1"/>
                <p:nvPr/>
              </p:nvSpPr>
              <p:spPr>
                <a:xfrm>
                  <a:off x="9955790" y="4298563"/>
                  <a:ext cx="917901" cy="276999"/>
                </a:xfrm>
                <a:prstGeom prst="rect">
                  <a:avLst/>
                </a:prstGeom>
                <a:noFill/>
              </p:spPr>
              <p:txBody>
                <a:bodyPr wrap="square" rtlCol="0">
                  <a:spAutoFit/>
                </a:bodyPr>
                <a:lstStyle/>
                <a:p>
                  <a:r>
                    <a:rPr lang="en-GB" sz="1200" dirty="0">
                      <a:latin typeface="Trebuchet MS" panose="020B0603020202020204" pitchFamily="34" charset="0"/>
                    </a:rPr>
                    <a:t>Low-none.</a:t>
                  </a:r>
                </a:p>
              </p:txBody>
            </p:sp>
            <p:cxnSp>
              <p:nvCxnSpPr>
                <p:cNvPr id="54" name="Straight Arrow Connector 53">
                  <a:extLst>
                    <a:ext uri="{FF2B5EF4-FFF2-40B4-BE49-F238E27FC236}">
                      <a16:creationId xmlns:a16="http://schemas.microsoft.com/office/drawing/2014/main" id="{37AB5831-619F-14CD-3267-FC296E88D207}"/>
                    </a:ext>
                  </a:extLst>
                </p:cNvPr>
                <p:cNvCxnSpPr/>
                <p:nvPr/>
              </p:nvCxnSpPr>
              <p:spPr>
                <a:xfrm>
                  <a:off x="7677835" y="5549490"/>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582A973-CC1A-1DF5-67A6-01502F7D01C5}"/>
                    </a:ext>
                  </a:extLst>
                </p:cNvPr>
                <p:cNvCxnSpPr>
                  <a:cxnSpLocks/>
                </p:cNvCxnSpPr>
                <p:nvPr/>
              </p:nvCxnSpPr>
              <p:spPr>
                <a:xfrm flipH="1">
                  <a:off x="5561212" y="5549490"/>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D7DB6BA-8ECA-77C5-D549-49C91D954B64}"/>
                    </a:ext>
                  </a:extLst>
                </p:cNvPr>
                <p:cNvSpPr txBox="1"/>
                <p:nvPr/>
              </p:nvSpPr>
              <p:spPr>
                <a:xfrm>
                  <a:off x="6852524" y="5227112"/>
                  <a:ext cx="1664476" cy="276999"/>
                </a:xfrm>
                <a:prstGeom prst="rect">
                  <a:avLst/>
                </a:prstGeom>
                <a:noFill/>
              </p:spPr>
              <p:txBody>
                <a:bodyPr wrap="square">
                  <a:spAutoFit/>
                </a:bodyPr>
                <a:lstStyle/>
                <a:p>
                  <a:r>
                    <a:rPr lang="en-GB" sz="1200" dirty="0">
                      <a:latin typeface="Trebuchet MS" panose="020B0603020202020204" pitchFamily="34" charset="0"/>
                    </a:rPr>
                    <a:t>“</a:t>
                  </a:r>
                  <a:r>
                    <a:rPr lang="en-GB" sz="1200" i="1" dirty="0">
                      <a:latin typeface="Trebuchet MS" panose="020B0603020202020204" pitchFamily="34" charset="0"/>
                    </a:rPr>
                    <a:t>Theory of Mind</a:t>
                  </a:r>
                  <a:r>
                    <a:rPr lang="en-GB" sz="1200" dirty="0">
                      <a:latin typeface="Trebuchet MS" panose="020B0603020202020204" pitchFamily="34" charset="0"/>
                    </a:rPr>
                    <a:t>.”</a:t>
                  </a:r>
                </a:p>
              </p:txBody>
            </p:sp>
            <p:sp>
              <p:nvSpPr>
                <p:cNvPr id="57" name="TextBox 56">
                  <a:extLst>
                    <a:ext uri="{FF2B5EF4-FFF2-40B4-BE49-F238E27FC236}">
                      <a16:creationId xmlns:a16="http://schemas.microsoft.com/office/drawing/2014/main" id="{20FD8F56-7840-6DF7-785F-FB1FD232C815}"/>
                    </a:ext>
                  </a:extLst>
                </p:cNvPr>
                <p:cNvSpPr txBox="1"/>
                <p:nvPr/>
              </p:nvSpPr>
              <p:spPr>
                <a:xfrm>
                  <a:off x="4487648" y="5411450"/>
                  <a:ext cx="922552" cy="276999"/>
                </a:xfrm>
                <a:prstGeom prst="rect">
                  <a:avLst/>
                </a:prstGeom>
                <a:noFill/>
              </p:spPr>
              <p:txBody>
                <a:bodyPr wrap="square" rtlCol="0">
                  <a:spAutoFit/>
                </a:bodyPr>
                <a:lstStyle/>
                <a:p>
                  <a:r>
                    <a:rPr lang="en-GB" sz="1200" dirty="0">
                      <a:latin typeface="Trebuchet MS" panose="020B0603020202020204" pitchFamily="34" charset="0"/>
                    </a:rPr>
                    <a:t>“</a:t>
                  </a:r>
                  <a:r>
                    <a:rPr lang="en-GB" sz="1200" i="1" dirty="0">
                      <a:latin typeface="Trebuchet MS" panose="020B0603020202020204" pitchFamily="34" charset="0"/>
                    </a:rPr>
                    <a:t>Normal.</a:t>
                  </a:r>
                  <a:r>
                    <a:rPr lang="en-GB" sz="1200" dirty="0">
                      <a:latin typeface="Trebuchet MS" panose="020B0603020202020204" pitchFamily="34" charset="0"/>
                    </a:rPr>
                    <a:t>”</a:t>
                  </a:r>
                </a:p>
              </p:txBody>
            </p:sp>
            <p:sp>
              <p:nvSpPr>
                <p:cNvPr id="58" name="TextBox 57">
                  <a:extLst>
                    <a:ext uri="{FF2B5EF4-FFF2-40B4-BE49-F238E27FC236}">
                      <a16:creationId xmlns:a16="http://schemas.microsoft.com/office/drawing/2014/main" id="{869237F6-1D4F-DE9E-948A-6FF71B29ED43}"/>
                    </a:ext>
                  </a:extLst>
                </p:cNvPr>
                <p:cNvSpPr txBox="1"/>
                <p:nvPr/>
              </p:nvSpPr>
              <p:spPr>
                <a:xfrm>
                  <a:off x="9955918" y="5411450"/>
                  <a:ext cx="934332" cy="276999"/>
                </a:xfrm>
                <a:prstGeom prst="rect">
                  <a:avLst/>
                </a:prstGeom>
                <a:noFill/>
              </p:spPr>
              <p:txBody>
                <a:bodyPr wrap="square" rtlCol="0">
                  <a:spAutoFit/>
                </a:bodyPr>
                <a:lstStyle/>
                <a:p>
                  <a:r>
                    <a:rPr lang="en-GB" sz="1200" dirty="0">
                      <a:latin typeface="Trebuchet MS" panose="020B0603020202020204" pitchFamily="34" charset="0"/>
                    </a:rPr>
                    <a:t>“</a:t>
                  </a:r>
                  <a:r>
                    <a:rPr lang="en-GB" sz="1200" i="1" dirty="0">
                      <a:latin typeface="Trebuchet MS" panose="020B0603020202020204" pitchFamily="34" charset="0"/>
                    </a:rPr>
                    <a:t>Deficits.</a:t>
                  </a:r>
                  <a:r>
                    <a:rPr lang="en-GB" sz="1200" dirty="0">
                      <a:latin typeface="Trebuchet MS" panose="020B0603020202020204" pitchFamily="34" charset="0"/>
                    </a:rPr>
                    <a:t>”</a:t>
                  </a:r>
                </a:p>
              </p:txBody>
            </p:sp>
            <p:cxnSp>
              <p:nvCxnSpPr>
                <p:cNvPr id="59" name="Straight Arrow Connector 58">
                  <a:extLst>
                    <a:ext uri="{FF2B5EF4-FFF2-40B4-BE49-F238E27FC236}">
                      <a16:creationId xmlns:a16="http://schemas.microsoft.com/office/drawing/2014/main" id="{F80616E7-59FB-867A-9934-9593FF73BCFF}"/>
                    </a:ext>
                  </a:extLst>
                </p:cNvPr>
                <p:cNvCxnSpPr/>
                <p:nvPr/>
              </p:nvCxnSpPr>
              <p:spPr>
                <a:xfrm>
                  <a:off x="7667561" y="4797378"/>
                  <a:ext cx="21166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4E9B6C4-5E20-7B77-737E-334CDA388460}"/>
                    </a:ext>
                  </a:extLst>
                </p:cNvPr>
                <p:cNvCxnSpPr>
                  <a:cxnSpLocks/>
                </p:cNvCxnSpPr>
                <p:nvPr/>
              </p:nvCxnSpPr>
              <p:spPr>
                <a:xfrm flipH="1">
                  <a:off x="5550938" y="4797378"/>
                  <a:ext cx="211662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DFBFEB0-2734-2EC5-878F-968DED7F431C}"/>
                    </a:ext>
                  </a:extLst>
                </p:cNvPr>
                <p:cNvSpPr txBox="1"/>
                <p:nvPr/>
              </p:nvSpPr>
              <p:spPr>
                <a:xfrm>
                  <a:off x="5882455" y="4481720"/>
                  <a:ext cx="3607908" cy="276999"/>
                </a:xfrm>
                <a:prstGeom prst="rect">
                  <a:avLst/>
                </a:prstGeom>
                <a:noFill/>
              </p:spPr>
              <p:txBody>
                <a:bodyPr wrap="square">
                  <a:spAutoFit/>
                </a:bodyPr>
                <a:lstStyle/>
                <a:p>
                  <a:r>
                    <a:rPr lang="en-US" sz="1200" dirty="0">
                      <a:latin typeface="Trebuchet MS" panose="020B0603020202020204" pitchFamily="34" charset="0"/>
                    </a:rPr>
                    <a:t>Reinforcement-based approaches, e.g., ABA/ PBS.</a:t>
                  </a:r>
                </a:p>
              </p:txBody>
            </p:sp>
            <p:sp>
              <p:nvSpPr>
                <p:cNvPr id="62" name="TextBox 61">
                  <a:extLst>
                    <a:ext uri="{FF2B5EF4-FFF2-40B4-BE49-F238E27FC236}">
                      <a16:creationId xmlns:a16="http://schemas.microsoft.com/office/drawing/2014/main" id="{6756E470-C085-CDFE-CC74-9D7BCAEC5861}"/>
                    </a:ext>
                  </a:extLst>
                </p:cNvPr>
                <p:cNvSpPr txBox="1"/>
                <p:nvPr/>
              </p:nvSpPr>
              <p:spPr>
                <a:xfrm>
                  <a:off x="3218310" y="4659338"/>
                  <a:ext cx="2191890" cy="276999"/>
                </a:xfrm>
                <a:prstGeom prst="rect">
                  <a:avLst/>
                </a:prstGeom>
                <a:noFill/>
              </p:spPr>
              <p:txBody>
                <a:bodyPr wrap="square" rtlCol="0">
                  <a:spAutoFit/>
                </a:bodyPr>
                <a:lstStyle/>
                <a:p>
                  <a:r>
                    <a:rPr lang="en-GB" sz="1200" dirty="0">
                      <a:latin typeface="Trebuchet MS" panose="020B0603020202020204" pitchFamily="34" charset="0"/>
                    </a:rPr>
                    <a:t>Ineffective &amp; causes distress.</a:t>
                  </a:r>
                </a:p>
              </p:txBody>
            </p:sp>
            <p:sp>
              <p:nvSpPr>
                <p:cNvPr id="63" name="TextBox 62">
                  <a:extLst>
                    <a:ext uri="{FF2B5EF4-FFF2-40B4-BE49-F238E27FC236}">
                      <a16:creationId xmlns:a16="http://schemas.microsoft.com/office/drawing/2014/main" id="{8C5D3DD1-58A3-CFBF-1CB0-89E143F0787E}"/>
                    </a:ext>
                  </a:extLst>
                </p:cNvPr>
                <p:cNvSpPr txBox="1"/>
                <p:nvPr/>
              </p:nvSpPr>
              <p:spPr>
                <a:xfrm>
                  <a:off x="9955213" y="4665275"/>
                  <a:ext cx="2185801" cy="276999"/>
                </a:xfrm>
                <a:prstGeom prst="rect">
                  <a:avLst/>
                </a:prstGeom>
                <a:noFill/>
              </p:spPr>
              <p:txBody>
                <a:bodyPr wrap="square" rtlCol="0">
                  <a:spAutoFit/>
                </a:bodyPr>
                <a:lstStyle/>
                <a:p>
                  <a:r>
                    <a:rPr lang="en-GB" sz="1200" dirty="0">
                      <a:latin typeface="Trebuchet MS" panose="020B0603020202020204" pitchFamily="34" charset="0"/>
                    </a:rPr>
                    <a:t>“</a:t>
                  </a:r>
                  <a:r>
                    <a:rPr lang="en-GB" sz="1200" i="1" dirty="0">
                      <a:latin typeface="Trebuchet MS" panose="020B0603020202020204" pitchFamily="34" charset="0"/>
                    </a:rPr>
                    <a:t>Effective &amp; gold standard.</a:t>
                  </a:r>
                  <a:r>
                    <a:rPr lang="en-GB" sz="1200" dirty="0">
                      <a:latin typeface="Trebuchet MS" panose="020B0603020202020204" pitchFamily="34" charset="0"/>
                    </a:rPr>
                    <a:t>”</a:t>
                  </a:r>
                </a:p>
              </p:txBody>
            </p:sp>
            <p:sp>
              <p:nvSpPr>
                <p:cNvPr id="64" name="TextBox 63">
                  <a:extLst>
                    <a:ext uri="{FF2B5EF4-FFF2-40B4-BE49-F238E27FC236}">
                      <a16:creationId xmlns:a16="http://schemas.microsoft.com/office/drawing/2014/main" id="{91B2CF5F-9107-6A26-BCB0-9E126A3F1146}"/>
                    </a:ext>
                  </a:extLst>
                </p:cNvPr>
                <p:cNvSpPr txBox="1"/>
                <p:nvPr/>
              </p:nvSpPr>
              <p:spPr>
                <a:xfrm>
                  <a:off x="4630188" y="1376343"/>
                  <a:ext cx="1841500" cy="276999"/>
                </a:xfrm>
                <a:prstGeom prst="rect">
                  <a:avLst/>
                </a:prstGeom>
                <a:noFill/>
              </p:spPr>
              <p:txBody>
                <a:bodyPr wrap="square" rtlCol="0">
                  <a:spAutoFit/>
                </a:bodyPr>
                <a:lstStyle/>
                <a:p>
                  <a:r>
                    <a:rPr lang="en-GB" sz="1200" dirty="0">
                      <a:latin typeface="Trebuchet MS" panose="020B0603020202020204" pitchFamily="34" charset="0"/>
                    </a:rPr>
                    <a:t>“</a:t>
                  </a:r>
                  <a:r>
                    <a:rPr lang="en-GB" sz="1200" i="1" dirty="0">
                      <a:latin typeface="Trebuchet MS" panose="020B0603020202020204" pitchFamily="34" charset="0"/>
                    </a:rPr>
                    <a:t>PDA PROFILE OF ASD</a:t>
                  </a:r>
                  <a:r>
                    <a:rPr lang="en-GB" sz="1200" dirty="0">
                      <a:latin typeface="Trebuchet MS" panose="020B0603020202020204" pitchFamily="34" charset="0"/>
                    </a:rPr>
                    <a:t>”.</a:t>
                  </a:r>
                </a:p>
              </p:txBody>
            </p:sp>
            <p:sp>
              <p:nvSpPr>
                <p:cNvPr id="65" name="TextBox 64">
                  <a:extLst>
                    <a:ext uri="{FF2B5EF4-FFF2-40B4-BE49-F238E27FC236}">
                      <a16:creationId xmlns:a16="http://schemas.microsoft.com/office/drawing/2014/main" id="{0B7BA4F7-1686-E8F9-EE94-660C3F5AC41C}"/>
                    </a:ext>
                  </a:extLst>
                </p:cNvPr>
                <p:cNvSpPr txBox="1"/>
                <p:nvPr/>
              </p:nvSpPr>
              <p:spPr>
                <a:xfrm>
                  <a:off x="8002587" y="1397753"/>
                  <a:ext cx="3603625" cy="276999"/>
                </a:xfrm>
                <a:prstGeom prst="rect">
                  <a:avLst/>
                </a:prstGeom>
                <a:noFill/>
              </p:spPr>
              <p:txBody>
                <a:bodyPr wrap="square" rtlCol="0">
                  <a:spAutoFit/>
                </a:bodyPr>
                <a:lstStyle/>
                <a:p>
                  <a:r>
                    <a:rPr lang="en-GB" sz="1200" dirty="0">
                      <a:latin typeface="Trebuchet MS" panose="020B0603020202020204" pitchFamily="34" charset="0"/>
                    </a:rPr>
                    <a:t>“</a:t>
                  </a:r>
                  <a:r>
                    <a:rPr lang="en-GB" sz="1200" i="1" dirty="0">
                      <a:latin typeface="Trebuchet MS" panose="020B0603020202020204" pitchFamily="34" charset="0"/>
                    </a:rPr>
                    <a:t>CLASSIC”</a:t>
                  </a:r>
                  <a:r>
                    <a:rPr lang="en-GB" sz="1200" dirty="0">
                      <a:latin typeface="Trebuchet MS" panose="020B0603020202020204" pitchFamily="34" charset="0"/>
                    </a:rPr>
                    <a:t>/</a:t>
                  </a:r>
                  <a:r>
                    <a:rPr lang="en-GB" sz="1200" i="1" dirty="0">
                      <a:latin typeface="Trebuchet MS" panose="020B0603020202020204" pitchFamily="34" charset="0"/>
                    </a:rPr>
                    <a:t> </a:t>
                  </a:r>
                  <a:r>
                    <a:rPr lang="en-GB" sz="1200" dirty="0">
                      <a:latin typeface="Trebuchet MS" panose="020B0603020202020204" pitchFamily="34" charset="0"/>
                    </a:rPr>
                    <a:t>“</a:t>
                  </a:r>
                  <a:r>
                    <a:rPr lang="en-GB" sz="1200" i="1" dirty="0">
                      <a:latin typeface="Trebuchet MS" panose="020B0603020202020204" pitchFamily="34" charset="0"/>
                    </a:rPr>
                    <a:t>MORE STRAIGHT-FORWARD</a:t>
                  </a:r>
                  <a:r>
                    <a:rPr lang="en-GB" sz="1200" dirty="0">
                      <a:latin typeface="Trebuchet MS" panose="020B0603020202020204" pitchFamily="34" charset="0"/>
                    </a:rPr>
                    <a:t>”</a:t>
                  </a:r>
                  <a:r>
                    <a:rPr lang="en-GB" sz="1200" i="1" dirty="0">
                      <a:latin typeface="Trebuchet MS" panose="020B0603020202020204" pitchFamily="34" charset="0"/>
                    </a:rPr>
                    <a:t> </a:t>
                  </a:r>
                  <a:r>
                    <a:rPr lang="en-GB" sz="1200" dirty="0">
                      <a:latin typeface="Trebuchet MS" panose="020B0603020202020204" pitchFamily="34" charset="0"/>
                    </a:rPr>
                    <a:t>AUTISM.</a:t>
                  </a:r>
                </a:p>
              </p:txBody>
            </p:sp>
            <p:sp>
              <p:nvSpPr>
                <p:cNvPr id="66" name="TextBox 65">
                  <a:extLst>
                    <a:ext uri="{FF2B5EF4-FFF2-40B4-BE49-F238E27FC236}">
                      <a16:creationId xmlns:a16="http://schemas.microsoft.com/office/drawing/2014/main" id="{AC571163-1D07-47A3-8B80-F24EC2ACC227}"/>
                    </a:ext>
                  </a:extLst>
                </p:cNvPr>
                <p:cNvSpPr txBox="1"/>
                <p:nvPr/>
              </p:nvSpPr>
              <p:spPr>
                <a:xfrm>
                  <a:off x="3841750" y="5781927"/>
                  <a:ext cx="3418639" cy="276999"/>
                </a:xfrm>
                <a:prstGeom prst="rect">
                  <a:avLst/>
                </a:prstGeom>
                <a:noFill/>
              </p:spPr>
              <p:txBody>
                <a:bodyPr wrap="square" rtlCol="0">
                  <a:spAutoFit/>
                </a:bodyPr>
                <a:lstStyle/>
                <a:p>
                  <a:r>
                    <a:rPr lang="en-GB" sz="1200" dirty="0">
                      <a:latin typeface="Trebuchet MS" panose="020B0603020202020204" pitchFamily="34" charset="0"/>
                    </a:rPr>
                    <a:t>ADHD, ANXIETY, CD, ODD &amp; TRAUMA FEATURES.</a:t>
                  </a:r>
                </a:p>
              </p:txBody>
            </p:sp>
            <p:sp>
              <p:nvSpPr>
                <p:cNvPr id="67" name="TextBox 66">
                  <a:extLst>
                    <a:ext uri="{FF2B5EF4-FFF2-40B4-BE49-F238E27FC236}">
                      <a16:creationId xmlns:a16="http://schemas.microsoft.com/office/drawing/2014/main" id="{7EF0B8A7-90D0-B339-58C0-A9876E4D6B26}"/>
                    </a:ext>
                  </a:extLst>
                </p:cNvPr>
                <p:cNvSpPr txBox="1"/>
                <p:nvPr/>
              </p:nvSpPr>
              <p:spPr>
                <a:xfrm>
                  <a:off x="9435842" y="5779723"/>
                  <a:ext cx="749852" cy="276999"/>
                </a:xfrm>
                <a:prstGeom prst="rect">
                  <a:avLst/>
                </a:prstGeom>
                <a:noFill/>
              </p:spPr>
              <p:txBody>
                <a:bodyPr wrap="square" rtlCol="0">
                  <a:spAutoFit/>
                </a:bodyPr>
                <a:lstStyle/>
                <a:p>
                  <a:r>
                    <a:rPr lang="en-GB" sz="1200" dirty="0">
                      <a:latin typeface="Trebuchet MS" panose="020B0603020202020204" pitchFamily="34" charset="0"/>
                    </a:rPr>
                    <a:t>AUTISM.</a:t>
                  </a:r>
                </a:p>
              </p:txBody>
            </p:sp>
          </p:grpSp>
        </p:grpSp>
      </p:grpSp>
      <p:sp>
        <p:nvSpPr>
          <p:cNvPr id="69" name="TextBox 68">
            <a:extLst>
              <a:ext uri="{FF2B5EF4-FFF2-40B4-BE49-F238E27FC236}">
                <a16:creationId xmlns:a16="http://schemas.microsoft.com/office/drawing/2014/main" id="{2B716F77-15F3-3235-6B62-674ACC32C16E}"/>
              </a:ext>
            </a:extLst>
          </p:cNvPr>
          <p:cNvSpPr txBox="1"/>
          <p:nvPr/>
        </p:nvSpPr>
        <p:spPr>
          <a:xfrm>
            <a:off x="633219" y="241955"/>
            <a:ext cx="10944225" cy="523220"/>
          </a:xfrm>
          <a:prstGeom prst="rect">
            <a:avLst/>
          </a:prstGeom>
          <a:noFill/>
        </p:spPr>
        <p:txBody>
          <a:bodyPr wrap="square">
            <a:spAutoFit/>
          </a:bodyPr>
          <a:lstStyle/>
          <a:p>
            <a:pPr algn="ctr"/>
            <a:r>
              <a:rPr lang="en-US" sz="2800" b="1" dirty="0">
                <a:solidFill>
                  <a:srgbClr val="C00000"/>
                </a:solidFill>
                <a:latin typeface="Trebuchet MS" panose="020B0603020202020204" pitchFamily="34" charset="0"/>
              </a:rPr>
              <a:t>ROLEPLAYING A “</a:t>
            </a:r>
            <a:r>
              <a:rPr lang="en-US" sz="2800" b="1" i="1" dirty="0">
                <a:solidFill>
                  <a:srgbClr val="C00000"/>
                </a:solidFill>
                <a:latin typeface="Trebuchet MS" panose="020B0603020202020204" pitchFamily="34" charset="0"/>
              </a:rPr>
              <a:t>PROFILE OF ASD</a:t>
            </a:r>
            <a:r>
              <a:rPr lang="en-US" sz="2800" b="1" dirty="0">
                <a:solidFill>
                  <a:srgbClr val="C00000"/>
                </a:solidFill>
                <a:latin typeface="Trebuchet MS" panose="020B0603020202020204" pitchFamily="34" charset="0"/>
              </a:rPr>
              <a:t>”.</a:t>
            </a:r>
            <a:endParaRPr lang="en-GB" sz="28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396387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A1E2742-7B54-DB83-4176-8EA562F2937C}"/>
              </a:ext>
            </a:extLst>
          </p:cNvPr>
          <p:cNvPicPr>
            <a:picLocks noChangeAspect="1"/>
          </p:cNvPicPr>
          <p:nvPr/>
        </p:nvPicPr>
        <p:blipFill>
          <a:blip r:embed="rId2"/>
          <a:stretch>
            <a:fillRect/>
          </a:stretch>
        </p:blipFill>
        <p:spPr>
          <a:xfrm>
            <a:off x="3586421" y="765175"/>
            <a:ext cx="5024179" cy="5508625"/>
          </a:xfrm>
          <a:prstGeom prst="rect">
            <a:avLst/>
          </a:prstGeom>
        </p:spPr>
      </p:pic>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17</a:t>
            </a:fld>
            <a:endParaRPr lang="en-GB" dirty="0"/>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CIRCLE WARS?</a:t>
            </a:r>
          </a:p>
        </p:txBody>
      </p:sp>
    </p:spTree>
    <p:extLst>
      <p:ext uri="{BB962C8B-B14F-4D97-AF65-F5344CB8AC3E}">
        <p14:creationId xmlns:p14="http://schemas.microsoft.com/office/powerpoint/2010/main" val="59433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18</a:t>
            </a:fld>
            <a:endParaRPr lang="en-GB" dirty="0"/>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CIRCLE WARS?</a:t>
            </a:r>
          </a:p>
        </p:txBody>
      </p:sp>
      <p:pic>
        <p:nvPicPr>
          <p:cNvPr id="5" name="Picture 4">
            <a:extLst>
              <a:ext uri="{FF2B5EF4-FFF2-40B4-BE49-F238E27FC236}">
                <a16:creationId xmlns:a16="http://schemas.microsoft.com/office/drawing/2014/main" id="{06018233-A2D0-E919-E947-54AFF1B00E13}"/>
              </a:ext>
            </a:extLst>
          </p:cNvPr>
          <p:cNvPicPr>
            <a:picLocks noChangeAspect="1"/>
          </p:cNvPicPr>
          <p:nvPr/>
        </p:nvPicPr>
        <p:blipFill>
          <a:blip r:embed="rId2"/>
          <a:stretch>
            <a:fillRect/>
          </a:stretch>
        </p:blipFill>
        <p:spPr>
          <a:xfrm>
            <a:off x="2237184" y="765175"/>
            <a:ext cx="7717632" cy="5498711"/>
          </a:xfrm>
          <a:prstGeom prst="rect">
            <a:avLst/>
          </a:prstGeom>
        </p:spPr>
      </p:pic>
    </p:spTree>
    <p:extLst>
      <p:ext uri="{BB962C8B-B14F-4D97-AF65-F5344CB8AC3E}">
        <p14:creationId xmlns:p14="http://schemas.microsoft.com/office/powerpoint/2010/main" val="194256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12DF97-359C-414A-9EE2-AA4EE5F4194F}"/>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42643465-B783-4238-B7AE-03F7EF47BA80}"/>
              </a:ext>
            </a:extLst>
          </p:cNvPr>
          <p:cNvSpPr>
            <a:spLocks noGrp="1"/>
          </p:cNvSpPr>
          <p:nvPr>
            <p:ph type="sldNum" sz="quarter" idx="12"/>
          </p:nvPr>
        </p:nvSpPr>
        <p:spPr/>
        <p:txBody>
          <a:bodyPr/>
          <a:lstStyle/>
          <a:p>
            <a:fld id="{D3344BA4-4677-4BD1-9EE6-117499FF2004}" type="slidenum">
              <a:rPr lang="en-GB" smtClean="0"/>
              <a:pPr/>
              <a:t>19</a:t>
            </a:fld>
            <a:endParaRPr lang="en-GB" dirty="0"/>
          </a:p>
        </p:txBody>
      </p:sp>
      <p:graphicFrame>
        <p:nvGraphicFramePr>
          <p:cNvPr id="4" name="Table 7">
            <a:extLst>
              <a:ext uri="{FF2B5EF4-FFF2-40B4-BE49-F238E27FC236}">
                <a16:creationId xmlns:a16="http://schemas.microsoft.com/office/drawing/2014/main" id="{48E0A6B5-8C4A-25B1-11F3-174D786843AE}"/>
              </a:ext>
            </a:extLst>
          </p:cNvPr>
          <p:cNvGraphicFramePr>
            <a:graphicFrameLocks noGrp="1"/>
          </p:cNvGraphicFramePr>
          <p:nvPr>
            <p:extLst>
              <p:ext uri="{D42A27DB-BD31-4B8C-83A1-F6EECF244321}">
                <p14:modId xmlns:p14="http://schemas.microsoft.com/office/powerpoint/2010/main" val="2635112212"/>
              </p:ext>
            </p:extLst>
          </p:nvPr>
        </p:nvGraphicFramePr>
        <p:xfrm>
          <a:off x="633219" y="426400"/>
          <a:ext cx="10944226" cy="5882325"/>
        </p:xfrm>
        <a:graphic>
          <a:graphicData uri="http://schemas.openxmlformats.org/drawingml/2006/table">
            <a:tbl>
              <a:tblPr firstRow="1" bandRow="1">
                <a:tableStyleId>{5C22544A-7EE6-4342-B048-85BDC9FD1C3A}</a:tableStyleId>
              </a:tblPr>
              <a:tblGrid>
                <a:gridCol w="5472113">
                  <a:extLst>
                    <a:ext uri="{9D8B030D-6E8A-4147-A177-3AD203B41FA5}">
                      <a16:colId xmlns:a16="http://schemas.microsoft.com/office/drawing/2014/main" val="2621716123"/>
                    </a:ext>
                  </a:extLst>
                </a:gridCol>
                <a:gridCol w="5472113">
                  <a:extLst>
                    <a:ext uri="{9D8B030D-6E8A-4147-A177-3AD203B41FA5}">
                      <a16:colId xmlns:a16="http://schemas.microsoft.com/office/drawing/2014/main" val="2673081619"/>
                    </a:ext>
                  </a:extLst>
                </a:gridCol>
              </a:tblGrid>
              <a:tr h="370840">
                <a:tc>
                  <a:txBody>
                    <a:bodyPr/>
                    <a:lstStyle/>
                    <a:p>
                      <a:pPr>
                        <a:lnSpc>
                          <a:spcPct val="107000"/>
                        </a:lnSpc>
                        <a:spcAft>
                          <a:spcPts val="800"/>
                        </a:spcAft>
                      </a:pPr>
                      <a:r>
                        <a:rPr lang="en-GB" sz="1400" b="1" dirty="0">
                          <a:effectLst/>
                          <a:latin typeface="Trebuchet MS" panose="020B0603020202020204" pitchFamily="34" charset="0"/>
                          <a:ea typeface="Calibri" panose="020F0502020204030204" pitchFamily="34" charset="0"/>
                          <a:cs typeface="Times New Roman" panose="02020603050405020304" pitchFamily="18" charset="0"/>
                        </a:rPr>
                        <a:t>Diagnostic and Statistical Manual of Mental Disorders, 4th Edition (DSM-4) Pervasive Developmental Disorders diagnostic grouping.</a:t>
                      </a:r>
                      <a:endParaRPr lang="en-GB"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latin typeface="Trebuchet MS" panose="020B0603020202020204" pitchFamily="34" charset="0"/>
                          <a:ea typeface="Calibri" panose="020F0502020204030204" pitchFamily="34" charset="0"/>
                          <a:cs typeface="Times New Roman" panose="02020603050405020304" pitchFamily="18" charset="0"/>
                        </a:rPr>
                        <a:t>Newson et al (2003) Pervasive Developmental Disorders diagnostic grouping.</a:t>
                      </a:r>
                      <a:endParaRPr lang="en-GB"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223722"/>
                  </a:ext>
                </a:extLst>
              </a:tr>
              <a:tr h="370840">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Contains: Autistic Disorder, Asperger’s Syndrome, Rett’s Syndrome, Childhood Disintegrative Disorder, and Pervasive Developmental Disorder-Not Otherwise Specified (PDD-NOS).</a:t>
                      </a:r>
                    </a:p>
                  </a:txBody>
                  <a:tcPr marL="68580" marR="68580" marT="0" marB="0"/>
                </a:tc>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Contains: Autistic Disorder, Asperger’s Syndrome, Pathological Demand-Avoidance Syndrome (PDA), Specific Language Impairments (SLIs), and Pervasive Developmental Disorder-Not Otherwise Specified (PDD-NOS).</a:t>
                      </a:r>
                    </a:p>
                  </a:txBody>
                  <a:tcPr marL="68580" marR="68580" marT="0" marB="0"/>
                </a:tc>
                <a:extLst>
                  <a:ext uri="{0D108BD9-81ED-4DB2-BD59-A6C34878D82A}">
                    <a16:rowId xmlns:a16="http://schemas.microsoft.com/office/drawing/2014/main" val="3314367431"/>
                  </a:ext>
                </a:extLst>
              </a:tr>
              <a:tr h="370840">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Autism Spectrum contains: Autistic Disorder, Asperger’s Syndrome, and PDD-NOS.</a:t>
                      </a:r>
                    </a:p>
                  </a:txBody>
                  <a:tcPr marL="68580" marR="68580" marT="0" marB="0"/>
                </a:tc>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Autism Spectrum contains: Autistic Disorder, and Asperger’s Syndrome.</a:t>
                      </a:r>
                    </a:p>
                  </a:txBody>
                  <a:tcPr marL="68580" marR="68580" marT="0" marB="0"/>
                </a:tc>
                <a:extLst>
                  <a:ext uri="{0D108BD9-81ED-4DB2-BD59-A6C34878D82A}">
                    <a16:rowId xmlns:a16="http://schemas.microsoft.com/office/drawing/2014/main" val="1675418445"/>
                  </a:ext>
                </a:extLst>
              </a:tr>
              <a:tr h="370840">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PDD-NOS is a residual diagnosis, for when a person does not meet clinical threshold for either Autistic Disorder or Asperger’s Syndrome.</a:t>
                      </a:r>
                    </a:p>
                  </a:txBody>
                  <a:tcPr marL="68580" marR="68580" marT="0" marB="0"/>
                </a:tc>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PDD-NOS is a residual diagnosis for when a person does not meet clinical diagnosis threshold for any of Autistic Disorder, Asperger’s Syndrome, PDA and SLIs.</a:t>
                      </a:r>
                    </a:p>
                  </a:txBody>
                  <a:tcPr marL="68580" marR="68580" marT="0" marB="0"/>
                </a:tc>
                <a:extLst>
                  <a:ext uri="{0D108BD9-81ED-4DB2-BD59-A6C34878D82A}">
                    <a16:rowId xmlns:a16="http://schemas.microsoft.com/office/drawing/2014/main" val="1749408149"/>
                  </a:ext>
                </a:extLst>
              </a:tr>
              <a:tr h="370840">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PDD-NOS is part of the autism spectrum.</a:t>
                      </a:r>
                    </a:p>
                  </a:txBody>
                  <a:tcPr marL="68580" marR="68580" marT="0" marB="0"/>
                </a:tc>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PDD-NOS is not part of the autism spectrum and includes non-autistic persons.</a:t>
                      </a:r>
                    </a:p>
                  </a:txBody>
                  <a:tcPr marL="68580" marR="68580" marT="0" marB="0"/>
                </a:tc>
                <a:extLst>
                  <a:ext uri="{0D108BD9-81ED-4DB2-BD59-A6C34878D82A}">
                    <a16:rowId xmlns:a16="http://schemas.microsoft.com/office/drawing/2014/main" val="3807362686"/>
                  </a:ext>
                </a:extLst>
              </a:tr>
              <a:tr h="370840">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Requires it 5 diagnostic categories to have social communication issues and Restrictive and Repetitive Behaviours and Interests (RRBIs).</a:t>
                      </a:r>
                    </a:p>
                  </a:txBody>
                  <a:tcPr marL="68580" marR="68580" marT="0" marB="0"/>
                </a:tc>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Requires its 5 diagnostic categories to have coding issues, i.e., when a person struggles to process or understand certain aspects of communication. </a:t>
                      </a:r>
                    </a:p>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SLIs do not have any RRBIs.</a:t>
                      </a:r>
                    </a:p>
                  </a:txBody>
                  <a:tcPr marL="68580" marR="68580" marT="0" marB="0"/>
                </a:tc>
                <a:extLst>
                  <a:ext uri="{0D108BD9-81ED-4DB2-BD59-A6C34878D82A}">
                    <a16:rowId xmlns:a16="http://schemas.microsoft.com/office/drawing/2014/main" val="3232905985"/>
                  </a:ext>
                </a:extLst>
              </a:tr>
              <a:tr h="370840">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Autism spectrum is based upon Triad of Impairment.</a:t>
                      </a:r>
                    </a:p>
                  </a:txBody>
                  <a:tcPr marL="68580" marR="68580" marT="0" marB="0"/>
                </a:tc>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Autism Spectrum is based upon Triad of Impairment. </a:t>
                      </a:r>
                    </a:p>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PDA is not based upon Triad of Impairment.</a:t>
                      </a:r>
                    </a:p>
                  </a:txBody>
                  <a:tcPr marL="68580" marR="68580" marT="0" marB="0"/>
                </a:tc>
                <a:extLst>
                  <a:ext uri="{0D108BD9-81ED-4DB2-BD59-A6C34878D82A}">
                    <a16:rowId xmlns:a16="http://schemas.microsoft.com/office/drawing/2014/main" val="3800925171"/>
                  </a:ext>
                </a:extLst>
              </a:tr>
              <a:tr h="370840">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Is narrower than Newson et al (2003) Pervasive Developmental Disorders diagnostic grouping.</a:t>
                      </a:r>
                    </a:p>
                  </a:txBody>
                  <a:tcPr marL="68580" marR="68580" marT="0" marB="0"/>
                </a:tc>
                <a:tc>
                  <a:txBody>
                    <a:bodyPr/>
                    <a:lstStyle/>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Those showing autism characteristics were removed from PDA database.</a:t>
                      </a:r>
                    </a:p>
                    <a:p>
                      <a:pPr>
                        <a:lnSpc>
                          <a:spcPct val="107000"/>
                        </a:lnSpc>
                        <a:spcAft>
                          <a:spcPts val="800"/>
                        </a:spcAft>
                      </a:pPr>
                      <a:r>
                        <a:rPr lang="en-GB" sz="1400" dirty="0">
                          <a:effectLst/>
                          <a:latin typeface="Trebuchet MS" panose="020B0603020202020204" pitchFamily="34" charset="0"/>
                          <a:ea typeface="Calibri" panose="020F0502020204030204" pitchFamily="34" charset="0"/>
                          <a:cs typeface="Times New Roman" panose="02020603050405020304" pitchFamily="18" charset="0"/>
                        </a:rPr>
                        <a:t>SLIs prevalence rate 3% - 7% (Bishop et al 2016), is substantially larger than DSM-4 Pervasive Development Disorder diagnostic grouping, and thus includes many non-autistic persons.</a:t>
                      </a:r>
                    </a:p>
                  </a:txBody>
                  <a:tcPr marL="68580" marR="68580" marT="0" marB="0"/>
                </a:tc>
                <a:extLst>
                  <a:ext uri="{0D108BD9-81ED-4DB2-BD59-A6C34878D82A}">
                    <a16:rowId xmlns:a16="http://schemas.microsoft.com/office/drawing/2014/main" val="3915654892"/>
                  </a:ext>
                </a:extLst>
              </a:tr>
            </a:tbl>
          </a:graphicData>
        </a:graphic>
      </p:graphicFrame>
    </p:spTree>
    <p:extLst>
      <p:ext uri="{BB962C8B-B14F-4D97-AF65-F5344CB8AC3E}">
        <p14:creationId xmlns:p14="http://schemas.microsoft.com/office/powerpoint/2010/main" val="247812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2</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8" y="1721429"/>
            <a:ext cx="10944224" cy="3108543"/>
          </a:xfrm>
          <a:prstGeom prst="rect">
            <a:avLst/>
          </a:prstGeom>
          <a:noFill/>
        </p:spPr>
        <p:txBody>
          <a:bodyPr wrap="square">
            <a:spAutoFit/>
          </a:bodyPr>
          <a:lstStyle/>
          <a:p>
            <a:pPr lvl="0"/>
            <a:r>
              <a:rPr lang="en-GB" sz="2800" b="1" dirty="0">
                <a:latin typeface="Trebuchet MS" panose="020B0603020202020204" pitchFamily="34" charset="0"/>
              </a:rPr>
              <a:t>Conflicts of interest.</a:t>
            </a:r>
          </a:p>
          <a:p>
            <a:pPr lvl="0"/>
            <a:endParaRPr lang="en-GB" sz="2800" dirty="0">
              <a:solidFill>
                <a:prstClr val="black"/>
              </a:solidFill>
              <a:latin typeface="Trebuchet MS" panose="020B0603020202020204" pitchFamily="34" charset="0"/>
            </a:endParaRPr>
          </a:p>
          <a:p>
            <a:pPr marL="514350" indent="-514350">
              <a:buFontTx/>
              <a:buAutoNum type="arabicParenR"/>
            </a:pPr>
            <a:r>
              <a:rPr lang="en-US" sz="2800" dirty="0">
                <a:solidFill>
                  <a:prstClr val="black"/>
                </a:solidFill>
                <a:latin typeface="Trebuchet MS" panose="020B0603020202020204" pitchFamily="34" charset="0"/>
              </a:rPr>
              <a:t>Developing various PDA tools, e.g., Pathological Demand-Avoidance-Beliefs Scale (PDA-BS).</a:t>
            </a:r>
          </a:p>
          <a:p>
            <a:pPr marL="514350" indent="-514350">
              <a:buAutoNum type="arabicParenR"/>
            </a:pPr>
            <a:r>
              <a:rPr lang="en-US" sz="2800" dirty="0">
                <a:solidFill>
                  <a:prstClr val="black"/>
                </a:solidFill>
                <a:latin typeface="Trebuchet MS" panose="020B0603020202020204" pitchFamily="34" charset="0"/>
              </a:rPr>
              <a:t>Income from delivering training sessions on PDA. </a:t>
            </a:r>
          </a:p>
          <a:p>
            <a:pPr marL="514350" indent="-514350">
              <a:buFontTx/>
              <a:buAutoNum type="arabicParenR"/>
            </a:pPr>
            <a:r>
              <a:rPr lang="en-US" sz="2800" dirty="0">
                <a:solidFill>
                  <a:prstClr val="black"/>
                </a:solidFill>
                <a:latin typeface="Trebuchet MS" panose="020B0603020202020204" pitchFamily="34" charset="0"/>
              </a:rPr>
              <a:t>Reluctantly advocates for it to be diagnosed as a standalone construct. </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PROFILING MYSELF.</a:t>
            </a:r>
          </a:p>
        </p:txBody>
      </p:sp>
    </p:spTree>
    <p:extLst>
      <p:ext uri="{BB962C8B-B14F-4D97-AF65-F5344CB8AC3E}">
        <p14:creationId xmlns:p14="http://schemas.microsoft.com/office/powerpoint/2010/main" val="1069420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20</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8" y="837884"/>
            <a:ext cx="10944224" cy="5509200"/>
          </a:xfrm>
          <a:prstGeom prst="rect">
            <a:avLst/>
          </a:prstGeom>
          <a:noFill/>
        </p:spPr>
        <p:txBody>
          <a:bodyPr wrap="square">
            <a:spAutoFit/>
          </a:bodyPr>
          <a:lstStyle/>
          <a:p>
            <a:pPr lvl="0"/>
            <a:r>
              <a:rPr lang="en-GB" sz="2200" b="1" dirty="0">
                <a:latin typeface="Trebuchet MS" panose="020B0603020202020204" pitchFamily="34" charset="0"/>
              </a:rPr>
              <a:t>Newson’s consistent views on PDA not being autism.</a:t>
            </a:r>
            <a:endParaRPr lang="en-GB" sz="2200" dirty="0">
              <a:latin typeface="Trebuchet MS" panose="020B0603020202020204" pitchFamily="34" charset="0"/>
            </a:endParaRPr>
          </a:p>
          <a:p>
            <a:pPr marL="514350" indent="-514350">
              <a:buFontTx/>
              <a:buAutoNum type="arabicParenR"/>
            </a:pPr>
            <a:r>
              <a:rPr lang="en-US" sz="2200" dirty="0">
                <a:latin typeface="Trebuchet MS" panose="020B0603020202020204" pitchFamily="34" charset="0"/>
              </a:rPr>
              <a:t>“…</a:t>
            </a:r>
            <a:r>
              <a:rPr lang="en-US" sz="2200" i="1" dirty="0">
                <a:latin typeface="Trebuchet MS" panose="020B0603020202020204" pitchFamily="34" charset="0"/>
              </a:rPr>
              <a:t>I believe this referral pattern is significant in having brought so many of these children to my notice, because they tend to remind people of autism. However, I am very clear these children are not autistic children.</a:t>
            </a:r>
            <a:r>
              <a:rPr lang="en-US" sz="2200" dirty="0">
                <a:latin typeface="Trebuchet MS" panose="020B0603020202020204" pitchFamily="34" charset="0"/>
              </a:rPr>
              <a:t>” (Newson 1983, p3).</a:t>
            </a:r>
          </a:p>
          <a:p>
            <a:pPr marL="514350" indent="-514350">
              <a:buFontTx/>
              <a:buAutoNum type="arabicParenR"/>
            </a:pPr>
            <a:r>
              <a:rPr lang="en-US" sz="2200" dirty="0">
                <a:latin typeface="Trebuchet MS" panose="020B0603020202020204" pitchFamily="34" charset="0"/>
              </a:rPr>
              <a:t>“</a:t>
            </a:r>
            <a:r>
              <a:rPr lang="en-US" sz="2200" i="1" dirty="0">
                <a:latin typeface="Trebuchet MS" panose="020B0603020202020204" pitchFamily="34" charset="0"/>
              </a:rPr>
              <a:t>A few children whose clinical picture is less certain, often because of additional autistic characteristics, but atypical of autism also, were excluded.</a:t>
            </a:r>
            <a:r>
              <a:rPr lang="en-US" sz="2200" dirty="0">
                <a:latin typeface="Trebuchet MS" panose="020B0603020202020204" pitchFamily="34" charset="0"/>
              </a:rPr>
              <a:t>” (Newson et al 2003, p596).</a:t>
            </a:r>
          </a:p>
          <a:p>
            <a:pPr marL="514350" indent="-514350">
              <a:buFontTx/>
              <a:buAutoNum type="arabicParenR"/>
            </a:pPr>
            <a:r>
              <a:rPr lang="en-US" sz="2200" dirty="0">
                <a:latin typeface="Trebuchet MS" panose="020B0603020202020204" pitchFamily="34" charset="0"/>
              </a:rPr>
              <a:t>“</a:t>
            </a:r>
            <a:r>
              <a:rPr lang="en-US" sz="2200" i="1" dirty="0">
                <a:latin typeface="Trebuchet MS" panose="020B0603020202020204" pitchFamily="34" charset="0"/>
              </a:rPr>
              <a:t>Clearly, “</a:t>
            </a:r>
            <a:r>
              <a:rPr lang="en-US" sz="2200" dirty="0">
                <a:latin typeface="Trebuchet MS" panose="020B0603020202020204" pitchFamily="34" charset="0"/>
              </a:rPr>
              <a:t>hanging together as an entity</a:t>
            </a:r>
            <a:r>
              <a:rPr lang="en-US" sz="2200" i="1" dirty="0">
                <a:latin typeface="Trebuchet MS" panose="020B0603020202020204" pitchFamily="34" charset="0"/>
              </a:rPr>
              <a:t>” is not enough if that entity is not significantly different from both autism and Asperger’s syndrome, either separately or apart,…</a:t>
            </a:r>
            <a:r>
              <a:rPr lang="en-US" sz="2200" dirty="0">
                <a:latin typeface="Trebuchet MS" panose="020B0603020202020204" pitchFamily="34" charset="0"/>
              </a:rPr>
              <a:t>“ (Newson et al 2003, p599).</a:t>
            </a:r>
          </a:p>
          <a:p>
            <a:pPr marL="514350" indent="-514350">
              <a:buFontTx/>
              <a:buAutoNum type="arabicParenR"/>
            </a:pPr>
            <a:r>
              <a:rPr lang="en-US" sz="2200" dirty="0">
                <a:latin typeface="Trebuchet MS" panose="020B0603020202020204" pitchFamily="34" charset="0"/>
              </a:rPr>
              <a:t>“</a:t>
            </a:r>
            <a:r>
              <a:rPr lang="en-US" sz="2200" i="1" dirty="0">
                <a:latin typeface="Trebuchet MS" panose="020B0603020202020204" pitchFamily="34" charset="0"/>
              </a:rPr>
              <a:t>PDA is a pervasive developmental disorder but not an autistic spectrum disorder: to describe it as such would be like describing every person in a family by the name of one of its members.</a:t>
            </a:r>
            <a:r>
              <a:rPr lang="en-US" sz="2200" dirty="0">
                <a:latin typeface="Trebuchet MS" panose="020B0603020202020204" pitchFamily="34" charset="0"/>
              </a:rPr>
              <a:t>” (Newson et al 2003 Supplementary Notes p1).</a:t>
            </a:r>
          </a:p>
          <a:p>
            <a:pPr marL="514350" indent="-514350">
              <a:buFontTx/>
              <a:buAutoNum type="arabicParenR"/>
            </a:pPr>
            <a:r>
              <a:rPr lang="en-US" sz="2200" dirty="0">
                <a:latin typeface="Trebuchet MS" panose="020B0603020202020204" pitchFamily="34" charset="0"/>
              </a:rPr>
              <a:t>There are other examples in Newson’s scholarship to support this position.</a:t>
            </a:r>
            <a:endParaRPr lang="en-GB" sz="2200" dirty="0">
              <a:latin typeface="Trebuchet MS" panose="020B0603020202020204" pitchFamily="34" charset="0"/>
            </a:endParaRP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UNPASSIVE EARLY HISTORY.</a:t>
            </a:r>
          </a:p>
        </p:txBody>
      </p:sp>
    </p:spTree>
    <p:extLst>
      <p:ext uri="{BB962C8B-B14F-4D97-AF65-F5344CB8AC3E}">
        <p14:creationId xmlns:p14="http://schemas.microsoft.com/office/powerpoint/2010/main" val="3100628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12DF97-359C-414A-9EE2-AA4EE5F4194F}"/>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42643465-B783-4238-B7AE-03F7EF47BA80}"/>
              </a:ext>
            </a:extLst>
          </p:cNvPr>
          <p:cNvSpPr>
            <a:spLocks noGrp="1"/>
          </p:cNvSpPr>
          <p:nvPr>
            <p:ph type="sldNum" sz="quarter" idx="12"/>
          </p:nvPr>
        </p:nvSpPr>
        <p:spPr/>
        <p:txBody>
          <a:bodyPr/>
          <a:lstStyle/>
          <a:p>
            <a:fld id="{D3344BA4-4677-4BD1-9EE6-117499FF2004}" type="slidenum">
              <a:rPr lang="en-GB" smtClean="0"/>
              <a:pPr/>
              <a:t>21</a:t>
            </a:fld>
            <a:endParaRPr lang="en-GB" dirty="0"/>
          </a:p>
        </p:txBody>
      </p:sp>
      <p:sp>
        <p:nvSpPr>
          <p:cNvPr id="5" name="TextBox 4">
            <a:extLst>
              <a:ext uri="{FF2B5EF4-FFF2-40B4-BE49-F238E27FC236}">
                <a16:creationId xmlns:a16="http://schemas.microsoft.com/office/drawing/2014/main" id="{BF47BB19-85AC-4474-B431-74A23501FBD7}"/>
              </a:ext>
            </a:extLst>
          </p:cNvPr>
          <p:cNvSpPr txBox="1"/>
          <p:nvPr/>
        </p:nvSpPr>
        <p:spPr>
          <a:xfrm>
            <a:off x="623888" y="765175"/>
            <a:ext cx="10944225" cy="523220"/>
          </a:xfrm>
          <a:prstGeom prst="rect">
            <a:avLst/>
          </a:prstGeom>
          <a:noFill/>
        </p:spPr>
        <p:txBody>
          <a:bodyPr wrap="square">
            <a:spAutoFit/>
          </a:bodyPr>
          <a:lstStyle/>
          <a:p>
            <a:pPr lvl="0"/>
            <a:r>
              <a:rPr lang="en-US" sz="2800" b="1" dirty="0">
                <a:latin typeface="Trebuchet MS" panose="020B0603020202020204" pitchFamily="34" charset="0"/>
              </a:rPr>
              <a:t>How do PDA thresholds compare to each other (Woods 2021)?</a:t>
            </a:r>
          </a:p>
        </p:txBody>
      </p:sp>
      <p:sp>
        <p:nvSpPr>
          <p:cNvPr id="7" name="TextBox 6">
            <a:extLst>
              <a:ext uri="{FF2B5EF4-FFF2-40B4-BE49-F238E27FC236}">
                <a16:creationId xmlns:a16="http://schemas.microsoft.com/office/drawing/2014/main" id="{671DB797-178A-4B0D-ABD6-84177ED1FD5A}"/>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TIME TO PROFILE YOU.</a:t>
            </a:r>
          </a:p>
        </p:txBody>
      </p:sp>
      <p:graphicFrame>
        <p:nvGraphicFramePr>
          <p:cNvPr id="6" name="Table 5">
            <a:extLst>
              <a:ext uri="{FF2B5EF4-FFF2-40B4-BE49-F238E27FC236}">
                <a16:creationId xmlns:a16="http://schemas.microsoft.com/office/drawing/2014/main" id="{795657CB-561C-481C-A37C-10CE59FA36C4}"/>
              </a:ext>
            </a:extLst>
          </p:cNvPr>
          <p:cNvGraphicFramePr>
            <a:graphicFrameLocks noGrp="1"/>
          </p:cNvGraphicFramePr>
          <p:nvPr/>
        </p:nvGraphicFramePr>
        <p:xfrm>
          <a:off x="623889" y="1383972"/>
          <a:ext cx="10944224" cy="4876800"/>
        </p:xfrm>
        <a:graphic>
          <a:graphicData uri="http://schemas.openxmlformats.org/drawingml/2006/table">
            <a:tbl>
              <a:tblPr firstRow="1" firstCol="1" bandRow="1">
                <a:tableStyleId>{5C22544A-7EE6-4342-B048-85BDC9FD1C3A}</a:tableStyleId>
              </a:tblPr>
              <a:tblGrid>
                <a:gridCol w="1648794">
                  <a:extLst>
                    <a:ext uri="{9D8B030D-6E8A-4147-A177-3AD203B41FA5}">
                      <a16:colId xmlns:a16="http://schemas.microsoft.com/office/drawing/2014/main" val="1189836461"/>
                    </a:ext>
                  </a:extLst>
                </a:gridCol>
                <a:gridCol w="1477230">
                  <a:extLst>
                    <a:ext uri="{9D8B030D-6E8A-4147-A177-3AD203B41FA5}">
                      <a16:colId xmlns:a16="http://schemas.microsoft.com/office/drawing/2014/main" val="523142232"/>
                    </a:ext>
                  </a:extLst>
                </a:gridCol>
                <a:gridCol w="1563012">
                  <a:extLst>
                    <a:ext uri="{9D8B030D-6E8A-4147-A177-3AD203B41FA5}">
                      <a16:colId xmlns:a16="http://schemas.microsoft.com/office/drawing/2014/main" val="3568093402"/>
                    </a:ext>
                  </a:extLst>
                </a:gridCol>
                <a:gridCol w="1563797">
                  <a:extLst>
                    <a:ext uri="{9D8B030D-6E8A-4147-A177-3AD203B41FA5}">
                      <a16:colId xmlns:a16="http://schemas.microsoft.com/office/drawing/2014/main" val="3865581893"/>
                    </a:ext>
                  </a:extLst>
                </a:gridCol>
                <a:gridCol w="1563797">
                  <a:extLst>
                    <a:ext uri="{9D8B030D-6E8A-4147-A177-3AD203B41FA5}">
                      <a16:colId xmlns:a16="http://schemas.microsoft.com/office/drawing/2014/main" val="1384693754"/>
                    </a:ext>
                  </a:extLst>
                </a:gridCol>
                <a:gridCol w="1563797">
                  <a:extLst>
                    <a:ext uri="{9D8B030D-6E8A-4147-A177-3AD203B41FA5}">
                      <a16:colId xmlns:a16="http://schemas.microsoft.com/office/drawing/2014/main" val="1400810017"/>
                    </a:ext>
                  </a:extLst>
                </a:gridCol>
                <a:gridCol w="1563797">
                  <a:extLst>
                    <a:ext uri="{9D8B030D-6E8A-4147-A177-3AD203B41FA5}">
                      <a16:colId xmlns:a16="http://schemas.microsoft.com/office/drawing/2014/main" val="1236045603"/>
                    </a:ext>
                  </a:extLst>
                </a:gridCol>
              </a:tblGrid>
              <a:tr h="106045">
                <a:tc>
                  <a:txBody>
                    <a:bodyPr/>
                    <a:lstStyle/>
                    <a:p>
                      <a:pPr algn="l">
                        <a:lnSpc>
                          <a:spcPct val="100000"/>
                        </a:lnSpc>
                        <a:spcAft>
                          <a:spcPts val="800"/>
                        </a:spcAft>
                      </a:pPr>
                      <a:r>
                        <a:rPr lang="en-GB" sz="2000" dirty="0">
                          <a:effectLst/>
                          <a:latin typeface="Trebuchet MS" panose="020B0603020202020204" pitchFamily="34" charset="0"/>
                        </a:rPr>
                        <a:t>Features need to be compulsory.</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DSM-5 OCD.  </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Eaton and Weaver (2020).</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EDA-Q Threshold.</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Gillberg et al (2015).</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Newson et al (2003).</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Wing et al (2011).</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2652622"/>
                  </a:ext>
                </a:extLst>
              </a:tr>
              <a:tr h="0">
                <a:tc>
                  <a:txBody>
                    <a:bodyPr/>
                    <a:lstStyle/>
                    <a:p>
                      <a:pPr algn="l">
                        <a:lnSpc>
                          <a:spcPct val="100000"/>
                        </a:lnSpc>
                        <a:spcAft>
                          <a:spcPts val="800"/>
                        </a:spcAft>
                      </a:pPr>
                      <a:r>
                        <a:rPr lang="en-GB" sz="2000" b="0" dirty="0">
                          <a:effectLst/>
                          <a:latin typeface="Trebuchet MS" panose="020B0603020202020204" pitchFamily="34" charset="0"/>
                        </a:rPr>
                        <a:t>Demand avoidance Pervasive?</a:t>
                      </a:r>
                      <a:endParaRPr lang="en-GB" sz="20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8676335"/>
                  </a:ext>
                </a:extLst>
              </a:tr>
              <a:tr h="0">
                <a:tc>
                  <a:txBody>
                    <a:bodyPr/>
                    <a:lstStyle/>
                    <a:p>
                      <a:pPr algn="l">
                        <a:lnSpc>
                          <a:spcPct val="100000"/>
                        </a:lnSpc>
                        <a:spcAft>
                          <a:spcPts val="800"/>
                        </a:spcAft>
                      </a:pPr>
                      <a:r>
                        <a:rPr lang="en-US" sz="2000" b="0" dirty="0">
                          <a:effectLst/>
                          <a:latin typeface="Trebuchet MS" panose="020B0603020202020204" pitchFamily="34" charset="0"/>
                        </a:rPr>
                        <a:t>Demand avoidance from early infancy?</a:t>
                      </a:r>
                      <a:endParaRPr lang="en-GB" sz="20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4795065"/>
                  </a:ext>
                </a:extLst>
              </a:tr>
              <a:tr h="0">
                <a:tc>
                  <a:txBody>
                    <a:bodyPr/>
                    <a:lstStyle/>
                    <a:p>
                      <a:pPr algn="l">
                        <a:lnSpc>
                          <a:spcPct val="100000"/>
                        </a:lnSpc>
                        <a:spcAft>
                          <a:spcPts val="800"/>
                        </a:spcAft>
                      </a:pPr>
                      <a:r>
                        <a:rPr lang="en-GB" sz="2000" b="0" dirty="0">
                          <a:effectLst/>
                          <a:latin typeface="Trebuchet MS" panose="020B0603020202020204" pitchFamily="34" charset="0"/>
                        </a:rPr>
                        <a:t>Person is autistic?</a:t>
                      </a:r>
                      <a:endParaRPr lang="en-GB" sz="20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7903335"/>
                  </a:ext>
                </a:extLst>
              </a:tr>
              <a:tr h="0">
                <a:tc>
                  <a:txBody>
                    <a:bodyPr/>
                    <a:lstStyle/>
                    <a:p>
                      <a:pPr algn="l">
                        <a:lnSpc>
                          <a:spcPct val="100000"/>
                        </a:lnSpc>
                        <a:spcAft>
                          <a:spcPts val="800"/>
                        </a:spcAft>
                      </a:pPr>
                      <a:r>
                        <a:rPr lang="en-GB" sz="2000" b="0" dirty="0">
                          <a:effectLst/>
                          <a:latin typeface="Trebuchet MS" panose="020B0603020202020204" pitchFamily="34" charset="0"/>
                        </a:rPr>
                        <a:t>Core 5 traits present?</a:t>
                      </a:r>
                      <a:endParaRPr lang="en-GB" sz="20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2599459"/>
                  </a:ext>
                </a:extLst>
              </a:tr>
              <a:tr h="0">
                <a:tc>
                  <a:txBody>
                    <a:bodyPr/>
                    <a:lstStyle/>
                    <a:p>
                      <a:pPr algn="l">
                        <a:lnSpc>
                          <a:spcPct val="100000"/>
                        </a:lnSpc>
                        <a:spcAft>
                          <a:spcPts val="800"/>
                        </a:spcAft>
                      </a:pPr>
                      <a:r>
                        <a:rPr lang="en-GB" sz="2000" b="0" dirty="0">
                          <a:effectLst/>
                          <a:latin typeface="Trebuchet MS" panose="020B0603020202020204" pitchFamily="34" charset="0"/>
                        </a:rPr>
                        <a:t>Coding issues present?</a:t>
                      </a:r>
                      <a:endParaRPr lang="en-GB" sz="20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No.</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Yes.</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2000" dirty="0">
                          <a:effectLst/>
                          <a:latin typeface="Trebuchet MS" panose="020B0603020202020204" pitchFamily="34" charset="0"/>
                        </a:rPr>
                        <a:t>Unsure.</a:t>
                      </a:r>
                      <a:endParaRPr lang="en-GB"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7339905"/>
                  </a:ext>
                </a:extLst>
              </a:tr>
            </a:tbl>
          </a:graphicData>
        </a:graphic>
      </p:graphicFrame>
    </p:spTree>
    <p:extLst>
      <p:ext uri="{BB962C8B-B14F-4D97-AF65-F5344CB8AC3E}">
        <p14:creationId xmlns:p14="http://schemas.microsoft.com/office/powerpoint/2010/main" val="15798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12DF97-359C-414A-9EE2-AA4EE5F4194F}"/>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42643465-B783-4238-B7AE-03F7EF47BA80}"/>
              </a:ext>
            </a:extLst>
          </p:cNvPr>
          <p:cNvSpPr>
            <a:spLocks noGrp="1"/>
          </p:cNvSpPr>
          <p:nvPr>
            <p:ph type="sldNum" sz="quarter" idx="12"/>
          </p:nvPr>
        </p:nvSpPr>
        <p:spPr/>
        <p:txBody>
          <a:bodyPr/>
          <a:lstStyle/>
          <a:p>
            <a:fld id="{D3344BA4-4677-4BD1-9EE6-117499FF2004}" type="slidenum">
              <a:rPr lang="en-GB" smtClean="0"/>
              <a:pPr/>
              <a:t>22</a:t>
            </a:fld>
            <a:endParaRPr lang="en-GB" dirty="0"/>
          </a:p>
        </p:txBody>
      </p:sp>
      <p:sp>
        <p:nvSpPr>
          <p:cNvPr id="5" name="TextBox 4">
            <a:extLst>
              <a:ext uri="{FF2B5EF4-FFF2-40B4-BE49-F238E27FC236}">
                <a16:creationId xmlns:a16="http://schemas.microsoft.com/office/drawing/2014/main" id="{BF47BB19-85AC-4474-B431-74A23501FBD7}"/>
              </a:ext>
            </a:extLst>
          </p:cNvPr>
          <p:cNvSpPr txBox="1"/>
          <p:nvPr/>
        </p:nvSpPr>
        <p:spPr>
          <a:xfrm>
            <a:off x="623887" y="765175"/>
            <a:ext cx="10944225" cy="523220"/>
          </a:xfrm>
          <a:prstGeom prst="rect">
            <a:avLst/>
          </a:prstGeom>
          <a:noFill/>
        </p:spPr>
        <p:txBody>
          <a:bodyPr wrap="square">
            <a:spAutoFit/>
          </a:bodyPr>
          <a:lstStyle/>
          <a:p>
            <a:pPr lvl="0"/>
            <a:r>
              <a:rPr lang="en-US" sz="2800" b="1" dirty="0">
                <a:latin typeface="Trebuchet MS" panose="020B0603020202020204" pitchFamily="34" charset="0"/>
              </a:rPr>
              <a:t>Different PDA diagnostic thresholds (Woods 2021).</a:t>
            </a:r>
          </a:p>
        </p:txBody>
      </p:sp>
      <p:sp>
        <p:nvSpPr>
          <p:cNvPr id="7" name="TextBox 6">
            <a:extLst>
              <a:ext uri="{FF2B5EF4-FFF2-40B4-BE49-F238E27FC236}">
                <a16:creationId xmlns:a16="http://schemas.microsoft.com/office/drawing/2014/main" id="{671DB797-178A-4B0D-ABD6-84177ED1FD5A}"/>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TIME TO PROFILE YOU.</a:t>
            </a:r>
          </a:p>
        </p:txBody>
      </p:sp>
      <p:pic>
        <p:nvPicPr>
          <p:cNvPr id="8" name="Picture 7">
            <a:extLst>
              <a:ext uri="{FF2B5EF4-FFF2-40B4-BE49-F238E27FC236}">
                <a16:creationId xmlns:a16="http://schemas.microsoft.com/office/drawing/2014/main" id="{C83DD8B3-49FE-4D33-BE5E-D3741ACD4D2B}"/>
              </a:ext>
            </a:extLst>
          </p:cNvPr>
          <p:cNvPicPr>
            <a:picLocks noChangeAspect="1"/>
          </p:cNvPicPr>
          <p:nvPr/>
        </p:nvPicPr>
        <p:blipFill>
          <a:blip r:embed="rId2"/>
          <a:stretch>
            <a:fillRect/>
          </a:stretch>
        </p:blipFill>
        <p:spPr>
          <a:xfrm>
            <a:off x="1982695" y="1297727"/>
            <a:ext cx="8226610" cy="4999694"/>
          </a:xfrm>
          <a:prstGeom prst="rect">
            <a:avLst/>
          </a:prstGeom>
        </p:spPr>
      </p:pic>
    </p:spTree>
    <p:extLst>
      <p:ext uri="{BB962C8B-B14F-4D97-AF65-F5344CB8AC3E}">
        <p14:creationId xmlns:p14="http://schemas.microsoft.com/office/powerpoint/2010/main" val="235442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23</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774506"/>
            <a:ext cx="10944224" cy="5693866"/>
          </a:xfrm>
          <a:prstGeom prst="rect">
            <a:avLst/>
          </a:prstGeom>
          <a:noFill/>
        </p:spPr>
        <p:txBody>
          <a:bodyPr wrap="square">
            <a:spAutoFit/>
          </a:bodyPr>
          <a:lstStyle/>
          <a:p>
            <a:pPr lvl="0"/>
            <a:r>
              <a:rPr lang="en-GB" sz="2800" b="1" dirty="0">
                <a:solidFill>
                  <a:prstClr val="black"/>
                </a:solidFill>
                <a:latin typeface="Trebuchet MS" panose="020B0603020202020204" pitchFamily="34" charset="0"/>
              </a:rPr>
              <a:t>Outlook PDA is a separate clustering of features from autism.</a:t>
            </a:r>
          </a:p>
          <a:p>
            <a:pPr lvl="0"/>
            <a:endParaRPr lang="en-GB" sz="2800" dirty="0">
              <a:solidFill>
                <a:prstClr val="black"/>
              </a:solidFill>
              <a:latin typeface="Trebuchet MS" panose="020B0603020202020204" pitchFamily="34" charset="0"/>
            </a:endParaRPr>
          </a:p>
          <a:p>
            <a:pPr lvl="0"/>
            <a:r>
              <a:rPr lang="en-GB" sz="2800" dirty="0">
                <a:solidFill>
                  <a:prstClr val="black"/>
                </a:solidFill>
                <a:latin typeface="Trebuchet MS" panose="020B0603020202020204" pitchFamily="34" charset="0"/>
              </a:rPr>
              <a:t>1) “</a:t>
            </a:r>
            <a:r>
              <a:rPr lang="en-US" sz="2800" i="1" dirty="0">
                <a:solidFill>
                  <a:prstClr val="black"/>
                </a:solidFill>
                <a:latin typeface="Trebuchet MS" panose="020B0603020202020204" pitchFamily="34" charset="0"/>
              </a:rPr>
              <a:t>Key features of a PDA profile</a:t>
            </a:r>
          </a:p>
          <a:p>
            <a:pPr lvl="0"/>
            <a:r>
              <a:rPr lang="en-US" sz="2800" i="1" dirty="0">
                <a:solidFill>
                  <a:prstClr val="black"/>
                </a:solidFill>
                <a:latin typeface="Trebuchet MS" panose="020B0603020202020204" pitchFamily="34" charset="0"/>
              </a:rPr>
              <a:t>a. Resists and avoids the ordinary demands of life</a:t>
            </a:r>
          </a:p>
          <a:p>
            <a:pPr lvl="0"/>
            <a:r>
              <a:rPr lang="en-US" sz="2800" i="1" dirty="0">
                <a:solidFill>
                  <a:prstClr val="black"/>
                </a:solidFill>
                <a:latin typeface="Trebuchet MS" panose="020B0603020202020204" pitchFamily="34" charset="0"/>
              </a:rPr>
              <a:t>b. Uses social strategies as part of the avoidance</a:t>
            </a:r>
          </a:p>
          <a:p>
            <a:pPr lvl="0"/>
            <a:r>
              <a:rPr lang="en-US" sz="2800" i="1" dirty="0">
                <a:solidFill>
                  <a:prstClr val="black"/>
                </a:solidFill>
                <a:latin typeface="Trebuchet MS" panose="020B0603020202020204" pitchFamily="34" charset="0"/>
              </a:rPr>
              <a:t>c. Appears sociable on the surface, but lacking depth in understanding</a:t>
            </a:r>
          </a:p>
          <a:p>
            <a:pPr lvl="0"/>
            <a:r>
              <a:rPr lang="en-US" sz="2800" i="1" dirty="0">
                <a:solidFill>
                  <a:prstClr val="black"/>
                </a:solidFill>
                <a:latin typeface="Trebuchet MS" panose="020B0603020202020204" pitchFamily="34" charset="0"/>
              </a:rPr>
              <a:t>d. Experiences excessive mood swings and impulsivity</a:t>
            </a:r>
          </a:p>
          <a:p>
            <a:pPr lvl="0"/>
            <a:r>
              <a:rPr lang="en-US" sz="2800" i="1" dirty="0">
                <a:solidFill>
                  <a:prstClr val="black"/>
                </a:solidFill>
                <a:latin typeface="Trebuchet MS" panose="020B0603020202020204" pitchFamily="34" charset="0"/>
              </a:rPr>
              <a:t>e. ‘Obsessive’ behaviour, often focused on other people</a:t>
            </a:r>
          </a:p>
          <a:p>
            <a:pPr lvl="0"/>
            <a:r>
              <a:rPr lang="en-US" sz="2800" i="1" dirty="0">
                <a:solidFill>
                  <a:prstClr val="black"/>
                </a:solidFill>
                <a:latin typeface="Trebuchet MS" panose="020B0603020202020204" pitchFamily="34" charset="0"/>
              </a:rPr>
              <a:t>f. Appears comfortable in role play and pretend, sometimes to an extreme extent (this feature is not always present)</a:t>
            </a:r>
            <a:r>
              <a:rPr lang="en-US" sz="2800" dirty="0">
                <a:solidFill>
                  <a:prstClr val="black"/>
                </a:solidFill>
                <a:latin typeface="Trebuchet MS" panose="020B0603020202020204" pitchFamily="34" charset="0"/>
              </a:rPr>
              <a:t>” (PDA Society 2022, p7).</a:t>
            </a:r>
          </a:p>
          <a:p>
            <a:pPr lvl="0"/>
            <a:r>
              <a:rPr lang="en-US" sz="2800" dirty="0">
                <a:solidFill>
                  <a:prstClr val="black"/>
                </a:solidFill>
                <a:latin typeface="Trebuchet MS" panose="020B0603020202020204" pitchFamily="34" charset="0"/>
              </a:rPr>
              <a:t>2) Need 5 of 6 traits.</a:t>
            </a:r>
            <a:endParaRPr lang="en-GB" sz="2800" dirty="0">
              <a:solidFill>
                <a:prstClr val="black"/>
              </a:solidFill>
              <a:latin typeface="Trebuchet MS" panose="020B0603020202020204" pitchFamily="34" charset="0"/>
            </a:endParaRP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BOB THE BUILDER’S PROFILE.</a:t>
            </a:r>
          </a:p>
        </p:txBody>
      </p:sp>
    </p:spTree>
    <p:extLst>
      <p:ext uri="{BB962C8B-B14F-4D97-AF65-F5344CB8AC3E}">
        <p14:creationId xmlns:p14="http://schemas.microsoft.com/office/powerpoint/2010/main" val="404190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24</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774506"/>
            <a:ext cx="10944224" cy="5693866"/>
          </a:xfrm>
          <a:prstGeom prst="rect">
            <a:avLst/>
          </a:prstGeom>
          <a:noFill/>
        </p:spPr>
        <p:txBody>
          <a:bodyPr wrap="square">
            <a:spAutoFit/>
          </a:bodyPr>
          <a:lstStyle/>
          <a:p>
            <a:pPr lvl="0"/>
            <a:r>
              <a:rPr lang="en-GB" sz="2600" b="1" dirty="0">
                <a:solidFill>
                  <a:prstClr val="black"/>
                </a:solidFill>
                <a:latin typeface="Trebuchet MS" panose="020B0603020202020204" pitchFamily="34" charset="0"/>
              </a:rPr>
              <a:t>Outlook PDA is a separate clustering of features from autism.</a:t>
            </a:r>
          </a:p>
          <a:p>
            <a:pPr lvl="0"/>
            <a:endParaRPr lang="en-GB" sz="2600" dirty="0">
              <a:solidFill>
                <a:prstClr val="black"/>
              </a:solidFill>
              <a:latin typeface="Trebuchet MS" panose="020B0603020202020204" pitchFamily="34" charset="0"/>
            </a:endParaRPr>
          </a:p>
          <a:p>
            <a:pPr lvl="0"/>
            <a:r>
              <a:rPr lang="en-GB" sz="2600" dirty="0">
                <a:solidFill>
                  <a:prstClr val="black"/>
                </a:solidFill>
                <a:latin typeface="Trebuchet MS" panose="020B0603020202020204" pitchFamily="34" charset="0"/>
              </a:rPr>
              <a:t>1) “</a:t>
            </a:r>
            <a:r>
              <a:rPr lang="en-US" sz="2600" b="1" i="1" dirty="0">
                <a:solidFill>
                  <a:prstClr val="black"/>
                </a:solidFill>
                <a:latin typeface="Trebuchet MS" panose="020B0603020202020204" pitchFamily="34" charset="0"/>
              </a:rPr>
              <a:t>PDA children are MORE likely</a:t>
            </a:r>
            <a:r>
              <a:rPr lang="en-US" sz="2600" i="1" dirty="0">
                <a:solidFill>
                  <a:prstClr val="black"/>
                </a:solidFill>
                <a:latin typeface="Trebuchet MS" panose="020B0603020202020204" pitchFamily="34" charset="0"/>
              </a:rPr>
              <a:t>:</a:t>
            </a:r>
          </a:p>
          <a:p>
            <a:pPr lvl="0"/>
            <a:r>
              <a:rPr lang="en-US" sz="2600" i="1" dirty="0">
                <a:solidFill>
                  <a:prstClr val="black"/>
                </a:solidFill>
                <a:latin typeface="Trebuchet MS" panose="020B0603020202020204" pitchFamily="34" charset="0"/>
              </a:rPr>
              <a:t>….to be female</a:t>
            </a:r>
          </a:p>
          <a:p>
            <a:pPr lvl="0"/>
            <a:r>
              <a:rPr lang="en-US" sz="2600" i="1" dirty="0">
                <a:solidFill>
                  <a:prstClr val="black"/>
                </a:solidFill>
                <a:latin typeface="Trebuchet MS" panose="020B0603020202020204" pitchFamily="34" charset="0"/>
              </a:rPr>
              <a:t>….to resist demands obsessively (100%)</a:t>
            </a:r>
          </a:p>
          <a:p>
            <a:pPr lvl="0"/>
            <a:r>
              <a:rPr lang="en-US" sz="2600" i="1" dirty="0">
                <a:solidFill>
                  <a:prstClr val="black"/>
                </a:solidFill>
                <a:latin typeface="Trebuchet MS" panose="020B0603020202020204" pitchFamily="34" charset="0"/>
              </a:rPr>
              <a:t>….to be socially manipulative (100% by age six)</a:t>
            </a:r>
          </a:p>
          <a:p>
            <a:pPr lvl="0"/>
            <a:r>
              <a:rPr lang="en-US" sz="2600" i="1" dirty="0">
                <a:solidFill>
                  <a:prstClr val="black"/>
                </a:solidFill>
                <a:latin typeface="Trebuchet MS" panose="020B0603020202020204" pitchFamily="34" charset="0"/>
              </a:rPr>
              <a:t>….to show normal eye contact</a:t>
            </a:r>
          </a:p>
          <a:p>
            <a:pPr lvl="0"/>
            <a:r>
              <a:rPr lang="en-US" sz="2600" i="1" dirty="0">
                <a:solidFill>
                  <a:prstClr val="black"/>
                </a:solidFill>
                <a:latin typeface="Trebuchet MS" panose="020B0603020202020204" pitchFamily="34" charset="0"/>
              </a:rPr>
              <a:t>….to show excessive lability of mood</a:t>
            </a:r>
          </a:p>
          <a:p>
            <a:pPr lvl="0"/>
            <a:r>
              <a:rPr lang="en-US" sz="2600" i="1" dirty="0">
                <a:solidFill>
                  <a:prstClr val="black"/>
                </a:solidFill>
                <a:latin typeface="Trebuchet MS" panose="020B0603020202020204" pitchFamily="34" charset="0"/>
              </a:rPr>
              <a:t>….to show social mimicry (includes gestures and personal style)</a:t>
            </a:r>
          </a:p>
          <a:p>
            <a:pPr lvl="0"/>
            <a:r>
              <a:rPr lang="en-US" sz="2600" i="1" dirty="0">
                <a:solidFill>
                  <a:prstClr val="black"/>
                </a:solidFill>
                <a:latin typeface="Trebuchet MS" panose="020B0603020202020204" pitchFamily="34" charset="0"/>
              </a:rPr>
              <a:t>….to show role play (more extended and complete than mimicry)</a:t>
            </a:r>
          </a:p>
          <a:p>
            <a:pPr lvl="0"/>
            <a:r>
              <a:rPr lang="en-US" sz="2600" i="1" dirty="0">
                <a:solidFill>
                  <a:prstClr val="black"/>
                </a:solidFill>
                <a:latin typeface="Trebuchet MS" panose="020B0603020202020204" pitchFamily="34" charset="0"/>
              </a:rPr>
              <a:t>….to show other types of symbolic play</a:t>
            </a:r>
            <a:r>
              <a:rPr lang="en-US" sz="2600" dirty="0">
                <a:solidFill>
                  <a:prstClr val="black"/>
                </a:solidFill>
                <a:latin typeface="Trebuchet MS" panose="020B0603020202020204" pitchFamily="34" charset="0"/>
              </a:rPr>
              <a:t>” (Newson et al 2003, Supplementary material).</a:t>
            </a:r>
          </a:p>
          <a:p>
            <a:pPr lvl="0"/>
            <a:r>
              <a:rPr lang="en-US" sz="2600" dirty="0">
                <a:solidFill>
                  <a:prstClr val="black"/>
                </a:solidFill>
                <a:latin typeface="Trebuchet MS" panose="020B0603020202020204" pitchFamily="34" charset="0"/>
              </a:rPr>
              <a:t>2) Only obsessive resistance of demands &amp; socially manipulative are universal. This is lower threshold “</a:t>
            </a:r>
            <a:r>
              <a:rPr lang="en-US" sz="2600" i="1" dirty="0">
                <a:solidFill>
                  <a:prstClr val="black"/>
                </a:solidFill>
                <a:latin typeface="Trebuchet MS" panose="020B0603020202020204" pitchFamily="34" charset="0"/>
              </a:rPr>
              <a:t>PDA Profile of ASD</a:t>
            </a:r>
            <a:r>
              <a:rPr lang="en-US" sz="2600" dirty="0">
                <a:solidFill>
                  <a:prstClr val="black"/>
                </a:solidFill>
                <a:latin typeface="Trebuchet MS" panose="020B0603020202020204" pitchFamily="34" charset="0"/>
              </a:rPr>
              <a:t>”.</a:t>
            </a:r>
            <a:endParaRPr lang="en-GB" sz="2600" dirty="0">
              <a:solidFill>
                <a:prstClr val="black"/>
              </a:solidFill>
              <a:latin typeface="Trebuchet MS" panose="020B0603020202020204" pitchFamily="34" charset="0"/>
            </a:endParaRP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BOB THE BUILDER’S PROFILE.</a:t>
            </a:r>
          </a:p>
        </p:txBody>
      </p:sp>
    </p:spTree>
    <p:extLst>
      <p:ext uri="{BB962C8B-B14F-4D97-AF65-F5344CB8AC3E}">
        <p14:creationId xmlns:p14="http://schemas.microsoft.com/office/powerpoint/2010/main" val="259014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7E49D5-F07C-B620-FD32-DF5DB945B62C}"/>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E27AC2B3-507B-32A7-E04C-E3934048CC87}"/>
              </a:ext>
            </a:extLst>
          </p:cNvPr>
          <p:cNvSpPr>
            <a:spLocks noGrp="1"/>
          </p:cNvSpPr>
          <p:nvPr>
            <p:ph type="sldNum" sz="quarter" idx="12"/>
          </p:nvPr>
        </p:nvSpPr>
        <p:spPr/>
        <p:txBody>
          <a:bodyPr/>
          <a:lstStyle/>
          <a:p>
            <a:fld id="{4B15BEE2-FF31-41EE-A100-D9A416F36DE1}" type="slidenum">
              <a:rPr lang="en-GB" smtClean="0"/>
              <a:pPr/>
              <a:t>25</a:t>
            </a:fld>
            <a:endParaRPr lang="en-GB" dirty="0"/>
          </a:p>
        </p:txBody>
      </p:sp>
      <p:sp>
        <p:nvSpPr>
          <p:cNvPr id="5" name="TextBox 4">
            <a:extLst>
              <a:ext uri="{FF2B5EF4-FFF2-40B4-BE49-F238E27FC236}">
                <a16:creationId xmlns:a16="http://schemas.microsoft.com/office/drawing/2014/main" id="{4F0C029F-813F-7EB2-4EBA-98364C852F08}"/>
              </a:ext>
            </a:extLst>
          </p:cNvPr>
          <p:cNvSpPr txBox="1"/>
          <p:nvPr/>
        </p:nvSpPr>
        <p:spPr>
          <a:xfrm>
            <a:off x="623888" y="241955"/>
            <a:ext cx="11017250"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EMPATHY DEFICITS?</a:t>
            </a:r>
          </a:p>
        </p:txBody>
      </p:sp>
      <p:sp>
        <p:nvSpPr>
          <p:cNvPr id="6" name="TextBox 5">
            <a:extLst>
              <a:ext uri="{FF2B5EF4-FFF2-40B4-BE49-F238E27FC236}">
                <a16:creationId xmlns:a16="http://schemas.microsoft.com/office/drawing/2014/main" id="{4E642574-1FDC-D990-2CE5-244DA1F10C61}"/>
              </a:ext>
            </a:extLst>
          </p:cNvPr>
          <p:cNvSpPr txBox="1"/>
          <p:nvPr/>
        </p:nvSpPr>
        <p:spPr>
          <a:xfrm>
            <a:off x="633219" y="774506"/>
            <a:ext cx="10944225" cy="5693866"/>
          </a:xfrm>
          <a:prstGeom prst="rect">
            <a:avLst/>
          </a:prstGeom>
          <a:noFill/>
        </p:spPr>
        <p:txBody>
          <a:bodyPr wrap="square" rtlCol="0">
            <a:spAutoFit/>
          </a:bodyPr>
          <a:lstStyle/>
          <a:p>
            <a:r>
              <a:rPr lang="en-GB" sz="2800" b="1" dirty="0">
                <a:latin typeface="Trebuchet MS" panose="020B0603020202020204" pitchFamily="34" charset="0"/>
              </a:rPr>
              <a:t>Empathising other’s difficulties &amp; rationale.</a:t>
            </a:r>
          </a:p>
          <a:p>
            <a:endParaRPr lang="en-GB" sz="2800" dirty="0">
              <a:latin typeface="Trebuchet MS" panose="020B0603020202020204" pitchFamily="34" charset="0"/>
            </a:endParaRPr>
          </a:p>
          <a:p>
            <a:pPr marL="51435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Equally contributors have noted that, with increased awareness, there has been some over-identification by other practitioners.</a:t>
            </a:r>
            <a:r>
              <a:rPr lang="en-US" sz="2800" dirty="0">
                <a:latin typeface="Trebuchet MS" panose="020B0603020202020204" pitchFamily="34" charset="0"/>
              </a:rPr>
              <a:t>” (PDA Society 2022, p1).</a:t>
            </a:r>
          </a:p>
          <a:p>
            <a:pPr marL="514350" indent="-514350">
              <a:buFontTx/>
              <a:buAutoNum type="arabicParenR"/>
            </a:pPr>
            <a:r>
              <a:rPr lang="en-US" sz="2800" dirty="0">
                <a:latin typeface="Trebuchet MS" panose="020B0603020202020204" pitchFamily="34" charset="0"/>
              </a:rPr>
              <a:t>There is a reason why clinician diagnosed PDA at lower thresholds, because there is a clinical need to in that situation…</a:t>
            </a:r>
          </a:p>
          <a:p>
            <a:pPr marL="514350" indent="-514350">
              <a:buAutoNum type="arabicParenR"/>
            </a:pPr>
            <a:r>
              <a:rPr lang="en-US" sz="2800" i="1" dirty="0">
                <a:latin typeface="Trebuchet MS" panose="020B0603020202020204" pitchFamily="34" charset="0"/>
              </a:rPr>
              <a:t>Will</a:t>
            </a:r>
            <a:r>
              <a:rPr lang="en-US" sz="2800" dirty="0">
                <a:latin typeface="Trebuchet MS" panose="020B0603020202020204" pitchFamily="34" charset="0"/>
              </a:rPr>
              <a:t> affect CYP’s &amp; others’ lives, irrespective of if twice per week, or every day per week.</a:t>
            </a:r>
          </a:p>
          <a:p>
            <a:pPr marL="51435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the disturbance causes clinically significant distress or impairment in social, occupational, or other important areas of functioning.</a:t>
            </a:r>
            <a:r>
              <a:rPr lang="en-US" sz="2800" dirty="0">
                <a:latin typeface="Trebuchet MS" panose="020B0603020202020204" pitchFamily="34" charset="0"/>
              </a:rPr>
              <a:t>“ (APA 2013, p21).</a:t>
            </a:r>
          </a:p>
        </p:txBody>
      </p:sp>
    </p:spTree>
    <p:extLst>
      <p:ext uri="{BB962C8B-B14F-4D97-AF65-F5344CB8AC3E}">
        <p14:creationId xmlns:p14="http://schemas.microsoft.com/office/powerpoint/2010/main" val="2497136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26</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8" y="847150"/>
            <a:ext cx="10944224" cy="5509200"/>
          </a:xfrm>
          <a:prstGeom prst="rect">
            <a:avLst/>
          </a:prstGeom>
          <a:noFill/>
        </p:spPr>
        <p:txBody>
          <a:bodyPr wrap="square">
            <a:spAutoFit/>
          </a:bodyPr>
          <a:lstStyle/>
          <a:p>
            <a:pPr lvl="0"/>
            <a:r>
              <a:rPr lang="en-GB" sz="2200" b="1" dirty="0">
                <a:latin typeface="Trebuchet MS" panose="020B0603020202020204" pitchFamily="34" charset="0"/>
              </a:rPr>
              <a:t>PDA as a form of Attachment Disorder.</a:t>
            </a:r>
          </a:p>
          <a:p>
            <a:pPr lvl="0"/>
            <a:endParaRPr lang="en-GB" sz="2200" dirty="0">
              <a:latin typeface="Trebuchet MS" panose="020B0603020202020204" pitchFamily="34" charset="0"/>
            </a:endParaRPr>
          </a:p>
          <a:p>
            <a:pPr marL="514350" indent="-514350">
              <a:buFontTx/>
              <a:buAutoNum type="arabicParenR"/>
            </a:pPr>
            <a:r>
              <a:rPr lang="en-US" sz="2200" dirty="0">
                <a:latin typeface="Trebuchet MS" panose="020B0603020202020204" pitchFamily="34" charset="0"/>
              </a:rPr>
              <a:t>“</a:t>
            </a:r>
            <a:r>
              <a:rPr lang="en-US" sz="2200" i="1" dirty="0">
                <a:latin typeface="Trebuchet MS" panose="020B0603020202020204" pitchFamily="34" charset="0"/>
              </a:rPr>
              <a:t>Since that time, there has been much debate between professionals as to whether this is indeed a separate condition or whether the behaviours found in PDA can be explained within other disorders such as attachment disorder or personality disorder or a female form of autism.</a:t>
            </a:r>
            <a:r>
              <a:rPr lang="en-US" sz="2200" dirty="0">
                <a:latin typeface="Trebuchet MS" panose="020B0603020202020204" pitchFamily="34" charset="0"/>
              </a:rPr>
              <a:t>” (Christie 2007, p3).</a:t>
            </a:r>
          </a:p>
          <a:p>
            <a:pPr marL="514350" indent="-514350">
              <a:buFontTx/>
              <a:buAutoNum type="arabicParenR"/>
            </a:pPr>
            <a:r>
              <a:rPr lang="en-US" sz="2200" dirty="0">
                <a:latin typeface="Trebuchet MS" panose="020B0603020202020204" pitchFamily="34" charset="0"/>
              </a:rPr>
              <a:t>“</a:t>
            </a:r>
            <a:r>
              <a:rPr lang="en-US" sz="2200" i="1" dirty="0">
                <a:latin typeface="Trebuchet MS" panose="020B0603020202020204" pitchFamily="34" charset="0"/>
              </a:rPr>
              <a:t>PDA describes a child who is primarily led by a need to avoid demands and control situations, struggles with social communication and relationships. However, these exact same characteristics could equally be used to describe a child with disordered attachment (NICE, 2015). Furthermore, research has shown that children with a diagnosed attachment disorder may be as impaired as autistic children in their social relatedness and language skills (Sadiq, et al., 2012), and one study found that the symptoms of ASD and attachment disorder can be comorbid (Giltaij, et al., 2015). Therefore, given that PDA is currently considered a form of ASD, it is fair to assume that a similar overlap in symptoms may exist between PDA and attachment disorders.</a:t>
            </a:r>
            <a:r>
              <a:rPr lang="en-US" sz="2200" dirty="0">
                <a:latin typeface="Trebuchet MS" panose="020B0603020202020204" pitchFamily="34" charset="0"/>
              </a:rPr>
              <a:t>” (McElroy 2016).</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A KLING-ON?</a:t>
            </a:r>
          </a:p>
        </p:txBody>
      </p:sp>
    </p:spTree>
    <p:extLst>
      <p:ext uri="{BB962C8B-B14F-4D97-AF65-F5344CB8AC3E}">
        <p14:creationId xmlns:p14="http://schemas.microsoft.com/office/powerpoint/2010/main" val="1391589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27</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8" y="999736"/>
            <a:ext cx="10944224" cy="5047536"/>
          </a:xfrm>
          <a:prstGeom prst="rect">
            <a:avLst/>
          </a:prstGeom>
          <a:noFill/>
        </p:spPr>
        <p:txBody>
          <a:bodyPr wrap="square">
            <a:spAutoFit/>
          </a:bodyPr>
          <a:lstStyle/>
          <a:p>
            <a:pPr lvl="0"/>
            <a:r>
              <a:rPr lang="en-GB" sz="2300" b="1" dirty="0">
                <a:latin typeface="Trebuchet MS" panose="020B0603020202020204" pitchFamily="34" charset="0"/>
              </a:rPr>
              <a:t>PDA as a form of Attachment Disorder continued.</a:t>
            </a:r>
          </a:p>
          <a:p>
            <a:pPr lvl="0"/>
            <a:endParaRPr lang="en-GB" sz="2300" dirty="0">
              <a:latin typeface="Trebuchet MS" panose="020B0603020202020204" pitchFamily="34" charset="0"/>
            </a:endParaRPr>
          </a:p>
          <a:p>
            <a:pPr marL="514350" indent="-514350">
              <a:buFontTx/>
              <a:buAutoNum type="arabicParenR"/>
            </a:pPr>
            <a:r>
              <a:rPr lang="en-US" sz="2300" dirty="0">
                <a:latin typeface="Trebuchet MS" panose="020B0603020202020204" pitchFamily="34" charset="0"/>
              </a:rPr>
              <a:t>“</a:t>
            </a:r>
            <a:r>
              <a:rPr lang="en-US" sz="2300" i="1" dirty="0">
                <a:latin typeface="Trebuchet MS" panose="020B0603020202020204" pitchFamily="34" charset="0"/>
              </a:rPr>
              <a:t>Resistance to the inclusion of PDA into the DSM being predicated on it being a false identification of a form of attachment disorder rather than having a neurological basis (PDA Contact Centre, 2012).</a:t>
            </a:r>
            <a:r>
              <a:rPr lang="en-US" sz="2300" dirty="0">
                <a:latin typeface="Trebuchet MS" panose="020B0603020202020204" pitchFamily="34" charset="0"/>
              </a:rPr>
              <a:t>” (Milton 2017, p30).</a:t>
            </a:r>
          </a:p>
          <a:p>
            <a:pPr marL="514350" indent="-514350">
              <a:buFontTx/>
              <a:buAutoNum type="arabicParenR"/>
            </a:pPr>
            <a:r>
              <a:rPr lang="en-US" sz="2300" dirty="0">
                <a:latin typeface="Trebuchet MS" panose="020B0603020202020204" pitchFamily="34" charset="0"/>
              </a:rPr>
              <a:t>“…</a:t>
            </a:r>
            <a:r>
              <a:rPr lang="en-US" sz="2300" i="1" dirty="0">
                <a:latin typeface="Trebuchet MS" panose="020B0603020202020204" pitchFamily="34" charset="0"/>
              </a:rPr>
              <a:t>There is simply not enough evidence to support a claim such as this, especially when there are similar traits associated with both developmental and attachment disorders. It is more than possible that autistic people can be traumatised by social relationships and by negating such factors as ever having a causative association with avoidance behaviours could be potentially negligent…</a:t>
            </a:r>
            <a:r>
              <a:rPr lang="en-US" sz="2300" dirty="0">
                <a:latin typeface="Trebuchet MS" panose="020B0603020202020204" pitchFamily="34" charset="0"/>
              </a:rPr>
              <a:t>” (Milton 2017, p33).</a:t>
            </a:r>
          </a:p>
          <a:p>
            <a:pPr marL="514350" indent="-514350">
              <a:buFontTx/>
              <a:buAutoNum type="arabicParenR"/>
            </a:pPr>
            <a:r>
              <a:rPr lang="en-US" sz="2300" dirty="0">
                <a:latin typeface="Trebuchet MS" panose="020B0603020202020204" pitchFamily="34" charset="0"/>
              </a:rPr>
              <a:t>“</a:t>
            </a:r>
            <a:r>
              <a:rPr lang="en-US" sz="2300" i="1" dirty="0">
                <a:latin typeface="Trebuchet MS" panose="020B0603020202020204" pitchFamily="34" charset="0"/>
              </a:rPr>
              <a:t>Those clinicians who feel it does warrant a separate diagnostic category feel it fits within the autism spectrum whereas others question whether it is better placed as an attachment disorder.</a:t>
            </a:r>
            <a:r>
              <a:rPr lang="en-US" sz="2300" dirty="0">
                <a:latin typeface="Trebuchet MS" panose="020B0603020202020204" pitchFamily="34" charset="0"/>
              </a:rPr>
              <a:t>” (Flackhill et al 2017, p65).</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A KLING-ON?</a:t>
            </a:r>
          </a:p>
        </p:txBody>
      </p:sp>
    </p:spTree>
    <p:extLst>
      <p:ext uri="{BB962C8B-B14F-4D97-AF65-F5344CB8AC3E}">
        <p14:creationId xmlns:p14="http://schemas.microsoft.com/office/powerpoint/2010/main" val="2986150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28</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8" y="779600"/>
            <a:ext cx="10944224" cy="5586145"/>
          </a:xfrm>
          <a:prstGeom prst="rect">
            <a:avLst/>
          </a:prstGeom>
          <a:noFill/>
        </p:spPr>
        <p:txBody>
          <a:bodyPr wrap="square">
            <a:spAutoFit/>
          </a:bodyPr>
          <a:lstStyle/>
          <a:p>
            <a:pPr lvl="0"/>
            <a:r>
              <a:rPr lang="en-GB" sz="2100" b="1" dirty="0">
                <a:latin typeface="Trebuchet MS" panose="020B0603020202020204" pitchFamily="34" charset="0"/>
              </a:rPr>
              <a:t>Examples of PDA is found in non-autistic persons.</a:t>
            </a:r>
          </a:p>
          <a:p>
            <a:pPr lvl="0"/>
            <a:endParaRPr lang="en-GB" sz="2100" dirty="0">
              <a:latin typeface="Trebuchet MS" panose="020B0603020202020204" pitchFamily="34" charset="0"/>
            </a:endParaRPr>
          </a:p>
          <a:p>
            <a:pPr marL="514350" indent="-514350">
              <a:buFontTx/>
              <a:buAutoNum type="arabicParenR"/>
            </a:pPr>
            <a:r>
              <a:rPr lang="en-US" sz="2100" dirty="0">
                <a:latin typeface="Trebuchet MS" panose="020B0603020202020204" pitchFamily="34" charset="0"/>
              </a:rPr>
              <a:t>“</a:t>
            </a:r>
            <a:r>
              <a:rPr lang="en-US" sz="2100" i="1" dirty="0">
                <a:latin typeface="Trebuchet MS" panose="020B0603020202020204" pitchFamily="34" charset="0"/>
              </a:rPr>
              <a:t>A “</a:t>
            </a:r>
            <a:r>
              <a:rPr lang="en-US" sz="2100" dirty="0">
                <a:latin typeface="Trebuchet MS" panose="020B0603020202020204" pitchFamily="34" charset="0"/>
              </a:rPr>
              <a:t>manipulative child</a:t>
            </a:r>
            <a:r>
              <a:rPr lang="en-US" sz="2100" i="1" dirty="0">
                <a:latin typeface="Trebuchet MS" panose="020B0603020202020204" pitchFamily="34" charset="0"/>
              </a:rPr>
              <a:t>” in the 1970s might get the label of Pathological Demand Avoidance Syndrome in the 2000s.</a:t>
            </a:r>
            <a:r>
              <a:rPr lang="en-US" sz="2100" dirty="0">
                <a:latin typeface="Trebuchet MS" panose="020B0603020202020204" pitchFamily="34" charset="0"/>
              </a:rPr>
              <a:t>” (Goodley 2011, p10).</a:t>
            </a:r>
          </a:p>
          <a:p>
            <a:pPr marL="514350" indent="-514350">
              <a:buFontTx/>
              <a:buAutoNum type="arabicParenR"/>
            </a:pPr>
            <a:r>
              <a:rPr lang="en-US" sz="2100" dirty="0">
                <a:latin typeface="Trebuchet MS" panose="020B0603020202020204" pitchFamily="34" charset="0"/>
              </a:rPr>
              <a:t>Chapter 5 study has one CYP with diagnosed with Attachment Disorder &amp; ADOS Score of 1 (O’Nions 2013, p226).</a:t>
            </a:r>
          </a:p>
          <a:p>
            <a:pPr marL="514350" indent="-514350">
              <a:buFontTx/>
              <a:buAutoNum type="arabicParenR"/>
            </a:pPr>
            <a:r>
              <a:rPr lang="en-US" sz="2100" dirty="0">
                <a:latin typeface="Trebuchet MS" panose="020B0603020202020204" pitchFamily="34" charset="0"/>
              </a:rPr>
              <a:t>Chapter 8 study has 23% of CYP diagnosed with PDA are non-autistic. (O’Nions 2013, p176).</a:t>
            </a:r>
          </a:p>
          <a:p>
            <a:pPr marL="514350" indent="-514350">
              <a:buFontTx/>
              <a:buAutoNum type="arabicParenR"/>
            </a:pPr>
            <a:r>
              <a:rPr lang="en-US" sz="2100" dirty="0">
                <a:latin typeface="Trebuchet MS" panose="020B0603020202020204" pitchFamily="34" charset="0"/>
              </a:rPr>
              <a:t>“</a:t>
            </a:r>
            <a:r>
              <a:rPr lang="en-US" sz="2100" i="1" dirty="0">
                <a:latin typeface="Trebuchet MS" panose="020B0603020202020204" pitchFamily="34" charset="0"/>
              </a:rPr>
              <a:t>As well as significant symptoms of PDA, the four children met criteria for a range of neurobehavioural disorders; all four had cognitive impairment (IQ &lt; 85) and met DSM-IV-TR criteria for ADHD. Three, in addition, met criteria for ASD…</a:t>
            </a:r>
            <a:r>
              <a:rPr lang="en-US" sz="2100" dirty="0">
                <a:latin typeface="Trebuchet MS" panose="020B0603020202020204" pitchFamily="34" charset="0"/>
              </a:rPr>
              <a:t>” (Reilly et al 2014, p3236).</a:t>
            </a:r>
          </a:p>
          <a:p>
            <a:pPr marL="514350" indent="-514350">
              <a:buFontTx/>
              <a:buAutoNum type="arabicParenR"/>
            </a:pPr>
            <a:r>
              <a:rPr lang="en-US" sz="2100" dirty="0">
                <a:latin typeface="Trebuchet MS" panose="020B0603020202020204" pitchFamily="34" charset="0"/>
              </a:rPr>
              <a:t>8 out of 11 (73%) CYP with PDA are non-autistic (Kaushik et al 2015, p8).</a:t>
            </a:r>
          </a:p>
          <a:p>
            <a:pPr marL="514350" indent="-514350">
              <a:buFontTx/>
              <a:buAutoNum type="arabicParenR"/>
            </a:pPr>
            <a:r>
              <a:rPr lang="en-US" sz="2100" dirty="0">
                <a:latin typeface="Trebuchet MS" panose="020B0603020202020204" pitchFamily="34" charset="0"/>
              </a:rPr>
              <a:t>“</a:t>
            </a:r>
            <a:r>
              <a:rPr lang="en-US" sz="2100" i="1" dirty="0">
                <a:latin typeface="Trebuchet MS" panose="020B0603020202020204" pitchFamily="34" charset="0"/>
              </a:rPr>
              <a:t>Pathological (or extreme) demand avoidance is a term sometimes applied to complex behaviours in children within— or beyond—autism spectrum disorder.</a:t>
            </a:r>
            <a:r>
              <a:rPr lang="en-US" sz="2100" dirty="0">
                <a:latin typeface="Trebuchet MS" panose="020B0603020202020204" pitchFamily="34" charset="0"/>
              </a:rPr>
              <a:t>” (Green et al 2018a, p455).</a:t>
            </a:r>
          </a:p>
          <a:p>
            <a:pPr marL="514350" indent="-514350">
              <a:buFontTx/>
              <a:buAutoNum type="arabicParenR"/>
            </a:pPr>
            <a:r>
              <a:rPr lang="en-US" sz="2100" dirty="0">
                <a:latin typeface="Trebuchet MS" panose="020B0603020202020204" pitchFamily="34" charset="0"/>
              </a:rPr>
              <a:t>7 out of 24 (29%) CYP with PDA are non-autistic (McFadzen 2020, p27).</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THEY ARE BREEDING LIKE RABBITS.</a:t>
            </a:r>
          </a:p>
        </p:txBody>
      </p:sp>
    </p:spTree>
    <p:extLst>
      <p:ext uri="{BB962C8B-B14F-4D97-AF65-F5344CB8AC3E}">
        <p14:creationId xmlns:p14="http://schemas.microsoft.com/office/powerpoint/2010/main" val="1509623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29</a:t>
            </a:fld>
            <a:endParaRPr lang="en-GB" dirty="0"/>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ROLEPLAYING A DIAGNOSTIC CATEGORY?</a:t>
            </a:r>
          </a:p>
        </p:txBody>
      </p:sp>
      <p:pic>
        <p:nvPicPr>
          <p:cNvPr id="1026" name="Picture 2" descr="Image">
            <a:extLst>
              <a:ext uri="{FF2B5EF4-FFF2-40B4-BE49-F238E27FC236}">
                <a16:creationId xmlns:a16="http://schemas.microsoft.com/office/drawing/2014/main" id="{06779CDD-2A31-A581-C895-F55DF74C3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59" y="774506"/>
            <a:ext cx="5766092" cy="55342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F7FAC1-0FE4-4AB7-2CB2-BBA20798EF3D}"/>
              </a:ext>
            </a:extLst>
          </p:cNvPr>
          <p:cNvSpPr txBox="1"/>
          <p:nvPr/>
        </p:nvSpPr>
        <p:spPr>
          <a:xfrm>
            <a:off x="6348413" y="2533650"/>
            <a:ext cx="3430069" cy="523220"/>
          </a:xfrm>
          <a:prstGeom prst="rect">
            <a:avLst/>
          </a:prstGeom>
          <a:noFill/>
        </p:spPr>
        <p:txBody>
          <a:bodyPr wrap="square" rtlCol="0">
            <a:spAutoFit/>
          </a:bodyPr>
          <a:lstStyle/>
          <a:p>
            <a:r>
              <a:rPr lang="en-GB" sz="2800" b="1" dirty="0">
                <a:latin typeface="Trebuchet MS" panose="020B0603020202020204" pitchFamily="34" charset="0"/>
              </a:rPr>
              <a:t>Newson 1996, p20.</a:t>
            </a:r>
          </a:p>
        </p:txBody>
      </p:sp>
    </p:spTree>
    <p:extLst>
      <p:ext uri="{BB962C8B-B14F-4D97-AF65-F5344CB8AC3E}">
        <p14:creationId xmlns:p14="http://schemas.microsoft.com/office/powerpoint/2010/main" val="326112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3</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1091747"/>
            <a:ext cx="10944224" cy="4832092"/>
          </a:xfrm>
          <a:prstGeom prst="rect">
            <a:avLst/>
          </a:prstGeom>
          <a:noFill/>
        </p:spPr>
        <p:txBody>
          <a:bodyPr wrap="square">
            <a:spAutoFit/>
          </a:bodyPr>
          <a:lstStyle/>
          <a:p>
            <a:pPr lvl="0"/>
            <a:r>
              <a:rPr lang="en-GB" sz="2800" b="1" dirty="0">
                <a:latin typeface="Trebuchet MS" panose="020B0603020202020204" pitchFamily="34" charset="0"/>
              </a:rPr>
              <a:t>My perspective.</a:t>
            </a:r>
          </a:p>
          <a:p>
            <a:pPr lvl="0"/>
            <a:endParaRPr lang="en-GB" sz="2800" dirty="0">
              <a:solidFill>
                <a:prstClr val="black"/>
              </a:solidFill>
              <a:latin typeface="Trebuchet MS" panose="020B0603020202020204" pitchFamily="34" charset="0"/>
            </a:endParaRPr>
          </a:p>
          <a:p>
            <a:pPr marL="514350" indent="-514350">
              <a:buAutoNum type="arabicParenR"/>
            </a:pPr>
            <a:r>
              <a:rPr lang="en-US" sz="2800" dirty="0">
                <a:solidFill>
                  <a:prstClr val="black"/>
                </a:solidFill>
                <a:latin typeface="Trebuchet MS" panose="020B0603020202020204" pitchFamily="34" charset="0"/>
              </a:rPr>
              <a:t>Diagnosed as autistic in 2012.</a:t>
            </a:r>
          </a:p>
          <a:p>
            <a:pPr marL="514350" indent="-514350">
              <a:buAutoNum type="arabicParenR"/>
            </a:pPr>
            <a:r>
              <a:rPr lang="en-US" sz="2800" dirty="0">
                <a:solidFill>
                  <a:prstClr val="black"/>
                </a:solidFill>
                <a:latin typeface="Trebuchet MS" panose="020B0603020202020204" pitchFamily="34" charset="0"/>
              </a:rPr>
              <a:t>Meets Newson’s PDA profile, is not emotionally attached to it.</a:t>
            </a:r>
          </a:p>
          <a:p>
            <a:pPr marL="514350" indent="-514350">
              <a:buAutoNum type="arabicParenR"/>
            </a:pPr>
            <a:r>
              <a:rPr lang="en-US" sz="2800" dirty="0">
                <a:solidFill>
                  <a:prstClr val="black"/>
                </a:solidFill>
                <a:latin typeface="Trebuchet MS" panose="020B0603020202020204" pitchFamily="34" charset="0"/>
              </a:rPr>
              <a:t>Presently, no-longer basing identity on diagnostic categories.</a:t>
            </a:r>
          </a:p>
          <a:p>
            <a:pPr marL="514350" indent="-514350">
              <a:buFontTx/>
              <a:buAutoNum type="arabicParenR"/>
            </a:pPr>
            <a:r>
              <a:rPr lang="en-US" sz="2800" dirty="0">
                <a:solidFill>
                  <a:prstClr val="black"/>
                </a:solidFill>
                <a:latin typeface="Trebuchet MS" panose="020B0603020202020204" pitchFamily="34" charset="0"/>
              </a:rPr>
              <a:t>Favours a transdiagnostic approach &amp; we should be aspiring to stop utilising Disorder based constructs in the future.</a:t>
            </a:r>
          </a:p>
          <a:p>
            <a:pPr marL="514350" indent="-514350">
              <a:buAutoNum type="arabicParenR"/>
            </a:pPr>
            <a:r>
              <a:rPr lang="en-US" sz="2800" dirty="0">
                <a:solidFill>
                  <a:prstClr val="black"/>
                </a:solidFill>
                <a:latin typeface="Trebuchet MS" panose="020B0603020202020204" pitchFamily="34" charset="0"/>
              </a:rPr>
              <a:t>Equally respects divergent views &amp; evidence to critically synthesise appropriate interpretations on PDA.</a:t>
            </a:r>
          </a:p>
          <a:p>
            <a:pPr marL="514350" indent="-514350">
              <a:buAutoNum type="arabicParenR"/>
            </a:pPr>
            <a:r>
              <a:rPr lang="en-US" sz="2800" dirty="0">
                <a:solidFill>
                  <a:prstClr val="black"/>
                </a:solidFill>
                <a:latin typeface="Trebuchet MS" panose="020B0603020202020204" pitchFamily="34" charset="0"/>
              </a:rPr>
              <a:t>PhD is investigating PDA &amp; part of CADS at LSBU.</a:t>
            </a:r>
          </a:p>
          <a:p>
            <a:pPr marL="514350" indent="-514350">
              <a:buAutoNum type="arabicParenR"/>
            </a:pPr>
            <a:r>
              <a:rPr lang="en-US" sz="2800" dirty="0">
                <a:solidFill>
                  <a:prstClr val="black"/>
                </a:solidFill>
                <a:latin typeface="Trebuchet MS" panose="020B0603020202020204" pitchFamily="34" charset="0"/>
              </a:rPr>
              <a:t>My interpretation of PDA &amp; its literature, others may disagree.</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PROFILING MYSELF.</a:t>
            </a:r>
          </a:p>
        </p:txBody>
      </p:sp>
    </p:spTree>
    <p:extLst>
      <p:ext uri="{BB962C8B-B14F-4D97-AF65-F5344CB8AC3E}">
        <p14:creationId xmlns:p14="http://schemas.microsoft.com/office/powerpoint/2010/main" val="1936215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30</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774506"/>
            <a:ext cx="10944224" cy="5693866"/>
          </a:xfrm>
          <a:prstGeom prst="rect">
            <a:avLst/>
          </a:prstGeom>
          <a:noFill/>
        </p:spPr>
        <p:txBody>
          <a:bodyPr wrap="square">
            <a:spAutoFit/>
          </a:bodyPr>
          <a:lstStyle/>
          <a:p>
            <a:pPr lvl="0"/>
            <a:r>
              <a:rPr lang="en-GB" sz="2800" b="1" dirty="0">
                <a:solidFill>
                  <a:prstClr val="black"/>
                </a:solidFill>
                <a:latin typeface="Trebuchet MS" panose="020B0603020202020204" pitchFamily="34" charset="0"/>
              </a:rPr>
              <a:t>Consistent doubts of constituent nature.</a:t>
            </a:r>
          </a:p>
          <a:p>
            <a:pPr lvl="0"/>
            <a:endParaRPr lang="en-GB" sz="2800" dirty="0">
              <a:solidFill>
                <a:prstClr val="black"/>
              </a:solidFill>
              <a:latin typeface="Trebuchet MS" panose="020B0603020202020204" pitchFamily="34" charset="0"/>
            </a:endParaRPr>
          </a:p>
          <a:p>
            <a:pPr marL="514350" lvl="0" indent="-514350">
              <a:buAutoNum type="arabicParenR"/>
            </a:pPr>
            <a:r>
              <a:rPr lang="en-GB" sz="2800" dirty="0">
                <a:solidFill>
                  <a:prstClr val="black"/>
                </a:solidFill>
                <a:latin typeface="Trebuchet MS" panose="020B0603020202020204" pitchFamily="34" charset="0"/>
              </a:rPr>
              <a:t>Newson’s descriptions indicate co-occurring </a:t>
            </a:r>
            <a:r>
              <a:rPr lang="en-US" sz="2800" dirty="0">
                <a:solidFill>
                  <a:prstClr val="black"/>
                </a:solidFill>
                <a:latin typeface="Trebuchet MS" panose="020B0603020202020204" pitchFamily="34" charset="0"/>
              </a:rPr>
              <a:t>difficulties, e.g., ADHD, anxiety disorder of childhood, ODD (Garralda 2003).</a:t>
            </a:r>
          </a:p>
          <a:p>
            <a:pPr marL="514350" lvl="0" indent="-514350">
              <a:buAutoNum type="arabicParenR"/>
            </a:pPr>
            <a:r>
              <a:rPr lang="en-US" sz="2800" dirty="0">
                <a:solidFill>
                  <a:prstClr val="black"/>
                </a:solidFill>
                <a:latin typeface="Trebuchet MS" panose="020B0603020202020204" pitchFamily="34" charset="0"/>
              </a:rPr>
              <a:t>Maybe a “</a:t>
            </a:r>
            <a:r>
              <a:rPr lang="en-US" sz="2800" i="1" dirty="0">
                <a:solidFill>
                  <a:prstClr val="black"/>
                </a:solidFill>
                <a:latin typeface="Trebuchet MS" panose="020B0603020202020204" pitchFamily="34" charset="0"/>
              </a:rPr>
              <a:t>double-hit</a:t>
            </a:r>
            <a:r>
              <a:rPr lang="en-US" sz="2800" dirty="0">
                <a:solidFill>
                  <a:prstClr val="black"/>
                </a:solidFill>
                <a:latin typeface="Trebuchet MS" panose="020B0603020202020204" pitchFamily="34" charset="0"/>
              </a:rPr>
              <a:t>”, potentially caused by psychopathic tendencies, instead of autism (Wing et al 2011).</a:t>
            </a:r>
          </a:p>
          <a:p>
            <a:pPr marL="514350" lvl="0" indent="-514350">
              <a:buAutoNum type="arabicParenR"/>
            </a:pPr>
            <a:r>
              <a:rPr lang="en-US" sz="2800" dirty="0">
                <a:solidFill>
                  <a:prstClr val="black"/>
                </a:solidFill>
                <a:latin typeface="Trebuchet MS" panose="020B0603020202020204" pitchFamily="34" charset="0"/>
              </a:rPr>
              <a:t>How well do co-occurring difficulties, like ADHD, SAD &amp; ODD describe component features of PDA? (Green et al 2018a).</a:t>
            </a:r>
          </a:p>
          <a:p>
            <a:pPr marL="514350" lvl="0" indent="-514350">
              <a:buAutoNum type="arabicParenR"/>
            </a:pPr>
            <a:r>
              <a:rPr lang="en-US" sz="2800" dirty="0">
                <a:solidFill>
                  <a:prstClr val="black"/>
                </a:solidFill>
                <a:latin typeface="Trebuchet MS" panose="020B0603020202020204" pitchFamily="34" charset="0"/>
              </a:rPr>
              <a:t>“</a:t>
            </a:r>
            <a:r>
              <a:rPr lang="en-US" sz="2800" i="1" dirty="0">
                <a:solidFill>
                  <a:prstClr val="black"/>
                </a:solidFill>
                <a:latin typeface="Trebuchet MS" panose="020B0603020202020204" pitchFamily="34" charset="0"/>
              </a:rPr>
              <a:t>Disagreement remains about whether pathological demand avoidance should be recognised as a distinct diagnosis. Some topic experts considered that appropriate recognition of coexisting conditions and individualised management strategies are sufficient.</a:t>
            </a:r>
            <a:r>
              <a:rPr lang="en-US" sz="2800" dirty="0">
                <a:solidFill>
                  <a:prstClr val="black"/>
                </a:solidFill>
                <a:latin typeface="Trebuchet MS" panose="020B0603020202020204" pitchFamily="34" charset="0"/>
              </a:rPr>
              <a:t>” (NICE 2021a, p47).</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ROLEPLAYING A DIAGNOSTIC CATEGORY?</a:t>
            </a:r>
          </a:p>
        </p:txBody>
      </p:sp>
    </p:spTree>
    <p:extLst>
      <p:ext uri="{BB962C8B-B14F-4D97-AF65-F5344CB8AC3E}">
        <p14:creationId xmlns:p14="http://schemas.microsoft.com/office/powerpoint/2010/main" val="1181352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31</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929273"/>
            <a:ext cx="10944224" cy="5262979"/>
          </a:xfrm>
          <a:prstGeom prst="rect">
            <a:avLst/>
          </a:prstGeom>
          <a:noFill/>
        </p:spPr>
        <p:txBody>
          <a:bodyPr wrap="square">
            <a:spAutoFit/>
          </a:bodyPr>
          <a:lstStyle/>
          <a:p>
            <a:pPr lvl="0"/>
            <a:r>
              <a:rPr lang="en-US" sz="2800" b="1" dirty="0">
                <a:latin typeface="Trebuchet MS" panose="020B0603020202020204" pitchFamily="34" charset="0"/>
              </a:rPr>
              <a:t>NICE Position on PDA.</a:t>
            </a:r>
          </a:p>
          <a:p>
            <a:pPr lvl="0"/>
            <a:endParaRPr lang="en-US" sz="2800" dirty="0">
              <a:latin typeface="Trebuchet MS" panose="020B0603020202020204" pitchFamily="34" charset="0"/>
            </a:endParaRPr>
          </a:p>
          <a:p>
            <a:pPr marL="514350" lvl="0" indent="-514350">
              <a:buAutoNum type="arabicParenR"/>
            </a:pPr>
            <a:r>
              <a:rPr lang="en-US" sz="2800" dirty="0">
                <a:latin typeface="Trebuchet MS" panose="020B0603020202020204" pitchFamily="34" charset="0"/>
              </a:rPr>
              <a:t>Three NICE autism guidelines.</a:t>
            </a:r>
          </a:p>
          <a:p>
            <a:pPr marL="514350" lvl="0" indent="-514350">
              <a:buAutoNum type="arabicParenR"/>
            </a:pPr>
            <a:r>
              <a:rPr lang="en-US" sz="2800" dirty="0">
                <a:latin typeface="Trebuchet MS" panose="020B0603020202020204" pitchFamily="34" charset="0"/>
              </a:rPr>
              <a:t>PDA only mentioned in CG128, diagnosing autism in CYP…</a:t>
            </a:r>
          </a:p>
          <a:p>
            <a:pPr marL="514350" lvl="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Pathological demand avoidance (PDA) has been described as a particular subgroup of autism with passive early onset, obsessive behaviours which are often person focussed with superficial social skills in whom the most striking feature is refusal to comply (excessive demand avoidance) even to events which the child enjoys. </a:t>
            </a:r>
            <a:r>
              <a:rPr lang="en-US" sz="2800" b="1" i="1" u="sng" dirty="0">
                <a:latin typeface="Trebuchet MS" panose="020B0603020202020204" pitchFamily="34" charset="0"/>
              </a:rPr>
              <a:t>This oppositional behaviour can also be described as ODD</a:t>
            </a:r>
            <a:r>
              <a:rPr lang="en-US" sz="2800" dirty="0">
                <a:latin typeface="Trebuchet MS" panose="020B0603020202020204" pitchFamily="34" charset="0"/>
              </a:rPr>
              <a:t>.(emphasis added by speaker)” (NICE 2021b, pp.288-289).</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US" sz="2800" b="1" dirty="0">
                <a:solidFill>
                  <a:srgbClr val="C00000"/>
                </a:solidFill>
                <a:latin typeface="Trebuchet MS" panose="020B0603020202020204" pitchFamily="34" charset="0"/>
              </a:rPr>
              <a:t>U</a:t>
            </a:r>
            <a:r>
              <a:rPr lang="en-GB" sz="2800" b="1" dirty="0">
                <a:solidFill>
                  <a:srgbClr val="C00000"/>
                </a:solidFill>
                <a:latin typeface="Trebuchet MS" panose="020B0603020202020204" pitchFamily="34" charset="0"/>
              </a:rPr>
              <a:t>NCOMFORTABLE PRETENCE.</a:t>
            </a:r>
          </a:p>
        </p:txBody>
      </p:sp>
    </p:spTree>
    <p:extLst>
      <p:ext uri="{BB962C8B-B14F-4D97-AF65-F5344CB8AC3E}">
        <p14:creationId xmlns:p14="http://schemas.microsoft.com/office/powerpoint/2010/main" val="3237156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32</a:t>
            </a:fld>
            <a:endParaRPr lang="en-GB" dirty="0"/>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ROLEPLAYING A DIAGNOSTIC CATEGORY?</a:t>
            </a:r>
          </a:p>
        </p:txBody>
      </p:sp>
      <p:sp>
        <p:nvSpPr>
          <p:cNvPr id="6" name="TextBox 5">
            <a:extLst>
              <a:ext uri="{FF2B5EF4-FFF2-40B4-BE49-F238E27FC236}">
                <a16:creationId xmlns:a16="http://schemas.microsoft.com/office/drawing/2014/main" id="{D7D14E6A-7A62-D0C6-B0B2-88817CC6C5D9}"/>
              </a:ext>
            </a:extLst>
          </p:cNvPr>
          <p:cNvSpPr txBox="1"/>
          <p:nvPr/>
        </p:nvSpPr>
        <p:spPr>
          <a:xfrm>
            <a:off x="633219" y="774506"/>
            <a:ext cx="10934894" cy="5586145"/>
          </a:xfrm>
          <a:prstGeom prst="rect">
            <a:avLst/>
          </a:prstGeom>
          <a:noFill/>
        </p:spPr>
        <p:txBody>
          <a:bodyPr wrap="square">
            <a:spAutoFit/>
          </a:bodyPr>
          <a:lstStyle/>
          <a:p>
            <a:r>
              <a:rPr lang="en-US" sz="1700" b="1" dirty="0">
                <a:latin typeface="Trebuchet MS" panose="020B0603020202020204" pitchFamily="34" charset="0"/>
              </a:rPr>
              <a:t>PDA tool question or sub-question denoting intent/ manipulative (Woods 2022, p70).</a:t>
            </a:r>
          </a:p>
          <a:p>
            <a:endParaRPr lang="en-US" sz="1700" dirty="0">
              <a:latin typeface="Trebuchet MS" panose="020B0603020202020204" pitchFamily="34" charset="0"/>
            </a:endParaRPr>
          </a:p>
          <a:p>
            <a:r>
              <a:rPr lang="en-US" sz="1700" dirty="0">
                <a:latin typeface="Trebuchet MS" panose="020B0603020202020204" pitchFamily="34" charset="0"/>
              </a:rPr>
              <a:t>1)	Good at getting round others and making them do as s/he wants.</a:t>
            </a:r>
          </a:p>
          <a:p>
            <a:r>
              <a:rPr lang="en-US" sz="1700" dirty="0">
                <a:latin typeface="Trebuchet MS" panose="020B0603020202020204" pitchFamily="34" charset="0"/>
              </a:rPr>
              <a:t>2)	I blame or target a particular person/persons.</a:t>
            </a:r>
          </a:p>
          <a:p>
            <a:r>
              <a:rPr lang="en-US" sz="1700" dirty="0">
                <a:latin typeface="Trebuchet MS" panose="020B0603020202020204" pitchFamily="34" charset="0"/>
              </a:rPr>
              <a:t>3)	Does A harass other people? (e.g. writing threatening letters, making verbal threats, stalking, untrue accusations of sexual abuse).</a:t>
            </a:r>
          </a:p>
          <a:p>
            <a:r>
              <a:rPr lang="en-US" sz="1700" dirty="0">
                <a:latin typeface="Trebuchet MS" panose="020B0603020202020204" pitchFamily="34" charset="0"/>
              </a:rPr>
              <a:t>4)	Does A frequently tease, bully, refuse to take turns, make trouble.</a:t>
            </a:r>
          </a:p>
          <a:p>
            <a:r>
              <a:rPr lang="en-US" sz="1700" dirty="0">
                <a:latin typeface="Trebuchet MS" panose="020B0603020202020204" pitchFamily="34" charset="0"/>
              </a:rPr>
              <a:t>5)	Socially shocking behaviour with deliberate intent</a:t>
            </a:r>
          </a:p>
          <a:p>
            <a:r>
              <a:rPr lang="en-US" sz="1700" dirty="0">
                <a:latin typeface="Trebuchet MS" panose="020B0603020202020204" pitchFamily="34" charset="0"/>
              </a:rPr>
              <a:t>6)	Lies, cheats, steals, fantasises, causing distress to others.</a:t>
            </a:r>
          </a:p>
          <a:p>
            <a:r>
              <a:rPr lang="en-US" sz="1700" dirty="0">
                <a:latin typeface="Trebuchet MS" panose="020B0603020202020204" pitchFamily="34" charset="0"/>
              </a:rPr>
              <a:t>7)	Would you describe A as good at getting round others and making them do as s/he wants, or playing people off against each other?</a:t>
            </a:r>
          </a:p>
          <a:p>
            <a:r>
              <a:rPr lang="en-US" sz="1700" dirty="0">
                <a:latin typeface="Trebuchet MS" panose="020B0603020202020204" pitchFamily="34" charset="0"/>
              </a:rPr>
              <a:t>8)	What strategies does A use to get out of things? Are these strategies targeted at a particular person?</a:t>
            </a:r>
          </a:p>
          <a:p>
            <a:r>
              <a:rPr lang="en-US" sz="1700" dirty="0">
                <a:latin typeface="Trebuchet MS" panose="020B0603020202020204" pitchFamily="34" charset="0"/>
              </a:rPr>
              <a:t>o Distracting (e.g. asking questions)</a:t>
            </a:r>
          </a:p>
          <a:p>
            <a:r>
              <a:rPr lang="en-US" sz="1700" dirty="0">
                <a:latin typeface="Trebuchet MS" panose="020B0603020202020204" pitchFamily="34" charset="0"/>
              </a:rPr>
              <a:t>o Apologising and making excuses</a:t>
            </a:r>
          </a:p>
          <a:p>
            <a:r>
              <a:rPr lang="en-US" sz="1700" dirty="0">
                <a:latin typeface="Trebuchet MS" panose="020B0603020202020204" pitchFamily="34" charset="0"/>
              </a:rPr>
              <a:t>o Withdrawing into role play or toy play</a:t>
            </a:r>
          </a:p>
          <a:p>
            <a:r>
              <a:rPr lang="en-US" sz="1700" dirty="0">
                <a:latin typeface="Trebuchet MS" panose="020B0603020202020204" pitchFamily="34" charset="0"/>
              </a:rPr>
              <a:t>o Charm</a:t>
            </a:r>
          </a:p>
          <a:p>
            <a:r>
              <a:rPr lang="en-US" sz="1700" dirty="0">
                <a:latin typeface="Trebuchet MS" panose="020B0603020202020204" pitchFamily="34" charset="0"/>
              </a:rPr>
              <a:t>o Passively (e.g. selective mutism)</a:t>
            </a:r>
          </a:p>
          <a:p>
            <a:r>
              <a:rPr lang="en-US" sz="1700" dirty="0">
                <a:latin typeface="Trebuchet MS" panose="020B0603020202020204" pitchFamily="34" charset="0"/>
              </a:rPr>
              <a:t>o Other</a:t>
            </a:r>
          </a:p>
          <a:p>
            <a:r>
              <a:rPr lang="en-US" sz="1700" dirty="0">
                <a:latin typeface="Trebuchet MS" panose="020B0603020202020204" pitchFamily="34" charset="0"/>
              </a:rPr>
              <a:t>9)	Does A ever threaten to hurt him/herself, or do things to hurt him/herself?</a:t>
            </a:r>
          </a:p>
          <a:p>
            <a:r>
              <a:rPr lang="en-US" sz="1700" dirty="0">
                <a:latin typeface="Trebuchet MS" panose="020B0603020202020204" pitchFamily="34" charset="0"/>
              </a:rPr>
              <a:t>10)	Is this behaviour impulsive, or does A do it on purpose to show s/he is in control, cause distress or get attention?</a:t>
            </a:r>
          </a:p>
        </p:txBody>
      </p:sp>
    </p:spTree>
    <p:extLst>
      <p:ext uri="{BB962C8B-B14F-4D97-AF65-F5344CB8AC3E}">
        <p14:creationId xmlns:p14="http://schemas.microsoft.com/office/powerpoint/2010/main" val="33875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7E49D5-F07C-B620-FD32-DF5DB945B62C}"/>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E27AC2B3-507B-32A7-E04C-E3934048CC87}"/>
              </a:ext>
            </a:extLst>
          </p:cNvPr>
          <p:cNvSpPr>
            <a:spLocks noGrp="1"/>
          </p:cNvSpPr>
          <p:nvPr>
            <p:ph type="sldNum" sz="quarter" idx="12"/>
          </p:nvPr>
        </p:nvSpPr>
        <p:spPr/>
        <p:txBody>
          <a:bodyPr/>
          <a:lstStyle/>
          <a:p>
            <a:fld id="{4B15BEE2-FF31-41EE-A100-D9A416F36DE1}" type="slidenum">
              <a:rPr lang="en-GB" smtClean="0"/>
              <a:pPr/>
              <a:t>33</a:t>
            </a:fld>
            <a:endParaRPr lang="en-GB" dirty="0"/>
          </a:p>
        </p:txBody>
      </p:sp>
      <p:sp>
        <p:nvSpPr>
          <p:cNvPr id="5" name="TextBox 4">
            <a:extLst>
              <a:ext uri="{FF2B5EF4-FFF2-40B4-BE49-F238E27FC236}">
                <a16:creationId xmlns:a16="http://schemas.microsoft.com/office/drawing/2014/main" id="{4F0C029F-813F-7EB2-4EBA-98364C852F08}"/>
              </a:ext>
            </a:extLst>
          </p:cNvPr>
          <p:cNvSpPr txBox="1"/>
          <p:nvPr/>
        </p:nvSpPr>
        <p:spPr>
          <a:xfrm>
            <a:off x="623888" y="241955"/>
            <a:ext cx="11017250"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EMPATHY DEFICITS?</a:t>
            </a:r>
          </a:p>
        </p:txBody>
      </p:sp>
      <p:sp>
        <p:nvSpPr>
          <p:cNvPr id="6" name="TextBox 5">
            <a:extLst>
              <a:ext uri="{FF2B5EF4-FFF2-40B4-BE49-F238E27FC236}">
                <a16:creationId xmlns:a16="http://schemas.microsoft.com/office/drawing/2014/main" id="{4E642574-1FDC-D990-2CE5-244DA1F10C61}"/>
              </a:ext>
            </a:extLst>
          </p:cNvPr>
          <p:cNvSpPr txBox="1"/>
          <p:nvPr/>
        </p:nvSpPr>
        <p:spPr>
          <a:xfrm>
            <a:off x="623888" y="765175"/>
            <a:ext cx="10944225" cy="5632311"/>
          </a:xfrm>
          <a:prstGeom prst="rect">
            <a:avLst/>
          </a:prstGeom>
          <a:noFill/>
        </p:spPr>
        <p:txBody>
          <a:bodyPr wrap="square" rtlCol="0">
            <a:spAutoFit/>
          </a:bodyPr>
          <a:lstStyle/>
          <a:p>
            <a:r>
              <a:rPr lang="en-GB" sz="2400" b="1" dirty="0">
                <a:latin typeface="Trebuchet MS" panose="020B0603020202020204" pitchFamily="34" charset="0"/>
              </a:rPr>
              <a:t>PDA is constructed from problematic behaviours.</a:t>
            </a:r>
            <a:endParaRPr lang="en-GB" sz="2400" dirty="0">
              <a:latin typeface="Trebuchet MS" panose="020B0603020202020204" pitchFamily="34" charset="0"/>
            </a:endParaRPr>
          </a:p>
          <a:p>
            <a:pPr marL="514350" indent="-514350">
              <a:buAutoNum type="arabicParenR"/>
            </a:pPr>
            <a:r>
              <a:rPr lang="en-US" sz="2400" dirty="0">
                <a:latin typeface="Trebuchet MS" panose="020B0603020202020204" pitchFamily="34" charset="0"/>
              </a:rPr>
              <a:t>11 Revised PDA DISCO Items (O’Nions et al 2016a, supplementary material):</a:t>
            </a:r>
          </a:p>
          <a:p>
            <a:pPr marL="514350" indent="-514350">
              <a:buAutoNum type="arabicParenR"/>
            </a:pPr>
            <a:r>
              <a:rPr lang="en-US" sz="2400" dirty="0">
                <a:latin typeface="Trebuchet MS" panose="020B0603020202020204" pitchFamily="34" charset="0"/>
              </a:rPr>
              <a:t>“</a:t>
            </a:r>
            <a:r>
              <a:rPr lang="en-US" sz="2400" i="1" dirty="0">
                <a:latin typeface="Trebuchet MS" panose="020B0603020202020204" pitchFamily="34" charset="0"/>
              </a:rPr>
              <a:t>…tantrums, scratches, bites, kicks or passively resists…</a:t>
            </a:r>
            <a:br>
              <a:rPr lang="en-US" sz="2400" i="1" dirty="0">
                <a:latin typeface="Trebuchet MS" panose="020B0603020202020204" pitchFamily="34" charset="0"/>
              </a:rPr>
            </a:br>
            <a:r>
              <a:rPr lang="en-US" sz="2400" i="1" dirty="0">
                <a:latin typeface="Trebuchet MS" panose="020B0603020202020204" pitchFamily="34" charset="0"/>
              </a:rPr>
              <a:t>…runs away, hides, removes clothes, uses doll or puppet to make excuse. If all else fails, screams, hits, kicks in a panic…</a:t>
            </a:r>
            <a:br>
              <a:rPr lang="en-US" sz="2400" i="1" dirty="0">
                <a:latin typeface="Trebuchet MS" panose="020B0603020202020204" pitchFamily="34" charset="0"/>
              </a:rPr>
            </a:br>
            <a:r>
              <a:rPr lang="en-US" sz="2400" i="1" dirty="0">
                <a:latin typeface="Trebuchet MS" panose="020B0603020202020204" pitchFamily="34" charset="0"/>
              </a:rPr>
              <a:t>…tearing up another person’s work, pulling off someone’s spectacles, taking pants down and urinating on floor, injuring someone else’s pet animal…</a:t>
            </a:r>
            <a:br>
              <a:rPr lang="en-US" sz="2400" i="1" dirty="0">
                <a:latin typeface="Trebuchet MS" panose="020B0603020202020204" pitchFamily="34" charset="0"/>
              </a:rPr>
            </a:br>
            <a:r>
              <a:rPr lang="en-US" sz="2400" i="1" dirty="0">
                <a:latin typeface="Trebuchet MS" panose="020B0603020202020204" pitchFamily="34" charset="0"/>
              </a:rPr>
              <a:t>…lie, or cheat, or steal…</a:t>
            </a:r>
            <a:br>
              <a:rPr lang="en-US" sz="2400" i="1" dirty="0">
                <a:latin typeface="Trebuchet MS" panose="020B0603020202020204" pitchFamily="34" charset="0"/>
              </a:rPr>
            </a:br>
            <a:r>
              <a:rPr lang="en-US" sz="2400" i="1" dirty="0">
                <a:latin typeface="Trebuchet MS" panose="020B0603020202020204" pitchFamily="34" charset="0"/>
              </a:rPr>
              <a:t>…‘I hate you’ in a sweet voice while hugging. May hug others too long and too hard…</a:t>
            </a:r>
            <a:br>
              <a:rPr lang="en-US" sz="2400" i="1" dirty="0">
                <a:latin typeface="Trebuchet MS" panose="020B0603020202020204" pitchFamily="34" charset="0"/>
              </a:rPr>
            </a:br>
            <a:r>
              <a:rPr lang="en-US" sz="2400" i="1" dirty="0">
                <a:latin typeface="Trebuchet MS" panose="020B0603020202020204" pitchFamily="34" charset="0"/>
              </a:rPr>
              <a:t>…frequently tease, bully, refuse to take turns, make trouble…</a:t>
            </a:r>
            <a:br>
              <a:rPr lang="en-US" sz="2400" i="1" dirty="0">
                <a:latin typeface="Trebuchet MS" panose="020B0603020202020204" pitchFamily="34" charset="0"/>
              </a:rPr>
            </a:br>
            <a:r>
              <a:rPr lang="en-US" sz="2400" i="1" dirty="0">
                <a:latin typeface="Trebuchet MS" panose="020B0603020202020204" pitchFamily="34" charset="0"/>
              </a:rPr>
              <a:t>…writing threatening letters, making verbal threats, stalking, untrue accusations of sexual abuse</a:t>
            </a:r>
            <a:r>
              <a:rPr lang="en-GB" sz="2400" i="1" dirty="0">
                <a:latin typeface="Trebuchet MS" panose="020B0603020202020204" pitchFamily="34" charset="0"/>
              </a:rPr>
              <a:t>.</a:t>
            </a:r>
            <a:r>
              <a:rPr lang="en-GB" sz="2400" dirty="0">
                <a:latin typeface="Trebuchet MS" panose="020B0603020202020204" pitchFamily="34" charset="0"/>
              </a:rPr>
              <a:t>”</a:t>
            </a:r>
            <a:endParaRPr lang="en-US" sz="2400" dirty="0">
              <a:latin typeface="Trebuchet MS" panose="020B0603020202020204" pitchFamily="34" charset="0"/>
            </a:endParaRPr>
          </a:p>
        </p:txBody>
      </p:sp>
    </p:spTree>
    <p:extLst>
      <p:ext uri="{BB962C8B-B14F-4D97-AF65-F5344CB8AC3E}">
        <p14:creationId xmlns:p14="http://schemas.microsoft.com/office/powerpoint/2010/main" val="169839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34</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905132"/>
            <a:ext cx="10944224" cy="5262979"/>
          </a:xfrm>
          <a:prstGeom prst="rect">
            <a:avLst/>
          </a:prstGeom>
          <a:noFill/>
        </p:spPr>
        <p:txBody>
          <a:bodyPr wrap="square">
            <a:spAutoFit/>
          </a:bodyPr>
          <a:lstStyle/>
          <a:p>
            <a:pPr lvl="0"/>
            <a:r>
              <a:rPr lang="en-GB" sz="2800" b="1" dirty="0">
                <a:solidFill>
                  <a:prstClr val="black"/>
                </a:solidFill>
                <a:latin typeface="Trebuchet MS" panose="020B0603020202020204" pitchFamily="34" charset="0"/>
              </a:rPr>
              <a:t>Examples of studies indicating is a pseudo-syndrome.</a:t>
            </a:r>
          </a:p>
          <a:p>
            <a:pPr lvl="0"/>
            <a:endParaRPr lang="en-GB" sz="2800" dirty="0">
              <a:solidFill>
                <a:prstClr val="black"/>
              </a:solidFill>
              <a:latin typeface="Trebuchet MS" panose="020B0603020202020204" pitchFamily="34" charset="0"/>
            </a:endParaRPr>
          </a:p>
          <a:p>
            <a:pPr marL="514350" lvl="0" indent="-514350">
              <a:buAutoNum type="arabicParenR"/>
            </a:pPr>
            <a:r>
              <a:rPr lang="en-US" sz="2800" dirty="0">
                <a:solidFill>
                  <a:prstClr val="black"/>
                </a:solidFill>
                <a:latin typeface="Trebuchet MS" panose="020B0603020202020204" pitchFamily="34" charset="0"/>
              </a:rPr>
              <a:t>“</a:t>
            </a:r>
            <a:r>
              <a:rPr lang="en-US" sz="2800" i="1" dirty="0">
                <a:solidFill>
                  <a:prstClr val="black"/>
                </a:solidFill>
                <a:latin typeface="Trebuchet MS" panose="020B0603020202020204" pitchFamily="34" charset="0"/>
              </a:rPr>
              <a:t>Triple hit</a:t>
            </a:r>
            <a:r>
              <a:rPr lang="en-US" sz="2800" dirty="0">
                <a:solidFill>
                  <a:prstClr val="black"/>
                </a:solidFill>
                <a:latin typeface="Trebuchet MS" panose="020B0603020202020204" pitchFamily="34" charset="0"/>
              </a:rPr>
              <a:t>” of autism, conduct problems &amp; (assumed) anxiety. (O’Nions et al 2014b).</a:t>
            </a:r>
          </a:p>
          <a:p>
            <a:pPr marL="514350" lvl="0" indent="-514350">
              <a:buAutoNum type="arabicParenR"/>
            </a:pPr>
            <a:r>
              <a:rPr lang="en-US" sz="2800" dirty="0">
                <a:solidFill>
                  <a:prstClr val="black"/>
                </a:solidFill>
                <a:latin typeface="Trebuchet MS" panose="020B0603020202020204" pitchFamily="34" charset="0"/>
              </a:rPr>
              <a:t>PDA features predicted by anxiety, conduct problems &amp; hyperactivity (Green et al 2018a).</a:t>
            </a:r>
          </a:p>
          <a:p>
            <a:pPr marL="514350" lvl="0" indent="-514350">
              <a:buAutoNum type="arabicParenR"/>
            </a:pPr>
            <a:r>
              <a:rPr lang="en-US" sz="2800" dirty="0">
                <a:solidFill>
                  <a:prstClr val="black"/>
                </a:solidFill>
                <a:latin typeface="Trebuchet MS" panose="020B0603020202020204" pitchFamily="34" charset="0"/>
              </a:rPr>
              <a:t>“</a:t>
            </a:r>
            <a:r>
              <a:rPr lang="en-US" sz="2800" i="1" dirty="0">
                <a:solidFill>
                  <a:prstClr val="black"/>
                </a:solidFill>
                <a:latin typeface="Trebuchet MS" panose="020B0603020202020204" pitchFamily="34" charset="0"/>
              </a:rPr>
              <a:t>EF was significantly related to global PDA traits in the context of ASD, as well as to dimensional measures of specific associated behaviours such as emotional dysregulation and behavioural noncompliance. Executive Function accounted for a significant proportion of the variance (r2 = 34%) in PDA traits.</a:t>
            </a:r>
            <a:r>
              <a:rPr lang="en-US" sz="2800" dirty="0">
                <a:solidFill>
                  <a:prstClr val="black"/>
                </a:solidFill>
                <a:latin typeface="Trebuchet MS" panose="020B0603020202020204" pitchFamily="34" charset="0"/>
              </a:rPr>
              <a:t>” (Goodson 2018, p64).</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ROLEPLAYING A DIAGNOSTIC CATEGORY?</a:t>
            </a:r>
          </a:p>
        </p:txBody>
      </p:sp>
    </p:spTree>
    <p:extLst>
      <p:ext uri="{BB962C8B-B14F-4D97-AF65-F5344CB8AC3E}">
        <p14:creationId xmlns:p14="http://schemas.microsoft.com/office/powerpoint/2010/main" val="2186204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35</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774500"/>
            <a:ext cx="10944224" cy="5693866"/>
          </a:xfrm>
          <a:prstGeom prst="rect">
            <a:avLst/>
          </a:prstGeom>
          <a:noFill/>
        </p:spPr>
        <p:txBody>
          <a:bodyPr wrap="square">
            <a:spAutoFit/>
          </a:bodyPr>
          <a:lstStyle/>
          <a:p>
            <a:pPr lvl="0"/>
            <a:r>
              <a:rPr lang="en-GB" sz="2800" b="1" dirty="0">
                <a:solidFill>
                  <a:prstClr val="black"/>
                </a:solidFill>
                <a:latin typeface="Trebuchet MS" panose="020B0603020202020204" pitchFamily="34" charset="0"/>
              </a:rPr>
              <a:t>Examples of studies indicating is a pseudo-syndrome.</a:t>
            </a:r>
          </a:p>
          <a:p>
            <a:pPr lvl="0"/>
            <a:endParaRPr lang="en-GB" sz="2800" dirty="0">
              <a:solidFill>
                <a:prstClr val="black"/>
              </a:solidFill>
              <a:latin typeface="Trebuchet MS" panose="020B0603020202020204" pitchFamily="34" charset="0"/>
            </a:endParaRPr>
          </a:p>
          <a:p>
            <a:pPr marL="514350" lvl="0" indent="-514350">
              <a:buAutoNum type="arabicParenR"/>
            </a:pPr>
            <a:r>
              <a:rPr lang="en-US" sz="2800" dirty="0">
                <a:solidFill>
                  <a:prstClr val="black"/>
                </a:solidFill>
                <a:latin typeface="Trebuchet MS" panose="020B0603020202020204" pitchFamily="34" charset="0"/>
              </a:rPr>
              <a:t>“</a:t>
            </a:r>
            <a:r>
              <a:rPr lang="en-US" sz="2800" i="1" dirty="0">
                <a:solidFill>
                  <a:prstClr val="black"/>
                </a:solidFill>
                <a:latin typeface="Trebuchet MS" panose="020B0603020202020204" pitchFamily="34" charset="0"/>
              </a:rPr>
              <a:t>ToM was not found to relate to PDA traits in ASC, implying that there are at least partially distinct mechanisms underlying these behaviours compared to core ASC traits.</a:t>
            </a:r>
            <a:r>
              <a:rPr lang="en-US" sz="2800" dirty="0">
                <a:solidFill>
                  <a:prstClr val="black"/>
                </a:solidFill>
                <a:latin typeface="Trebuchet MS" panose="020B0603020202020204" pitchFamily="34" charset="0"/>
              </a:rPr>
              <a:t>” (Bishop 2018, p75).</a:t>
            </a:r>
          </a:p>
          <a:p>
            <a:pPr marL="514350" lvl="0" indent="-514350">
              <a:buAutoNum type="arabicParenR"/>
            </a:pPr>
            <a:r>
              <a:rPr lang="en-US" sz="2800" dirty="0">
                <a:solidFill>
                  <a:prstClr val="black"/>
                </a:solidFill>
                <a:latin typeface="Trebuchet MS" panose="020B0603020202020204" pitchFamily="34" charset="0"/>
              </a:rPr>
              <a:t>PDA features predicted by attention issues, antagonism &amp; lower emotional stability (Egan et al 2020).</a:t>
            </a:r>
          </a:p>
          <a:p>
            <a:pPr marL="514350" lvl="0" indent="-514350">
              <a:buAutoNum type="arabicParenR"/>
            </a:pPr>
            <a:r>
              <a:rPr lang="en-US" sz="2800" dirty="0">
                <a:solidFill>
                  <a:prstClr val="black"/>
                </a:solidFill>
                <a:latin typeface="Trebuchet MS" panose="020B0603020202020204" pitchFamily="34" charset="0"/>
              </a:rPr>
              <a:t>“</a:t>
            </a:r>
            <a:r>
              <a:rPr lang="en-US" sz="2800" i="1" dirty="0">
                <a:solidFill>
                  <a:prstClr val="black"/>
                </a:solidFill>
                <a:latin typeface="Trebuchet MS" panose="020B0603020202020204" pitchFamily="34" charset="0"/>
              </a:rPr>
              <a:t>Unlike psychiatric comorbidities and adaptive behaviour, PDA was not discriminating. Our results are therefore in agreement with the authors who questioned the validity of PDA as a distinct entity.</a:t>
            </a:r>
            <a:r>
              <a:rPr lang="en-US" sz="2800" dirty="0">
                <a:solidFill>
                  <a:prstClr val="black"/>
                </a:solidFill>
                <a:latin typeface="Trebuchet MS" panose="020B0603020202020204" pitchFamily="34" charset="0"/>
              </a:rPr>
              <a:t>” (Schneider et al 2022, p8).</a:t>
            </a:r>
          </a:p>
          <a:p>
            <a:pPr marL="514350" lvl="0" indent="-514350">
              <a:buAutoNum type="arabicParenR"/>
            </a:pPr>
            <a:r>
              <a:rPr lang="en-US" sz="2800" dirty="0">
                <a:solidFill>
                  <a:prstClr val="black"/>
                </a:solidFill>
                <a:latin typeface="Trebuchet MS" panose="020B0603020202020204" pitchFamily="34" charset="0"/>
              </a:rPr>
              <a:t>A + B + C ≠  A, PDA cannot be something it is more than.</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ROLEPLAYING A DIAGNOSTIC CATEGORY?</a:t>
            </a:r>
          </a:p>
        </p:txBody>
      </p:sp>
    </p:spTree>
    <p:extLst>
      <p:ext uri="{BB962C8B-B14F-4D97-AF65-F5344CB8AC3E}">
        <p14:creationId xmlns:p14="http://schemas.microsoft.com/office/powerpoint/2010/main" val="3946929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36</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774500"/>
            <a:ext cx="10944224" cy="5693866"/>
          </a:xfrm>
          <a:prstGeom prst="rect">
            <a:avLst/>
          </a:prstGeom>
          <a:noFill/>
        </p:spPr>
        <p:txBody>
          <a:bodyPr wrap="square">
            <a:spAutoFit/>
          </a:bodyPr>
          <a:lstStyle/>
          <a:p>
            <a:pPr lvl="0"/>
            <a:r>
              <a:rPr lang="en-GB" sz="2800" b="1" dirty="0">
                <a:solidFill>
                  <a:prstClr val="black"/>
                </a:solidFill>
                <a:latin typeface="Trebuchet MS" panose="020B0603020202020204" pitchFamily="34" charset="0"/>
              </a:rPr>
              <a:t>Examples of studies indicating is a pseudo-syndrome.</a:t>
            </a:r>
          </a:p>
          <a:p>
            <a:pPr lvl="0"/>
            <a:endParaRPr lang="en-GB" sz="2800" dirty="0">
              <a:solidFill>
                <a:prstClr val="black"/>
              </a:solidFill>
              <a:latin typeface="Trebuchet MS" panose="020B0603020202020204" pitchFamily="34" charset="0"/>
            </a:endParaRPr>
          </a:p>
          <a:p>
            <a:pPr marL="514350" lvl="0" indent="-514350">
              <a:buAutoNum type="arabicParenR"/>
            </a:pPr>
            <a:r>
              <a:rPr lang="en-US" sz="2800" dirty="0">
                <a:solidFill>
                  <a:prstClr val="black"/>
                </a:solidFill>
                <a:latin typeface="Trebuchet MS" panose="020B0603020202020204" pitchFamily="34" charset="0"/>
              </a:rPr>
              <a:t>A replicated results is PDA features decrease with age (Johnson &amp; Saunderson 2023).</a:t>
            </a:r>
          </a:p>
          <a:p>
            <a:pPr marL="514350" lvl="0" indent="-514350">
              <a:buAutoNum type="arabicParenR"/>
            </a:pPr>
            <a:r>
              <a:rPr lang="en-US" sz="2800" dirty="0">
                <a:solidFill>
                  <a:prstClr val="black"/>
                </a:solidFill>
                <a:latin typeface="Trebuchet MS" panose="020B0603020202020204" pitchFamily="34" charset="0"/>
              </a:rPr>
              <a:t>“</a:t>
            </a:r>
            <a:r>
              <a:rPr lang="en-US" sz="2800" i="1" dirty="0">
                <a:solidFill>
                  <a:prstClr val="black"/>
                </a:solidFill>
                <a:latin typeface="Trebuchet MS" panose="020B0603020202020204" pitchFamily="34" charset="0"/>
              </a:rPr>
              <a:t>…observed DAP behaviours substantially decrease with age and this has ramifications for clinical practice. The EDA-Q has 2 thresholds, with the lower one for those aged 12 and above (O’Nions et al, 2014). Wider literature suggests between 44% and 89% of participants do not meet the caseness for DAP into adulthood (Woods, 2019b), and this is significantly higher than found in autism</a:t>
            </a:r>
            <a:r>
              <a:rPr lang="en-US" sz="2800" dirty="0">
                <a:solidFill>
                  <a:prstClr val="black"/>
                </a:solidFill>
                <a:latin typeface="Trebuchet MS" panose="020B0603020202020204" pitchFamily="34" charset="0"/>
              </a:rPr>
              <a:t>“ (Woods 2020a, p69).</a:t>
            </a:r>
          </a:p>
          <a:p>
            <a:pPr marL="514350" lvl="0" indent="-514350">
              <a:buAutoNum type="arabicParenR"/>
            </a:pPr>
            <a:r>
              <a:rPr lang="en-US" sz="2800" dirty="0">
                <a:solidFill>
                  <a:prstClr val="black"/>
                </a:solidFill>
                <a:latin typeface="Trebuchet MS" panose="020B0603020202020204" pitchFamily="34" charset="0"/>
              </a:rPr>
              <a:t>Autism 91% stability into adulthood (Kapp 2023), 9% not meeting caseness into adulthood…</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ROLEPLAYING A DIAGNOSTIC CATEGORY?</a:t>
            </a:r>
          </a:p>
        </p:txBody>
      </p:sp>
    </p:spTree>
    <p:extLst>
      <p:ext uri="{BB962C8B-B14F-4D97-AF65-F5344CB8AC3E}">
        <p14:creationId xmlns:p14="http://schemas.microsoft.com/office/powerpoint/2010/main" val="2970300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37</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8" y="765175"/>
            <a:ext cx="10944224" cy="523220"/>
          </a:xfrm>
          <a:prstGeom prst="rect">
            <a:avLst/>
          </a:prstGeom>
          <a:noFill/>
        </p:spPr>
        <p:txBody>
          <a:bodyPr wrap="square">
            <a:spAutoFit/>
          </a:bodyPr>
          <a:lstStyle/>
          <a:p>
            <a:pPr lvl="0"/>
            <a:r>
              <a:rPr lang="en-GB" sz="2800" b="1" dirty="0">
                <a:latin typeface="Trebuchet MS" panose="020B0603020202020204" pitchFamily="34" charset="0"/>
              </a:rPr>
              <a:t>“</a:t>
            </a:r>
            <a:r>
              <a:rPr lang="en-GB" sz="2800" b="1" i="1" dirty="0">
                <a:latin typeface="Trebuchet MS" panose="020B0603020202020204" pitchFamily="34" charset="0"/>
              </a:rPr>
              <a:t>PDA Profile of ASD</a:t>
            </a:r>
            <a:r>
              <a:rPr lang="en-GB" sz="2800" b="1" dirty="0">
                <a:latin typeface="Trebuchet MS" panose="020B0603020202020204" pitchFamily="34" charset="0"/>
              </a:rPr>
              <a:t>” as co-occurring difficulties.</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CIRCLE WARS?</a:t>
            </a:r>
          </a:p>
        </p:txBody>
      </p:sp>
      <p:pic>
        <p:nvPicPr>
          <p:cNvPr id="31" name="Picture 30" descr="A picture containing text, font, circle, screenshot&#10;&#10;Description automatically generated">
            <a:extLst>
              <a:ext uri="{FF2B5EF4-FFF2-40B4-BE49-F238E27FC236}">
                <a16:creationId xmlns:a16="http://schemas.microsoft.com/office/drawing/2014/main" id="{E3966902-43A9-2EA9-C605-9CA3EAAB3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210" y="1256461"/>
            <a:ext cx="5056601" cy="5052264"/>
          </a:xfrm>
          <a:prstGeom prst="rect">
            <a:avLst/>
          </a:prstGeom>
        </p:spPr>
      </p:pic>
    </p:spTree>
    <p:extLst>
      <p:ext uri="{BB962C8B-B14F-4D97-AF65-F5344CB8AC3E}">
        <p14:creationId xmlns:p14="http://schemas.microsoft.com/office/powerpoint/2010/main" val="433826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7FEA9E-D6E1-47EA-B9A9-A234F6B2633B}"/>
              </a:ext>
            </a:extLst>
          </p:cNvPr>
          <p:cNvSpPr>
            <a:spLocks noGrp="1"/>
          </p:cNvSpPr>
          <p:nvPr>
            <p:ph type="ftr" sz="quarter" idx="11"/>
          </p:nvPr>
        </p:nvSpPr>
        <p:spPr/>
        <p:txBody>
          <a:bodyPr/>
          <a:lstStyle/>
          <a:p>
            <a:r>
              <a:rPr lang="en-US" sz="1100" dirty="0">
                <a:solidFill>
                  <a:srgbClr val="C00000"/>
                </a:solidFill>
                <a:latin typeface="Trebuchet MS" panose="020B0603020202020204" pitchFamily="34" charset="0"/>
              </a:rPr>
              <a:t>PDA: A "</a:t>
            </a:r>
            <a:r>
              <a:rPr lang="en-US" sz="1100" i="1" dirty="0">
                <a:solidFill>
                  <a:srgbClr val="C00000"/>
                </a:solidFill>
                <a:latin typeface="Trebuchet MS" panose="020B0603020202020204" pitchFamily="34" charset="0"/>
              </a:rPr>
              <a:t>pathological</a:t>
            </a:r>
            <a:r>
              <a:rPr lang="en-US" sz="1100" dirty="0">
                <a:solidFill>
                  <a:srgbClr val="C00000"/>
                </a:solidFill>
                <a:latin typeface="Trebuchet MS" panose="020B0603020202020204" pitchFamily="34" charset="0"/>
              </a:rPr>
              <a:t>"/ extreme avoidance to its hype?</a:t>
            </a:r>
            <a:endParaRPr lang="en-GB" sz="1100" dirty="0">
              <a:solidFill>
                <a:srgbClr val="C00000"/>
              </a:solidFill>
              <a:latin typeface="Trebuchet MS" panose="020B0603020202020204" pitchFamily="34" charset="0"/>
            </a:endParaRPr>
          </a:p>
        </p:txBody>
      </p:sp>
      <p:sp>
        <p:nvSpPr>
          <p:cNvPr id="5" name="Slide Number Placeholder 4">
            <a:extLst>
              <a:ext uri="{FF2B5EF4-FFF2-40B4-BE49-F238E27FC236}">
                <a16:creationId xmlns:a16="http://schemas.microsoft.com/office/drawing/2014/main" id="{A3F282CA-D11A-4C57-B45C-868A0B887B66}"/>
              </a:ext>
            </a:extLst>
          </p:cNvPr>
          <p:cNvSpPr>
            <a:spLocks noGrp="1"/>
          </p:cNvSpPr>
          <p:nvPr>
            <p:ph type="sldNum" sz="quarter" idx="12"/>
          </p:nvPr>
        </p:nvSpPr>
        <p:spPr/>
        <p:txBody>
          <a:bodyPr/>
          <a:lstStyle/>
          <a:p>
            <a:fld id="{2DF67593-C17B-4AF3-A433-54984AB4CEA2}" type="slidenum">
              <a:rPr lang="en-GB" sz="1100" smtClean="0">
                <a:solidFill>
                  <a:srgbClr val="C00000"/>
                </a:solidFill>
                <a:latin typeface="Trebuchet MS" panose="020B0603020202020204" pitchFamily="34" charset="0"/>
              </a:rPr>
              <a:pPr/>
              <a:t>38</a:t>
            </a:fld>
            <a:endParaRPr lang="en-GB" sz="1100" dirty="0">
              <a:solidFill>
                <a:srgbClr val="C00000"/>
              </a:solidFill>
              <a:latin typeface="Trebuchet MS" panose="020B0603020202020204" pitchFamily="34" charset="0"/>
            </a:endParaRPr>
          </a:p>
        </p:txBody>
      </p:sp>
      <p:sp>
        <p:nvSpPr>
          <p:cNvPr id="7" name="TextBox 6">
            <a:extLst>
              <a:ext uri="{FF2B5EF4-FFF2-40B4-BE49-F238E27FC236}">
                <a16:creationId xmlns:a16="http://schemas.microsoft.com/office/drawing/2014/main" id="{B9E5A5CE-0C47-4320-95F3-985B256812FA}"/>
              </a:ext>
            </a:extLst>
          </p:cNvPr>
          <p:cNvSpPr txBox="1"/>
          <p:nvPr/>
        </p:nvSpPr>
        <p:spPr>
          <a:xfrm>
            <a:off x="623888" y="241955"/>
            <a:ext cx="10944225" cy="523220"/>
          </a:xfrm>
          <a:prstGeom prst="rect">
            <a:avLst/>
          </a:prstGeom>
          <a:noFill/>
        </p:spPr>
        <p:txBody>
          <a:bodyPr wrap="square">
            <a:spAutoFit/>
          </a:bodyPr>
          <a:lstStyle/>
          <a:p>
            <a:pPr lvl="0" algn="ctr"/>
            <a:r>
              <a:rPr lang="en-US" sz="2800" b="1" dirty="0">
                <a:solidFill>
                  <a:srgbClr val="C00000"/>
                </a:solidFill>
                <a:latin typeface="Trebuchet MS" panose="020B0603020202020204" pitchFamily="34" charset="0"/>
              </a:rPr>
              <a:t>S</a:t>
            </a:r>
            <a:r>
              <a:rPr lang="en-GB" sz="2800" b="1" dirty="0">
                <a:solidFill>
                  <a:srgbClr val="C00000"/>
                </a:solidFill>
                <a:latin typeface="Trebuchet MS" panose="020B0603020202020204" pitchFamily="34" charset="0"/>
              </a:rPr>
              <a:t>PITTING IMAGES OR SPLITTING IMAGES?</a:t>
            </a:r>
          </a:p>
        </p:txBody>
      </p:sp>
      <p:sp>
        <p:nvSpPr>
          <p:cNvPr id="2" name="TextBox 1">
            <a:extLst>
              <a:ext uri="{FF2B5EF4-FFF2-40B4-BE49-F238E27FC236}">
                <a16:creationId xmlns:a16="http://schemas.microsoft.com/office/drawing/2014/main" id="{8BBF5318-78C7-4069-A3B9-436DA8481770}"/>
              </a:ext>
            </a:extLst>
          </p:cNvPr>
          <p:cNvSpPr txBox="1"/>
          <p:nvPr/>
        </p:nvSpPr>
        <p:spPr>
          <a:xfrm>
            <a:off x="633221" y="1698236"/>
            <a:ext cx="10526194" cy="3539430"/>
          </a:xfrm>
          <a:prstGeom prst="rect">
            <a:avLst/>
          </a:prstGeom>
          <a:noFill/>
        </p:spPr>
        <p:txBody>
          <a:bodyPr wrap="square" rtlCol="0">
            <a:spAutoFit/>
          </a:bodyPr>
          <a:lstStyle/>
          <a:p>
            <a:r>
              <a:rPr lang="en-GB" sz="2800" b="1" dirty="0">
                <a:latin typeface="Trebuchet MS" panose="020B0603020202020204" pitchFamily="34" charset="0"/>
              </a:rPr>
              <a:t>Combining different PDA.</a:t>
            </a:r>
          </a:p>
          <a:p>
            <a:endParaRPr lang="en-GB" sz="2800" dirty="0">
              <a:latin typeface="Trebuchet MS" panose="020B0603020202020204" pitchFamily="34" charset="0"/>
            </a:endParaRPr>
          </a:p>
          <a:p>
            <a:pPr marL="514350" indent="-514350">
              <a:buAutoNum type="arabicParenR"/>
            </a:pPr>
            <a:r>
              <a:rPr lang="en-GB" sz="2800" dirty="0">
                <a:latin typeface="Trebuchet MS" panose="020B0603020202020204" pitchFamily="34" charset="0"/>
              </a:rPr>
              <a:t>Co-occurring categories can unpredictably interact.</a:t>
            </a:r>
          </a:p>
          <a:p>
            <a:pPr marL="514350" indent="-514350">
              <a:buAutoNum type="arabicParenR"/>
            </a:pPr>
            <a:r>
              <a:rPr lang="en-GB" sz="2800" dirty="0">
                <a:latin typeface="Trebuchet MS" panose="020B0603020202020204" pitchFamily="34" charset="0"/>
              </a:rPr>
              <a:t>Making some features more intense, while other characteristics less intense. </a:t>
            </a:r>
          </a:p>
          <a:p>
            <a:pPr marL="514350" indent="-514350">
              <a:buAutoNum type="arabicParenR"/>
            </a:pPr>
            <a:r>
              <a:rPr lang="en-GB" sz="2800" dirty="0">
                <a:latin typeface="Trebuchet MS" panose="020B0603020202020204" pitchFamily="34" charset="0"/>
              </a:rPr>
              <a:t>Sometimes creating novel features, that can be more intense than features associated with original categories; creating novel categories (Petrolini &amp; Vincente 2022).</a:t>
            </a:r>
          </a:p>
        </p:txBody>
      </p:sp>
      <p:pic>
        <p:nvPicPr>
          <p:cNvPr id="3" name="Picture 2" descr="Text&#10;&#10;Description automatically generated with medium confidence">
            <a:extLst>
              <a:ext uri="{FF2B5EF4-FFF2-40B4-BE49-F238E27FC236}">
                <a16:creationId xmlns:a16="http://schemas.microsoft.com/office/drawing/2014/main" id="{086429A1-E5D2-A25C-DFDF-E35581780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573" y="6325247"/>
            <a:ext cx="1148520" cy="531036"/>
          </a:xfrm>
          <a:prstGeom prst="rect">
            <a:avLst/>
          </a:prstGeom>
        </p:spPr>
      </p:pic>
      <p:pic>
        <p:nvPicPr>
          <p:cNvPr id="6" name="Picture 5" descr="Text, logo&#10;&#10;Description automatically generated">
            <a:extLst>
              <a:ext uri="{FF2B5EF4-FFF2-40B4-BE49-F238E27FC236}">
                <a16:creationId xmlns:a16="http://schemas.microsoft.com/office/drawing/2014/main" id="{77574248-1FDE-F636-A49F-0C96EDA2C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297" y="6356289"/>
            <a:ext cx="3015777" cy="468953"/>
          </a:xfrm>
          <a:prstGeom prst="rect">
            <a:avLst/>
          </a:prstGeom>
        </p:spPr>
      </p:pic>
    </p:spTree>
    <p:extLst>
      <p:ext uri="{BB962C8B-B14F-4D97-AF65-F5344CB8AC3E}">
        <p14:creationId xmlns:p14="http://schemas.microsoft.com/office/powerpoint/2010/main" val="3488895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7FEA9E-D6E1-47EA-B9A9-A234F6B2633B}"/>
              </a:ext>
            </a:extLst>
          </p:cNvPr>
          <p:cNvSpPr>
            <a:spLocks noGrp="1"/>
          </p:cNvSpPr>
          <p:nvPr>
            <p:ph type="ftr" sz="quarter" idx="11"/>
          </p:nvPr>
        </p:nvSpPr>
        <p:spPr/>
        <p:txBody>
          <a:bodyPr/>
          <a:lstStyle/>
          <a:p>
            <a:r>
              <a:rPr lang="en-US" sz="1100" dirty="0">
                <a:solidFill>
                  <a:srgbClr val="C00000"/>
                </a:solidFill>
                <a:latin typeface="Trebuchet MS" panose="020B0603020202020204" pitchFamily="34" charset="0"/>
              </a:rPr>
              <a:t>PDA: A "</a:t>
            </a:r>
            <a:r>
              <a:rPr lang="en-US" sz="1100" i="1" dirty="0">
                <a:solidFill>
                  <a:srgbClr val="C00000"/>
                </a:solidFill>
                <a:latin typeface="Trebuchet MS" panose="020B0603020202020204" pitchFamily="34" charset="0"/>
              </a:rPr>
              <a:t>pathological</a:t>
            </a:r>
            <a:r>
              <a:rPr lang="en-US" sz="1100" dirty="0">
                <a:solidFill>
                  <a:srgbClr val="C00000"/>
                </a:solidFill>
                <a:latin typeface="Trebuchet MS" panose="020B0603020202020204" pitchFamily="34" charset="0"/>
              </a:rPr>
              <a:t>"/ extreme avoidance to its hype?</a:t>
            </a:r>
            <a:endParaRPr lang="en-GB" sz="1100" dirty="0">
              <a:solidFill>
                <a:srgbClr val="C00000"/>
              </a:solidFill>
              <a:latin typeface="Trebuchet MS" panose="020B0603020202020204" pitchFamily="34" charset="0"/>
            </a:endParaRPr>
          </a:p>
        </p:txBody>
      </p:sp>
      <p:sp>
        <p:nvSpPr>
          <p:cNvPr id="5" name="Slide Number Placeholder 4">
            <a:extLst>
              <a:ext uri="{FF2B5EF4-FFF2-40B4-BE49-F238E27FC236}">
                <a16:creationId xmlns:a16="http://schemas.microsoft.com/office/drawing/2014/main" id="{A3F282CA-D11A-4C57-B45C-868A0B887B66}"/>
              </a:ext>
            </a:extLst>
          </p:cNvPr>
          <p:cNvSpPr>
            <a:spLocks noGrp="1"/>
          </p:cNvSpPr>
          <p:nvPr>
            <p:ph type="sldNum" sz="quarter" idx="12"/>
          </p:nvPr>
        </p:nvSpPr>
        <p:spPr/>
        <p:txBody>
          <a:bodyPr/>
          <a:lstStyle/>
          <a:p>
            <a:fld id="{2DF67593-C17B-4AF3-A433-54984AB4CEA2}" type="slidenum">
              <a:rPr lang="en-GB" sz="1100" smtClean="0">
                <a:solidFill>
                  <a:srgbClr val="C00000"/>
                </a:solidFill>
                <a:latin typeface="Trebuchet MS" panose="020B0603020202020204" pitchFamily="34" charset="0"/>
              </a:rPr>
              <a:pPr/>
              <a:t>39</a:t>
            </a:fld>
            <a:endParaRPr lang="en-GB" sz="1100" dirty="0">
              <a:solidFill>
                <a:srgbClr val="C00000"/>
              </a:solidFill>
              <a:latin typeface="Trebuchet MS" panose="020B0603020202020204" pitchFamily="34" charset="0"/>
            </a:endParaRPr>
          </a:p>
        </p:txBody>
      </p:sp>
      <p:sp>
        <p:nvSpPr>
          <p:cNvPr id="7" name="TextBox 6">
            <a:extLst>
              <a:ext uri="{FF2B5EF4-FFF2-40B4-BE49-F238E27FC236}">
                <a16:creationId xmlns:a16="http://schemas.microsoft.com/office/drawing/2014/main" id="{B9E5A5CE-0C47-4320-95F3-985B256812FA}"/>
              </a:ext>
            </a:extLst>
          </p:cNvPr>
          <p:cNvSpPr txBox="1"/>
          <p:nvPr/>
        </p:nvSpPr>
        <p:spPr>
          <a:xfrm>
            <a:off x="623888" y="241955"/>
            <a:ext cx="10944225" cy="523220"/>
          </a:xfrm>
          <a:prstGeom prst="rect">
            <a:avLst/>
          </a:prstGeom>
          <a:noFill/>
        </p:spPr>
        <p:txBody>
          <a:bodyPr wrap="square">
            <a:spAutoFit/>
          </a:bodyPr>
          <a:lstStyle/>
          <a:p>
            <a:pPr lvl="0" algn="ctr"/>
            <a:r>
              <a:rPr lang="en-US" sz="2800" b="1" dirty="0">
                <a:solidFill>
                  <a:srgbClr val="C00000"/>
                </a:solidFill>
                <a:latin typeface="Trebuchet MS" panose="020B0603020202020204" pitchFamily="34" charset="0"/>
              </a:rPr>
              <a:t>S</a:t>
            </a:r>
            <a:r>
              <a:rPr lang="en-GB" sz="2800" b="1" dirty="0">
                <a:solidFill>
                  <a:srgbClr val="C00000"/>
                </a:solidFill>
                <a:latin typeface="Trebuchet MS" panose="020B0603020202020204" pitchFamily="34" charset="0"/>
              </a:rPr>
              <a:t>PITTING IMAGES OR SPLITTING IMAGES?</a:t>
            </a:r>
          </a:p>
        </p:txBody>
      </p:sp>
      <p:sp>
        <p:nvSpPr>
          <p:cNvPr id="2" name="TextBox 1">
            <a:extLst>
              <a:ext uri="{FF2B5EF4-FFF2-40B4-BE49-F238E27FC236}">
                <a16:creationId xmlns:a16="http://schemas.microsoft.com/office/drawing/2014/main" id="{8BBF5318-78C7-4069-A3B9-436DA8481770}"/>
              </a:ext>
            </a:extLst>
          </p:cNvPr>
          <p:cNvSpPr txBox="1"/>
          <p:nvPr/>
        </p:nvSpPr>
        <p:spPr>
          <a:xfrm>
            <a:off x="633219" y="1297021"/>
            <a:ext cx="10526194" cy="4401205"/>
          </a:xfrm>
          <a:prstGeom prst="rect">
            <a:avLst/>
          </a:prstGeom>
          <a:noFill/>
        </p:spPr>
        <p:txBody>
          <a:bodyPr wrap="square" rtlCol="0">
            <a:spAutoFit/>
          </a:bodyPr>
          <a:lstStyle/>
          <a:p>
            <a:r>
              <a:rPr lang="en-GB" sz="2800" b="1" dirty="0">
                <a:latin typeface="Trebuchet MS" panose="020B0603020202020204" pitchFamily="34" charset="0"/>
              </a:rPr>
              <a:t>Combining different PDA.</a:t>
            </a:r>
          </a:p>
          <a:p>
            <a:endParaRPr lang="en-GB" sz="2800" dirty="0">
              <a:latin typeface="Trebuchet MS" panose="020B0603020202020204" pitchFamily="34" charset="0"/>
            </a:endParaRPr>
          </a:p>
          <a:p>
            <a:pPr marL="514350" indent="-514350">
              <a:buAutoNum type="arabicParenR"/>
            </a:pPr>
            <a:r>
              <a:rPr lang="en-GB" sz="2800" dirty="0">
                <a:latin typeface="Trebuchet MS" panose="020B0603020202020204" pitchFamily="34" charset="0"/>
              </a:rPr>
              <a:t>Co-occurring difficulties often present differently in autistics, compared to non-autistics (Kildahl et al 2021).</a:t>
            </a:r>
          </a:p>
          <a:p>
            <a:pPr marL="514350" indent="-514350">
              <a:buAutoNum type="arabicParenR"/>
            </a:pPr>
            <a:r>
              <a:rPr lang="en-GB" sz="2800" dirty="0">
                <a:latin typeface="Trebuchet MS" panose="020B0603020202020204" pitchFamily="34" charset="0"/>
              </a:rPr>
              <a:t>PDA maybe result of such unpredictable interactions between competing co-occurring conditions.</a:t>
            </a:r>
          </a:p>
          <a:p>
            <a:pPr marL="514350" indent="-514350">
              <a:buAutoNum type="arabicParenR"/>
            </a:pPr>
            <a:r>
              <a:rPr lang="en-GB" sz="2800" dirty="0">
                <a:latin typeface="Trebuchet MS" panose="020B0603020202020204" pitchFamily="34" charset="0"/>
              </a:rPr>
              <a:t>PDA likely presents differently in non-autistic persons.</a:t>
            </a:r>
          </a:p>
          <a:p>
            <a:pPr marL="514350" indent="-514350">
              <a:buAutoNum type="arabicParenR"/>
            </a:pPr>
            <a:r>
              <a:rPr lang="en-GB" sz="2800" dirty="0">
                <a:latin typeface="Trebuchet MS" panose="020B0603020202020204" pitchFamily="34" charset="0"/>
              </a:rPr>
              <a:t>Assuming PDA is a “</a:t>
            </a:r>
            <a:r>
              <a:rPr lang="en-GB" sz="2800" i="1" dirty="0">
                <a:latin typeface="Trebuchet MS" panose="020B0603020202020204" pitchFamily="34" charset="0"/>
              </a:rPr>
              <a:t>Profile of ASD</a:t>
            </a:r>
            <a:r>
              <a:rPr lang="en-GB" sz="2800" dirty="0">
                <a:latin typeface="Trebuchet MS" panose="020B0603020202020204" pitchFamily="34" charset="0"/>
              </a:rPr>
              <a:t>” &amp;/ or basing PDA clinical descriptions from suspected autistic populations is unlikely to be representative of PDA in non-autistic populations…</a:t>
            </a:r>
          </a:p>
        </p:txBody>
      </p:sp>
      <p:pic>
        <p:nvPicPr>
          <p:cNvPr id="3" name="Picture 2" descr="Text&#10;&#10;Description automatically generated with medium confidence">
            <a:extLst>
              <a:ext uri="{FF2B5EF4-FFF2-40B4-BE49-F238E27FC236}">
                <a16:creationId xmlns:a16="http://schemas.microsoft.com/office/drawing/2014/main" id="{086429A1-E5D2-A25C-DFDF-E35581780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573" y="6325247"/>
            <a:ext cx="1148520" cy="531036"/>
          </a:xfrm>
          <a:prstGeom prst="rect">
            <a:avLst/>
          </a:prstGeom>
        </p:spPr>
      </p:pic>
      <p:pic>
        <p:nvPicPr>
          <p:cNvPr id="6" name="Picture 5" descr="Text, logo&#10;&#10;Description automatically generated">
            <a:extLst>
              <a:ext uri="{FF2B5EF4-FFF2-40B4-BE49-F238E27FC236}">
                <a16:creationId xmlns:a16="http://schemas.microsoft.com/office/drawing/2014/main" id="{77574248-1FDE-F636-A49F-0C96EDA2C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297" y="6356289"/>
            <a:ext cx="3015777" cy="468953"/>
          </a:xfrm>
          <a:prstGeom prst="rect">
            <a:avLst/>
          </a:prstGeom>
        </p:spPr>
      </p:pic>
    </p:spTree>
    <p:extLst>
      <p:ext uri="{BB962C8B-B14F-4D97-AF65-F5344CB8AC3E}">
        <p14:creationId xmlns:p14="http://schemas.microsoft.com/office/powerpoint/2010/main" val="290178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4</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7" y="774508"/>
            <a:ext cx="10944224" cy="5693866"/>
          </a:xfrm>
          <a:prstGeom prst="rect">
            <a:avLst/>
          </a:prstGeom>
          <a:noFill/>
        </p:spPr>
        <p:txBody>
          <a:bodyPr wrap="square">
            <a:spAutoFit/>
          </a:bodyPr>
          <a:lstStyle/>
          <a:p>
            <a:pPr lvl="0"/>
            <a:r>
              <a:rPr lang="en-GB" sz="2800" b="1" dirty="0">
                <a:latin typeface="Trebuchet MS" panose="020B0603020202020204" pitchFamily="34" charset="0"/>
              </a:rPr>
              <a:t>Introduction.</a:t>
            </a:r>
          </a:p>
          <a:p>
            <a:endParaRPr lang="en-US" sz="2800" dirty="0">
              <a:solidFill>
                <a:prstClr val="black"/>
              </a:solidFill>
              <a:latin typeface="Trebuchet MS" panose="020B0603020202020204" pitchFamily="34" charset="0"/>
            </a:endParaRPr>
          </a:p>
          <a:p>
            <a:pPr marL="514350" indent="-514350">
              <a:buAutoNum type="arabicParenR"/>
            </a:pPr>
            <a:r>
              <a:rPr lang="en-US" sz="2800" dirty="0">
                <a:solidFill>
                  <a:prstClr val="black"/>
                </a:solidFill>
                <a:latin typeface="Trebuchet MS" panose="020B0603020202020204" pitchFamily="34" charset="0"/>
              </a:rPr>
              <a:t>Societal &amp; cultural context of autism &amp; “</a:t>
            </a:r>
            <a:r>
              <a:rPr lang="en-US" sz="2800" i="1" dirty="0">
                <a:solidFill>
                  <a:prstClr val="black"/>
                </a:solidFill>
                <a:latin typeface="Trebuchet MS" panose="020B0603020202020204" pitchFamily="34" charset="0"/>
              </a:rPr>
              <a:t>PDA Profile of ASD</a:t>
            </a:r>
            <a:r>
              <a:rPr lang="en-US" sz="2800" dirty="0">
                <a:solidFill>
                  <a:prstClr val="black"/>
                </a:solidFill>
                <a:latin typeface="Trebuchet MS" panose="020B0603020202020204" pitchFamily="34" charset="0"/>
              </a:rPr>
              <a:t>”.</a:t>
            </a:r>
          </a:p>
          <a:p>
            <a:pPr marL="514350" indent="-514350">
              <a:buAutoNum type="arabicParenR"/>
            </a:pPr>
            <a:r>
              <a:rPr lang="en-US" sz="2800" dirty="0">
                <a:solidFill>
                  <a:prstClr val="black"/>
                </a:solidFill>
                <a:latin typeface="Trebuchet MS" panose="020B0603020202020204" pitchFamily="34" charset="0"/>
              </a:rPr>
              <a:t>Ongoing-historical PDA debates.</a:t>
            </a:r>
          </a:p>
          <a:p>
            <a:pPr marL="514350" indent="-514350">
              <a:buAutoNum type="arabicParenR"/>
            </a:pPr>
            <a:r>
              <a:rPr lang="en-US" sz="2800" dirty="0">
                <a:solidFill>
                  <a:prstClr val="black"/>
                </a:solidFill>
                <a:latin typeface="Trebuchet MS" panose="020B0603020202020204" pitchFamily="34" charset="0"/>
              </a:rPr>
              <a:t>Risk non-autism features are reattributed with autism via “</a:t>
            </a:r>
            <a:r>
              <a:rPr lang="en-US" sz="2800" i="1" dirty="0">
                <a:solidFill>
                  <a:prstClr val="black"/>
                </a:solidFill>
                <a:latin typeface="Trebuchet MS" panose="020B0603020202020204" pitchFamily="34" charset="0"/>
              </a:rPr>
              <a:t>PDA Profile of ASD</a:t>
            </a:r>
            <a:r>
              <a:rPr lang="en-US" sz="2800" dirty="0">
                <a:solidFill>
                  <a:prstClr val="black"/>
                </a:solidFill>
                <a:latin typeface="Trebuchet MS" panose="020B0603020202020204" pitchFamily="34" charset="0"/>
              </a:rPr>
              <a:t>”.</a:t>
            </a:r>
          </a:p>
          <a:p>
            <a:pPr marL="514350" indent="-514350">
              <a:buAutoNum type="arabicParenR"/>
            </a:pPr>
            <a:r>
              <a:rPr lang="en-US" sz="2800" dirty="0">
                <a:solidFill>
                  <a:prstClr val="black"/>
                </a:solidFill>
                <a:latin typeface="Trebuchet MS" panose="020B0603020202020204" pitchFamily="34" charset="0"/>
              </a:rPr>
              <a:t>Controversies surrounding PDA.</a:t>
            </a:r>
          </a:p>
          <a:p>
            <a:pPr marL="514350" indent="-514350">
              <a:buAutoNum type="arabicParenR"/>
            </a:pPr>
            <a:r>
              <a:rPr lang="en-US" sz="2800" dirty="0">
                <a:solidFill>
                  <a:prstClr val="black"/>
                </a:solidFill>
                <a:latin typeface="Trebuchet MS" panose="020B0603020202020204" pitchFamily="34" charset="0"/>
              </a:rPr>
              <a:t>Transactional stress model for PDA.</a:t>
            </a:r>
          </a:p>
          <a:p>
            <a:pPr marL="514350" indent="-514350">
              <a:buAutoNum type="arabicParenR"/>
            </a:pPr>
            <a:r>
              <a:rPr lang="en-US" sz="2800" dirty="0">
                <a:solidFill>
                  <a:prstClr val="black"/>
                </a:solidFill>
                <a:latin typeface="Trebuchet MS" panose="020B0603020202020204" pitchFamily="34" charset="0"/>
              </a:rPr>
              <a:t>PDA strategies.</a:t>
            </a:r>
          </a:p>
          <a:p>
            <a:pPr marL="514350" indent="-514350">
              <a:buAutoNum type="arabicParenR"/>
            </a:pPr>
            <a:r>
              <a:rPr lang="en-US" sz="2800" dirty="0">
                <a:solidFill>
                  <a:prstClr val="black"/>
                </a:solidFill>
                <a:latin typeface="Trebuchet MS" panose="020B0603020202020204" pitchFamily="34" charset="0"/>
              </a:rPr>
              <a:t>Critique of PDA strategies.</a:t>
            </a:r>
          </a:p>
          <a:p>
            <a:pPr marL="514350" indent="-514350">
              <a:buAutoNum type="arabicParenR"/>
            </a:pPr>
            <a:r>
              <a:rPr lang="en-US" sz="2800" dirty="0">
                <a:solidFill>
                  <a:prstClr val="black"/>
                </a:solidFill>
                <a:latin typeface="Trebuchet MS" panose="020B0603020202020204" pitchFamily="34" charset="0"/>
              </a:rPr>
              <a:t>Conclusion.</a:t>
            </a:r>
          </a:p>
          <a:p>
            <a:pPr marL="514350" indent="-514350">
              <a:buAutoNum type="arabicParenR"/>
            </a:pPr>
            <a:r>
              <a:rPr lang="en-US" sz="2800" dirty="0">
                <a:solidFill>
                  <a:prstClr val="black"/>
                </a:solidFill>
                <a:latin typeface="Trebuchet MS" panose="020B0603020202020204" pitchFamily="34" charset="0"/>
              </a:rPr>
              <a:t>Quotes are often there to substantiate point</a:t>
            </a:r>
          </a:p>
          <a:p>
            <a:pPr marL="514350" indent="-514350">
              <a:buAutoNum type="arabicParenR"/>
            </a:pPr>
            <a:r>
              <a:rPr lang="en-US" sz="2800" dirty="0">
                <a:solidFill>
                  <a:prstClr val="black"/>
                </a:solidFill>
                <a:latin typeface="Trebuchet MS" panose="020B0603020202020204" pitchFamily="34" charset="0"/>
              </a:rPr>
              <a:t>There are some brief activities.</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IN THE BEGINNING.</a:t>
            </a:r>
          </a:p>
        </p:txBody>
      </p:sp>
    </p:spTree>
    <p:extLst>
      <p:ext uri="{BB962C8B-B14F-4D97-AF65-F5344CB8AC3E}">
        <p14:creationId xmlns:p14="http://schemas.microsoft.com/office/powerpoint/2010/main" val="986629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7FEA9E-D6E1-47EA-B9A9-A234F6B2633B}"/>
              </a:ext>
            </a:extLst>
          </p:cNvPr>
          <p:cNvSpPr>
            <a:spLocks noGrp="1"/>
          </p:cNvSpPr>
          <p:nvPr>
            <p:ph type="ftr" sz="quarter" idx="11"/>
          </p:nvPr>
        </p:nvSpPr>
        <p:spPr/>
        <p:txBody>
          <a:bodyPr/>
          <a:lstStyle/>
          <a:p>
            <a:r>
              <a:rPr lang="en-US" sz="1100" dirty="0">
                <a:solidFill>
                  <a:srgbClr val="C00000"/>
                </a:solidFill>
                <a:latin typeface="Trebuchet MS" panose="020B0603020202020204" pitchFamily="34" charset="0"/>
              </a:rPr>
              <a:t>PDA: A "</a:t>
            </a:r>
            <a:r>
              <a:rPr lang="en-US" sz="1100" i="1" dirty="0">
                <a:solidFill>
                  <a:srgbClr val="C00000"/>
                </a:solidFill>
                <a:latin typeface="Trebuchet MS" panose="020B0603020202020204" pitchFamily="34" charset="0"/>
              </a:rPr>
              <a:t>pathological</a:t>
            </a:r>
            <a:r>
              <a:rPr lang="en-US" sz="1100" dirty="0">
                <a:solidFill>
                  <a:srgbClr val="C00000"/>
                </a:solidFill>
                <a:latin typeface="Trebuchet MS" panose="020B0603020202020204" pitchFamily="34" charset="0"/>
              </a:rPr>
              <a:t>"/ extreme avoidance to its hype?</a:t>
            </a:r>
            <a:endParaRPr lang="en-GB" sz="1100" dirty="0">
              <a:solidFill>
                <a:srgbClr val="C00000"/>
              </a:solidFill>
              <a:latin typeface="Trebuchet MS" panose="020B0603020202020204" pitchFamily="34" charset="0"/>
            </a:endParaRPr>
          </a:p>
        </p:txBody>
      </p:sp>
      <p:sp>
        <p:nvSpPr>
          <p:cNvPr id="5" name="Slide Number Placeholder 4">
            <a:extLst>
              <a:ext uri="{FF2B5EF4-FFF2-40B4-BE49-F238E27FC236}">
                <a16:creationId xmlns:a16="http://schemas.microsoft.com/office/drawing/2014/main" id="{A3F282CA-D11A-4C57-B45C-868A0B887B66}"/>
              </a:ext>
            </a:extLst>
          </p:cNvPr>
          <p:cNvSpPr>
            <a:spLocks noGrp="1"/>
          </p:cNvSpPr>
          <p:nvPr>
            <p:ph type="sldNum" sz="quarter" idx="12"/>
          </p:nvPr>
        </p:nvSpPr>
        <p:spPr/>
        <p:txBody>
          <a:bodyPr/>
          <a:lstStyle/>
          <a:p>
            <a:fld id="{2DF67593-C17B-4AF3-A433-54984AB4CEA2}" type="slidenum">
              <a:rPr lang="en-GB" sz="1100" smtClean="0">
                <a:solidFill>
                  <a:srgbClr val="C00000"/>
                </a:solidFill>
                <a:latin typeface="Trebuchet MS" panose="020B0603020202020204" pitchFamily="34" charset="0"/>
              </a:rPr>
              <a:pPr/>
              <a:t>40</a:t>
            </a:fld>
            <a:endParaRPr lang="en-GB" dirty="0">
              <a:solidFill>
                <a:srgbClr val="C00000"/>
              </a:solidFill>
              <a:latin typeface="Trebuchet MS" panose="020B0603020202020204" pitchFamily="34" charset="0"/>
            </a:endParaRPr>
          </a:p>
        </p:txBody>
      </p:sp>
      <p:sp>
        <p:nvSpPr>
          <p:cNvPr id="7" name="TextBox 6">
            <a:extLst>
              <a:ext uri="{FF2B5EF4-FFF2-40B4-BE49-F238E27FC236}">
                <a16:creationId xmlns:a16="http://schemas.microsoft.com/office/drawing/2014/main" id="{B9E5A5CE-0C47-4320-95F3-985B256812FA}"/>
              </a:ext>
            </a:extLst>
          </p:cNvPr>
          <p:cNvSpPr txBox="1"/>
          <p:nvPr/>
        </p:nvSpPr>
        <p:spPr>
          <a:xfrm>
            <a:off x="623888" y="241955"/>
            <a:ext cx="10944225" cy="523220"/>
          </a:xfrm>
          <a:prstGeom prst="rect">
            <a:avLst/>
          </a:prstGeom>
          <a:noFill/>
        </p:spPr>
        <p:txBody>
          <a:bodyPr wrap="square">
            <a:spAutoFit/>
          </a:bodyPr>
          <a:lstStyle/>
          <a:p>
            <a:pPr lvl="0" algn="ctr"/>
            <a:r>
              <a:rPr lang="en-US" sz="2800" b="1" dirty="0">
                <a:solidFill>
                  <a:srgbClr val="C00000"/>
                </a:solidFill>
                <a:latin typeface="Trebuchet MS" panose="020B0603020202020204" pitchFamily="34" charset="0"/>
              </a:rPr>
              <a:t>S</a:t>
            </a:r>
            <a:r>
              <a:rPr lang="en-GB" sz="2800" b="1" dirty="0">
                <a:solidFill>
                  <a:srgbClr val="C00000"/>
                </a:solidFill>
                <a:latin typeface="Trebuchet MS" panose="020B0603020202020204" pitchFamily="34" charset="0"/>
              </a:rPr>
              <a:t>PITTING IMAGES OR SPLITTING IMAGES?</a:t>
            </a:r>
          </a:p>
        </p:txBody>
      </p:sp>
      <p:sp>
        <p:nvSpPr>
          <p:cNvPr id="8" name="TextBox 7">
            <a:extLst>
              <a:ext uri="{FF2B5EF4-FFF2-40B4-BE49-F238E27FC236}">
                <a16:creationId xmlns:a16="http://schemas.microsoft.com/office/drawing/2014/main" id="{8DEF8140-9200-45F4-857E-A581B206C737}"/>
              </a:ext>
            </a:extLst>
          </p:cNvPr>
          <p:cNvSpPr txBox="1"/>
          <p:nvPr/>
        </p:nvSpPr>
        <p:spPr>
          <a:xfrm>
            <a:off x="623888" y="765175"/>
            <a:ext cx="109442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Co-occurring difficulties interacting </a:t>
            </a:r>
            <a:r>
              <a:rPr lang="en-GB" sz="2800" b="1" dirty="0">
                <a:solidFill>
                  <a:prstClr val="black"/>
                </a:solidFill>
                <a:latin typeface="Trebuchet MS" panose="020B0603020202020204" pitchFamily="34" charset="0"/>
              </a:rPr>
              <a:t>might create PDA?</a:t>
            </a:r>
            <a:endParaRPr kumimoji="0" lang="en-GB" sz="2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0" name="Picture 9" descr="Text, logo&#10;&#10;Description automatically generated">
            <a:extLst>
              <a:ext uri="{FF2B5EF4-FFF2-40B4-BE49-F238E27FC236}">
                <a16:creationId xmlns:a16="http://schemas.microsoft.com/office/drawing/2014/main" id="{C8ACB102-3EF3-953C-F695-18A6D3B19D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297" y="6356289"/>
            <a:ext cx="3015777" cy="468953"/>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27D4F1A1-4A74-C109-C253-A900B0484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8573" y="6325247"/>
            <a:ext cx="1148520" cy="531036"/>
          </a:xfrm>
          <a:prstGeom prst="rect">
            <a:avLst/>
          </a:prstGeom>
        </p:spPr>
      </p:pic>
      <p:pic>
        <p:nvPicPr>
          <p:cNvPr id="12" name="Picture 11">
            <a:extLst>
              <a:ext uri="{FF2B5EF4-FFF2-40B4-BE49-F238E27FC236}">
                <a16:creationId xmlns:a16="http://schemas.microsoft.com/office/drawing/2014/main" id="{6706E176-046C-90C1-7459-A88D72D045D3}"/>
              </a:ext>
            </a:extLst>
          </p:cNvPr>
          <p:cNvPicPr>
            <a:picLocks noChangeAspect="1"/>
          </p:cNvPicPr>
          <p:nvPr/>
        </p:nvPicPr>
        <p:blipFill>
          <a:blip r:embed="rId4"/>
          <a:stretch>
            <a:fillRect/>
          </a:stretch>
        </p:blipFill>
        <p:spPr>
          <a:xfrm>
            <a:off x="623888" y="1278440"/>
            <a:ext cx="10944225" cy="5066215"/>
          </a:xfrm>
          <a:prstGeom prst="rect">
            <a:avLst/>
          </a:prstGeom>
        </p:spPr>
      </p:pic>
    </p:spTree>
    <p:extLst>
      <p:ext uri="{BB962C8B-B14F-4D97-AF65-F5344CB8AC3E}">
        <p14:creationId xmlns:p14="http://schemas.microsoft.com/office/powerpoint/2010/main" val="2264989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41</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1082423"/>
            <a:ext cx="10944224" cy="4832092"/>
          </a:xfrm>
          <a:prstGeom prst="rect">
            <a:avLst/>
          </a:prstGeom>
          <a:noFill/>
        </p:spPr>
        <p:txBody>
          <a:bodyPr wrap="square">
            <a:spAutoFit/>
          </a:bodyPr>
          <a:lstStyle/>
          <a:p>
            <a:pPr lvl="0"/>
            <a:r>
              <a:rPr lang="en-GB" sz="2800" b="1" dirty="0">
                <a:solidFill>
                  <a:prstClr val="black"/>
                </a:solidFill>
                <a:latin typeface="Trebuchet MS" panose="020B0603020202020204" pitchFamily="34" charset="0"/>
              </a:rPr>
              <a:t>Recurring doubts over PDA causing confusionn.</a:t>
            </a:r>
          </a:p>
          <a:p>
            <a:pPr lvl="0"/>
            <a:endParaRPr lang="en-GB" sz="2800" dirty="0">
              <a:solidFill>
                <a:prstClr val="black"/>
              </a:solidFill>
              <a:latin typeface="Trebuchet MS" panose="020B0603020202020204" pitchFamily="34" charset="0"/>
            </a:endParaRPr>
          </a:p>
          <a:p>
            <a:pPr marL="514350" lvl="0" indent="-514350">
              <a:buAutoNum type="arabicParenR"/>
            </a:pPr>
            <a:r>
              <a:rPr lang="en-US" sz="2800" dirty="0">
                <a:solidFill>
                  <a:prstClr val="black"/>
                </a:solidFill>
                <a:latin typeface="Trebuchet MS" panose="020B0603020202020204" pitchFamily="34" charset="0"/>
              </a:rPr>
              <a:t>PDA’s reification will create confusion for caregivers &amp; others involved (including clinicians) (Garralda 2003).</a:t>
            </a:r>
          </a:p>
          <a:p>
            <a:pPr marL="514350" lvl="0" indent="-514350">
              <a:buAutoNum type="arabicParenR"/>
            </a:pPr>
            <a:r>
              <a:rPr lang="en-US" sz="2800" dirty="0">
                <a:solidFill>
                  <a:prstClr val="black"/>
                </a:solidFill>
                <a:latin typeface="Trebuchet MS" panose="020B0603020202020204" pitchFamily="34" charset="0"/>
              </a:rPr>
              <a:t>Strong recognition factor/ pattern recognition reported for “</a:t>
            </a:r>
            <a:r>
              <a:rPr lang="en-US" sz="2800" i="1" dirty="0">
                <a:solidFill>
                  <a:prstClr val="black"/>
                </a:solidFill>
                <a:latin typeface="Trebuchet MS" panose="020B0603020202020204" pitchFamily="34" charset="0"/>
              </a:rPr>
              <a:t>PDA Profile of ASD</a:t>
            </a:r>
            <a:r>
              <a:rPr lang="en-US" sz="2800" dirty="0">
                <a:solidFill>
                  <a:prstClr val="black"/>
                </a:solidFill>
                <a:latin typeface="Trebuchet MS" panose="020B0603020202020204" pitchFamily="34" charset="0"/>
              </a:rPr>
              <a:t>” “</a:t>
            </a:r>
            <a:r>
              <a:rPr lang="en-US" sz="2800" i="1" dirty="0">
                <a:solidFill>
                  <a:prstClr val="black"/>
                </a:solidFill>
                <a:latin typeface="Trebuchet MS" panose="020B0603020202020204" pitchFamily="34" charset="0"/>
              </a:rPr>
              <a:t>however, be subject to a range of expectation and confirmation biases.</a:t>
            </a:r>
            <a:r>
              <a:rPr lang="en-US" sz="2800" dirty="0">
                <a:solidFill>
                  <a:prstClr val="black"/>
                </a:solidFill>
                <a:latin typeface="Trebuchet MS" panose="020B0603020202020204" pitchFamily="34" charset="0"/>
              </a:rPr>
              <a:t>” (Green et al 2018a, p457).</a:t>
            </a:r>
          </a:p>
          <a:p>
            <a:pPr marL="514350" lvl="0" indent="-514350">
              <a:buAutoNum type="arabicParenR"/>
            </a:pPr>
            <a:r>
              <a:rPr lang="en-US" sz="2800" dirty="0">
                <a:solidFill>
                  <a:prstClr val="black"/>
                </a:solidFill>
                <a:latin typeface="Trebuchet MS" panose="020B0603020202020204" pitchFamily="34" charset="0"/>
              </a:rPr>
              <a:t>Risk to clinical language’s validity &amp; turning nosology upside down &amp; recipe for clinical &amp; research confusion (Green et al 2018b).</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ROLEPLAYING A DIAGNOSTIC CATEGORY?</a:t>
            </a:r>
          </a:p>
        </p:txBody>
      </p:sp>
    </p:spTree>
    <p:extLst>
      <p:ext uri="{BB962C8B-B14F-4D97-AF65-F5344CB8AC3E}">
        <p14:creationId xmlns:p14="http://schemas.microsoft.com/office/powerpoint/2010/main" val="1209549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42</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1259705"/>
            <a:ext cx="10944224" cy="3970318"/>
          </a:xfrm>
          <a:prstGeom prst="rect">
            <a:avLst/>
          </a:prstGeom>
          <a:noFill/>
        </p:spPr>
        <p:txBody>
          <a:bodyPr wrap="square">
            <a:spAutoFit/>
          </a:bodyPr>
          <a:lstStyle/>
          <a:p>
            <a:pPr lvl="0"/>
            <a:r>
              <a:rPr lang="en-GB" sz="2800" b="1" dirty="0">
                <a:solidFill>
                  <a:prstClr val="black"/>
                </a:solidFill>
                <a:latin typeface="Trebuchet MS" panose="020B0603020202020204" pitchFamily="34" charset="0"/>
              </a:rPr>
              <a:t>Other pertinent factors to consider.</a:t>
            </a:r>
          </a:p>
          <a:p>
            <a:pPr lvl="0"/>
            <a:endParaRPr lang="en-GB" sz="2800" dirty="0">
              <a:solidFill>
                <a:prstClr val="black"/>
              </a:solidFill>
              <a:latin typeface="Trebuchet MS" panose="020B0603020202020204" pitchFamily="34" charset="0"/>
            </a:endParaRPr>
          </a:p>
          <a:p>
            <a:pPr marL="514350" lvl="0" indent="-514350">
              <a:buAutoNum type="arabicParenR"/>
            </a:pPr>
            <a:r>
              <a:rPr lang="en-US" sz="2800" dirty="0">
                <a:solidFill>
                  <a:prstClr val="black"/>
                </a:solidFill>
                <a:latin typeface="Trebuchet MS" panose="020B0603020202020204" pitchFamily="34" charset="0"/>
              </a:rPr>
              <a:t>General failure to take account of alternative explanations for behaviours. </a:t>
            </a:r>
          </a:p>
          <a:p>
            <a:pPr marL="514350" lvl="0" indent="-514350">
              <a:buAutoNum type="arabicParenR"/>
            </a:pPr>
            <a:r>
              <a:rPr lang="en-US" sz="2800" dirty="0">
                <a:solidFill>
                  <a:prstClr val="black"/>
                </a:solidFill>
                <a:latin typeface="Trebuchet MS" panose="020B0603020202020204" pitchFamily="34" charset="0"/>
              </a:rPr>
              <a:t>Sourcing participants from places knowledgeable in “</a:t>
            </a:r>
            <a:r>
              <a:rPr lang="en-US" sz="2800" i="1" dirty="0">
                <a:solidFill>
                  <a:prstClr val="black"/>
                </a:solidFill>
                <a:latin typeface="Trebuchet MS" panose="020B0603020202020204" pitchFamily="34" charset="0"/>
              </a:rPr>
              <a:t>PDA Profile of ASD</a:t>
            </a:r>
            <a:r>
              <a:rPr lang="en-US" sz="2800" dirty="0">
                <a:solidFill>
                  <a:prstClr val="black"/>
                </a:solidFill>
                <a:latin typeface="Trebuchet MS" panose="020B0603020202020204" pitchFamily="34" charset="0"/>
              </a:rPr>
              <a:t>” is a risk of bias (Kildahl et al 2021).</a:t>
            </a:r>
          </a:p>
          <a:p>
            <a:pPr marL="514350" lvl="0" indent="-514350">
              <a:buAutoNum type="arabicParenR"/>
            </a:pPr>
            <a:r>
              <a:rPr lang="en-US" sz="2800" dirty="0">
                <a:solidFill>
                  <a:prstClr val="black"/>
                </a:solidFill>
                <a:latin typeface="Trebuchet MS" panose="020B0603020202020204" pitchFamily="34" charset="0"/>
              </a:rPr>
              <a:t>Clear risk that non-autism features could be confused with autism due to “</a:t>
            </a:r>
            <a:r>
              <a:rPr lang="en-US" sz="2800" i="1" dirty="0">
                <a:solidFill>
                  <a:prstClr val="black"/>
                </a:solidFill>
                <a:latin typeface="Trebuchet MS" panose="020B0603020202020204" pitchFamily="34" charset="0"/>
              </a:rPr>
              <a:t>PDA Profile of ASD</a:t>
            </a:r>
            <a:r>
              <a:rPr lang="en-US" sz="2800" dirty="0">
                <a:solidFill>
                  <a:prstClr val="black"/>
                </a:solidFill>
                <a:latin typeface="Trebuchet MS" panose="020B0603020202020204" pitchFamily="34" charset="0"/>
              </a:rPr>
              <a:t>”.</a:t>
            </a:r>
          </a:p>
          <a:p>
            <a:pPr marL="514350" indent="-514350">
              <a:buFontTx/>
              <a:buAutoNum type="arabicParenR"/>
            </a:pPr>
            <a:r>
              <a:rPr lang="en-US" sz="2800" dirty="0">
                <a:latin typeface="Trebuchet MS" panose="020B0603020202020204" pitchFamily="34" charset="0"/>
              </a:rPr>
              <a:t>This possibility should already be actively considered!</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ROLEPLAYING A DIAGNOSTIC CATEGORY?</a:t>
            </a:r>
          </a:p>
        </p:txBody>
      </p:sp>
    </p:spTree>
    <p:extLst>
      <p:ext uri="{BB962C8B-B14F-4D97-AF65-F5344CB8AC3E}">
        <p14:creationId xmlns:p14="http://schemas.microsoft.com/office/powerpoint/2010/main" val="1531886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43</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895806"/>
            <a:ext cx="10944224" cy="5262979"/>
          </a:xfrm>
          <a:prstGeom prst="rect">
            <a:avLst/>
          </a:prstGeom>
          <a:noFill/>
        </p:spPr>
        <p:txBody>
          <a:bodyPr wrap="square">
            <a:spAutoFit/>
          </a:bodyPr>
          <a:lstStyle/>
          <a:p>
            <a:pPr lvl="0"/>
            <a:r>
              <a:rPr lang="en-GB" sz="2800" b="1" dirty="0">
                <a:latin typeface="Trebuchet MS" panose="020B0603020202020204" pitchFamily="34" charset="0"/>
              </a:rPr>
              <a:t>Subtyping autism &amp; DSM-5.</a:t>
            </a:r>
          </a:p>
          <a:p>
            <a:pPr lvl="0"/>
            <a:endParaRPr lang="en-GB"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All attempts to divide autism have failed (Kapp 2023)</a:t>
            </a:r>
          </a:p>
          <a:p>
            <a:pPr marL="514350" indent="-514350">
              <a:buFontTx/>
              <a:buAutoNum type="arabicParenR"/>
            </a:pPr>
            <a:r>
              <a:rPr lang="en-US" sz="2800" dirty="0">
                <a:latin typeface="Trebuchet MS" panose="020B0603020202020204" pitchFamily="34" charset="0"/>
              </a:rPr>
              <a:t>Its why “</a:t>
            </a:r>
            <a:r>
              <a:rPr lang="en-US" sz="2800" i="1" dirty="0">
                <a:latin typeface="Trebuchet MS" panose="020B0603020202020204" pitchFamily="34" charset="0"/>
              </a:rPr>
              <a:t>Profound Autism</a:t>
            </a:r>
            <a:r>
              <a:rPr lang="en-US" sz="2800" dirty="0">
                <a:latin typeface="Trebuchet MS" panose="020B0603020202020204" pitchFamily="34" charset="0"/>
              </a:rPr>
              <a:t>” constructed from co-occurring ID &amp;/ or language issues (Woods et al 2023b).</a:t>
            </a:r>
          </a:p>
          <a:p>
            <a:pPr marL="514350" indent="-514350">
              <a:buFontTx/>
              <a:buAutoNum type="arabicParenR"/>
            </a:pPr>
            <a:r>
              <a:rPr lang="en-US" sz="2800" dirty="0">
                <a:latin typeface="Trebuchet MS" panose="020B0603020202020204" pitchFamily="34" charset="0"/>
              </a:rPr>
              <a:t>Indicates “</a:t>
            </a:r>
            <a:r>
              <a:rPr lang="en-US" sz="2800" i="1" dirty="0">
                <a:latin typeface="Trebuchet MS" panose="020B0603020202020204" pitchFamily="34" charset="0"/>
              </a:rPr>
              <a:t>PDA Profile of ASD</a:t>
            </a:r>
            <a:r>
              <a:rPr lang="en-US" sz="2800" dirty="0">
                <a:latin typeface="Trebuchet MS" panose="020B0603020202020204" pitchFamily="34" charset="0"/>
              </a:rPr>
              <a:t>” features are not-autism.</a:t>
            </a:r>
          </a:p>
          <a:p>
            <a:pPr marL="514350" indent="-514350">
              <a:buFontTx/>
              <a:buAutoNum type="arabicParenR"/>
            </a:pPr>
            <a:r>
              <a:rPr lang="en-US" sz="2800" dirty="0">
                <a:latin typeface="Trebuchet MS" panose="020B0603020202020204" pitchFamily="34" charset="0"/>
              </a:rPr>
              <a:t>DSM-5 replaced autism subtypes with autism &amp; SCD (APA 2013).</a:t>
            </a:r>
          </a:p>
          <a:p>
            <a:pPr marL="514350" indent="-514350">
              <a:buFontTx/>
              <a:buAutoNum type="arabicParenR"/>
            </a:pPr>
            <a:r>
              <a:rPr lang="en-US" sz="2800" dirty="0">
                <a:latin typeface="Trebuchet MS" panose="020B0603020202020204" pitchFamily="34" charset="0"/>
              </a:rPr>
              <a:t>PDA was informally excluded from DSM-5.</a:t>
            </a:r>
          </a:p>
          <a:p>
            <a:pPr marL="514350" indent="-514350">
              <a:buFontTx/>
              <a:buAutoNum type="arabicParenR"/>
            </a:pPr>
            <a:r>
              <a:rPr lang="en-US" sz="2800" dirty="0">
                <a:latin typeface="Trebuchet MS" panose="020B0603020202020204" pitchFamily="34" charset="0"/>
              </a:rPr>
              <a:t>Most autistics do not want autism subtyped.</a:t>
            </a:r>
          </a:p>
          <a:p>
            <a:pPr marL="514350" indent="-514350">
              <a:buFontTx/>
              <a:buAutoNum type="arabicParenR"/>
            </a:pPr>
            <a:r>
              <a:rPr lang="en-US" sz="2800" dirty="0">
                <a:latin typeface="Trebuchet MS" panose="020B0603020202020204" pitchFamily="34" charset="0"/>
              </a:rPr>
              <a:t>Seems SCD is not used much (Kapp &amp; Ne’eman 2019).</a:t>
            </a:r>
          </a:p>
          <a:p>
            <a:pPr marL="514350" indent="-514350">
              <a:buFontTx/>
              <a:buAutoNum type="arabicParenR"/>
            </a:pPr>
            <a:r>
              <a:rPr lang="en-US" sz="2800" dirty="0">
                <a:latin typeface="Trebuchet MS" panose="020B0603020202020204" pitchFamily="34" charset="0"/>
              </a:rPr>
              <a:t>DSM-5 autism criteria not designed to create autism subtypes (Kapp 2023), let alone identify “</a:t>
            </a:r>
            <a:r>
              <a:rPr lang="en-US" sz="2800" i="1" dirty="0">
                <a:latin typeface="Trebuchet MS" panose="020B0603020202020204" pitchFamily="34" charset="0"/>
              </a:rPr>
              <a:t>PDA Profile of ASD</a:t>
            </a:r>
            <a:r>
              <a:rPr lang="en-US" sz="2800" dirty="0">
                <a:latin typeface="Trebuchet MS" panose="020B0603020202020204" pitchFamily="34" charset="0"/>
              </a:rPr>
              <a:t>”…</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PROFOUNDLY DISTURBING?</a:t>
            </a:r>
          </a:p>
        </p:txBody>
      </p:sp>
    </p:spTree>
    <p:extLst>
      <p:ext uri="{BB962C8B-B14F-4D97-AF65-F5344CB8AC3E}">
        <p14:creationId xmlns:p14="http://schemas.microsoft.com/office/powerpoint/2010/main" val="4045886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"pathological"/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44</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886474"/>
            <a:ext cx="10944224" cy="5262979"/>
          </a:xfrm>
          <a:prstGeom prst="rect">
            <a:avLst/>
          </a:prstGeom>
          <a:noFill/>
        </p:spPr>
        <p:txBody>
          <a:bodyPr wrap="square">
            <a:spAutoFit/>
          </a:bodyPr>
          <a:lstStyle/>
          <a:p>
            <a:pPr lvl="0"/>
            <a:r>
              <a:rPr lang="en-GB" sz="2800" b="1" dirty="0">
                <a:solidFill>
                  <a:prstClr val="black"/>
                </a:solidFill>
                <a:latin typeface="Trebuchet MS" panose="020B0603020202020204" pitchFamily="34" charset="0"/>
              </a:rPr>
              <a:t>Biasing PDA research &amp; descriptions.</a:t>
            </a:r>
          </a:p>
          <a:p>
            <a:pPr lvl="0"/>
            <a:endParaRPr lang="en-GB" sz="2800" dirty="0">
              <a:solidFill>
                <a:prstClr val="black"/>
              </a:solidFill>
              <a:latin typeface="Trebuchet MS" panose="020B0603020202020204" pitchFamily="34" charset="0"/>
            </a:endParaRPr>
          </a:p>
          <a:p>
            <a:pPr marL="514350" lvl="0" indent="-514350">
              <a:buAutoNum type="arabicParenR"/>
            </a:pPr>
            <a:r>
              <a:rPr lang="en-US" sz="2800" dirty="0">
                <a:solidFill>
                  <a:prstClr val="black"/>
                </a:solidFill>
                <a:latin typeface="Trebuchet MS" panose="020B0603020202020204" pitchFamily="34" charset="0"/>
              </a:rPr>
              <a:t>PDA descriptions changed away from indicating not autism, to become autism-like features.</a:t>
            </a:r>
          </a:p>
          <a:p>
            <a:pPr marL="514350" lvl="0" indent="-514350">
              <a:buAutoNum type="arabicParenR"/>
            </a:pPr>
            <a:r>
              <a:rPr lang="en-US" sz="2800" dirty="0">
                <a:solidFill>
                  <a:prstClr val="black"/>
                </a:solidFill>
                <a:latin typeface="Trebuchet MS" panose="020B0603020202020204" pitchFamily="34" charset="0"/>
              </a:rPr>
              <a:t>E.g., “</a:t>
            </a:r>
            <a:r>
              <a:rPr lang="en-US" sz="2800" i="1" dirty="0">
                <a:solidFill>
                  <a:prstClr val="black"/>
                </a:solidFill>
                <a:latin typeface="Trebuchet MS" panose="020B0603020202020204" pitchFamily="34" charset="0"/>
              </a:rPr>
              <a:t>manipulative</a:t>
            </a:r>
            <a:r>
              <a:rPr lang="en-US" sz="2800" dirty="0">
                <a:solidFill>
                  <a:prstClr val="black"/>
                </a:solidFill>
                <a:latin typeface="Trebuchet MS" panose="020B0603020202020204" pitchFamily="34" charset="0"/>
              </a:rPr>
              <a:t>” behaviours are not indicative of autism (Woods 2022).</a:t>
            </a:r>
          </a:p>
          <a:p>
            <a:pPr marL="514350" lvl="0" indent="-514350">
              <a:buAutoNum type="arabicParenR"/>
            </a:pPr>
            <a:r>
              <a:rPr lang="en-US" sz="2800" dirty="0">
                <a:solidFill>
                  <a:prstClr val="black"/>
                </a:solidFill>
                <a:latin typeface="Trebuchet MS" panose="020B0603020202020204" pitchFamily="34" charset="0"/>
              </a:rPr>
              <a:t>E.g., “</a:t>
            </a:r>
            <a:r>
              <a:rPr lang="en-US" sz="2800" i="1" dirty="0">
                <a:solidFill>
                  <a:prstClr val="black"/>
                </a:solidFill>
                <a:latin typeface="Trebuchet MS" panose="020B0603020202020204" pitchFamily="34" charset="0"/>
              </a:rPr>
              <a:t>strategies of avoidance are essentially socially manipulative</a:t>
            </a:r>
            <a:r>
              <a:rPr lang="en-US" sz="2800" dirty="0">
                <a:solidFill>
                  <a:prstClr val="black"/>
                </a:solidFill>
                <a:latin typeface="Trebuchet MS" panose="020B0603020202020204" pitchFamily="34" charset="0"/>
              </a:rPr>
              <a:t>” (Newson et al 2003, p597) to “</a:t>
            </a:r>
            <a:r>
              <a:rPr lang="en-US" sz="2800" i="1" dirty="0">
                <a:solidFill>
                  <a:prstClr val="black"/>
                </a:solidFill>
                <a:latin typeface="Trebuchet MS" panose="020B0603020202020204" pitchFamily="34" charset="0"/>
              </a:rPr>
              <a:t>strategies of avoidance that are essentially ‘socially manipulative</a:t>
            </a:r>
            <a:r>
              <a:rPr lang="en-US" sz="2800" dirty="0">
                <a:solidFill>
                  <a:prstClr val="black"/>
                </a:solidFill>
                <a:latin typeface="Trebuchet MS" panose="020B0603020202020204" pitchFamily="34" charset="0"/>
              </a:rPr>
              <a:t>’” (O’Nions et al 2016a, p415), then to “</a:t>
            </a:r>
            <a:r>
              <a:rPr lang="en-US" sz="2800" i="1" dirty="0">
                <a:solidFill>
                  <a:prstClr val="black"/>
                </a:solidFill>
                <a:latin typeface="Trebuchet MS" panose="020B0603020202020204" pitchFamily="34" charset="0"/>
              </a:rPr>
              <a:t>Uses social strategies as part of avoidance, eg, distracting, giving excuses</a:t>
            </a:r>
            <a:r>
              <a:rPr lang="en-US" sz="2800" dirty="0">
                <a:solidFill>
                  <a:prstClr val="black"/>
                </a:solidFill>
                <a:latin typeface="Trebuchet MS" panose="020B0603020202020204" pitchFamily="34" charset="0"/>
              </a:rPr>
              <a:t>” (Green et al 2018a, p457).</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BOB THE BUILDER’S PROFILE.</a:t>
            </a:r>
          </a:p>
        </p:txBody>
      </p:sp>
    </p:spTree>
    <p:extLst>
      <p:ext uri="{BB962C8B-B14F-4D97-AF65-F5344CB8AC3E}">
        <p14:creationId xmlns:p14="http://schemas.microsoft.com/office/powerpoint/2010/main" val="92605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45</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9" y="877145"/>
            <a:ext cx="10944224" cy="5262979"/>
          </a:xfrm>
          <a:prstGeom prst="rect">
            <a:avLst/>
          </a:prstGeom>
          <a:noFill/>
        </p:spPr>
        <p:txBody>
          <a:bodyPr wrap="square">
            <a:spAutoFit/>
          </a:bodyPr>
          <a:lstStyle/>
          <a:p>
            <a:pPr lvl="0"/>
            <a:r>
              <a:rPr lang="en-GB" sz="2800" b="1" dirty="0">
                <a:solidFill>
                  <a:prstClr val="black"/>
                </a:solidFill>
                <a:latin typeface="Trebuchet MS" panose="020B0603020202020204" pitchFamily="34" charset="0"/>
              </a:rPr>
              <a:t>Biasing PDA research &amp; descriptions.</a:t>
            </a:r>
          </a:p>
          <a:p>
            <a:pPr lvl="0"/>
            <a:endParaRPr lang="en-GB" sz="2800" dirty="0">
              <a:solidFill>
                <a:prstClr val="black"/>
              </a:solidFill>
              <a:latin typeface="Trebuchet MS" panose="020B0603020202020204" pitchFamily="34" charset="0"/>
            </a:endParaRPr>
          </a:p>
          <a:p>
            <a:pPr marL="514350" lvl="0" indent="-514350">
              <a:buAutoNum type="arabicParenR"/>
            </a:pPr>
            <a:r>
              <a:rPr lang="en-US" sz="2800" dirty="0">
                <a:solidFill>
                  <a:prstClr val="black"/>
                </a:solidFill>
                <a:latin typeface="Trebuchet MS" panose="020B0603020202020204" pitchFamily="34" charset="0"/>
              </a:rPr>
              <a:t>“</a:t>
            </a:r>
            <a:r>
              <a:rPr lang="en-US" sz="2800" i="1" dirty="0">
                <a:solidFill>
                  <a:prstClr val="black"/>
                </a:solidFill>
                <a:latin typeface="Trebuchet MS" panose="020B0603020202020204" pitchFamily="34" charset="0"/>
              </a:rPr>
              <a:t>This was combined with sufficient social understanding and sociability enable the child to be “socially manipulative” in their avoidance</a:t>
            </a:r>
            <a:r>
              <a:rPr lang="en-US" sz="2800" dirty="0">
                <a:solidFill>
                  <a:prstClr val="black"/>
                </a:solidFill>
                <a:latin typeface="Trebuchet MS" panose="020B0603020202020204" pitchFamily="34" charset="0"/>
              </a:rPr>
              <a:t>”. (Fidler &amp; Christie 2019, p10).</a:t>
            </a:r>
          </a:p>
          <a:p>
            <a:pPr marL="514350" lvl="0" indent="-514350">
              <a:buAutoNum type="arabicParenR"/>
            </a:pPr>
            <a:r>
              <a:rPr lang="en-US" sz="2800" dirty="0">
                <a:solidFill>
                  <a:prstClr val="black"/>
                </a:solidFill>
                <a:latin typeface="Trebuchet MS" panose="020B0603020202020204" pitchFamily="34" charset="0"/>
              </a:rPr>
              <a:t>“</a:t>
            </a:r>
            <a:r>
              <a:rPr lang="en-US" sz="2800" i="1" dirty="0">
                <a:solidFill>
                  <a:prstClr val="black"/>
                </a:solidFill>
                <a:latin typeface="Trebuchet MS" panose="020B0603020202020204" pitchFamily="34" charset="0"/>
              </a:rPr>
              <a:t>They are also able to use social strategies in attempts to avoid demands in a way that Elizabeth Newson described as “socially manipulative” but others tend to describe as socially “strategic</a:t>
            </a:r>
            <a:r>
              <a:rPr lang="en-US" sz="2800" dirty="0">
                <a:solidFill>
                  <a:prstClr val="black"/>
                </a:solidFill>
                <a:latin typeface="Trebuchet MS" panose="020B0603020202020204" pitchFamily="34" charset="0"/>
              </a:rPr>
              <a:t>” (Fidler &amp; Christie 2019, p11).</a:t>
            </a:r>
          </a:p>
          <a:p>
            <a:pPr marL="514350" lvl="0" indent="-514350">
              <a:buAutoNum type="arabicParenR"/>
            </a:pPr>
            <a:r>
              <a:rPr lang="en-US" sz="2800" dirty="0">
                <a:solidFill>
                  <a:prstClr val="black"/>
                </a:solidFill>
                <a:latin typeface="Trebuchet MS" panose="020B0603020202020204" pitchFamily="34" charset="0"/>
              </a:rPr>
              <a:t>Socially “</a:t>
            </a:r>
            <a:r>
              <a:rPr lang="en-US" sz="2800" i="1" dirty="0">
                <a:solidFill>
                  <a:prstClr val="black"/>
                </a:solidFill>
                <a:latin typeface="Trebuchet MS" panose="020B0603020202020204" pitchFamily="34" charset="0"/>
              </a:rPr>
              <a:t>strategic</a:t>
            </a:r>
            <a:r>
              <a:rPr lang="en-US" sz="2800" dirty="0">
                <a:solidFill>
                  <a:prstClr val="black"/>
                </a:solidFill>
                <a:latin typeface="Trebuchet MS" panose="020B0603020202020204" pitchFamily="34" charset="0"/>
              </a:rPr>
              <a:t>” denotes with intent as done part of a plan.</a:t>
            </a:r>
          </a:p>
          <a:p>
            <a:pPr marL="514350" lvl="0" indent="-514350">
              <a:buAutoNum type="arabicParenR"/>
            </a:pPr>
            <a:r>
              <a:rPr lang="en-US" sz="2800" dirty="0">
                <a:solidFill>
                  <a:prstClr val="black"/>
                </a:solidFill>
                <a:latin typeface="Trebuchet MS" panose="020B0603020202020204" pitchFamily="34" charset="0"/>
              </a:rPr>
              <a:t>PDA not related to ToM issues (Bishop 2018).</a:t>
            </a:r>
          </a:p>
          <a:p>
            <a:pPr marL="514350" lvl="0" indent="-514350">
              <a:buAutoNum type="arabicParenR"/>
            </a:pPr>
            <a:r>
              <a:rPr lang="en-US" sz="2800" dirty="0">
                <a:solidFill>
                  <a:prstClr val="black"/>
                </a:solidFill>
                <a:latin typeface="Trebuchet MS" panose="020B0603020202020204" pitchFamily="34" charset="0"/>
              </a:rPr>
              <a:t>“</a:t>
            </a:r>
            <a:r>
              <a:rPr lang="en-US" sz="2800" i="1" dirty="0">
                <a:solidFill>
                  <a:prstClr val="black"/>
                </a:solidFill>
                <a:latin typeface="Trebuchet MS" panose="020B0603020202020204" pitchFamily="34" charset="0"/>
              </a:rPr>
              <a:t>Socially manipulative</a:t>
            </a:r>
            <a:r>
              <a:rPr lang="en-US" sz="2800" dirty="0">
                <a:solidFill>
                  <a:prstClr val="black"/>
                </a:solidFill>
                <a:latin typeface="Trebuchet MS" panose="020B0603020202020204" pitchFamily="34" charset="0"/>
              </a:rPr>
              <a:t>” = socially “</a:t>
            </a:r>
            <a:r>
              <a:rPr lang="en-US" sz="2800" i="1" dirty="0">
                <a:solidFill>
                  <a:prstClr val="black"/>
                </a:solidFill>
                <a:latin typeface="Trebuchet MS" panose="020B0603020202020204" pitchFamily="34" charset="0"/>
              </a:rPr>
              <a:t>strategic</a:t>
            </a:r>
            <a:r>
              <a:rPr lang="en-US" sz="2800" dirty="0">
                <a:solidFill>
                  <a:prstClr val="black"/>
                </a:solidFill>
                <a:latin typeface="Trebuchet MS" panose="020B0603020202020204" pitchFamily="34" charset="0"/>
              </a:rPr>
              <a:t>”.</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BOB THE BUILDER’S PROFILE.</a:t>
            </a:r>
          </a:p>
        </p:txBody>
      </p:sp>
    </p:spTree>
    <p:extLst>
      <p:ext uri="{BB962C8B-B14F-4D97-AF65-F5344CB8AC3E}">
        <p14:creationId xmlns:p14="http://schemas.microsoft.com/office/powerpoint/2010/main" val="2793595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46</a:t>
            </a:fld>
            <a:endParaRPr lang="en-GB" dirty="0">
              <a:solidFill>
                <a:srgbClr val="C00000"/>
              </a:solidFill>
            </a:endParaRPr>
          </a:p>
        </p:txBody>
      </p:sp>
      <p:sp>
        <p:nvSpPr>
          <p:cNvPr id="4" name="Rectangle 3"/>
          <p:cNvSpPr/>
          <p:nvPr/>
        </p:nvSpPr>
        <p:spPr>
          <a:xfrm>
            <a:off x="623888" y="180401"/>
            <a:ext cx="10944225" cy="584775"/>
          </a:xfrm>
          <a:prstGeom prst="rect">
            <a:avLst/>
          </a:prstGeom>
        </p:spPr>
        <p:txBody>
          <a:bodyPr wrap="square">
            <a:spAutoFit/>
          </a:bodyPr>
          <a:lstStyle/>
          <a:p>
            <a:pPr algn="ctr"/>
            <a:r>
              <a:rPr lang="en-US" sz="3200" b="1" dirty="0">
                <a:solidFill>
                  <a:srgbClr val="C00000"/>
                </a:solidFill>
                <a:latin typeface="Trebuchet MS" panose="020B0603020202020204" pitchFamily="34" charset="0"/>
              </a:rPr>
              <a:t>AVOIDANCE OF “</a:t>
            </a:r>
            <a:r>
              <a:rPr lang="en-US" sz="3200" b="1" i="1" dirty="0">
                <a:solidFill>
                  <a:srgbClr val="C00000"/>
                </a:solidFill>
                <a:latin typeface="Trebuchet MS" panose="020B0603020202020204" pitchFamily="34" charset="0"/>
              </a:rPr>
              <a:t>ORDINARY</a:t>
            </a:r>
            <a:r>
              <a:rPr lang="en-US" sz="3200" b="1" dirty="0">
                <a:solidFill>
                  <a:srgbClr val="C00000"/>
                </a:solidFill>
                <a:latin typeface="Trebuchet MS" panose="020B0603020202020204" pitchFamily="34" charset="0"/>
              </a:rPr>
              <a:t>” DEMANDS.</a:t>
            </a:r>
            <a:endParaRPr lang="en-GB" sz="3200" b="1" dirty="0">
              <a:solidFill>
                <a:srgbClr val="C00000"/>
              </a:solidFill>
              <a:latin typeface="Trebuchet MS" panose="020B0603020202020204" pitchFamily="34" charset="0"/>
            </a:endParaRPr>
          </a:p>
        </p:txBody>
      </p:sp>
      <p:sp>
        <p:nvSpPr>
          <p:cNvPr id="5" name="Rectangle 4"/>
          <p:cNvSpPr/>
          <p:nvPr/>
        </p:nvSpPr>
        <p:spPr>
          <a:xfrm>
            <a:off x="623888" y="797510"/>
            <a:ext cx="10944225" cy="5262979"/>
          </a:xfrm>
          <a:prstGeom prst="rect">
            <a:avLst/>
          </a:prstGeom>
        </p:spPr>
        <p:txBody>
          <a:bodyPr wrap="square">
            <a:spAutoFit/>
          </a:bodyPr>
          <a:lstStyle/>
          <a:p>
            <a:pPr lvl="0"/>
            <a:r>
              <a:rPr lang="en-GB" sz="2800" b="1" dirty="0">
                <a:latin typeface="Trebuchet MS" panose="020B0603020202020204" pitchFamily="34" charset="0"/>
              </a:rPr>
              <a:t>PDA Controversies.</a:t>
            </a:r>
            <a:endParaRPr lang="en-GB" sz="2800" dirty="0">
              <a:latin typeface="Trebuchet MS" panose="020B0603020202020204" pitchFamily="34" charset="0"/>
            </a:endParaRPr>
          </a:p>
          <a:p>
            <a:pPr marL="514350" indent="-514350">
              <a:buFontTx/>
              <a:buAutoNum type="arabicParenR"/>
            </a:pPr>
            <a:endParaRPr lang="en-GB"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Associating criminal acts with autism.</a:t>
            </a:r>
          </a:p>
          <a:p>
            <a:pPr marL="514350" indent="-514350">
              <a:buFontTx/>
              <a:buAutoNum type="arabicParenR"/>
            </a:pPr>
            <a:r>
              <a:rPr lang="en-US" sz="2800" dirty="0">
                <a:latin typeface="Trebuchet MS" panose="020B0603020202020204" pitchFamily="34" charset="0"/>
              </a:rPr>
              <a:t>Autistic persons tend to not want to be divided (Fletcher-Watson &amp; Happé 2019; Kapp &amp; Ne’eman 2019).</a:t>
            </a:r>
          </a:p>
          <a:p>
            <a:pPr marL="514350" indent="-514350">
              <a:buFontTx/>
              <a:buAutoNum type="arabicParenR"/>
            </a:pPr>
            <a:r>
              <a:rPr lang="en-GB" sz="2800" dirty="0">
                <a:latin typeface="Trebuchet MS" panose="020B0603020202020204" pitchFamily="34" charset="0"/>
              </a:rPr>
              <a:t>Interest is driven by non-autistic stakeholders (Christie et al 2012; Newson et al 2003).</a:t>
            </a:r>
          </a:p>
          <a:p>
            <a:pPr marL="514350" indent="-514350">
              <a:buFontTx/>
              <a:buAutoNum type="arabicParenR"/>
            </a:pPr>
            <a:r>
              <a:rPr lang="en-US" sz="2800" dirty="0">
                <a:latin typeface="Trebuchet MS" panose="020B0603020202020204" pitchFamily="34" charset="0"/>
              </a:rPr>
              <a:t>Can adversely impact a person’s life chances, e.g. who would wish to employ someone who has a “</a:t>
            </a:r>
            <a:r>
              <a:rPr lang="en-US" sz="2800" i="1" dirty="0">
                <a:latin typeface="Trebuchet MS" panose="020B0603020202020204" pitchFamily="34" charset="0"/>
              </a:rPr>
              <a:t>pathological</a:t>
            </a:r>
            <a:r>
              <a:rPr lang="en-US" sz="2800" dirty="0">
                <a:latin typeface="Trebuchet MS" panose="020B0603020202020204" pitchFamily="34" charset="0"/>
              </a:rPr>
              <a:t>”/ “</a:t>
            </a:r>
            <a:r>
              <a:rPr lang="en-US" sz="2800" i="1" dirty="0">
                <a:latin typeface="Trebuchet MS" panose="020B0603020202020204" pitchFamily="34" charset="0"/>
              </a:rPr>
              <a:t>extreme</a:t>
            </a:r>
            <a:r>
              <a:rPr lang="en-US" sz="2800" dirty="0">
                <a:latin typeface="Trebuchet MS" panose="020B0603020202020204" pitchFamily="34" charset="0"/>
              </a:rPr>
              <a:t>” aversion to demands?</a:t>
            </a:r>
          </a:p>
          <a:p>
            <a:pPr marL="514350" indent="-514350">
              <a:buFontTx/>
              <a:buAutoNum type="arabicParenR"/>
            </a:pPr>
            <a:r>
              <a:rPr lang="en-US" sz="2800" dirty="0">
                <a:latin typeface="Trebuchet MS" panose="020B0603020202020204" pitchFamily="34" charset="0"/>
              </a:rPr>
              <a:t>Clinical need is severely contested for two decades (Woods 2020b).</a:t>
            </a:r>
            <a:endParaRPr lang="en-GB" sz="2800" dirty="0">
              <a:latin typeface="Trebuchet MS" panose="020B0603020202020204" pitchFamily="34" charset="0"/>
            </a:endParaRPr>
          </a:p>
        </p:txBody>
      </p:sp>
    </p:spTree>
    <p:extLst>
      <p:ext uri="{BB962C8B-B14F-4D97-AF65-F5344CB8AC3E}">
        <p14:creationId xmlns:p14="http://schemas.microsoft.com/office/powerpoint/2010/main" val="2019188807"/>
      </p:ext>
    </p:extLst>
  </p:cSld>
  <p:clrMapOvr>
    <a:masterClrMapping/>
  </p:clrMapOvr>
  <mc:AlternateContent xmlns:mc="http://schemas.openxmlformats.org/markup-compatibility/2006" xmlns:p14="http://schemas.microsoft.com/office/powerpoint/2010/main">
    <mc:Choice Requires="p14">
      <p:transition spd="slow" p14:dur="2000" advTm="20156"/>
    </mc:Choice>
    <mc:Fallback xmlns="">
      <p:transition spd="slow" advTm="20156"/>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47</a:t>
            </a:fld>
            <a:endParaRPr lang="en-GB" dirty="0">
              <a:solidFill>
                <a:srgbClr val="C00000"/>
              </a:solidFill>
            </a:endParaRPr>
          </a:p>
        </p:txBody>
      </p:sp>
      <p:sp>
        <p:nvSpPr>
          <p:cNvPr id="4" name="Rectangle 3"/>
          <p:cNvSpPr/>
          <p:nvPr/>
        </p:nvSpPr>
        <p:spPr>
          <a:xfrm>
            <a:off x="623888" y="180401"/>
            <a:ext cx="10944225" cy="584775"/>
          </a:xfrm>
          <a:prstGeom prst="rect">
            <a:avLst/>
          </a:prstGeom>
        </p:spPr>
        <p:txBody>
          <a:bodyPr wrap="square">
            <a:spAutoFit/>
          </a:bodyPr>
          <a:lstStyle/>
          <a:p>
            <a:pPr algn="ctr"/>
            <a:r>
              <a:rPr lang="en-US" sz="3200" b="1" dirty="0">
                <a:solidFill>
                  <a:srgbClr val="C00000"/>
                </a:solidFill>
                <a:latin typeface="Trebuchet MS" panose="020B0603020202020204" pitchFamily="34" charset="0"/>
              </a:rPr>
              <a:t>AVOIDANCE OF “</a:t>
            </a:r>
            <a:r>
              <a:rPr lang="en-US" sz="3200" b="1" i="1" dirty="0">
                <a:solidFill>
                  <a:srgbClr val="C00000"/>
                </a:solidFill>
                <a:latin typeface="Trebuchet MS" panose="020B0603020202020204" pitchFamily="34" charset="0"/>
              </a:rPr>
              <a:t>ORDINARY</a:t>
            </a:r>
            <a:r>
              <a:rPr lang="en-US" sz="3200" b="1" dirty="0">
                <a:solidFill>
                  <a:srgbClr val="C00000"/>
                </a:solidFill>
                <a:latin typeface="Trebuchet MS" panose="020B0603020202020204" pitchFamily="34" charset="0"/>
              </a:rPr>
              <a:t>” DEMANDS.</a:t>
            </a:r>
            <a:endParaRPr lang="en-GB" sz="3200" b="1" dirty="0">
              <a:solidFill>
                <a:srgbClr val="C00000"/>
              </a:solidFill>
              <a:latin typeface="Trebuchet MS" panose="020B0603020202020204" pitchFamily="34" charset="0"/>
            </a:endParaRPr>
          </a:p>
        </p:txBody>
      </p:sp>
      <p:sp>
        <p:nvSpPr>
          <p:cNvPr id="5" name="Rectangle 4"/>
          <p:cNvSpPr/>
          <p:nvPr/>
        </p:nvSpPr>
        <p:spPr>
          <a:xfrm>
            <a:off x="633219" y="1360160"/>
            <a:ext cx="10944225" cy="4401205"/>
          </a:xfrm>
          <a:prstGeom prst="rect">
            <a:avLst/>
          </a:prstGeom>
        </p:spPr>
        <p:txBody>
          <a:bodyPr wrap="square">
            <a:spAutoFit/>
          </a:bodyPr>
          <a:lstStyle/>
          <a:p>
            <a:pPr lvl="0"/>
            <a:r>
              <a:rPr lang="en-GB" sz="2800" b="1" dirty="0">
                <a:latin typeface="Trebuchet MS" panose="020B0603020202020204" pitchFamily="34" charset="0"/>
              </a:rPr>
              <a:t>Other PDA controversies.</a:t>
            </a:r>
            <a:endParaRPr lang="en-GB" sz="2800" dirty="0">
              <a:latin typeface="Trebuchet MS" panose="020B0603020202020204" pitchFamily="34" charset="0"/>
            </a:endParaRPr>
          </a:p>
          <a:p>
            <a:pPr marL="514350" indent="-514350">
              <a:buFontTx/>
              <a:buAutoNum type="arabicParenR"/>
            </a:pPr>
            <a:endParaRPr lang="en-GB"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PDA lacks consensus on what it is, or how to assess for it (it (Langton &amp; Frederickson 2016; O’Nions et al 2014a; O’Nions et al 2016a).</a:t>
            </a:r>
          </a:p>
          <a:p>
            <a:pPr marL="514350" indent="-514350">
              <a:buFontTx/>
              <a:buAutoNum type="arabicParenR"/>
            </a:pPr>
            <a:r>
              <a:rPr lang="en-US" sz="2800" dirty="0">
                <a:latin typeface="Trebuchet MS" panose="020B0603020202020204" pitchFamily="34" charset="0"/>
              </a:rPr>
              <a:t>PDA stereotypes are opposite of many autism stereotypes, so it can be hard to escape stigma of both.</a:t>
            </a:r>
          </a:p>
          <a:p>
            <a:pPr marL="514350" indent="-514350">
              <a:buFontTx/>
              <a:buAutoNum type="arabicParenR"/>
            </a:pPr>
            <a:r>
              <a:rPr lang="en-US" sz="2800" dirty="0">
                <a:latin typeface="Trebuchet MS" panose="020B0603020202020204" pitchFamily="34" charset="0"/>
              </a:rPr>
              <a:t>Interest in PDA as an ASD has outstripped its research (O’Nions &amp; Eaton 2020), &amp; it is a culturally based construct, to the UK (O’Nions et al 2020).</a:t>
            </a:r>
            <a:endParaRPr lang="en-GB" sz="2800" dirty="0">
              <a:latin typeface="Trebuchet MS" panose="020B0603020202020204" pitchFamily="34" charset="0"/>
            </a:endParaRPr>
          </a:p>
        </p:txBody>
      </p:sp>
    </p:spTree>
    <p:extLst>
      <p:ext uri="{BB962C8B-B14F-4D97-AF65-F5344CB8AC3E}">
        <p14:creationId xmlns:p14="http://schemas.microsoft.com/office/powerpoint/2010/main" val="1939748875"/>
      </p:ext>
    </p:extLst>
  </p:cSld>
  <p:clrMapOvr>
    <a:masterClrMapping/>
  </p:clrMapOvr>
  <mc:AlternateContent xmlns:mc="http://schemas.openxmlformats.org/markup-compatibility/2006" xmlns:p14="http://schemas.microsoft.com/office/powerpoint/2010/main">
    <mc:Choice Requires="p14">
      <p:transition spd="slow" p14:dur="2000" advTm="20156"/>
    </mc:Choice>
    <mc:Fallback xmlns="">
      <p:transition spd="slow" advTm="2015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48</a:t>
            </a:fld>
            <a:endParaRPr lang="en-GB" dirty="0">
              <a:solidFill>
                <a:srgbClr val="C00000"/>
              </a:solidFill>
            </a:endParaRPr>
          </a:p>
        </p:txBody>
      </p:sp>
      <p:sp>
        <p:nvSpPr>
          <p:cNvPr id="4" name="Rectangle 3"/>
          <p:cNvSpPr/>
          <p:nvPr/>
        </p:nvSpPr>
        <p:spPr>
          <a:xfrm>
            <a:off x="623888" y="180401"/>
            <a:ext cx="10944225" cy="584775"/>
          </a:xfrm>
          <a:prstGeom prst="rect">
            <a:avLst/>
          </a:prstGeom>
        </p:spPr>
        <p:txBody>
          <a:bodyPr wrap="square">
            <a:spAutoFit/>
          </a:bodyPr>
          <a:lstStyle/>
          <a:p>
            <a:pPr algn="ctr"/>
            <a:r>
              <a:rPr lang="en-US" sz="3200" b="1" dirty="0">
                <a:solidFill>
                  <a:srgbClr val="C00000"/>
                </a:solidFill>
                <a:latin typeface="Trebuchet MS" panose="020B0603020202020204" pitchFamily="34" charset="0"/>
              </a:rPr>
              <a:t>AVOIDANCE OF “</a:t>
            </a:r>
            <a:r>
              <a:rPr lang="en-US" sz="3200" b="1" i="1" dirty="0">
                <a:solidFill>
                  <a:srgbClr val="C00000"/>
                </a:solidFill>
                <a:latin typeface="Trebuchet MS" panose="020B0603020202020204" pitchFamily="34" charset="0"/>
              </a:rPr>
              <a:t>ORDINARY</a:t>
            </a:r>
            <a:r>
              <a:rPr lang="en-US" sz="3200" b="1" dirty="0">
                <a:solidFill>
                  <a:srgbClr val="C00000"/>
                </a:solidFill>
                <a:latin typeface="Trebuchet MS" panose="020B0603020202020204" pitchFamily="34" charset="0"/>
              </a:rPr>
              <a:t>” DEMANDS.</a:t>
            </a:r>
            <a:endParaRPr lang="en-GB" sz="3200" b="1" dirty="0">
              <a:solidFill>
                <a:srgbClr val="C00000"/>
              </a:solidFill>
              <a:latin typeface="Trebuchet MS" panose="020B0603020202020204" pitchFamily="34" charset="0"/>
            </a:endParaRPr>
          </a:p>
        </p:txBody>
      </p:sp>
      <p:sp>
        <p:nvSpPr>
          <p:cNvPr id="5" name="Rectangle 4"/>
          <p:cNvSpPr/>
          <p:nvPr/>
        </p:nvSpPr>
        <p:spPr>
          <a:xfrm>
            <a:off x="633218" y="1031616"/>
            <a:ext cx="10944225" cy="4832092"/>
          </a:xfrm>
          <a:prstGeom prst="rect">
            <a:avLst/>
          </a:prstGeom>
        </p:spPr>
        <p:txBody>
          <a:bodyPr wrap="square">
            <a:spAutoFit/>
          </a:bodyPr>
          <a:lstStyle/>
          <a:p>
            <a:pPr lvl="0"/>
            <a:r>
              <a:rPr lang="en-GB" sz="2800" b="1" dirty="0">
                <a:latin typeface="Trebuchet MS" panose="020B0603020202020204" pitchFamily="34" charset="0"/>
              </a:rPr>
              <a:t>Other PDA controversies.</a:t>
            </a:r>
            <a:endParaRPr lang="en-GB" sz="2800" dirty="0">
              <a:latin typeface="Trebuchet MS" panose="020B0603020202020204" pitchFamily="34" charset="0"/>
            </a:endParaRPr>
          </a:p>
          <a:p>
            <a:pPr marL="514350" indent="-514350">
              <a:buFontTx/>
              <a:buAutoNum type="arabicParenR"/>
            </a:pPr>
            <a:endParaRPr lang="en-GB"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Highly circular, &amp; prematurely forming a community of practice around “</a:t>
            </a:r>
            <a:r>
              <a:rPr lang="en-US" sz="2800" i="1" dirty="0">
                <a:latin typeface="Trebuchet MS" panose="020B0603020202020204" pitchFamily="34" charset="0"/>
              </a:rPr>
              <a:t>PDA is an ASD</a:t>
            </a:r>
            <a:r>
              <a:rPr lang="en-US" sz="2800" dirty="0">
                <a:latin typeface="Trebuchet MS" panose="020B0603020202020204" pitchFamily="34" charset="0"/>
              </a:rPr>
              <a:t>” narrative. It is unethical &amp; unscientific to conduct research which favours one outlook over another (Woods 2019).</a:t>
            </a:r>
          </a:p>
          <a:p>
            <a:pPr marL="514350" indent="-514350">
              <a:buFontTx/>
              <a:buAutoNum type="arabicParenR"/>
            </a:pPr>
            <a:r>
              <a:rPr lang="en-US" sz="2800" dirty="0">
                <a:latin typeface="Trebuchet MS" panose="020B0603020202020204" pitchFamily="34" charset="0"/>
              </a:rPr>
              <a:t>Lack of disclosure of Conflict of Interests.</a:t>
            </a:r>
          </a:p>
          <a:p>
            <a:pPr marL="514350" indent="-514350">
              <a:buFontTx/>
              <a:buAutoNum type="arabicParenR"/>
            </a:pPr>
            <a:r>
              <a:rPr lang="en-US" sz="2800" dirty="0">
                <a:latin typeface="Trebuchet MS" panose="020B0603020202020204" pitchFamily="34" charset="0"/>
              </a:rPr>
              <a:t>Lack of cogent accounts of PDA, &amp; attempts to rectify nonsensical logic; e.g., PDA cannot be more than a constituent component e.g., A + B + C ≠ A. Or, how do deficits in social identity/ pride/ shame cause panic attacks? (they do not).</a:t>
            </a:r>
          </a:p>
        </p:txBody>
      </p:sp>
    </p:spTree>
    <p:extLst>
      <p:ext uri="{BB962C8B-B14F-4D97-AF65-F5344CB8AC3E}">
        <p14:creationId xmlns:p14="http://schemas.microsoft.com/office/powerpoint/2010/main" val="1547731709"/>
      </p:ext>
    </p:extLst>
  </p:cSld>
  <p:clrMapOvr>
    <a:masterClrMapping/>
  </p:clrMapOvr>
  <mc:AlternateContent xmlns:mc="http://schemas.openxmlformats.org/markup-compatibility/2006" xmlns:p14="http://schemas.microsoft.com/office/powerpoint/2010/main">
    <mc:Choice Requires="p14">
      <p:transition spd="slow" p14:dur="2000" advTm="20156"/>
    </mc:Choice>
    <mc:Fallback xmlns="">
      <p:transition spd="slow" advTm="20156"/>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49</a:t>
            </a:fld>
            <a:endParaRPr lang="en-GB" dirty="0">
              <a:solidFill>
                <a:srgbClr val="C00000"/>
              </a:solidFill>
            </a:endParaRPr>
          </a:p>
        </p:txBody>
      </p:sp>
      <p:sp>
        <p:nvSpPr>
          <p:cNvPr id="4" name="Rectangle 3"/>
          <p:cNvSpPr/>
          <p:nvPr/>
        </p:nvSpPr>
        <p:spPr>
          <a:xfrm>
            <a:off x="623888" y="180401"/>
            <a:ext cx="10944225" cy="584775"/>
          </a:xfrm>
          <a:prstGeom prst="rect">
            <a:avLst/>
          </a:prstGeom>
        </p:spPr>
        <p:txBody>
          <a:bodyPr wrap="square">
            <a:spAutoFit/>
          </a:bodyPr>
          <a:lstStyle/>
          <a:p>
            <a:pPr algn="ctr"/>
            <a:r>
              <a:rPr lang="en-US" sz="3200" b="1" dirty="0">
                <a:solidFill>
                  <a:srgbClr val="C00000"/>
                </a:solidFill>
                <a:latin typeface="Trebuchet MS" panose="020B0603020202020204" pitchFamily="34" charset="0"/>
              </a:rPr>
              <a:t>AVOIDANCE OF “</a:t>
            </a:r>
            <a:r>
              <a:rPr lang="en-US" sz="3200" b="1" i="1" dirty="0">
                <a:solidFill>
                  <a:srgbClr val="C00000"/>
                </a:solidFill>
                <a:latin typeface="Trebuchet MS" panose="020B0603020202020204" pitchFamily="34" charset="0"/>
              </a:rPr>
              <a:t>ORDINARY</a:t>
            </a:r>
            <a:r>
              <a:rPr lang="en-US" sz="3200" b="1" dirty="0">
                <a:solidFill>
                  <a:srgbClr val="C00000"/>
                </a:solidFill>
                <a:latin typeface="Trebuchet MS" panose="020B0603020202020204" pitchFamily="34" charset="0"/>
              </a:rPr>
              <a:t>” DEMANDS.</a:t>
            </a:r>
            <a:endParaRPr lang="en-GB" sz="3200" b="1" dirty="0">
              <a:solidFill>
                <a:srgbClr val="C00000"/>
              </a:solidFill>
              <a:latin typeface="Trebuchet MS" panose="020B0603020202020204" pitchFamily="34" charset="0"/>
            </a:endParaRPr>
          </a:p>
        </p:txBody>
      </p:sp>
      <p:sp>
        <p:nvSpPr>
          <p:cNvPr id="5" name="Rectangle 4"/>
          <p:cNvSpPr/>
          <p:nvPr/>
        </p:nvSpPr>
        <p:spPr>
          <a:xfrm>
            <a:off x="633215" y="1469223"/>
            <a:ext cx="10944225" cy="4401205"/>
          </a:xfrm>
          <a:prstGeom prst="rect">
            <a:avLst/>
          </a:prstGeom>
        </p:spPr>
        <p:txBody>
          <a:bodyPr wrap="square">
            <a:spAutoFit/>
          </a:bodyPr>
          <a:lstStyle/>
          <a:p>
            <a:pPr lvl="0"/>
            <a:r>
              <a:rPr lang="en-GB" sz="2800" b="1" dirty="0">
                <a:latin typeface="Trebuchet MS" panose="020B0603020202020204" pitchFamily="34" charset="0"/>
              </a:rPr>
              <a:t>Other PDA controversies.</a:t>
            </a:r>
            <a:endParaRPr lang="en-GB" sz="2800" dirty="0">
              <a:latin typeface="Trebuchet MS" panose="020B0603020202020204" pitchFamily="34" charset="0"/>
            </a:endParaRPr>
          </a:p>
          <a:p>
            <a:pPr marL="514350" indent="-514350">
              <a:buFontTx/>
              <a:buAutoNum type="arabicParenR"/>
            </a:pPr>
            <a:endParaRPr lang="en-GB"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Scientific research is not conducted to support one outlook, but to falsify hypotheses, “PDA Profile of ASD” seems to be a self-validation exercise (Woods 2019).</a:t>
            </a:r>
          </a:p>
          <a:p>
            <a:pPr marL="514350" indent="-514350">
              <a:buFontTx/>
              <a:buAutoNum type="arabicParenR"/>
            </a:pPr>
            <a:r>
              <a:rPr lang="en-US" sz="2800" dirty="0">
                <a:latin typeface="Trebuchet MS" panose="020B0603020202020204" pitchFamily="34" charset="0"/>
              </a:rPr>
              <a:t>There appears to be a market for “</a:t>
            </a:r>
            <a:r>
              <a:rPr lang="en-US" sz="2800" i="1" dirty="0">
                <a:latin typeface="Trebuchet MS" panose="020B0603020202020204" pitchFamily="34" charset="0"/>
              </a:rPr>
              <a:t>PDA Profile of ASD</a:t>
            </a:r>
            <a:r>
              <a:rPr lang="en-US" sz="2800" dirty="0">
                <a:latin typeface="Trebuchet MS" panose="020B0603020202020204" pitchFamily="34" charset="0"/>
              </a:rPr>
              <a:t>” (Woods 2017a).</a:t>
            </a:r>
          </a:p>
          <a:p>
            <a:pPr marL="514350" indent="-514350">
              <a:buFontTx/>
              <a:buAutoNum type="arabicParenR"/>
            </a:pPr>
            <a:r>
              <a:rPr lang="en-US" sz="2800" dirty="0">
                <a:latin typeface="Trebuchet MS" panose="020B0603020202020204" pitchFamily="34" charset="0"/>
              </a:rPr>
              <a:t>What happens to vulnerable persons who brought into “</a:t>
            </a:r>
            <a:r>
              <a:rPr lang="en-US" sz="2800" i="1" dirty="0">
                <a:latin typeface="Trebuchet MS" panose="020B0603020202020204" pitchFamily="34" charset="0"/>
              </a:rPr>
              <a:t>PDA is an ASD</a:t>
            </a:r>
            <a:r>
              <a:rPr lang="en-US" sz="2800" dirty="0">
                <a:latin typeface="Trebuchet MS" panose="020B0603020202020204" pitchFamily="34" charset="0"/>
              </a:rPr>
              <a:t>” narrative when “</a:t>
            </a:r>
            <a:r>
              <a:rPr lang="en-US" sz="2800" i="1" dirty="0">
                <a:latin typeface="Trebuchet MS" panose="020B0603020202020204" pitchFamily="34" charset="0"/>
              </a:rPr>
              <a:t>bubble</a:t>
            </a:r>
            <a:r>
              <a:rPr lang="en-US" sz="2800" dirty="0">
                <a:latin typeface="Trebuchet MS" panose="020B0603020202020204" pitchFamily="34" charset="0"/>
              </a:rPr>
              <a:t>” bursts?</a:t>
            </a:r>
          </a:p>
          <a:p>
            <a:pPr marL="514350" indent="-514350">
              <a:buFontTx/>
              <a:buAutoNum type="arabicParenR"/>
            </a:pPr>
            <a:endParaRPr lang="en-US" sz="2800" dirty="0">
              <a:latin typeface="Trebuchet MS" panose="020B0603020202020204" pitchFamily="34" charset="0"/>
            </a:endParaRPr>
          </a:p>
        </p:txBody>
      </p:sp>
    </p:spTree>
    <p:extLst>
      <p:ext uri="{BB962C8B-B14F-4D97-AF65-F5344CB8AC3E}">
        <p14:creationId xmlns:p14="http://schemas.microsoft.com/office/powerpoint/2010/main" val="3359362035"/>
      </p:ext>
    </p:extLst>
  </p:cSld>
  <p:clrMapOvr>
    <a:masterClrMapping/>
  </p:clrMapOvr>
  <mc:AlternateContent xmlns:mc="http://schemas.openxmlformats.org/markup-compatibility/2006" xmlns:p14="http://schemas.microsoft.com/office/powerpoint/2010/main">
    <mc:Choice Requires="p14">
      <p:transition spd="slow" p14:dur="2000" advTm="20156"/>
    </mc:Choice>
    <mc:Fallback xmlns="">
      <p:transition spd="slow" advTm="201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5</a:t>
            </a:fld>
            <a:endParaRPr lang="en-GB" dirty="0">
              <a:solidFill>
                <a:srgbClr val="C00000"/>
              </a:solidFill>
            </a:endParaRPr>
          </a:p>
        </p:txBody>
      </p:sp>
      <p:sp>
        <p:nvSpPr>
          <p:cNvPr id="4" name="Rectangle 3"/>
          <p:cNvSpPr/>
          <p:nvPr/>
        </p:nvSpPr>
        <p:spPr>
          <a:xfrm>
            <a:off x="623890" y="180401"/>
            <a:ext cx="10944224"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FOOD FOR THOUGHT.</a:t>
            </a:r>
          </a:p>
        </p:txBody>
      </p:sp>
      <p:sp>
        <p:nvSpPr>
          <p:cNvPr id="6" name="Rectangle 5"/>
          <p:cNvSpPr/>
          <p:nvPr/>
        </p:nvSpPr>
        <p:spPr>
          <a:xfrm>
            <a:off x="623888" y="765175"/>
            <a:ext cx="10944224" cy="5693866"/>
          </a:xfrm>
          <a:prstGeom prst="rect">
            <a:avLst/>
          </a:prstGeom>
        </p:spPr>
        <p:txBody>
          <a:bodyPr wrap="square">
            <a:spAutoFit/>
          </a:bodyPr>
          <a:lstStyle/>
          <a:p>
            <a:pPr lvl="0"/>
            <a:r>
              <a:rPr lang="en-US" sz="2800" b="1" dirty="0">
                <a:latin typeface="Trebuchet MS" panose="020B0603020202020204" pitchFamily="34" charset="0"/>
              </a:rPr>
              <a:t>Is this person autistic?</a:t>
            </a:r>
          </a:p>
          <a:p>
            <a:pPr marL="457200" lvl="0" indent="-457200">
              <a:buFont typeface="Arial" panose="020B0604020202020204" pitchFamily="34" charset="0"/>
              <a:buChar char="•"/>
            </a:pPr>
            <a:r>
              <a:rPr lang="en-US" sz="2800" dirty="0">
                <a:latin typeface="Trebuchet MS" panose="020B0603020202020204" pitchFamily="34" charset="0"/>
              </a:rPr>
              <a:t>Have a unique talent e.g., role play.</a:t>
            </a:r>
          </a:p>
          <a:p>
            <a:pPr marL="457200" lvl="0" indent="-457200">
              <a:buFont typeface="Arial" panose="020B0604020202020204" pitchFamily="34" charset="0"/>
              <a:buChar char="•"/>
            </a:pPr>
            <a:r>
              <a:rPr lang="en-US" sz="2800" dirty="0">
                <a:latin typeface="Trebuchet MS" panose="020B0603020202020204" pitchFamily="34" charset="0"/>
              </a:rPr>
              <a:t>Preference for stability in e.g., best friend or routines.</a:t>
            </a:r>
          </a:p>
          <a:p>
            <a:pPr marL="457200" lvl="0" indent="-457200">
              <a:buFont typeface="Arial" panose="020B0604020202020204" pitchFamily="34" charset="0"/>
              <a:buChar char="•"/>
            </a:pPr>
            <a:r>
              <a:rPr lang="en-US" sz="2800" dirty="0">
                <a:latin typeface="Trebuchet MS" panose="020B0603020202020204" pitchFamily="34" charset="0"/>
              </a:rPr>
              <a:t>Sensory sensitivities e.g., cannot wear certain clothes or finds certain sounds painful.</a:t>
            </a:r>
          </a:p>
          <a:p>
            <a:pPr marL="457200" lvl="0" indent="-457200">
              <a:buFont typeface="Arial" panose="020B0604020202020204" pitchFamily="34" charset="0"/>
              <a:buChar char="•"/>
            </a:pPr>
            <a:r>
              <a:rPr lang="en-US" sz="2800" dirty="0">
                <a:latin typeface="Trebuchet MS" panose="020B0603020202020204" pitchFamily="34" charset="0"/>
              </a:rPr>
              <a:t>Likes to have friends.</a:t>
            </a:r>
          </a:p>
          <a:p>
            <a:pPr marL="457200" lvl="0" indent="-457200">
              <a:buFont typeface="Arial" panose="020B0604020202020204" pitchFamily="34" charset="0"/>
              <a:buChar char="•"/>
            </a:pPr>
            <a:r>
              <a:rPr lang="en-US" sz="2800" dirty="0">
                <a:latin typeface="Trebuchet MS" panose="020B0603020202020204" pitchFamily="34" charset="0"/>
              </a:rPr>
              <a:t>Perfectionism e.g., will not stop until their work is perfect.</a:t>
            </a:r>
          </a:p>
          <a:p>
            <a:pPr marL="457200" lvl="0" indent="-457200">
              <a:buFont typeface="Arial" panose="020B0604020202020204" pitchFamily="34" charset="0"/>
              <a:buChar char="•"/>
            </a:pPr>
            <a:r>
              <a:rPr lang="en-GB" sz="2800" dirty="0">
                <a:latin typeface="Trebuchet MS" panose="020B0603020202020204" pitchFamily="34" charset="0"/>
              </a:rPr>
              <a:t>Avoidance of eye contact.</a:t>
            </a:r>
          </a:p>
          <a:p>
            <a:pPr marL="457200" lvl="0" indent="-457200">
              <a:buFont typeface="Arial" panose="020B0604020202020204" pitchFamily="34" charset="0"/>
              <a:buChar char="•"/>
            </a:pPr>
            <a:r>
              <a:rPr lang="en-GB" sz="2800" dirty="0">
                <a:latin typeface="Trebuchet MS" panose="020B0603020202020204" pitchFamily="34" charset="0"/>
              </a:rPr>
              <a:t>Has high anxiety.</a:t>
            </a:r>
          </a:p>
          <a:p>
            <a:pPr marL="457200" lvl="0" indent="-457200">
              <a:buFont typeface="Arial" panose="020B0604020202020204" pitchFamily="34" charset="0"/>
              <a:buChar char="•"/>
            </a:pPr>
            <a:r>
              <a:rPr lang="en-GB" sz="2800" dirty="0">
                <a:latin typeface="Trebuchet MS" panose="020B0603020202020204" pitchFamily="34" charset="0"/>
              </a:rPr>
              <a:t>Restricted range of interests.</a:t>
            </a:r>
          </a:p>
          <a:p>
            <a:pPr marL="457200" lvl="0" indent="-457200">
              <a:buFont typeface="Arial" panose="020B0604020202020204" pitchFamily="34" charset="0"/>
              <a:buChar char="•"/>
            </a:pPr>
            <a:r>
              <a:rPr lang="en-GB" sz="2800" dirty="0">
                <a:latin typeface="Trebuchet MS" panose="020B0603020202020204" pitchFamily="34" charset="0"/>
              </a:rPr>
              <a:t>Social awkwardness.</a:t>
            </a:r>
          </a:p>
          <a:p>
            <a:pPr marL="457200" lvl="0" indent="-457200">
              <a:buFont typeface="Arial" panose="020B0604020202020204" pitchFamily="34" charset="0"/>
              <a:buChar char="•"/>
            </a:pPr>
            <a:r>
              <a:rPr lang="en-GB" sz="2800" dirty="0">
                <a:latin typeface="Trebuchet MS" panose="020B0603020202020204" pitchFamily="34" charset="0"/>
              </a:rPr>
              <a:t>Had language delay e.g., only spoke after 4 years old.</a:t>
            </a:r>
          </a:p>
          <a:p>
            <a:pPr marL="457200" lvl="0" indent="-457200">
              <a:buFont typeface="Arial" panose="020B0604020202020204" pitchFamily="34" charset="0"/>
              <a:buChar char="•"/>
            </a:pPr>
            <a:r>
              <a:rPr lang="en-GB" sz="2800" dirty="0">
                <a:latin typeface="Trebuchet MS" panose="020B0603020202020204" pitchFamily="34" charset="0"/>
              </a:rPr>
              <a:t>Is clumsy.</a:t>
            </a:r>
          </a:p>
        </p:txBody>
      </p:sp>
    </p:spTree>
    <p:extLst>
      <p:ext uri="{BB962C8B-B14F-4D97-AF65-F5344CB8AC3E}">
        <p14:creationId xmlns:p14="http://schemas.microsoft.com/office/powerpoint/2010/main" val="3794182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50</a:t>
            </a:fld>
            <a:endParaRPr lang="en-GB" dirty="0"/>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CIRCLE WARS?</a:t>
            </a:r>
          </a:p>
        </p:txBody>
      </p:sp>
      <p:grpSp>
        <p:nvGrpSpPr>
          <p:cNvPr id="4" name="Group 3">
            <a:extLst>
              <a:ext uri="{FF2B5EF4-FFF2-40B4-BE49-F238E27FC236}">
                <a16:creationId xmlns:a16="http://schemas.microsoft.com/office/drawing/2014/main" id="{5C222EDF-9325-8287-D526-6C023B74F30A}"/>
              </a:ext>
            </a:extLst>
          </p:cNvPr>
          <p:cNvGrpSpPr/>
          <p:nvPr/>
        </p:nvGrpSpPr>
        <p:grpSpPr>
          <a:xfrm>
            <a:off x="1680880" y="851775"/>
            <a:ext cx="8830240" cy="5649870"/>
            <a:chOff x="791884" y="928753"/>
            <a:chExt cx="8830240" cy="5649870"/>
          </a:xfrm>
        </p:grpSpPr>
        <p:sp>
          <p:nvSpPr>
            <p:cNvPr id="8" name="TextBox 7">
              <a:extLst>
                <a:ext uri="{FF2B5EF4-FFF2-40B4-BE49-F238E27FC236}">
                  <a16:creationId xmlns:a16="http://schemas.microsoft.com/office/drawing/2014/main" id="{C098EC25-E300-D4FF-369C-38F08B9EEC83}"/>
                </a:ext>
              </a:extLst>
            </p:cNvPr>
            <p:cNvSpPr txBox="1"/>
            <p:nvPr/>
          </p:nvSpPr>
          <p:spPr>
            <a:xfrm>
              <a:off x="1351676" y="928753"/>
              <a:ext cx="7688424" cy="584775"/>
            </a:xfrm>
            <a:prstGeom prst="rect">
              <a:avLst/>
            </a:prstGeom>
            <a:noFill/>
          </p:spPr>
          <p:txBody>
            <a:bodyPr wrap="square" rtlCol="0">
              <a:spAutoFit/>
            </a:bodyPr>
            <a:lstStyle/>
            <a:p>
              <a:pPr algn="ctr"/>
              <a:r>
                <a:rPr lang="en-GB" sz="1600" b="1" u="sng" dirty="0">
                  <a:latin typeface="Trebuchet MS" panose="020B0603020202020204" pitchFamily="34" charset="0"/>
                </a:rPr>
                <a:t>DSM-5 AUTISM, “</a:t>
              </a:r>
              <a:r>
                <a:rPr lang="en-GB" sz="1600" b="1" i="1" u="sng" dirty="0">
                  <a:latin typeface="Trebuchet MS" panose="020B0603020202020204" pitchFamily="34" charset="0"/>
                </a:rPr>
                <a:t>PROFOUND AUTISM</a:t>
              </a:r>
              <a:r>
                <a:rPr lang="en-GB" sz="1600" b="1" u="sng" dirty="0">
                  <a:latin typeface="Trebuchet MS" panose="020B0603020202020204" pitchFamily="34" charset="0"/>
                </a:rPr>
                <a:t>”, &amp; “</a:t>
              </a:r>
              <a:r>
                <a:rPr lang="en-GB" sz="1600" b="1" i="1" u="sng" dirty="0">
                  <a:latin typeface="Trebuchet MS" panose="020B0603020202020204" pitchFamily="34" charset="0"/>
                </a:rPr>
                <a:t>PATHOLOGICAL</a:t>
              </a:r>
              <a:r>
                <a:rPr lang="en-GB" sz="1600" b="1" u="sng" dirty="0">
                  <a:latin typeface="Trebuchet MS" panose="020B0603020202020204" pitchFamily="34" charset="0"/>
                </a:rPr>
                <a:t>” DEMAND-AVOIDANCE RELATIVE SUPPORT NEEDS COMPARED TO IQ.</a:t>
              </a:r>
            </a:p>
          </p:txBody>
        </p:sp>
        <p:grpSp>
          <p:nvGrpSpPr>
            <p:cNvPr id="9" name="Group 8">
              <a:extLst>
                <a:ext uri="{FF2B5EF4-FFF2-40B4-BE49-F238E27FC236}">
                  <a16:creationId xmlns:a16="http://schemas.microsoft.com/office/drawing/2014/main" id="{C7C9701B-13FE-AFFF-F891-C16B25C458BB}"/>
                </a:ext>
              </a:extLst>
            </p:cNvPr>
            <p:cNvGrpSpPr/>
            <p:nvPr/>
          </p:nvGrpSpPr>
          <p:grpSpPr>
            <a:xfrm>
              <a:off x="791884" y="1551963"/>
              <a:ext cx="8830240" cy="5026660"/>
              <a:chOff x="791884" y="1551963"/>
              <a:chExt cx="8830240" cy="5026660"/>
            </a:xfrm>
          </p:grpSpPr>
          <p:grpSp>
            <p:nvGrpSpPr>
              <p:cNvPr id="10" name="Group 9">
                <a:extLst>
                  <a:ext uri="{FF2B5EF4-FFF2-40B4-BE49-F238E27FC236}">
                    <a16:creationId xmlns:a16="http://schemas.microsoft.com/office/drawing/2014/main" id="{38CBEE66-4091-49D9-4CBF-2D98A015DFDC}"/>
                  </a:ext>
                </a:extLst>
              </p:cNvPr>
              <p:cNvGrpSpPr/>
              <p:nvPr/>
            </p:nvGrpSpPr>
            <p:grpSpPr>
              <a:xfrm>
                <a:off x="791884" y="1551963"/>
                <a:ext cx="6695930" cy="5026660"/>
                <a:chOff x="791884" y="1551963"/>
                <a:chExt cx="6695930" cy="5026660"/>
              </a:xfrm>
            </p:grpSpPr>
            <p:grpSp>
              <p:nvGrpSpPr>
                <p:cNvPr id="12" name="Group 11">
                  <a:extLst>
                    <a:ext uri="{FF2B5EF4-FFF2-40B4-BE49-F238E27FC236}">
                      <a16:creationId xmlns:a16="http://schemas.microsoft.com/office/drawing/2014/main" id="{771C5841-59F1-96DF-A0F7-9338E48B52EA}"/>
                    </a:ext>
                  </a:extLst>
                </p:cNvPr>
                <p:cNvGrpSpPr/>
                <p:nvPr/>
              </p:nvGrpSpPr>
              <p:grpSpPr>
                <a:xfrm>
                  <a:off x="2916688" y="1551963"/>
                  <a:ext cx="4571126" cy="4571126"/>
                  <a:chOff x="1235075" y="1566669"/>
                  <a:chExt cx="4571126" cy="4571126"/>
                </a:xfrm>
              </p:grpSpPr>
              <p:cxnSp>
                <p:nvCxnSpPr>
                  <p:cNvPr id="15" name="Straight Arrow Connector 14">
                    <a:extLst>
                      <a:ext uri="{FF2B5EF4-FFF2-40B4-BE49-F238E27FC236}">
                        <a16:creationId xmlns:a16="http://schemas.microsoft.com/office/drawing/2014/main" id="{8C5AF4DE-5658-1714-A0FA-1BFBF7CE0462}"/>
                      </a:ext>
                    </a:extLst>
                  </p:cNvPr>
                  <p:cNvCxnSpPr>
                    <a:cxnSpLocks/>
                  </p:cNvCxnSpPr>
                  <p:nvPr/>
                </p:nvCxnSpPr>
                <p:spPr>
                  <a:xfrm flipV="1">
                    <a:off x="1256846" y="1566669"/>
                    <a:ext cx="0" cy="457112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6C20A7-284D-0DF6-005E-30F20BC5EB60}"/>
                      </a:ext>
                    </a:extLst>
                  </p:cNvPr>
                  <p:cNvCxnSpPr>
                    <a:cxnSpLocks/>
                  </p:cNvCxnSpPr>
                  <p:nvPr/>
                </p:nvCxnSpPr>
                <p:spPr>
                  <a:xfrm rot="5400000" flipV="1">
                    <a:off x="3520638" y="3852232"/>
                    <a:ext cx="0" cy="457112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27F502C-F563-078A-366A-39063E1CE8E8}"/>
                      </a:ext>
                    </a:extLst>
                  </p:cNvPr>
                  <p:cNvSpPr/>
                  <p:nvPr/>
                </p:nvSpPr>
                <p:spPr>
                  <a:xfrm>
                    <a:off x="1235076" y="2080734"/>
                    <a:ext cx="4409944" cy="4048603"/>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56EB659E-5EF3-D869-4195-1314F76463DC}"/>
                      </a:ext>
                    </a:extLst>
                  </p:cNvPr>
                  <p:cNvSpPr/>
                  <p:nvPr/>
                </p:nvSpPr>
                <p:spPr>
                  <a:xfrm>
                    <a:off x="1235075" y="4100153"/>
                    <a:ext cx="2550693" cy="2019418"/>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EA4FD70C-700A-267D-8BB0-B3A20617216E}"/>
                      </a:ext>
                    </a:extLst>
                  </p:cNvPr>
                  <p:cNvSpPr/>
                  <p:nvPr/>
                </p:nvSpPr>
                <p:spPr>
                  <a:xfrm>
                    <a:off x="2939143" y="4076700"/>
                    <a:ext cx="2705876" cy="2042871"/>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a:ln w="2857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9EF3C3D4-907E-2DD7-31F4-C617FBD45B4E}"/>
                      </a:ext>
                    </a:extLst>
                  </p:cNvPr>
                  <p:cNvSpPr txBox="1"/>
                  <p:nvPr/>
                </p:nvSpPr>
                <p:spPr>
                  <a:xfrm>
                    <a:off x="2676396" y="3433665"/>
                    <a:ext cx="1511558" cy="338554"/>
                  </a:xfrm>
                  <a:prstGeom prst="rect">
                    <a:avLst/>
                  </a:prstGeom>
                  <a:noFill/>
                </p:spPr>
                <p:txBody>
                  <a:bodyPr wrap="square" rtlCol="0">
                    <a:spAutoFit/>
                  </a:bodyPr>
                  <a:lstStyle/>
                  <a:p>
                    <a:pPr algn="ctr"/>
                    <a:r>
                      <a:rPr lang="en-GB" sz="1600" dirty="0">
                        <a:latin typeface="Trebuchet MS" panose="020B0603020202020204" pitchFamily="34" charset="0"/>
                      </a:rPr>
                      <a:t>DSM-5 Autism.</a:t>
                    </a:r>
                  </a:p>
                </p:txBody>
              </p:sp>
              <p:sp>
                <p:nvSpPr>
                  <p:cNvPr id="21" name="TextBox 20">
                    <a:extLst>
                      <a:ext uri="{FF2B5EF4-FFF2-40B4-BE49-F238E27FC236}">
                        <a16:creationId xmlns:a16="http://schemas.microsoft.com/office/drawing/2014/main" id="{CB1D9F9C-4C4E-491C-CBDF-64E7B1FE8897}"/>
                      </a:ext>
                    </a:extLst>
                  </p:cNvPr>
                  <p:cNvSpPr txBox="1"/>
                  <p:nvPr/>
                </p:nvSpPr>
                <p:spPr>
                  <a:xfrm>
                    <a:off x="1703323" y="4828887"/>
                    <a:ext cx="1129003" cy="584775"/>
                  </a:xfrm>
                  <a:prstGeom prst="rect">
                    <a:avLst/>
                  </a:prstGeom>
                  <a:noFill/>
                </p:spPr>
                <p:txBody>
                  <a:bodyPr wrap="square" rtlCol="0">
                    <a:spAutoFit/>
                  </a:bodyPr>
                  <a:lstStyle/>
                  <a:p>
                    <a:pPr algn="ctr"/>
                    <a:r>
                      <a:rPr lang="en-GB" sz="1600" dirty="0">
                        <a:latin typeface="Trebuchet MS" panose="020B0603020202020204" pitchFamily="34" charset="0"/>
                      </a:rPr>
                      <a:t>“</a:t>
                    </a:r>
                    <a:r>
                      <a:rPr lang="en-GB" sz="1600" i="1" dirty="0">
                        <a:latin typeface="Trebuchet MS" panose="020B0603020202020204" pitchFamily="34" charset="0"/>
                      </a:rPr>
                      <a:t>Profound Autism.</a:t>
                    </a:r>
                    <a:r>
                      <a:rPr lang="en-GB" sz="1600" dirty="0">
                        <a:latin typeface="Trebuchet MS" panose="020B0603020202020204" pitchFamily="34" charset="0"/>
                      </a:rPr>
                      <a:t>”</a:t>
                    </a:r>
                  </a:p>
                </p:txBody>
              </p:sp>
              <p:sp>
                <p:nvSpPr>
                  <p:cNvPr id="22" name="TextBox 21">
                    <a:extLst>
                      <a:ext uri="{FF2B5EF4-FFF2-40B4-BE49-F238E27FC236}">
                        <a16:creationId xmlns:a16="http://schemas.microsoft.com/office/drawing/2014/main" id="{0F2CF7BB-B56D-133A-C0D4-6FC9558A8008}"/>
                      </a:ext>
                    </a:extLst>
                  </p:cNvPr>
                  <p:cNvSpPr txBox="1"/>
                  <p:nvPr/>
                </p:nvSpPr>
                <p:spPr>
                  <a:xfrm>
                    <a:off x="3300573" y="4828886"/>
                    <a:ext cx="2068285" cy="584775"/>
                  </a:xfrm>
                  <a:prstGeom prst="rect">
                    <a:avLst/>
                  </a:prstGeom>
                  <a:noFill/>
                </p:spPr>
                <p:txBody>
                  <a:bodyPr wrap="square" rtlCol="0">
                    <a:spAutoFit/>
                  </a:bodyPr>
                  <a:lstStyle/>
                  <a:p>
                    <a:pPr algn="ctr"/>
                    <a:r>
                      <a:rPr lang="en-GB" sz="1600" dirty="0">
                        <a:latin typeface="Trebuchet MS" panose="020B0603020202020204" pitchFamily="34" charset="0"/>
                      </a:rPr>
                      <a:t>“</a:t>
                    </a:r>
                    <a:r>
                      <a:rPr lang="en-GB" sz="1600" i="1" dirty="0">
                        <a:latin typeface="Trebuchet MS" panose="020B0603020202020204" pitchFamily="34" charset="0"/>
                      </a:rPr>
                      <a:t>Pathological</a:t>
                    </a:r>
                    <a:r>
                      <a:rPr lang="en-GB" sz="1600" dirty="0">
                        <a:latin typeface="Trebuchet MS" panose="020B0603020202020204" pitchFamily="34" charset="0"/>
                      </a:rPr>
                      <a:t>” Demand-Avoidance.</a:t>
                    </a:r>
                  </a:p>
                </p:txBody>
              </p:sp>
            </p:grpSp>
            <p:sp>
              <p:nvSpPr>
                <p:cNvPr id="13" name="TextBox 12">
                  <a:extLst>
                    <a:ext uri="{FF2B5EF4-FFF2-40B4-BE49-F238E27FC236}">
                      <a16:creationId xmlns:a16="http://schemas.microsoft.com/office/drawing/2014/main" id="{6098045C-34DB-518C-B6EE-46B67D61B847}"/>
                    </a:ext>
                  </a:extLst>
                </p:cNvPr>
                <p:cNvSpPr txBox="1"/>
                <p:nvPr/>
              </p:nvSpPr>
              <p:spPr>
                <a:xfrm>
                  <a:off x="4974961" y="6240069"/>
                  <a:ext cx="457199" cy="338554"/>
                </a:xfrm>
                <a:prstGeom prst="rect">
                  <a:avLst/>
                </a:prstGeom>
                <a:noFill/>
              </p:spPr>
              <p:txBody>
                <a:bodyPr wrap="square" rtlCol="0">
                  <a:spAutoFit/>
                </a:bodyPr>
                <a:lstStyle/>
                <a:p>
                  <a:r>
                    <a:rPr lang="en-GB" sz="1600" dirty="0">
                      <a:latin typeface="Trebuchet MS" panose="020B0603020202020204" pitchFamily="34" charset="0"/>
                    </a:rPr>
                    <a:t>IQ.</a:t>
                  </a:r>
                </a:p>
              </p:txBody>
            </p:sp>
            <p:sp>
              <p:nvSpPr>
                <p:cNvPr id="14" name="TextBox 13">
                  <a:extLst>
                    <a:ext uri="{FF2B5EF4-FFF2-40B4-BE49-F238E27FC236}">
                      <a16:creationId xmlns:a16="http://schemas.microsoft.com/office/drawing/2014/main" id="{D8712BDF-C4E2-FAF3-E4C1-13D94C0DC838}"/>
                    </a:ext>
                  </a:extLst>
                </p:cNvPr>
                <p:cNvSpPr txBox="1"/>
                <p:nvPr/>
              </p:nvSpPr>
              <p:spPr>
                <a:xfrm>
                  <a:off x="791884" y="3531900"/>
                  <a:ext cx="2071395" cy="584775"/>
                </a:xfrm>
                <a:prstGeom prst="rect">
                  <a:avLst/>
                </a:prstGeom>
                <a:noFill/>
              </p:spPr>
              <p:txBody>
                <a:bodyPr wrap="square" rtlCol="0">
                  <a:spAutoFit/>
                </a:bodyPr>
                <a:lstStyle/>
                <a:p>
                  <a:pPr algn="ctr"/>
                  <a:r>
                    <a:rPr lang="en-GB" sz="1600" dirty="0">
                      <a:latin typeface="Trebuchet MS" panose="020B0603020202020204" pitchFamily="34" charset="0"/>
                    </a:rPr>
                    <a:t>Functioning (Inverse Support Needs.)</a:t>
                  </a:r>
                </a:p>
              </p:txBody>
            </p:sp>
          </p:grpSp>
          <p:sp>
            <p:nvSpPr>
              <p:cNvPr id="11" name="TextBox 10">
                <a:extLst>
                  <a:ext uri="{FF2B5EF4-FFF2-40B4-BE49-F238E27FC236}">
                    <a16:creationId xmlns:a16="http://schemas.microsoft.com/office/drawing/2014/main" id="{64F034DA-9500-1103-6316-C0C237D4ACFF}"/>
                  </a:ext>
                </a:extLst>
              </p:cNvPr>
              <p:cNvSpPr txBox="1"/>
              <p:nvPr/>
            </p:nvSpPr>
            <p:spPr>
              <a:xfrm>
                <a:off x="7560062" y="3503166"/>
                <a:ext cx="2062062" cy="1077218"/>
              </a:xfrm>
              <a:prstGeom prst="rect">
                <a:avLst/>
              </a:prstGeom>
              <a:noFill/>
            </p:spPr>
            <p:txBody>
              <a:bodyPr wrap="square" rtlCol="0">
                <a:spAutoFit/>
              </a:bodyPr>
              <a:lstStyle/>
              <a:p>
                <a:r>
                  <a:rPr lang="en-GB" sz="1600" dirty="0">
                    <a:latin typeface="Trebuchet MS" panose="020B0603020202020204" pitchFamily="34" charset="0"/>
                  </a:rPr>
                  <a:t>Diagram is an aid to discussion, please do </a:t>
                </a:r>
                <a:r>
                  <a:rPr lang="en-GB" sz="1600" b="1" i="1" u="sng" dirty="0">
                    <a:latin typeface="Trebuchet MS" panose="020B0603020202020204" pitchFamily="34" charset="0"/>
                  </a:rPr>
                  <a:t>not</a:t>
                </a:r>
                <a:r>
                  <a:rPr lang="en-GB" sz="1600" dirty="0">
                    <a:latin typeface="Trebuchet MS" panose="020B0603020202020204" pitchFamily="34" charset="0"/>
                  </a:rPr>
                  <a:t> take it literally &amp; reify it.</a:t>
                </a:r>
              </a:p>
            </p:txBody>
          </p:sp>
        </p:grpSp>
      </p:grpSp>
    </p:spTree>
    <p:extLst>
      <p:ext uri="{BB962C8B-B14F-4D97-AF65-F5344CB8AC3E}">
        <p14:creationId xmlns:p14="http://schemas.microsoft.com/office/powerpoint/2010/main" val="1477475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51</a:t>
            </a:fld>
            <a:endParaRPr lang="en-GB" dirty="0">
              <a:solidFill>
                <a:srgbClr val="C00000"/>
              </a:solidFill>
            </a:endParaRPr>
          </a:p>
        </p:txBody>
      </p:sp>
      <p:sp>
        <p:nvSpPr>
          <p:cNvPr id="4" name="Rectangle 3"/>
          <p:cNvSpPr/>
          <p:nvPr/>
        </p:nvSpPr>
        <p:spPr>
          <a:xfrm>
            <a:off x="623890" y="180401"/>
            <a:ext cx="10944224"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FEATURE FILM?</a:t>
            </a:r>
          </a:p>
        </p:txBody>
      </p:sp>
      <p:sp>
        <p:nvSpPr>
          <p:cNvPr id="5" name="Rectangle 4"/>
          <p:cNvSpPr/>
          <p:nvPr/>
        </p:nvSpPr>
        <p:spPr>
          <a:xfrm>
            <a:off x="623890" y="1137242"/>
            <a:ext cx="10944224" cy="4401205"/>
          </a:xfrm>
          <a:prstGeom prst="rect">
            <a:avLst/>
          </a:prstGeom>
        </p:spPr>
        <p:txBody>
          <a:bodyPr wrap="square">
            <a:spAutoFit/>
          </a:bodyPr>
          <a:lstStyle/>
          <a:p>
            <a:pPr lvl="0"/>
            <a:r>
              <a:rPr lang="en-US" sz="2800" b="1" dirty="0">
                <a:latin typeface="Trebuchet MS" panose="020B0603020202020204" pitchFamily="34" charset="0"/>
              </a:rPr>
              <a:t>Associated with trauma or highly distressed individuals</a:t>
            </a:r>
            <a:r>
              <a:rPr lang="en-US" sz="2800" dirty="0">
                <a:latin typeface="Trebuchet MS" panose="020B0603020202020204" pitchFamily="34" charset="0"/>
              </a:rPr>
              <a:t>:</a:t>
            </a:r>
          </a:p>
          <a:p>
            <a:pPr lvl="0"/>
            <a:endParaRPr lang="en-US" sz="2800" b="1" dirty="0">
              <a:latin typeface="Trebuchet MS" panose="020B0603020202020204" pitchFamily="34" charset="0"/>
            </a:endParaRPr>
          </a:p>
          <a:p>
            <a:pPr marL="51435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Seems as if s/he is distracted ‘from within’</a:t>
            </a:r>
            <a:r>
              <a:rPr lang="en-US" sz="2800" dirty="0">
                <a:latin typeface="Trebuchet MS" panose="020B0603020202020204" pitchFamily="34" charset="0"/>
              </a:rPr>
              <a:t>” (O’Nions et al 2014a, p763).</a:t>
            </a:r>
          </a:p>
          <a:p>
            <a:pPr marL="51435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Knows what to do or say to upset specific people.</a:t>
            </a:r>
            <a:r>
              <a:rPr lang="en-US" sz="2800" dirty="0">
                <a:latin typeface="Trebuchet MS" panose="020B0603020202020204" pitchFamily="34" charset="0"/>
              </a:rPr>
              <a:t>” (O’Nions et al 2014, p763).</a:t>
            </a:r>
          </a:p>
          <a:p>
            <a:pPr marL="514350" indent="-514350">
              <a:buAutoNum type="arabicParenR"/>
            </a:pPr>
            <a:r>
              <a:rPr lang="en-US" sz="2800" i="1" dirty="0">
                <a:latin typeface="Trebuchet MS" panose="020B0603020202020204" pitchFamily="34" charset="0"/>
              </a:rPr>
              <a:t>“(Lacks) Awareness of own identity.</a:t>
            </a:r>
            <a:r>
              <a:rPr lang="en-US" sz="2800" dirty="0">
                <a:latin typeface="Trebuchet MS" panose="020B0603020202020204" pitchFamily="34" charset="0"/>
              </a:rPr>
              <a:t>” (O’Nions et al 2016a, P415).</a:t>
            </a:r>
          </a:p>
          <a:p>
            <a:pPr marL="51435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I am driven by the need to be in charge.</a:t>
            </a:r>
            <a:r>
              <a:rPr lang="en-US" sz="2800" dirty="0">
                <a:latin typeface="Trebuchet MS" panose="020B0603020202020204" pitchFamily="34" charset="0"/>
              </a:rPr>
              <a:t>” (Egan et al 2019, p485).</a:t>
            </a:r>
          </a:p>
        </p:txBody>
      </p:sp>
    </p:spTree>
    <p:extLst>
      <p:ext uri="{BB962C8B-B14F-4D97-AF65-F5344CB8AC3E}">
        <p14:creationId xmlns:p14="http://schemas.microsoft.com/office/powerpoint/2010/main" val="3736809302"/>
      </p:ext>
    </p:extLst>
  </p:cSld>
  <p:clrMapOvr>
    <a:masterClrMapping/>
  </p:clrMapOvr>
  <mc:AlternateContent xmlns:mc="http://schemas.openxmlformats.org/markup-compatibility/2006" xmlns:p14="http://schemas.microsoft.com/office/powerpoint/2010/main">
    <mc:Choice Requires="p14">
      <p:transition spd="slow" p14:dur="2000" advTm="40884"/>
    </mc:Choice>
    <mc:Fallback xmlns="">
      <p:transition spd="slow" advTm="40884"/>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52</a:t>
            </a:fld>
            <a:endParaRPr lang="en-GB" dirty="0">
              <a:solidFill>
                <a:srgbClr val="C00000"/>
              </a:solidFill>
            </a:endParaRPr>
          </a:p>
        </p:txBody>
      </p:sp>
      <p:sp>
        <p:nvSpPr>
          <p:cNvPr id="4" name="Rectangle 3"/>
          <p:cNvSpPr/>
          <p:nvPr/>
        </p:nvSpPr>
        <p:spPr>
          <a:xfrm>
            <a:off x="623887" y="180403"/>
            <a:ext cx="10944225"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FEATURE FILM?</a:t>
            </a:r>
          </a:p>
        </p:txBody>
      </p:sp>
      <p:sp>
        <p:nvSpPr>
          <p:cNvPr id="5" name="Rectangle 4"/>
          <p:cNvSpPr/>
          <p:nvPr/>
        </p:nvSpPr>
        <p:spPr>
          <a:xfrm>
            <a:off x="623888" y="1659285"/>
            <a:ext cx="10944224" cy="3539430"/>
          </a:xfrm>
          <a:prstGeom prst="rect">
            <a:avLst/>
          </a:prstGeom>
        </p:spPr>
        <p:txBody>
          <a:bodyPr wrap="square">
            <a:spAutoFit/>
          </a:bodyPr>
          <a:lstStyle/>
          <a:p>
            <a:pPr lvl="0"/>
            <a:r>
              <a:rPr lang="en-US" sz="2800" b="1" dirty="0">
                <a:latin typeface="Trebuchet MS" panose="020B0603020202020204" pitchFamily="34" charset="0"/>
              </a:rPr>
              <a:t>An act any person would display to assert their self-agency</a:t>
            </a:r>
            <a:r>
              <a:rPr lang="en-US" sz="2800" dirty="0">
                <a:latin typeface="Trebuchet MS" panose="020B0603020202020204" pitchFamily="34" charset="0"/>
              </a:rPr>
              <a:t>:</a:t>
            </a:r>
            <a:endParaRPr lang="en-US" sz="2800" b="1" dirty="0">
              <a:latin typeface="Trebuchet MS" panose="020B0603020202020204" pitchFamily="34" charset="0"/>
            </a:endParaRPr>
          </a:p>
          <a:p>
            <a:pPr lvl="0"/>
            <a:endParaRPr lang="en-US" sz="2800" dirty="0">
              <a:latin typeface="Trebuchet MS" panose="020B0603020202020204" pitchFamily="34" charset="0"/>
            </a:endParaRPr>
          </a:p>
          <a:p>
            <a:pPr marL="51435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I complain about illness or physical incapacity to avoid a request or demand.</a:t>
            </a:r>
            <a:r>
              <a:rPr lang="en-US" sz="2800" dirty="0">
                <a:latin typeface="Trebuchet MS" panose="020B0603020202020204" pitchFamily="34" charset="0"/>
              </a:rPr>
              <a:t>” (Egan et al 2019, p485).</a:t>
            </a:r>
          </a:p>
          <a:p>
            <a:pPr marL="51435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Attempts to negotiate better terms with adults.</a:t>
            </a:r>
            <a:r>
              <a:rPr lang="en-US" sz="2800" dirty="0">
                <a:latin typeface="Trebuchet MS" panose="020B0603020202020204" pitchFamily="34" charset="0"/>
              </a:rPr>
              <a:t>” (O’Nions et al 2014a, p763).</a:t>
            </a:r>
          </a:p>
          <a:p>
            <a:pPr marL="51435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Apparently manipulative behaviour.</a:t>
            </a:r>
            <a:r>
              <a:rPr lang="en-US" sz="2800" dirty="0">
                <a:latin typeface="Trebuchet MS" panose="020B0603020202020204" pitchFamily="34" charset="0"/>
              </a:rPr>
              <a:t>” (O’Nions et al 2016a, p415).</a:t>
            </a:r>
          </a:p>
        </p:txBody>
      </p:sp>
    </p:spTree>
    <p:extLst>
      <p:ext uri="{BB962C8B-B14F-4D97-AF65-F5344CB8AC3E}">
        <p14:creationId xmlns:p14="http://schemas.microsoft.com/office/powerpoint/2010/main" val="533902658"/>
      </p:ext>
    </p:extLst>
  </p:cSld>
  <p:clrMapOvr>
    <a:masterClrMapping/>
  </p:clrMapOvr>
  <mc:AlternateContent xmlns:mc="http://schemas.openxmlformats.org/markup-compatibility/2006" xmlns:p14="http://schemas.microsoft.com/office/powerpoint/2010/main">
    <mc:Choice Requires="p14">
      <p:transition spd="slow" p14:dur="2000" advTm="40884"/>
    </mc:Choice>
    <mc:Fallback xmlns="">
      <p:transition spd="slow" advTm="40884"/>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53</a:t>
            </a:fld>
            <a:endParaRPr lang="en-GB" dirty="0">
              <a:solidFill>
                <a:srgbClr val="C00000"/>
              </a:solidFill>
            </a:endParaRPr>
          </a:p>
        </p:txBody>
      </p:sp>
      <p:sp>
        <p:nvSpPr>
          <p:cNvPr id="4" name="Rectangle 3"/>
          <p:cNvSpPr/>
          <p:nvPr/>
        </p:nvSpPr>
        <p:spPr>
          <a:xfrm>
            <a:off x="623888" y="180403"/>
            <a:ext cx="10944225"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STRESSFUL SITUATION.</a:t>
            </a:r>
          </a:p>
        </p:txBody>
      </p:sp>
      <p:sp>
        <p:nvSpPr>
          <p:cNvPr id="5" name="Rectangle 4"/>
          <p:cNvSpPr/>
          <p:nvPr/>
        </p:nvSpPr>
        <p:spPr>
          <a:xfrm>
            <a:off x="623889" y="765178"/>
            <a:ext cx="10944224" cy="5693866"/>
          </a:xfrm>
          <a:prstGeom prst="rect">
            <a:avLst/>
          </a:prstGeom>
        </p:spPr>
        <p:txBody>
          <a:bodyPr wrap="square">
            <a:spAutoFit/>
          </a:bodyPr>
          <a:lstStyle/>
          <a:p>
            <a:pPr lvl="0"/>
            <a:r>
              <a:rPr lang="en-GB" sz="2800" b="1" dirty="0">
                <a:latin typeface="Trebuchet MS" panose="020B0603020202020204" pitchFamily="34" charset="0"/>
              </a:rPr>
              <a:t>Stress &amp; PDA.</a:t>
            </a:r>
            <a:endParaRPr lang="en-GB"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Transactional with environment. </a:t>
            </a:r>
          </a:p>
          <a:p>
            <a:pPr marL="514350" indent="-514350">
              <a:buFontTx/>
              <a:buAutoNum type="arabicParenR"/>
            </a:pPr>
            <a:r>
              <a:rPr lang="en-US" sz="2800" dirty="0">
                <a:latin typeface="Trebuchet MS" panose="020B0603020202020204" pitchFamily="34" charset="0"/>
              </a:rPr>
              <a:t>A person becomes stressed when a stressor exceeds our resources of our coping mechanisms. Person finds the situation taxing.</a:t>
            </a:r>
          </a:p>
          <a:p>
            <a:pPr marL="514350" indent="-514350">
              <a:buFontTx/>
              <a:buAutoNum type="arabicParenR"/>
            </a:pPr>
            <a:r>
              <a:rPr lang="en-US" sz="2800" dirty="0">
                <a:latin typeface="Trebuchet MS" panose="020B0603020202020204" pitchFamily="34" charset="0"/>
              </a:rPr>
              <a:t>Reduce someone’s stress by improving their coping mechanisms. </a:t>
            </a:r>
          </a:p>
          <a:p>
            <a:pPr marL="514350" indent="-514350">
              <a:buFontTx/>
              <a:buAutoNum type="arabicParenR"/>
            </a:pPr>
            <a:r>
              <a:rPr lang="en-US" sz="2800" dirty="0">
                <a:latin typeface="Trebuchet MS" panose="020B0603020202020204" pitchFamily="34" charset="0"/>
              </a:rPr>
              <a:t>Two thirds of distress behaviour triggered by demands or questions of others (McDonnell 2019).</a:t>
            </a:r>
          </a:p>
          <a:p>
            <a:pPr marL="514350" indent="-514350">
              <a:buFontTx/>
              <a:buAutoNum type="arabicParenR"/>
            </a:pPr>
            <a:r>
              <a:rPr lang="en-US" sz="2800" dirty="0">
                <a:latin typeface="Trebuchet MS" panose="020B0603020202020204" pitchFamily="34" charset="0"/>
              </a:rPr>
              <a:t>“</a:t>
            </a:r>
            <a:r>
              <a:rPr lang="en-US" sz="2800" i="1" dirty="0">
                <a:latin typeface="Trebuchet MS" panose="020B0603020202020204" pitchFamily="34" charset="0"/>
              </a:rPr>
              <a:t>Symptoms must be present in the early developmental period (but may not become fully manifest until social demands exceed limited capacities, or may be masked by learned strategies in later life).</a:t>
            </a:r>
            <a:r>
              <a:rPr lang="en-US" sz="2800" dirty="0">
                <a:latin typeface="Trebuchet MS" panose="020B0603020202020204" pitchFamily="34" charset="0"/>
              </a:rPr>
              <a:t>” (APA 2013, p50).</a:t>
            </a:r>
          </a:p>
        </p:txBody>
      </p:sp>
    </p:spTree>
    <p:extLst>
      <p:ext uri="{BB962C8B-B14F-4D97-AF65-F5344CB8AC3E}">
        <p14:creationId xmlns:p14="http://schemas.microsoft.com/office/powerpoint/2010/main" val="3234510657"/>
      </p:ext>
    </p:extLst>
  </p:cSld>
  <p:clrMapOvr>
    <a:masterClrMapping/>
  </p:clrMapOvr>
  <mc:AlternateContent xmlns:mc="http://schemas.openxmlformats.org/markup-compatibility/2006" xmlns:p14="http://schemas.microsoft.com/office/powerpoint/2010/main">
    <mc:Choice Requires="p14">
      <p:transition spd="slow" p14:dur="2000" advTm="20156"/>
    </mc:Choice>
    <mc:Fallback xmlns="">
      <p:transition spd="slow" advTm="20156"/>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54</a:t>
            </a:fld>
            <a:endParaRPr lang="en-GB" dirty="0">
              <a:solidFill>
                <a:srgbClr val="C00000"/>
              </a:solidFill>
            </a:endParaRPr>
          </a:p>
        </p:txBody>
      </p:sp>
      <p:sp>
        <p:nvSpPr>
          <p:cNvPr id="4" name="Rectangle 3"/>
          <p:cNvSpPr/>
          <p:nvPr/>
        </p:nvSpPr>
        <p:spPr>
          <a:xfrm>
            <a:off x="623888" y="180401"/>
            <a:ext cx="10944225"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DEMANDING UNCONDITIONAL SURRENDER.</a:t>
            </a:r>
          </a:p>
        </p:txBody>
      </p:sp>
      <p:sp>
        <p:nvSpPr>
          <p:cNvPr id="5" name="Rectangle 4"/>
          <p:cNvSpPr/>
          <p:nvPr/>
        </p:nvSpPr>
        <p:spPr>
          <a:xfrm>
            <a:off x="623888" y="1076074"/>
            <a:ext cx="10944225" cy="4832092"/>
          </a:xfrm>
          <a:prstGeom prst="rect">
            <a:avLst/>
          </a:prstGeom>
        </p:spPr>
        <p:txBody>
          <a:bodyPr wrap="square">
            <a:spAutoFit/>
          </a:bodyPr>
          <a:lstStyle/>
          <a:p>
            <a:pPr lvl="0"/>
            <a:r>
              <a:rPr lang="en-US" sz="2800" b="1" dirty="0">
                <a:latin typeface="Trebuchet MS" panose="020B0603020202020204" pitchFamily="34" charset="0"/>
              </a:rPr>
              <a:t>Stress &amp; self-agency.</a:t>
            </a:r>
            <a:endParaRPr lang="en-US" sz="2800" dirty="0">
              <a:latin typeface="Trebuchet MS" panose="020B0603020202020204" pitchFamily="34" charset="0"/>
            </a:endParaRPr>
          </a:p>
          <a:p>
            <a:pPr lvl="0"/>
            <a:endParaRPr lang="en-US" sz="2800" b="1" dirty="0">
              <a:latin typeface="Trebuchet MS" panose="020B0603020202020204" pitchFamily="34" charset="0"/>
            </a:endParaRPr>
          </a:p>
          <a:p>
            <a:pPr marL="514350" indent="-514350">
              <a:buAutoNum type="arabicParenR"/>
            </a:pPr>
            <a:r>
              <a:rPr lang="en-US" sz="2800" dirty="0">
                <a:latin typeface="Trebuchet MS" panose="020B0603020202020204" pitchFamily="34" charset="0"/>
              </a:rPr>
              <a:t>Two thirds of distress behaviour triggered by demands or questions of others (McDonnell 2019).</a:t>
            </a:r>
          </a:p>
          <a:p>
            <a:pPr marL="51435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Problem</a:t>
            </a:r>
            <a:r>
              <a:rPr lang="en-US" sz="2800" dirty="0">
                <a:latin typeface="Trebuchet MS" panose="020B0603020202020204" pitchFamily="34" charset="0"/>
              </a:rPr>
              <a:t>” behaviours: non-compliance, defiance, leaving area, stereotypy, self-injury, or aggression (Brewer et al 2014; Lucyshyn et al 2015).</a:t>
            </a:r>
          </a:p>
          <a:p>
            <a:pPr marL="514350" indent="-514350">
              <a:buAutoNum type="arabicParenR"/>
            </a:pPr>
            <a:r>
              <a:rPr lang="en-US" sz="2800" dirty="0">
                <a:latin typeface="Trebuchet MS" panose="020B0603020202020204" pitchFamily="34" charset="0"/>
              </a:rPr>
              <a:t>Triggered by everyday demands, e.g., CYP find situation aversive. Uncertainty &amp; transitioning from preferred task to lesser preferred task (Lucyshyn et al 2004).</a:t>
            </a:r>
          </a:p>
          <a:p>
            <a:pPr marL="514350" indent="-514350">
              <a:buAutoNum type="arabicParenR"/>
            </a:pPr>
            <a:r>
              <a:rPr lang="en-US" sz="2800" dirty="0">
                <a:latin typeface="Trebuchet MS" panose="020B0603020202020204" pitchFamily="34" charset="0"/>
              </a:rPr>
              <a:t>Distress behaviours associated with PDA exist in continua.</a:t>
            </a:r>
          </a:p>
        </p:txBody>
      </p:sp>
    </p:spTree>
    <p:extLst>
      <p:ext uri="{BB962C8B-B14F-4D97-AF65-F5344CB8AC3E}">
        <p14:creationId xmlns:p14="http://schemas.microsoft.com/office/powerpoint/2010/main" val="2863563"/>
      </p:ext>
    </p:extLst>
  </p:cSld>
  <p:clrMapOvr>
    <a:masterClrMapping/>
  </p:clrMapOvr>
  <mc:AlternateContent xmlns:mc="http://schemas.openxmlformats.org/markup-compatibility/2006" xmlns:p14="http://schemas.microsoft.com/office/powerpoint/2010/main">
    <mc:Choice Requires="p14">
      <p:transition spd="slow" p14:dur="2000" advTm="20156"/>
    </mc:Choice>
    <mc:Fallback xmlns="">
      <p:transition spd="slow" advTm="20156"/>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55</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8" y="765175"/>
            <a:ext cx="10944224" cy="523220"/>
          </a:xfrm>
          <a:prstGeom prst="rect">
            <a:avLst/>
          </a:prstGeom>
          <a:noFill/>
        </p:spPr>
        <p:txBody>
          <a:bodyPr wrap="square">
            <a:spAutoFit/>
          </a:bodyPr>
          <a:lstStyle/>
          <a:p>
            <a:pPr lvl="0"/>
            <a:r>
              <a:rPr lang="en-US" sz="2800" b="1" dirty="0">
                <a:latin typeface="Trebuchet MS" panose="020B0603020202020204" pitchFamily="34" charset="0"/>
              </a:rPr>
              <a:t>How are demands avoided. (PDA Society 2020, p7)</a:t>
            </a:r>
            <a:r>
              <a:rPr lang="en-GB" sz="2800" b="1" dirty="0">
                <a:latin typeface="Trebuchet MS" panose="020B0603020202020204" pitchFamily="34" charset="0"/>
              </a:rPr>
              <a:t>.</a:t>
            </a:r>
            <a:endParaRPr lang="en-GB" sz="2800" dirty="0">
              <a:latin typeface="Trebuchet MS" panose="020B0603020202020204" pitchFamily="34" charset="0"/>
            </a:endParaRP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A STRESSFUL SITUATION.</a:t>
            </a:r>
          </a:p>
        </p:txBody>
      </p:sp>
      <p:pic>
        <p:nvPicPr>
          <p:cNvPr id="6" name="Picture 5">
            <a:extLst>
              <a:ext uri="{FF2B5EF4-FFF2-40B4-BE49-F238E27FC236}">
                <a16:creationId xmlns:a16="http://schemas.microsoft.com/office/drawing/2014/main" id="{582FC761-DF0B-41E1-A8B7-A822289D6A0E}"/>
              </a:ext>
            </a:extLst>
          </p:cNvPr>
          <p:cNvPicPr>
            <a:picLocks noChangeAspect="1"/>
          </p:cNvPicPr>
          <p:nvPr/>
        </p:nvPicPr>
        <p:blipFill>
          <a:blip r:embed="rId2"/>
          <a:stretch>
            <a:fillRect/>
          </a:stretch>
        </p:blipFill>
        <p:spPr>
          <a:xfrm>
            <a:off x="3957094" y="1267250"/>
            <a:ext cx="3853407" cy="5089100"/>
          </a:xfrm>
          <a:prstGeom prst="rect">
            <a:avLst/>
          </a:prstGeom>
        </p:spPr>
      </p:pic>
    </p:spTree>
    <p:extLst>
      <p:ext uri="{BB962C8B-B14F-4D97-AF65-F5344CB8AC3E}">
        <p14:creationId xmlns:p14="http://schemas.microsoft.com/office/powerpoint/2010/main" val="2961048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56</a:t>
            </a:fld>
            <a:endParaRPr lang="en-GB" dirty="0">
              <a:solidFill>
                <a:srgbClr val="C00000"/>
              </a:solidFill>
            </a:endParaRPr>
          </a:p>
        </p:txBody>
      </p:sp>
      <p:sp>
        <p:nvSpPr>
          <p:cNvPr id="4" name="Rectangle 3"/>
          <p:cNvSpPr/>
          <p:nvPr/>
        </p:nvSpPr>
        <p:spPr>
          <a:xfrm>
            <a:off x="623888" y="180401"/>
            <a:ext cx="10944225"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STRESSFUL SITUATION.</a:t>
            </a:r>
          </a:p>
        </p:txBody>
      </p:sp>
      <p:sp>
        <p:nvSpPr>
          <p:cNvPr id="5" name="Rectangle 4"/>
          <p:cNvSpPr/>
          <p:nvPr/>
        </p:nvSpPr>
        <p:spPr>
          <a:xfrm>
            <a:off x="623888" y="765175"/>
            <a:ext cx="10944225" cy="2677656"/>
          </a:xfrm>
          <a:prstGeom prst="rect">
            <a:avLst/>
          </a:prstGeom>
        </p:spPr>
        <p:txBody>
          <a:bodyPr wrap="square">
            <a:spAutoFit/>
          </a:bodyPr>
          <a:lstStyle/>
          <a:p>
            <a:pPr lvl="0"/>
            <a:r>
              <a:rPr lang="en-US" sz="2800" b="1" dirty="0">
                <a:latin typeface="Trebuchet MS" panose="020B0603020202020204" pitchFamily="34" charset="0"/>
              </a:rPr>
              <a:t>PDA &amp; Stress.</a:t>
            </a:r>
          </a:p>
          <a:p>
            <a:pPr lvl="0"/>
            <a:endParaRPr lang="en-US" sz="2800" dirty="0">
              <a:latin typeface="Trebuchet MS" panose="020B0603020202020204" pitchFamily="34" charset="0"/>
            </a:endParaRPr>
          </a:p>
          <a:p>
            <a:pPr marL="514350" indent="-514350">
              <a:buAutoNum type="arabicParenR"/>
            </a:pPr>
            <a:r>
              <a:rPr lang="en-US" sz="2800" dirty="0">
                <a:latin typeface="Trebuchet MS" panose="020B0603020202020204" pitchFamily="34" charset="0"/>
              </a:rPr>
              <a:t>Behaviours escalate in severity, until demand is removed, can swiftly escalate. </a:t>
            </a:r>
          </a:p>
          <a:p>
            <a:pPr marL="514350" indent="-514350">
              <a:buAutoNum type="arabicParenR"/>
            </a:pPr>
            <a:r>
              <a:rPr lang="en-US" sz="2800" dirty="0">
                <a:latin typeface="Trebuchet MS" panose="020B0603020202020204" pitchFamily="34" charset="0"/>
              </a:rPr>
              <a:t>Demand avoidance process works in a cycle like this (O’Nions 2019 p8).</a:t>
            </a:r>
            <a:endParaRPr lang="en-GB" sz="2800" dirty="0">
              <a:latin typeface="Trebuchet MS" panose="020B0603020202020204" pitchFamily="34" charset="0"/>
            </a:endParaRPr>
          </a:p>
        </p:txBody>
      </p:sp>
      <p:pic>
        <p:nvPicPr>
          <p:cNvPr id="7" name="Picture 6">
            <a:extLst>
              <a:ext uri="{FF2B5EF4-FFF2-40B4-BE49-F238E27FC236}">
                <a16:creationId xmlns:a16="http://schemas.microsoft.com/office/drawing/2014/main" id="{207DF763-B2CB-4E77-B19D-91DA1B54DD60}"/>
              </a:ext>
            </a:extLst>
          </p:cNvPr>
          <p:cNvPicPr>
            <a:picLocks noChangeAspect="1"/>
          </p:cNvPicPr>
          <p:nvPr/>
        </p:nvPicPr>
        <p:blipFill>
          <a:blip r:embed="rId2"/>
          <a:stretch>
            <a:fillRect/>
          </a:stretch>
        </p:blipFill>
        <p:spPr>
          <a:xfrm>
            <a:off x="2394431" y="3356993"/>
            <a:ext cx="7403139" cy="2923743"/>
          </a:xfrm>
          <a:prstGeom prst="rect">
            <a:avLst/>
          </a:prstGeom>
        </p:spPr>
      </p:pic>
    </p:spTree>
    <p:extLst>
      <p:ext uri="{BB962C8B-B14F-4D97-AF65-F5344CB8AC3E}">
        <p14:creationId xmlns:p14="http://schemas.microsoft.com/office/powerpoint/2010/main" val="3858857457"/>
      </p:ext>
    </p:extLst>
  </p:cSld>
  <p:clrMapOvr>
    <a:masterClrMapping/>
  </p:clrMapOvr>
  <mc:AlternateContent xmlns:mc="http://schemas.openxmlformats.org/markup-compatibility/2006" xmlns:p14="http://schemas.microsoft.com/office/powerpoint/2010/main">
    <mc:Choice Requires="p14">
      <p:transition spd="slow" p14:dur="2000" advTm="20156"/>
    </mc:Choice>
    <mc:Fallback xmlns="">
      <p:transition spd="slow" advTm="20156"/>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12DF97-359C-414A-9EE2-AA4EE5F4194F}"/>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42643465-B783-4238-B7AE-03F7EF47BA80}"/>
              </a:ext>
            </a:extLst>
          </p:cNvPr>
          <p:cNvSpPr>
            <a:spLocks noGrp="1"/>
          </p:cNvSpPr>
          <p:nvPr>
            <p:ph type="sldNum" sz="quarter" idx="12"/>
          </p:nvPr>
        </p:nvSpPr>
        <p:spPr/>
        <p:txBody>
          <a:bodyPr/>
          <a:lstStyle/>
          <a:p>
            <a:fld id="{D3344BA4-4677-4BD1-9EE6-117499FF2004}" type="slidenum">
              <a:rPr lang="en-GB" smtClean="0"/>
              <a:pPr/>
              <a:t>57</a:t>
            </a:fld>
            <a:endParaRPr lang="en-GB" dirty="0"/>
          </a:p>
        </p:txBody>
      </p:sp>
      <p:sp>
        <p:nvSpPr>
          <p:cNvPr id="5" name="TextBox 4">
            <a:extLst>
              <a:ext uri="{FF2B5EF4-FFF2-40B4-BE49-F238E27FC236}">
                <a16:creationId xmlns:a16="http://schemas.microsoft.com/office/drawing/2014/main" id="{BF47BB19-85AC-4474-B431-74A23501FBD7}"/>
              </a:ext>
            </a:extLst>
          </p:cNvPr>
          <p:cNvSpPr txBox="1"/>
          <p:nvPr/>
        </p:nvSpPr>
        <p:spPr>
          <a:xfrm>
            <a:off x="623887" y="765175"/>
            <a:ext cx="10944225" cy="523220"/>
          </a:xfrm>
          <a:prstGeom prst="rect">
            <a:avLst/>
          </a:prstGeom>
          <a:noFill/>
        </p:spPr>
        <p:txBody>
          <a:bodyPr wrap="square">
            <a:spAutoFit/>
          </a:bodyPr>
          <a:lstStyle/>
          <a:p>
            <a:pPr lvl="0"/>
            <a:r>
              <a:rPr lang="en-US" sz="2800" b="1" dirty="0">
                <a:latin typeface="Trebuchet MS" panose="020B0603020202020204" pitchFamily="34" charset="0"/>
              </a:rPr>
              <a:t>Demand Management Cycle (Woods 2022, p64).</a:t>
            </a:r>
          </a:p>
        </p:txBody>
      </p:sp>
      <p:sp>
        <p:nvSpPr>
          <p:cNvPr id="7" name="TextBox 6">
            <a:extLst>
              <a:ext uri="{FF2B5EF4-FFF2-40B4-BE49-F238E27FC236}">
                <a16:creationId xmlns:a16="http://schemas.microsoft.com/office/drawing/2014/main" id="{671DB797-178A-4B0D-ABD6-84177ED1FD5A}"/>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A STRESSFUL SITUATION.</a:t>
            </a:r>
          </a:p>
        </p:txBody>
      </p:sp>
      <p:pic>
        <p:nvPicPr>
          <p:cNvPr id="8" name="Picture 7">
            <a:extLst>
              <a:ext uri="{FF2B5EF4-FFF2-40B4-BE49-F238E27FC236}">
                <a16:creationId xmlns:a16="http://schemas.microsoft.com/office/drawing/2014/main" id="{2EBF936F-4FDF-4080-A3F9-CB92184430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11723" y="1288395"/>
            <a:ext cx="4968552" cy="4926080"/>
          </a:xfrm>
          <a:prstGeom prst="rect">
            <a:avLst/>
          </a:prstGeom>
          <a:noFill/>
        </p:spPr>
      </p:pic>
    </p:spTree>
    <p:extLst>
      <p:ext uri="{BB962C8B-B14F-4D97-AF65-F5344CB8AC3E}">
        <p14:creationId xmlns:p14="http://schemas.microsoft.com/office/powerpoint/2010/main" val="2945115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12DF97-359C-414A-9EE2-AA4EE5F4194F}"/>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42643465-B783-4238-B7AE-03F7EF47BA80}"/>
              </a:ext>
            </a:extLst>
          </p:cNvPr>
          <p:cNvSpPr>
            <a:spLocks noGrp="1"/>
          </p:cNvSpPr>
          <p:nvPr>
            <p:ph type="sldNum" sz="quarter" idx="12"/>
          </p:nvPr>
        </p:nvSpPr>
        <p:spPr/>
        <p:txBody>
          <a:bodyPr/>
          <a:lstStyle/>
          <a:p>
            <a:fld id="{D3344BA4-4677-4BD1-9EE6-117499FF2004}" type="slidenum">
              <a:rPr lang="en-GB" smtClean="0"/>
              <a:pPr/>
              <a:t>58</a:t>
            </a:fld>
            <a:endParaRPr lang="en-GB" dirty="0"/>
          </a:p>
        </p:txBody>
      </p:sp>
      <p:sp>
        <p:nvSpPr>
          <p:cNvPr id="7" name="TextBox 6">
            <a:extLst>
              <a:ext uri="{FF2B5EF4-FFF2-40B4-BE49-F238E27FC236}">
                <a16:creationId xmlns:a16="http://schemas.microsoft.com/office/drawing/2014/main" id="{671DB797-178A-4B0D-ABD6-84177ED1FD5A}"/>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A STRESSFUL SITUATION.</a:t>
            </a:r>
          </a:p>
        </p:txBody>
      </p:sp>
      <p:pic>
        <p:nvPicPr>
          <p:cNvPr id="1026" name="Picture 2" descr="Image">
            <a:extLst>
              <a:ext uri="{FF2B5EF4-FFF2-40B4-BE49-F238E27FC236}">
                <a16:creationId xmlns:a16="http://schemas.microsoft.com/office/drawing/2014/main" id="{3AAA8966-13A1-4736-B1FA-3F70F9D70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70" y="765175"/>
            <a:ext cx="8723460" cy="558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81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7FEA9E-D6E1-47EA-B9A9-A234F6B2633B}"/>
              </a:ext>
            </a:extLst>
          </p:cNvPr>
          <p:cNvSpPr>
            <a:spLocks noGrp="1"/>
          </p:cNvSpPr>
          <p:nvPr>
            <p:ph type="ftr" sz="quarter" idx="11"/>
          </p:nvPr>
        </p:nvSpPr>
        <p:spPr/>
        <p:txBody>
          <a:bodyPr/>
          <a:lstStyle/>
          <a:p>
            <a:r>
              <a:rPr lang="en-US" sz="1100" dirty="0">
                <a:solidFill>
                  <a:srgbClr val="C00000"/>
                </a:solidFill>
                <a:latin typeface="Trebuchet MS" panose="020B0603020202020204" pitchFamily="34" charset="0"/>
              </a:rPr>
              <a:t>PDA: A "</a:t>
            </a:r>
            <a:r>
              <a:rPr lang="en-US" sz="1100" i="1" dirty="0">
                <a:solidFill>
                  <a:srgbClr val="C00000"/>
                </a:solidFill>
                <a:latin typeface="Trebuchet MS" panose="020B0603020202020204" pitchFamily="34" charset="0"/>
              </a:rPr>
              <a:t>pathological</a:t>
            </a:r>
            <a:r>
              <a:rPr lang="en-US" sz="1100" dirty="0">
                <a:solidFill>
                  <a:srgbClr val="C00000"/>
                </a:solidFill>
                <a:latin typeface="Trebuchet MS" panose="020B0603020202020204" pitchFamily="34" charset="0"/>
              </a:rPr>
              <a:t>"/ extreme avoidance to its hype?</a:t>
            </a:r>
            <a:endParaRPr lang="en-GB" sz="1100" dirty="0">
              <a:solidFill>
                <a:srgbClr val="C00000"/>
              </a:solidFill>
              <a:latin typeface="Trebuchet MS" panose="020B0603020202020204" pitchFamily="34" charset="0"/>
            </a:endParaRPr>
          </a:p>
        </p:txBody>
      </p:sp>
      <p:sp>
        <p:nvSpPr>
          <p:cNvPr id="5" name="Slide Number Placeholder 4">
            <a:extLst>
              <a:ext uri="{FF2B5EF4-FFF2-40B4-BE49-F238E27FC236}">
                <a16:creationId xmlns:a16="http://schemas.microsoft.com/office/drawing/2014/main" id="{A3F282CA-D11A-4C57-B45C-868A0B887B66}"/>
              </a:ext>
            </a:extLst>
          </p:cNvPr>
          <p:cNvSpPr>
            <a:spLocks noGrp="1"/>
          </p:cNvSpPr>
          <p:nvPr>
            <p:ph type="sldNum" sz="quarter" idx="12"/>
          </p:nvPr>
        </p:nvSpPr>
        <p:spPr/>
        <p:txBody>
          <a:bodyPr/>
          <a:lstStyle/>
          <a:p>
            <a:fld id="{2DF67593-C17B-4AF3-A433-54984AB4CEA2}" type="slidenum">
              <a:rPr lang="en-GB" sz="1100" smtClean="0">
                <a:solidFill>
                  <a:srgbClr val="C00000"/>
                </a:solidFill>
                <a:latin typeface="Trebuchet MS" panose="020B0603020202020204" pitchFamily="34" charset="0"/>
              </a:rPr>
              <a:pPr/>
              <a:t>59</a:t>
            </a:fld>
            <a:endParaRPr lang="en-GB" sz="1100" dirty="0">
              <a:solidFill>
                <a:srgbClr val="C00000"/>
              </a:solidFill>
              <a:latin typeface="Trebuchet MS" panose="020B0603020202020204" pitchFamily="34" charset="0"/>
            </a:endParaRPr>
          </a:p>
        </p:txBody>
      </p:sp>
      <p:sp>
        <p:nvSpPr>
          <p:cNvPr id="7" name="TextBox 6">
            <a:extLst>
              <a:ext uri="{FF2B5EF4-FFF2-40B4-BE49-F238E27FC236}">
                <a16:creationId xmlns:a16="http://schemas.microsoft.com/office/drawing/2014/main" id="{B9E5A5CE-0C47-4320-95F3-985B256812FA}"/>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A STRESSFUL SITUATION.</a:t>
            </a:r>
          </a:p>
        </p:txBody>
      </p:sp>
      <p:pic>
        <p:nvPicPr>
          <p:cNvPr id="2" name="Picture 1">
            <a:extLst>
              <a:ext uri="{FF2B5EF4-FFF2-40B4-BE49-F238E27FC236}">
                <a16:creationId xmlns:a16="http://schemas.microsoft.com/office/drawing/2014/main" id="{2E8536CF-C810-4F58-8AAD-FB50CB4D3475}"/>
              </a:ext>
            </a:extLst>
          </p:cNvPr>
          <p:cNvPicPr>
            <a:picLocks noChangeAspect="1"/>
          </p:cNvPicPr>
          <p:nvPr/>
        </p:nvPicPr>
        <p:blipFill>
          <a:blip r:embed="rId2"/>
          <a:stretch>
            <a:fillRect/>
          </a:stretch>
        </p:blipFill>
        <p:spPr>
          <a:xfrm>
            <a:off x="623888" y="1508430"/>
            <a:ext cx="10944225" cy="4680213"/>
          </a:xfrm>
          <a:prstGeom prst="rect">
            <a:avLst/>
          </a:prstGeom>
        </p:spPr>
      </p:pic>
      <p:sp>
        <p:nvSpPr>
          <p:cNvPr id="3" name="TextBox 2">
            <a:extLst>
              <a:ext uri="{FF2B5EF4-FFF2-40B4-BE49-F238E27FC236}">
                <a16:creationId xmlns:a16="http://schemas.microsoft.com/office/drawing/2014/main" id="{CA087C22-FAA6-4E36-BEE1-BCA951A13D51}"/>
              </a:ext>
            </a:extLst>
          </p:cNvPr>
          <p:cNvSpPr txBox="1"/>
          <p:nvPr/>
        </p:nvSpPr>
        <p:spPr>
          <a:xfrm>
            <a:off x="623888" y="745193"/>
            <a:ext cx="10944224" cy="523220"/>
          </a:xfrm>
          <a:prstGeom prst="rect">
            <a:avLst/>
          </a:prstGeom>
          <a:noFill/>
        </p:spPr>
        <p:txBody>
          <a:bodyPr wrap="square" rtlCol="0">
            <a:spAutoFit/>
          </a:bodyPr>
          <a:lstStyle/>
          <a:p>
            <a:r>
              <a:rPr lang="en-GB" sz="2800" b="1" dirty="0">
                <a:latin typeface="Trebuchet MS" panose="020B0603020202020204" pitchFamily="34" charset="0"/>
              </a:rPr>
              <a:t>A transactional stress developmental model for PDA.</a:t>
            </a:r>
          </a:p>
        </p:txBody>
      </p:sp>
      <p:pic>
        <p:nvPicPr>
          <p:cNvPr id="8" name="Picture 7" descr="Text, logo&#10;&#10;Description automatically generated">
            <a:extLst>
              <a:ext uri="{FF2B5EF4-FFF2-40B4-BE49-F238E27FC236}">
                <a16:creationId xmlns:a16="http://schemas.microsoft.com/office/drawing/2014/main" id="{2D2655F9-04CE-B8AF-403D-AF427A408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297" y="6356289"/>
            <a:ext cx="3015777" cy="468953"/>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3014A8D7-379B-61BF-96ED-B1A6699D3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8573" y="6325247"/>
            <a:ext cx="1148520" cy="531036"/>
          </a:xfrm>
          <a:prstGeom prst="rect">
            <a:avLst/>
          </a:prstGeom>
        </p:spPr>
      </p:pic>
    </p:spTree>
    <p:extLst>
      <p:ext uri="{BB962C8B-B14F-4D97-AF65-F5344CB8AC3E}">
        <p14:creationId xmlns:p14="http://schemas.microsoft.com/office/powerpoint/2010/main" val="217654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74237" y="6356350"/>
            <a:ext cx="4243526" cy="365125"/>
          </a:xfrm>
        </p:spPr>
        <p:txBody>
          <a:bodyPr/>
          <a:lstStyle/>
          <a:p>
            <a:r>
              <a:rPr lang="en-US" sz="1100" dirty="0"/>
              <a:t>PDA: A "</a:t>
            </a:r>
            <a:r>
              <a:rPr lang="en-US" sz="1100" i="1" dirty="0"/>
              <a:t>pathological</a:t>
            </a:r>
            <a:r>
              <a:rPr lang="en-US" sz="1100" dirty="0"/>
              <a:t>"/ extreme avoidance to its hype?</a:t>
            </a:r>
            <a:endParaRPr lang="en-GB" sz="1100" dirty="0"/>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6</a:t>
            </a:fld>
            <a:endParaRPr lang="en-GB" dirty="0">
              <a:solidFill>
                <a:srgbClr val="C00000"/>
              </a:solidFill>
            </a:endParaRPr>
          </a:p>
        </p:txBody>
      </p:sp>
      <p:sp>
        <p:nvSpPr>
          <p:cNvPr id="4" name="Rectangle 3"/>
          <p:cNvSpPr/>
          <p:nvPr/>
        </p:nvSpPr>
        <p:spPr>
          <a:xfrm>
            <a:off x="623890" y="180401"/>
            <a:ext cx="10944224" cy="584775"/>
          </a:xfrm>
          <a:prstGeom prst="rect">
            <a:avLst/>
          </a:prstGeom>
        </p:spPr>
        <p:txBody>
          <a:bodyPr wrap="square">
            <a:spAutoFit/>
          </a:bodyPr>
          <a:lstStyle/>
          <a:p>
            <a:pPr algn="ctr"/>
            <a:r>
              <a:rPr lang="en-US" sz="3200" b="1" dirty="0">
                <a:solidFill>
                  <a:srgbClr val="C00000"/>
                </a:solidFill>
                <a:latin typeface="Trebuchet MS" panose="020B0603020202020204" pitchFamily="34" charset="0"/>
              </a:rPr>
              <a:t>A</a:t>
            </a:r>
            <a:r>
              <a:rPr lang="en-GB" sz="3200" b="1" dirty="0">
                <a:solidFill>
                  <a:srgbClr val="C00000"/>
                </a:solidFill>
                <a:latin typeface="Trebuchet MS" panose="020B0603020202020204" pitchFamily="34" charset="0"/>
              </a:rPr>
              <a:t>VOIDING DEMANDS OF ORDINARY RESEARCH.</a:t>
            </a:r>
          </a:p>
        </p:txBody>
      </p:sp>
      <p:sp>
        <p:nvSpPr>
          <p:cNvPr id="6" name="Rectangle 5"/>
          <p:cNvSpPr/>
          <p:nvPr/>
        </p:nvSpPr>
        <p:spPr>
          <a:xfrm>
            <a:off x="623890" y="1228397"/>
            <a:ext cx="10944224" cy="4401205"/>
          </a:xfrm>
          <a:prstGeom prst="rect">
            <a:avLst/>
          </a:prstGeom>
        </p:spPr>
        <p:txBody>
          <a:bodyPr wrap="square">
            <a:spAutoFit/>
          </a:bodyPr>
          <a:lstStyle/>
          <a:p>
            <a:pPr lvl="0"/>
            <a:r>
              <a:rPr lang="en-US" sz="2800" b="1" dirty="0">
                <a:solidFill>
                  <a:prstClr val="black"/>
                </a:solidFill>
                <a:latin typeface="Trebuchet MS" panose="020B0603020202020204" pitchFamily="34" charset="0"/>
              </a:rPr>
              <a:t>Broader issues in autism studies.</a:t>
            </a:r>
            <a:endParaRPr lang="en-GB" sz="2800" b="1" dirty="0">
              <a:latin typeface="Trebuchet MS" panose="020B0603020202020204" pitchFamily="34" charset="0"/>
            </a:endParaRPr>
          </a:p>
          <a:p>
            <a:pPr lvl="0"/>
            <a:endParaRPr lang="en-GB" sz="2800" dirty="0">
              <a:solidFill>
                <a:prstClr val="black"/>
              </a:solidFill>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Autistic persons are systemically poorly treated by society (Botha 2021; Grant et al 2023; Woods 2017b).</a:t>
            </a:r>
          </a:p>
          <a:p>
            <a:pPr marL="514350" indent="-514350">
              <a:buFontTx/>
              <a:buAutoNum type="arabicParenR"/>
            </a:pPr>
            <a:r>
              <a:rPr lang="en-US" sz="2800" dirty="0">
                <a:latin typeface="Trebuchet MS" panose="020B0603020202020204" pitchFamily="34" charset="0"/>
              </a:rPr>
              <a:t>Much/ most autism research &amp; practice is poor quality (Bottema-Beutel et al 2021a; Bottema-Beutel et al 2021b; Bottema-Beutel &amp; Crowley 2021; Dawson &amp; Fletcher-Watson 2021a).</a:t>
            </a:r>
          </a:p>
          <a:p>
            <a:pPr marL="514350" indent="-514350">
              <a:buFontTx/>
              <a:buAutoNum type="arabicParenR"/>
            </a:pPr>
            <a:r>
              <a:rPr lang="en-US" sz="2800" dirty="0">
                <a:latin typeface="Trebuchet MS" panose="020B0603020202020204" pitchFamily="34" charset="0"/>
              </a:rPr>
              <a:t>Poor quality research is often associated with poor quality ethics (Dawson &amp; Fletcher-Watson 2021b; Waltz 2007).</a:t>
            </a:r>
          </a:p>
        </p:txBody>
      </p:sp>
    </p:spTree>
    <p:extLst>
      <p:ext uri="{BB962C8B-B14F-4D97-AF65-F5344CB8AC3E}">
        <p14:creationId xmlns:p14="http://schemas.microsoft.com/office/powerpoint/2010/main" val="2007392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60</a:t>
            </a:fld>
            <a:endParaRPr lang="en-GB" dirty="0">
              <a:solidFill>
                <a:srgbClr val="C00000"/>
              </a:solidFill>
            </a:endParaRPr>
          </a:p>
        </p:txBody>
      </p:sp>
      <p:sp>
        <p:nvSpPr>
          <p:cNvPr id="4" name="Rectangle 3"/>
          <p:cNvSpPr/>
          <p:nvPr/>
        </p:nvSpPr>
        <p:spPr>
          <a:xfrm>
            <a:off x="623888" y="180401"/>
            <a:ext cx="10944225"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STRESSFUL SITUATION.</a:t>
            </a:r>
          </a:p>
        </p:txBody>
      </p:sp>
      <p:sp>
        <p:nvSpPr>
          <p:cNvPr id="5" name="Rectangle 4"/>
          <p:cNvSpPr/>
          <p:nvPr/>
        </p:nvSpPr>
        <p:spPr>
          <a:xfrm>
            <a:off x="633214" y="1807341"/>
            <a:ext cx="10944225" cy="2677656"/>
          </a:xfrm>
          <a:prstGeom prst="rect">
            <a:avLst/>
          </a:prstGeom>
        </p:spPr>
        <p:txBody>
          <a:bodyPr wrap="square">
            <a:spAutoFit/>
          </a:bodyPr>
          <a:lstStyle/>
          <a:p>
            <a:pPr lvl="0"/>
            <a:r>
              <a:rPr lang="en-GB" sz="2800" b="1" dirty="0">
                <a:latin typeface="Trebuchet MS" panose="020B0603020202020204" pitchFamily="34" charset="0"/>
              </a:rPr>
              <a:t>Example one.</a:t>
            </a:r>
            <a:endParaRPr lang="en-GB" sz="2800" dirty="0">
              <a:latin typeface="Trebuchet MS" panose="020B0603020202020204" pitchFamily="34" charset="0"/>
            </a:endParaRPr>
          </a:p>
          <a:p>
            <a:pPr marL="514350" indent="-514350">
              <a:buFontTx/>
              <a:buAutoNum type="arabicParenR"/>
            </a:pPr>
            <a:endParaRPr lang="en-GB"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Please watch this video.</a:t>
            </a:r>
          </a:p>
          <a:p>
            <a:pPr marL="514350" indent="-514350">
              <a:buFontTx/>
              <a:buAutoNum type="arabicParenR"/>
            </a:pPr>
            <a:r>
              <a:rPr lang="en-US" sz="2800" dirty="0">
                <a:latin typeface="Trebuchet MS" panose="020B0603020202020204" pitchFamily="34" charset="0"/>
              </a:rPr>
              <a:t>Please note what happens when male investors are uncomfortable, what do they do?</a:t>
            </a:r>
          </a:p>
          <a:p>
            <a:pPr marL="514350" indent="-514350">
              <a:buFontTx/>
              <a:buAutoNum type="arabicParenR"/>
            </a:pPr>
            <a:r>
              <a:rPr lang="en-US" sz="2800" dirty="0">
                <a:latin typeface="Trebuchet MS" panose="020B0603020202020204" pitchFamily="34" charset="0"/>
                <a:hlinkClick r:id="rId2"/>
              </a:rPr>
              <a:t>https://www.bbc.co.uk/news/av/business-56294680</a:t>
            </a:r>
            <a:r>
              <a:rPr lang="en-US" sz="2800" dirty="0">
                <a:latin typeface="Trebuchet MS" panose="020B0603020202020204" pitchFamily="34" charset="0"/>
              </a:rPr>
              <a:t> </a:t>
            </a:r>
          </a:p>
        </p:txBody>
      </p:sp>
    </p:spTree>
    <p:extLst>
      <p:ext uri="{BB962C8B-B14F-4D97-AF65-F5344CB8AC3E}">
        <p14:creationId xmlns:p14="http://schemas.microsoft.com/office/powerpoint/2010/main" val="2344005668"/>
      </p:ext>
    </p:extLst>
  </p:cSld>
  <p:clrMapOvr>
    <a:masterClrMapping/>
  </p:clrMapOvr>
  <mc:AlternateContent xmlns:mc="http://schemas.openxmlformats.org/markup-compatibility/2006" xmlns:p14="http://schemas.microsoft.com/office/powerpoint/2010/main">
    <mc:Choice Requires="p14">
      <p:transition spd="slow" p14:dur="2000" advTm="20156"/>
    </mc:Choice>
    <mc:Fallback xmlns="">
      <p:transition spd="slow" advTm="20156"/>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61</a:t>
            </a:fld>
            <a:endParaRPr lang="en-GB" dirty="0">
              <a:solidFill>
                <a:srgbClr val="C00000"/>
              </a:solidFill>
            </a:endParaRPr>
          </a:p>
        </p:txBody>
      </p:sp>
      <p:sp>
        <p:nvSpPr>
          <p:cNvPr id="4" name="Rectangle 3"/>
          <p:cNvSpPr/>
          <p:nvPr/>
        </p:nvSpPr>
        <p:spPr>
          <a:xfrm>
            <a:off x="623889" y="180401"/>
            <a:ext cx="10944223"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STRESSFUL SITUATION.</a:t>
            </a:r>
          </a:p>
        </p:txBody>
      </p:sp>
      <p:sp>
        <p:nvSpPr>
          <p:cNvPr id="5" name="Rectangle 4"/>
          <p:cNvSpPr/>
          <p:nvPr/>
        </p:nvSpPr>
        <p:spPr>
          <a:xfrm>
            <a:off x="623889" y="1443841"/>
            <a:ext cx="9544820" cy="3539430"/>
          </a:xfrm>
          <a:prstGeom prst="rect">
            <a:avLst/>
          </a:prstGeom>
        </p:spPr>
        <p:txBody>
          <a:bodyPr wrap="square">
            <a:spAutoFit/>
          </a:bodyPr>
          <a:lstStyle/>
          <a:p>
            <a:pPr lvl="0"/>
            <a:r>
              <a:rPr lang="en-US" sz="2800" b="1" dirty="0">
                <a:latin typeface="Trebuchet MS" panose="020B0603020202020204" pitchFamily="34" charset="0"/>
              </a:rPr>
              <a:t>Demand Management Cycle.</a:t>
            </a:r>
            <a:endParaRPr lang="en-US" sz="2800" dirty="0">
              <a:latin typeface="Trebuchet MS" panose="020B0603020202020204" pitchFamily="34" charset="0"/>
            </a:endParaRPr>
          </a:p>
          <a:p>
            <a:pPr lvl="0"/>
            <a:endParaRPr lang="en-US" sz="2800" b="1" dirty="0">
              <a:latin typeface="Trebuchet MS" panose="020B0603020202020204" pitchFamily="34" charset="0"/>
            </a:endParaRPr>
          </a:p>
          <a:p>
            <a:pPr marL="514350" indent="-514350">
              <a:buAutoNum type="arabicParenR"/>
            </a:pPr>
            <a:r>
              <a:rPr lang="en-US" sz="2800" dirty="0">
                <a:latin typeface="Trebuchet MS" panose="020B0603020202020204" pitchFamily="34" charset="0"/>
              </a:rPr>
              <a:t>How does the demand management cycle describe what happened to male investors in the video?</a:t>
            </a:r>
          </a:p>
          <a:p>
            <a:pPr marL="514350" indent="-514350">
              <a:buAutoNum type="arabicParenR"/>
            </a:pPr>
            <a:r>
              <a:rPr lang="en-US" sz="2800" dirty="0">
                <a:latin typeface="Trebuchet MS" panose="020B0603020202020204" pitchFamily="34" charset="0"/>
              </a:rPr>
              <a:t>Demand:</a:t>
            </a:r>
            <a:br>
              <a:rPr lang="en-US" sz="2800" dirty="0">
                <a:latin typeface="Trebuchet MS" panose="020B0603020202020204" pitchFamily="34" charset="0"/>
              </a:rPr>
            </a:br>
            <a:r>
              <a:rPr lang="en-US" sz="2800" dirty="0">
                <a:latin typeface="Trebuchet MS" panose="020B0603020202020204" pitchFamily="34" charset="0"/>
              </a:rPr>
              <a:t>Anxiety/ distress:</a:t>
            </a:r>
            <a:br>
              <a:rPr lang="en-US" sz="2800" dirty="0">
                <a:latin typeface="Trebuchet MS" panose="020B0603020202020204" pitchFamily="34" charset="0"/>
              </a:rPr>
            </a:br>
            <a:r>
              <a:rPr lang="en-US" sz="2800" dirty="0">
                <a:latin typeface="Trebuchet MS" panose="020B0603020202020204" pitchFamily="34" charset="0"/>
              </a:rPr>
              <a:t>Avoidance:</a:t>
            </a:r>
            <a:br>
              <a:rPr lang="en-US" sz="2800" dirty="0">
                <a:latin typeface="Trebuchet MS" panose="020B0603020202020204" pitchFamily="34" charset="0"/>
              </a:rPr>
            </a:br>
            <a:r>
              <a:rPr lang="en-US" sz="2800" dirty="0">
                <a:latin typeface="Trebuchet MS" panose="020B0603020202020204" pitchFamily="34" charset="0"/>
              </a:rPr>
              <a:t>Temporary relief:</a:t>
            </a:r>
          </a:p>
        </p:txBody>
      </p:sp>
    </p:spTree>
    <p:extLst>
      <p:ext uri="{BB962C8B-B14F-4D97-AF65-F5344CB8AC3E}">
        <p14:creationId xmlns:p14="http://schemas.microsoft.com/office/powerpoint/2010/main" val="3458561573"/>
      </p:ext>
    </p:extLst>
  </p:cSld>
  <p:clrMapOvr>
    <a:masterClrMapping/>
  </p:clrMapOvr>
  <mc:AlternateContent xmlns:mc="http://schemas.openxmlformats.org/markup-compatibility/2006" xmlns:p14="http://schemas.microsoft.com/office/powerpoint/2010/main">
    <mc:Choice Requires="p14">
      <p:transition spd="slow" p14:dur="2000" advTm="20156"/>
    </mc:Choice>
    <mc:Fallback xmlns="">
      <p:transition spd="slow" advTm="20156"/>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62</a:t>
            </a:fld>
            <a:endParaRPr lang="en-GB" dirty="0">
              <a:solidFill>
                <a:srgbClr val="C00000"/>
              </a:solidFill>
            </a:endParaRPr>
          </a:p>
        </p:txBody>
      </p:sp>
      <p:sp>
        <p:nvSpPr>
          <p:cNvPr id="4" name="Rectangle 3"/>
          <p:cNvSpPr/>
          <p:nvPr/>
        </p:nvSpPr>
        <p:spPr>
          <a:xfrm>
            <a:off x="623888" y="180401"/>
            <a:ext cx="10944225"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CASE AND POINT.</a:t>
            </a:r>
          </a:p>
        </p:txBody>
      </p:sp>
      <p:sp>
        <p:nvSpPr>
          <p:cNvPr id="5" name="Rectangle 4"/>
          <p:cNvSpPr/>
          <p:nvPr/>
        </p:nvSpPr>
        <p:spPr>
          <a:xfrm>
            <a:off x="623888" y="765175"/>
            <a:ext cx="10944225" cy="5693866"/>
          </a:xfrm>
          <a:prstGeom prst="rect">
            <a:avLst/>
          </a:prstGeom>
        </p:spPr>
        <p:txBody>
          <a:bodyPr wrap="square">
            <a:spAutoFit/>
          </a:bodyPr>
          <a:lstStyle/>
          <a:p>
            <a:pPr lvl="0"/>
            <a:r>
              <a:rPr lang="en-GB" sz="2800" b="1" dirty="0">
                <a:latin typeface="Trebuchet MS" panose="020B0603020202020204" pitchFamily="34" charset="0"/>
              </a:rPr>
              <a:t>Example two.</a:t>
            </a:r>
            <a:endParaRPr lang="en-GB" sz="2800" dirty="0">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Clinical assessment for autism, some CYP expressed would go into tents or under tables, conducting assessments to toys or teddies, or with CYP pretending to be superheroes or animals. Provide various “</a:t>
            </a:r>
            <a:r>
              <a:rPr lang="en-US" sz="2800" i="1" dirty="0">
                <a:latin typeface="Trebuchet MS" panose="020B0603020202020204" pitchFamily="34" charset="0"/>
              </a:rPr>
              <a:t>inventive</a:t>
            </a:r>
            <a:r>
              <a:rPr lang="en-US" sz="2800" dirty="0">
                <a:latin typeface="Trebuchet MS" panose="020B0603020202020204" pitchFamily="34" charset="0"/>
              </a:rPr>
              <a:t>” and “</a:t>
            </a:r>
            <a:r>
              <a:rPr lang="en-US" sz="2800" i="1" dirty="0">
                <a:latin typeface="Trebuchet MS" panose="020B0603020202020204" pitchFamily="34" charset="0"/>
              </a:rPr>
              <a:t>elaborate</a:t>
            </a:r>
            <a:r>
              <a:rPr lang="en-US" sz="2800" dirty="0">
                <a:latin typeface="Trebuchet MS" panose="020B0603020202020204" pitchFamily="34" charset="0"/>
              </a:rPr>
              <a:t>” excuses. Repetitively asking questions, or offering large amount of information relating to prescribed interests or previous experiences to an intense degree. Some CYP knocked objects of tables, threw objects, or removed themselves or assessment materials from the room. Rarely, CYP threatened clinicians with physical violence, usually after other attempts have failed. CYP had many methods like ways in which clinicians “</a:t>
            </a:r>
            <a:r>
              <a:rPr lang="en-US" sz="2800" i="1" dirty="0">
                <a:latin typeface="Trebuchet MS" panose="020B0603020202020204" pitchFamily="34" charset="0"/>
              </a:rPr>
              <a:t>were allowed</a:t>
            </a:r>
            <a:r>
              <a:rPr lang="en-US" sz="2800" dirty="0">
                <a:latin typeface="Trebuchet MS" panose="020B0603020202020204" pitchFamily="34" charset="0"/>
              </a:rPr>
              <a:t>” to deliver requests. (Eaton &amp; Weaver 2020, pp35-36).</a:t>
            </a:r>
          </a:p>
        </p:txBody>
      </p:sp>
    </p:spTree>
    <p:extLst>
      <p:ext uri="{BB962C8B-B14F-4D97-AF65-F5344CB8AC3E}">
        <p14:creationId xmlns:p14="http://schemas.microsoft.com/office/powerpoint/2010/main" val="2886248573"/>
      </p:ext>
    </p:extLst>
  </p:cSld>
  <p:clrMapOvr>
    <a:masterClrMapping/>
  </p:clrMapOvr>
  <mc:AlternateContent xmlns:mc="http://schemas.openxmlformats.org/markup-compatibility/2006" xmlns:p14="http://schemas.microsoft.com/office/powerpoint/2010/main">
    <mc:Choice Requires="p14">
      <p:transition spd="slow" p14:dur="2000" advTm="18034"/>
    </mc:Choice>
    <mc:Fallback xmlns="">
      <p:transition spd="slow" advTm="18034"/>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63</a:t>
            </a:fld>
            <a:endParaRPr lang="en-GB" dirty="0">
              <a:solidFill>
                <a:srgbClr val="C00000"/>
              </a:solidFill>
            </a:endParaRPr>
          </a:p>
        </p:txBody>
      </p:sp>
      <p:sp>
        <p:nvSpPr>
          <p:cNvPr id="4" name="Rectangle 3"/>
          <p:cNvSpPr/>
          <p:nvPr/>
        </p:nvSpPr>
        <p:spPr>
          <a:xfrm>
            <a:off x="623889" y="180401"/>
            <a:ext cx="10944223"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STRESSFUL SITUATION.</a:t>
            </a:r>
          </a:p>
        </p:txBody>
      </p:sp>
      <p:sp>
        <p:nvSpPr>
          <p:cNvPr id="5" name="Rectangle 4"/>
          <p:cNvSpPr/>
          <p:nvPr/>
        </p:nvSpPr>
        <p:spPr>
          <a:xfrm>
            <a:off x="623889" y="1443841"/>
            <a:ext cx="10944224" cy="3539430"/>
          </a:xfrm>
          <a:prstGeom prst="rect">
            <a:avLst/>
          </a:prstGeom>
        </p:spPr>
        <p:txBody>
          <a:bodyPr wrap="square">
            <a:spAutoFit/>
          </a:bodyPr>
          <a:lstStyle/>
          <a:p>
            <a:pPr lvl="0"/>
            <a:r>
              <a:rPr lang="en-US" sz="2800" b="1" dirty="0">
                <a:latin typeface="Trebuchet MS" panose="020B0603020202020204" pitchFamily="34" charset="0"/>
              </a:rPr>
              <a:t>Demand Management Cycle.</a:t>
            </a:r>
            <a:endParaRPr lang="en-US" sz="2800" dirty="0">
              <a:latin typeface="Trebuchet MS" panose="020B0603020202020204" pitchFamily="34" charset="0"/>
            </a:endParaRPr>
          </a:p>
          <a:p>
            <a:pPr lvl="0"/>
            <a:endParaRPr lang="en-US" sz="2800" b="1" dirty="0">
              <a:latin typeface="Trebuchet MS" panose="020B0603020202020204" pitchFamily="34" charset="0"/>
            </a:endParaRPr>
          </a:p>
          <a:p>
            <a:pPr marL="514350" indent="-514350">
              <a:buAutoNum type="arabicParenR"/>
            </a:pPr>
            <a:r>
              <a:rPr lang="en-US" sz="2800" dirty="0">
                <a:latin typeface="Trebuchet MS" panose="020B0603020202020204" pitchFamily="34" charset="0"/>
              </a:rPr>
              <a:t>How does the demand management cycle describe what is happening in example three?</a:t>
            </a:r>
          </a:p>
          <a:p>
            <a:pPr marL="514350" indent="-514350">
              <a:buAutoNum type="arabicParenR"/>
            </a:pPr>
            <a:r>
              <a:rPr lang="en-US" sz="2800" dirty="0">
                <a:latin typeface="Trebuchet MS" panose="020B0603020202020204" pitchFamily="34" charset="0"/>
              </a:rPr>
              <a:t>Demand:</a:t>
            </a:r>
            <a:br>
              <a:rPr lang="en-US" sz="2800" dirty="0">
                <a:latin typeface="Trebuchet MS" panose="020B0603020202020204" pitchFamily="34" charset="0"/>
              </a:rPr>
            </a:br>
            <a:r>
              <a:rPr lang="en-US" sz="2800" dirty="0">
                <a:latin typeface="Trebuchet MS" panose="020B0603020202020204" pitchFamily="34" charset="0"/>
              </a:rPr>
              <a:t>Anxiety/ distress:</a:t>
            </a:r>
            <a:br>
              <a:rPr lang="en-US" sz="2800" dirty="0">
                <a:latin typeface="Trebuchet MS" panose="020B0603020202020204" pitchFamily="34" charset="0"/>
              </a:rPr>
            </a:br>
            <a:r>
              <a:rPr lang="en-US" sz="2800" dirty="0">
                <a:latin typeface="Trebuchet MS" panose="020B0603020202020204" pitchFamily="34" charset="0"/>
              </a:rPr>
              <a:t>Avoidance:</a:t>
            </a:r>
            <a:br>
              <a:rPr lang="en-US" sz="2800" dirty="0">
                <a:latin typeface="Trebuchet MS" panose="020B0603020202020204" pitchFamily="34" charset="0"/>
              </a:rPr>
            </a:br>
            <a:r>
              <a:rPr lang="en-US" sz="2800" dirty="0">
                <a:latin typeface="Trebuchet MS" panose="020B0603020202020204" pitchFamily="34" charset="0"/>
              </a:rPr>
              <a:t>Temporary relief:</a:t>
            </a:r>
          </a:p>
        </p:txBody>
      </p:sp>
    </p:spTree>
    <p:extLst>
      <p:ext uri="{BB962C8B-B14F-4D97-AF65-F5344CB8AC3E}">
        <p14:creationId xmlns:p14="http://schemas.microsoft.com/office/powerpoint/2010/main" val="1407643510"/>
      </p:ext>
    </p:extLst>
  </p:cSld>
  <p:clrMapOvr>
    <a:masterClrMapping/>
  </p:clrMapOvr>
  <mc:AlternateContent xmlns:mc="http://schemas.openxmlformats.org/markup-compatibility/2006" xmlns:p14="http://schemas.microsoft.com/office/powerpoint/2010/main">
    <mc:Choice Requires="p14">
      <p:transition spd="slow" p14:dur="2000" advTm="20156"/>
    </mc:Choice>
    <mc:Fallback xmlns="">
      <p:transition spd="slow" advTm="20156"/>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64</a:t>
            </a:fld>
            <a:endParaRPr lang="en-GB" dirty="0">
              <a:solidFill>
                <a:srgbClr val="C00000"/>
              </a:solidFill>
            </a:endParaRPr>
          </a:p>
        </p:txBody>
      </p:sp>
      <p:sp>
        <p:nvSpPr>
          <p:cNvPr id="4" name="Rectangle 3"/>
          <p:cNvSpPr/>
          <p:nvPr/>
        </p:nvSpPr>
        <p:spPr>
          <a:xfrm>
            <a:off x="623888" y="180401"/>
            <a:ext cx="10944225"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GOOD APPROACH?</a:t>
            </a:r>
          </a:p>
        </p:txBody>
      </p:sp>
      <p:sp>
        <p:nvSpPr>
          <p:cNvPr id="6" name="Rectangle 5"/>
          <p:cNvSpPr/>
          <p:nvPr/>
        </p:nvSpPr>
        <p:spPr>
          <a:xfrm>
            <a:off x="623888" y="2077617"/>
            <a:ext cx="10944225" cy="1815882"/>
          </a:xfrm>
          <a:prstGeom prst="rect">
            <a:avLst/>
          </a:prstGeom>
        </p:spPr>
        <p:txBody>
          <a:bodyPr wrap="square">
            <a:spAutoFit/>
          </a:bodyPr>
          <a:lstStyle/>
          <a:p>
            <a:pPr lvl="0"/>
            <a:r>
              <a:rPr lang="en-GB" sz="2800" b="1" dirty="0">
                <a:latin typeface="Trebuchet MS" panose="020B0603020202020204" pitchFamily="34" charset="0"/>
              </a:rPr>
              <a:t>Good practice.</a:t>
            </a:r>
            <a:endParaRPr lang="en-GB" sz="2800" dirty="0">
              <a:latin typeface="Trebuchet MS" panose="020B0603020202020204" pitchFamily="34" charset="0"/>
            </a:endParaRPr>
          </a:p>
          <a:p>
            <a:pPr marL="342900" indent="-342900">
              <a:buFontTx/>
              <a:buChar char="-"/>
            </a:pPr>
            <a:endParaRPr lang="en-GB" sz="2800" dirty="0">
              <a:latin typeface="Trebuchet MS" panose="020B0603020202020204" pitchFamily="34" charset="0"/>
            </a:endParaRPr>
          </a:p>
          <a:p>
            <a:pPr marL="514350" indent="-514350">
              <a:buFontTx/>
              <a:buAutoNum type="arabicParenR"/>
            </a:pPr>
            <a:r>
              <a:rPr lang="en-GB" sz="2800" dirty="0">
                <a:latin typeface="Trebuchet MS" panose="020B0603020202020204" pitchFamily="34" charset="0"/>
              </a:rPr>
              <a:t>Please can you list strategies that you think are good practice?</a:t>
            </a:r>
          </a:p>
          <a:p>
            <a:pPr marL="514350" indent="-514350">
              <a:buFontTx/>
              <a:buAutoNum type="arabicParenR"/>
            </a:pPr>
            <a:r>
              <a:rPr lang="en-GB" sz="2800" dirty="0">
                <a:latin typeface="Trebuchet MS" panose="020B0603020202020204" pitchFamily="34" charset="0"/>
              </a:rPr>
              <a:t>E.g. allowing someone time to process information.</a:t>
            </a:r>
          </a:p>
        </p:txBody>
      </p:sp>
    </p:spTree>
    <p:extLst>
      <p:ext uri="{BB962C8B-B14F-4D97-AF65-F5344CB8AC3E}">
        <p14:creationId xmlns:p14="http://schemas.microsoft.com/office/powerpoint/2010/main" val="1671316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65</a:t>
            </a:fld>
            <a:endParaRPr lang="en-GB" dirty="0">
              <a:solidFill>
                <a:srgbClr val="C00000"/>
              </a:solidFill>
            </a:endParaRPr>
          </a:p>
        </p:txBody>
      </p:sp>
      <p:sp>
        <p:nvSpPr>
          <p:cNvPr id="4" name="Rectangle 3"/>
          <p:cNvSpPr/>
          <p:nvPr/>
        </p:nvSpPr>
        <p:spPr>
          <a:xfrm>
            <a:off x="623888" y="180401"/>
            <a:ext cx="10944224"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FIAT PANDA?</a:t>
            </a:r>
          </a:p>
        </p:txBody>
      </p:sp>
      <p:sp>
        <p:nvSpPr>
          <p:cNvPr id="6" name="Rectangle 5"/>
          <p:cNvSpPr/>
          <p:nvPr/>
        </p:nvSpPr>
        <p:spPr>
          <a:xfrm>
            <a:off x="623888" y="765175"/>
            <a:ext cx="10944225" cy="5693866"/>
          </a:xfrm>
          <a:prstGeom prst="rect">
            <a:avLst/>
          </a:prstGeom>
        </p:spPr>
        <p:txBody>
          <a:bodyPr wrap="square">
            <a:spAutoFit/>
          </a:bodyPr>
          <a:lstStyle/>
          <a:p>
            <a:pPr lvl="0"/>
            <a:r>
              <a:rPr lang="en-GB" sz="2800" b="1" dirty="0">
                <a:latin typeface="Trebuchet MS" panose="020B0603020202020204" pitchFamily="34" charset="0"/>
              </a:rPr>
              <a:t>AET PDA Strategies (Woods 2019).</a:t>
            </a:r>
            <a:endParaRPr lang="en-GB" sz="2800" dirty="0">
              <a:latin typeface="Trebuchet MS" panose="020B0603020202020204" pitchFamily="34" charset="0"/>
            </a:endParaRPr>
          </a:p>
          <a:p>
            <a:pPr marL="514350" indent="-514350">
              <a:buFontTx/>
              <a:buAutoNum type="arabicParenR"/>
            </a:pPr>
            <a:r>
              <a:rPr lang="en-GB" sz="2800" dirty="0">
                <a:latin typeface="Trebuchet MS" panose="020B0603020202020204" pitchFamily="34" charset="0"/>
              </a:rPr>
              <a:t>A specific keyworker &amp; trusted relationship.</a:t>
            </a:r>
          </a:p>
          <a:p>
            <a:pPr marL="514350" indent="-514350">
              <a:buFontTx/>
              <a:buAutoNum type="arabicParenR"/>
            </a:pPr>
            <a:r>
              <a:rPr lang="en-GB" sz="2800" dirty="0">
                <a:latin typeface="Trebuchet MS" panose="020B0603020202020204" pitchFamily="34" charset="0"/>
              </a:rPr>
              <a:t>Being flexible &amp; adaptable.</a:t>
            </a:r>
          </a:p>
          <a:p>
            <a:pPr marL="514350" indent="-514350">
              <a:buFontTx/>
              <a:buAutoNum type="arabicParenR"/>
            </a:pPr>
            <a:r>
              <a:rPr lang="en-GB" sz="2800" dirty="0">
                <a:latin typeface="Trebuchet MS" panose="020B0603020202020204" pitchFamily="34" charset="0"/>
              </a:rPr>
              <a:t>Indirect praise.</a:t>
            </a:r>
          </a:p>
          <a:p>
            <a:pPr marL="514350" indent="-514350">
              <a:buFontTx/>
              <a:buAutoNum type="arabicParenR"/>
            </a:pPr>
            <a:r>
              <a:rPr lang="en-GB" sz="2800" dirty="0">
                <a:latin typeface="Trebuchet MS" panose="020B0603020202020204" pitchFamily="34" charset="0"/>
              </a:rPr>
              <a:t>Letting things go.</a:t>
            </a:r>
          </a:p>
          <a:p>
            <a:pPr marL="514350" indent="-514350">
              <a:buFontTx/>
              <a:buAutoNum type="arabicParenR"/>
            </a:pPr>
            <a:r>
              <a:rPr lang="en-GB" sz="2800" dirty="0">
                <a:latin typeface="Trebuchet MS" panose="020B0603020202020204" pitchFamily="34" charset="0"/>
              </a:rPr>
              <a:t>Negotiating by providing choices to pupils.</a:t>
            </a:r>
          </a:p>
          <a:p>
            <a:pPr marL="514350" indent="-514350">
              <a:buFontTx/>
              <a:buAutoNum type="arabicParenR"/>
            </a:pPr>
            <a:r>
              <a:rPr lang="en-GB" sz="2800" dirty="0">
                <a:latin typeface="Trebuchet MS" panose="020B0603020202020204" pitchFamily="34" charset="0"/>
              </a:rPr>
              <a:t>Positive relations.</a:t>
            </a:r>
          </a:p>
          <a:p>
            <a:pPr marL="514350" indent="-514350">
              <a:buFontTx/>
              <a:buAutoNum type="arabicParenR"/>
            </a:pPr>
            <a:r>
              <a:rPr lang="en-GB" sz="2800" dirty="0">
                <a:latin typeface="Trebuchet MS" panose="020B0603020202020204" pitchFamily="34" charset="0"/>
              </a:rPr>
              <a:t>Thinking aloud.</a:t>
            </a:r>
          </a:p>
          <a:p>
            <a:pPr marL="514350" indent="-514350">
              <a:buFontTx/>
              <a:buAutoNum type="arabicParenR"/>
            </a:pPr>
            <a:r>
              <a:rPr lang="en-GB" sz="2800" dirty="0">
                <a:latin typeface="Trebuchet MS" panose="020B0603020202020204" pitchFamily="34" charset="0"/>
              </a:rPr>
              <a:t>Tone of voice.</a:t>
            </a:r>
          </a:p>
          <a:p>
            <a:pPr marL="514350" indent="-514350">
              <a:buFontTx/>
              <a:buAutoNum type="arabicParenR"/>
            </a:pPr>
            <a:r>
              <a:rPr lang="en-GB" sz="2800" dirty="0">
                <a:latin typeface="Trebuchet MS" panose="020B0603020202020204" pitchFamily="34" charset="0"/>
              </a:rPr>
              <a:t>Treating anger as communication.</a:t>
            </a:r>
          </a:p>
          <a:p>
            <a:pPr marL="514350" indent="-514350">
              <a:buFontTx/>
              <a:buAutoNum type="arabicParenR"/>
            </a:pPr>
            <a:r>
              <a:rPr lang="en-GB" sz="2800" dirty="0">
                <a:latin typeface="Trebuchet MS" panose="020B0603020202020204" pitchFamily="34" charset="0"/>
              </a:rPr>
              <a:t>Use humour.</a:t>
            </a:r>
          </a:p>
          <a:p>
            <a:pPr marL="514350" indent="-514350">
              <a:buFontTx/>
              <a:buAutoNum type="arabicParenR"/>
            </a:pPr>
            <a:r>
              <a:rPr lang="en-GB" sz="2800" dirty="0">
                <a:latin typeface="Trebuchet MS" panose="020B0603020202020204" pitchFamily="34" charset="0"/>
              </a:rPr>
              <a:t>Use role play, novelty &amp; various materials.</a:t>
            </a:r>
          </a:p>
          <a:p>
            <a:pPr marL="514350" indent="-514350">
              <a:buFontTx/>
              <a:buAutoNum type="arabicParenR"/>
            </a:pPr>
            <a:r>
              <a:rPr lang="en-GB" sz="2800" dirty="0">
                <a:latin typeface="Trebuchet MS" panose="020B0603020202020204" pitchFamily="34" charset="0"/>
              </a:rPr>
              <a:t>Visual communication methods.</a:t>
            </a:r>
          </a:p>
        </p:txBody>
      </p:sp>
    </p:spTree>
    <p:extLst>
      <p:ext uri="{BB962C8B-B14F-4D97-AF65-F5344CB8AC3E}">
        <p14:creationId xmlns:p14="http://schemas.microsoft.com/office/powerpoint/2010/main" val="2036991872"/>
      </p:ext>
    </p:extLst>
  </p:cSld>
  <p:clrMapOvr>
    <a:masterClrMapping/>
  </p:clrMapOvr>
  <mc:AlternateContent xmlns:mc="http://schemas.openxmlformats.org/markup-compatibility/2006" xmlns:p14="http://schemas.microsoft.com/office/powerpoint/2010/main">
    <mc:Choice Requires="p14">
      <p:transition spd="slow" p14:dur="2000" advTm="25009"/>
    </mc:Choice>
    <mc:Fallback xmlns="">
      <p:transition spd="slow" advTm="25009"/>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66</a:t>
            </a:fld>
            <a:endParaRPr lang="en-GB" dirty="0">
              <a:solidFill>
                <a:srgbClr val="C00000"/>
              </a:solidFill>
            </a:endParaRPr>
          </a:p>
        </p:txBody>
      </p:sp>
      <p:sp>
        <p:nvSpPr>
          <p:cNvPr id="4" name="Rectangle 3"/>
          <p:cNvSpPr/>
          <p:nvPr/>
        </p:nvSpPr>
        <p:spPr>
          <a:xfrm>
            <a:off x="623888" y="180401"/>
            <a:ext cx="10944224"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FIAT PANDA?</a:t>
            </a:r>
          </a:p>
        </p:txBody>
      </p:sp>
      <p:pic>
        <p:nvPicPr>
          <p:cNvPr id="9" name="Picture 8" descr="Diagram, text&#10;&#10;Description automatically generated">
            <a:extLst>
              <a:ext uri="{FF2B5EF4-FFF2-40B4-BE49-F238E27FC236}">
                <a16:creationId xmlns:a16="http://schemas.microsoft.com/office/drawing/2014/main" id="{D242AD5D-975B-446E-BDA7-0F9F00D80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765175"/>
            <a:ext cx="7396162" cy="5547122"/>
          </a:xfrm>
          <a:prstGeom prst="rect">
            <a:avLst/>
          </a:prstGeom>
        </p:spPr>
      </p:pic>
      <p:sp>
        <p:nvSpPr>
          <p:cNvPr id="5" name="TextBox 4">
            <a:extLst>
              <a:ext uri="{FF2B5EF4-FFF2-40B4-BE49-F238E27FC236}">
                <a16:creationId xmlns:a16="http://schemas.microsoft.com/office/drawing/2014/main" id="{EEBEB107-E992-4132-84F9-AA01779DEB75}"/>
              </a:ext>
            </a:extLst>
          </p:cNvPr>
          <p:cNvSpPr txBox="1"/>
          <p:nvPr/>
        </p:nvSpPr>
        <p:spPr>
          <a:xfrm>
            <a:off x="7962105" y="2470952"/>
            <a:ext cx="3606007" cy="1384995"/>
          </a:xfrm>
          <a:prstGeom prst="rect">
            <a:avLst/>
          </a:prstGeom>
          <a:noFill/>
        </p:spPr>
        <p:txBody>
          <a:bodyPr wrap="square" rtlCol="0">
            <a:spAutoFit/>
          </a:bodyPr>
          <a:lstStyle/>
          <a:p>
            <a:r>
              <a:rPr lang="en-US" sz="2800" dirty="0">
                <a:latin typeface="Trebuchet MS" panose="020B0603020202020204" pitchFamily="34" charset="0"/>
              </a:rPr>
              <a:t>PANDA Strategies Infographic (PDA Society 2019).</a:t>
            </a:r>
            <a:endParaRPr lang="en-GB" sz="2800" dirty="0">
              <a:latin typeface="Trebuchet MS" panose="020B0603020202020204" pitchFamily="34" charset="0"/>
            </a:endParaRPr>
          </a:p>
        </p:txBody>
      </p:sp>
    </p:spTree>
    <p:extLst>
      <p:ext uri="{BB962C8B-B14F-4D97-AF65-F5344CB8AC3E}">
        <p14:creationId xmlns:p14="http://schemas.microsoft.com/office/powerpoint/2010/main" val="669766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C00000"/>
                </a:solidFill>
              </a:rPr>
              <a:t>PDA: A "</a:t>
            </a:r>
            <a:r>
              <a:rPr lang="en-US" i="1" dirty="0">
                <a:solidFill>
                  <a:srgbClr val="C00000"/>
                </a:solidFill>
              </a:rPr>
              <a:t>pathological</a:t>
            </a:r>
            <a:r>
              <a:rPr lang="en-US" dirty="0">
                <a:solidFill>
                  <a:srgbClr val="C00000"/>
                </a:solidFill>
              </a:rPr>
              <a:t>"/ extreme avoidance to its hype?</a:t>
            </a:r>
            <a:endParaRPr lang="en-GB" dirty="0">
              <a:solidFill>
                <a:srgbClr val="C00000"/>
              </a:solidFill>
            </a:endParaRPr>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67</a:t>
            </a:fld>
            <a:endParaRPr lang="en-GB" dirty="0">
              <a:solidFill>
                <a:srgbClr val="C00000"/>
              </a:solidFill>
            </a:endParaRPr>
          </a:p>
        </p:txBody>
      </p:sp>
      <p:sp>
        <p:nvSpPr>
          <p:cNvPr id="4" name="Rectangle 3"/>
          <p:cNvSpPr/>
          <p:nvPr/>
        </p:nvSpPr>
        <p:spPr>
          <a:xfrm>
            <a:off x="623888" y="180401"/>
            <a:ext cx="10944225" cy="584775"/>
          </a:xfrm>
          <a:prstGeom prst="rect">
            <a:avLst/>
          </a:prstGeom>
        </p:spPr>
        <p:txBody>
          <a:bodyPr wrap="square">
            <a:spAutoFit/>
          </a:bodyPr>
          <a:lstStyle/>
          <a:p>
            <a:pPr algn="ctr"/>
            <a:r>
              <a:rPr lang="en-GB" sz="3200" b="1" dirty="0">
                <a:solidFill>
                  <a:srgbClr val="C00000"/>
                </a:solidFill>
                <a:latin typeface="Trebuchet MS" panose="020B0603020202020204" pitchFamily="34" charset="0"/>
              </a:rPr>
              <a:t>A GOOD APPROACH?</a:t>
            </a:r>
          </a:p>
        </p:txBody>
      </p:sp>
      <p:sp>
        <p:nvSpPr>
          <p:cNvPr id="6" name="Rectangle 5"/>
          <p:cNvSpPr/>
          <p:nvPr/>
        </p:nvSpPr>
        <p:spPr>
          <a:xfrm>
            <a:off x="623887" y="1694891"/>
            <a:ext cx="10944225" cy="3108543"/>
          </a:xfrm>
          <a:prstGeom prst="rect">
            <a:avLst/>
          </a:prstGeom>
        </p:spPr>
        <p:txBody>
          <a:bodyPr wrap="square">
            <a:spAutoFit/>
          </a:bodyPr>
          <a:lstStyle/>
          <a:p>
            <a:pPr lvl="0"/>
            <a:r>
              <a:rPr lang="en-GB" sz="2800" b="1" dirty="0">
                <a:latin typeface="Trebuchet MS" panose="020B0603020202020204" pitchFamily="34" charset="0"/>
              </a:rPr>
              <a:t>Good practice.</a:t>
            </a:r>
          </a:p>
          <a:p>
            <a:pPr lvl="0"/>
            <a:endParaRPr lang="en-GB" sz="2800" dirty="0">
              <a:latin typeface="Trebuchet MS" panose="020B0603020202020204" pitchFamily="34" charset="0"/>
            </a:endParaRPr>
          </a:p>
          <a:p>
            <a:pPr marL="514350" indent="-514350">
              <a:buAutoNum type="arabicParenR"/>
            </a:pPr>
            <a:r>
              <a:rPr lang="en-GB" sz="2800" dirty="0">
                <a:latin typeface="Trebuchet MS" panose="020B0603020202020204" pitchFamily="34" charset="0"/>
              </a:rPr>
              <a:t>Please compare your ideal approaches to the PDA strategies?</a:t>
            </a:r>
          </a:p>
          <a:p>
            <a:pPr marL="514350" indent="-514350">
              <a:buAutoNum type="arabicParenR"/>
            </a:pPr>
            <a:r>
              <a:rPr lang="en-GB" sz="2800" dirty="0">
                <a:latin typeface="Trebuchet MS" panose="020B0603020202020204" pitchFamily="34" charset="0"/>
              </a:rPr>
              <a:t>You should see that PDA strategies overlap your own list of generic good practice strategies.</a:t>
            </a:r>
          </a:p>
          <a:p>
            <a:pPr marL="514350" indent="-514350">
              <a:buAutoNum type="arabicParenR"/>
            </a:pPr>
            <a:r>
              <a:rPr lang="en-GB" sz="2800" dirty="0">
                <a:latin typeface="Trebuchet MS" panose="020B0603020202020204" pitchFamily="34" charset="0"/>
              </a:rPr>
              <a:t>PDA strategies heavily overlap LA Approach, perhaps even a personalised variation of LA Approach.</a:t>
            </a:r>
          </a:p>
        </p:txBody>
      </p:sp>
    </p:spTree>
    <p:extLst>
      <p:ext uri="{BB962C8B-B14F-4D97-AF65-F5344CB8AC3E}">
        <p14:creationId xmlns:p14="http://schemas.microsoft.com/office/powerpoint/2010/main" val="1373501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120835-F99D-4BAD-B940-A745995CEC0A}"/>
              </a:ext>
            </a:extLst>
          </p:cNvPr>
          <p:cNvSpPr>
            <a:spLocks noGrp="1"/>
          </p:cNvSpPr>
          <p:nvPr>
            <p:ph type="ftr" sz="quarter" idx="11"/>
          </p:nvPr>
        </p:nvSpPr>
        <p:spPr/>
        <p:txBody>
          <a:bodyPr/>
          <a:lstStyle/>
          <a:p>
            <a:r>
              <a:rPr lang="en-US" sz="1100" dirty="0"/>
              <a:t>PDA: A </a:t>
            </a:r>
            <a:r>
              <a:rPr lang="en-US" sz="1100" i="1" dirty="0"/>
              <a:t>"pathological</a:t>
            </a:r>
            <a:r>
              <a:rPr lang="en-US" sz="1100" dirty="0"/>
              <a:t>"/ extreme avoidance to its hype?</a:t>
            </a:r>
            <a:endParaRPr lang="en-GB" sz="1100" dirty="0"/>
          </a:p>
        </p:txBody>
      </p:sp>
      <p:sp>
        <p:nvSpPr>
          <p:cNvPr id="3" name="Slide Number Placeholder 2">
            <a:extLst>
              <a:ext uri="{FF2B5EF4-FFF2-40B4-BE49-F238E27FC236}">
                <a16:creationId xmlns:a16="http://schemas.microsoft.com/office/drawing/2014/main" id="{FA7F2B9D-67F5-42D5-B393-B92169F7052F}"/>
              </a:ext>
            </a:extLst>
          </p:cNvPr>
          <p:cNvSpPr>
            <a:spLocks noGrp="1"/>
          </p:cNvSpPr>
          <p:nvPr>
            <p:ph type="sldNum" sz="quarter" idx="12"/>
          </p:nvPr>
        </p:nvSpPr>
        <p:spPr/>
        <p:txBody>
          <a:bodyPr/>
          <a:lstStyle/>
          <a:p>
            <a:fld id="{8D88584D-8F1A-46B4-838D-EE417A13F475}" type="slidenum">
              <a:rPr lang="en-GB" sz="1100" smtClean="0"/>
              <a:pPr/>
              <a:t>68</a:t>
            </a:fld>
            <a:endParaRPr lang="en-GB" sz="1100" dirty="0"/>
          </a:p>
        </p:txBody>
      </p:sp>
      <p:sp>
        <p:nvSpPr>
          <p:cNvPr id="4" name="TextBox 3">
            <a:extLst>
              <a:ext uri="{FF2B5EF4-FFF2-40B4-BE49-F238E27FC236}">
                <a16:creationId xmlns:a16="http://schemas.microsoft.com/office/drawing/2014/main" id="{52D427DD-325B-434D-8183-DE5099664DE3}"/>
              </a:ext>
            </a:extLst>
          </p:cNvPr>
          <p:cNvSpPr txBox="1"/>
          <p:nvPr/>
        </p:nvSpPr>
        <p:spPr>
          <a:xfrm>
            <a:off x="623888" y="1222375"/>
            <a:ext cx="10944225" cy="4401205"/>
          </a:xfrm>
          <a:prstGeom prst="rect">
            <a:avLst/>
          </a:prstGeom>
          <a:noFill/>
        </p:spPr>
        <p:txBody>
          <a:bodyPr wrap="square" rtlCol="0">
            <a:spAutoFit/>
          </a:bodyPr>
          <a:lstStyle/>
          <a:p>
            <a:r>
              <a:rPr lang="en-US" sz="2800" b="1" dirty="0">
                <a:latin typeface="Trebuchet MS" panose="020B0603020202020204" pitchFamily="34" charset="0"/>
              </a:rPr>
              <a:t>Are usual autism approaches effective?</a:t>
            </a:r>
          </a:p>
          <a:p>
            <a:endParaRPr lang="en-US" sz="2800" dirty="0">
              <a:latin typeface="Trebuchet MS" panose="020B0603020202020204" pitchFamily="34" charset="0"/>
            </a:endParaRPr>
          </a:p>
          <a:p>
            <a:pPr marL="342900" indent="-342900">
              <a:buAutoNum type="arabicParenR"/>
            </a:pPr>
            <a:r>
              <a:rPr lang="en-US" sz="2800" dirty="0">
                <a:latin typeface="Trebuchet MS" panose="020B0603020202020204" pitchFamily="34" charset="0"/>
              </a:rPr>
              <a:t>Reinforcement-based approaches are ineffective with PDA (Christie 2007; Eaton &amp; Weaver 2020; Newson et al 2003).</a:t>
            </a:r>
          </a:p>
          <a:p>
            <a:pPr marL="342900" indent="-342900">
              <a:buAutoNum type="arabicParenR"/>
            </a:pPr>
            <a:r>
              <a:rPr lang="en-US" sz="2800" dirty="0">
                <a:latin typeface="Trebuchet MS" panose="020B0603020202020204" pitchFamily="34" charset="0"/>
              </a:rPr>
              <a:t>Similar mechanisms for demand-avoidance are seen outside of PDA.</a:t>
            </a:r>
          </a:p>
          <a:p>
            <a:pPr marL="342900" indent="-342900">
              <a:buAutoNum type="arabicParenR"/>
            </a:pPr>
            <a:r>
              <a:rPr lang="en-US" sz="2800" dirty="0">
                <a:latin typeface="Trebuchet MS" panose="020B0603020202020204" pitchFamily="34" charset="0"/>
              </a:rPr>
              <a:t>Common caregiving interventions use reinforcement-based approaches (O’Nions &amp; Neons 2018).</a:t>
            </a:r>
          </a:p>
          <a:p>
            <a:pPr marL="342900" indent="-342900">
              <a:buAutoNum type="arabicParenR"/>
            </a:pPr>
            <a:r>
              <a:rPr lang="en-US" sz="2800" dirty="0">
                <a:latin typeface="Trebuchet MS" panose="020B0603020202020204" pitchFamily="34" charset="0"/>
              </a:rPr>
              <a:t>Other CYP also need protecting from reinforcement-based approaches…</a:t>
            </a:r>
          </a:p>
        </p:txBody>
      </p:sp>
      <p:sp>
        <p:nvSpPr>
          <p:cNvPr id="5" name="TextBox 4">
            <a:extLst>
              <a:ext uri="{FF2B5EF4-FFF2-40B4-BE49-F238E27FC236}">
                <a16:creationId xmlns:a16="http://schemas.microsoft.com/office/drawing/2014/main" id="{08EF1569-C554-4739-8548-482282E27188}"/>
              </a:ext>
            </a:extLst>
          </p:cNvPr>
          <p:cNvSpPr txBox="1"/>
          <p:nvPr/>
        </p:nvSpPr>
        <p:spPr>
          <a:xfrm>
            <a:off x="623888" y="230909"/>
            <a:ext cx="10949276" cy="523220"/>
          </a:xfrm>
          <a:prstGeom prst="rect">
            <a:avLst/>
          </a:prstGeom>
          <a:noFill/>
        </p:spPr>
        <p:txBody>
          <a:bodyPr wrap="square" rtlCol="0">
            <a:spAutoFit/>
          </a:bodyPr>
          <a:lstStyle/>
          <a:p>
            <a:pPr algn="ctr"/>
            <a:r>
              <a:rPr lang="en-US" sz="2800" b="1" dirty="0">
                <a:solidFill>
                  <a:srgbClr val="C00000"/>
                </a:solidFill>
                <a:latin typeface="Trebuchet MS" panose="020B0603020202020204" pitchFamily="34" charset="0"/>
              </a:rPr>
              <a:t>WHO HAS A “</a:t>
            </a:r>
            <a:r>
              <a:rPr lang="en-US" sz="2800" b="1" i="1" dirty="0">
                <a:solidFill>
                  <a:srgbClr val="C00000"/>
                </a:solidFill>
                <a:latin typeface="Trebuchet MS" panose="020B0603020202020204" pitchFamily="34" charset="0"/>
              </a:rPr>
              <a:t>PATHOLOGICAL</a:t>
            </a:r>
            <a:r>
              <a:rPr lang="en-US" sz="2800" b="1" dirty="0">
                <a:solidFill>
                  <a:srgbClr val="C00000"/>
                </a:solidFill>
                <a:latin typeface="Trebuchet MS" panose="020B0603020202020204" pitchFamily="34" charset="0"/>
              </a:rPr>
              <a:t>” NEED TO CONTROL WHOM?</a:t>
            </a:r>
            <a:endParaRPr lang="en-GB" sz="28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298400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120835-F99D-4BAD-B940-A745995CEC0A}"/>
              </a:ext>
            </a:extLst>
          </p:cNvPr>
          <p:cNvSpPr>
            <a:spLocks noGrp="1"/>
          </p:cNvSpPr>
          <p:nvPr>
            <p:ph type="ftr" sz="quarter" idx="11"/>
          </p:nvPr>
        </p:nvSpPr>
        <p:spPr/>
        <p:txBody>
          <a:bodyPr/>
          <a:lstStyle/>
          <a:p>
            <a:r>
              <a:rPr lang="en-US" sz="1100" dirty="0"/>
              <a:t>PDA: A "</a:t>
            </a:r>
            <a:r>
              <a:rPr lang="en-US" sz="1100" i="1" dirty="0"/>
              <a:t>pathological</a:t>
            </a:r>
            <a:r>
              <a:rPr lang="en-US" sz="1100" dirty="0"/>
              <a:t>"/ extreme avoidance to its hype?</a:t>
            </a:r>
            <a:endParaRPr lang="en-GB" sz="1100" dirty="0"/>
          </a:p>
        </p:txBody>
      </p:sp>
      <p:sp>
        <p:nvSpPr>
          <p:cNvPr id="3" name="Slide Number Placeholder 2">
            <a:extLst>
              <a:ext uri="{FF2B5EF4-FFF2-40B4-BE49-F238E27FC236}">
                <a16:creationId xmlns:a16="http://schemas.microsoft.com/office/drawing/2014/main" id="{FA7F2B9D-67F5-42D5-B393-B92169F7052F}"/>
              </a:ext>
            </a:extLst>
          </p:cNvPr>
          <p:cNvSpPr>
            <a:spLocks noGrp="1"/>
          </p:cNvSpPr>
          <p:nvPr>
            <p:ph type="sldNum" sz="quarter" idx="12"/>
          </p:nvPr>
        </p:nvSpPr>
        <p:spPr/>
        <p:txBody>
          <a:bodyPr/>
          <a:lstStyle/>
          <a:p>
            <a:fld id="{8D88584D-8F1A-46B4-838D-EE417A13F475}" type="slidenum">
              <a:rPr lang="en-GB" sz="1100" smtClean="0"/>
              <a:pPr/>
              <a:t>69</a:t>
            </a:fld>
            <a:endParaRPr lang="en-GB" sz="1100" dirty="0"/>
          </a:p>
        </p:txBody>
      </p:sp>
      <p:sp>
        <p:nvSpPr>
          <p:cNvPr id="4" name="TextBox 3">
            <a:extLst>
              <a:ext uri="{FF2B5EF4-FFF2-40B4-BE49-F238E27FC236}">
                <a16:creationId xmlns:a16="http://schemas.microsoft.com/office/drawing/2014/main" id="{52D427DD-325B-434D-8183-DE5099664DE3}"/>
              </a:ext>
            </a:extLst>
          </p:cNvPr>
          <p:cNvSpPr txBox="1"/>
          <p:nvPr/>
        </p:nvSpPr>
        <p:spPr>
          <a:xfrm>
            <a:off x="623888" y="771189"/>
            <a:ext cx="10944225" cy="5693866"/>
          </a:xfrm>
          <a:prstGeom prst="rect">
            <a:avLst/>
          </a:prstGeom>
          <a:noFill/>
        </p:spPr>
        <p:txBody>
          <a:bodyPr wrap="square" rtlCol="0">
            <a:spAutoFit/>
          </a:bodyPr>
          <a:lstStyle/>
          <a:p>
            <a:r>
              <a:rPr lang="en-US" sz="2800" b="1" dirty="0">
                <a:latin typeface="Trebuchet MS" panose="020B0603020202020204" pitchFamily="34" charset="0"/>
              </a:rPr>
              <a:t>Are usual autism approaches effective?</a:t>
            </a:r>
          </a:p>
          <a:p>
            <a:endParaRPr lang="en-US" sz="2800" dirty="0">
              <a:latin typeface="Trebuchet MS" panose="020B0603020202020204" pitchFamily="34" charset="0"/>
            </a:endParaRPr>
          </a:p>
          <a:p>
            <a:pPr marL="514350" indent="-514350">
              <a:buAutoNum type="arabicParenR"/>
            </a:pPr>
            <a:r>
              <a:rPr lang="en-US" sz="2800" dirty="0">
                <a:latin typeface="Trebuchet MS" panose="020B0603020202020204" pitchFamily="34" charset="0"/>
              </a:rPr>
              <a:t>Simplistic &amp; reactive approaches are stressful to teachers &amp; do not adequately teach children why their behaviours should change (O’Hare 2019).</a:t>
            </a:r>
          </a:p>
          <a:p>
            <a:pPr marL="514350" indent="-514350">
              <a:buAutoNum type="arabicParenR"/>
            </a:pPr>
            <a:r>
              <a:rPr lang="en-US" sz="2800" dirty="0">
                <a:latin typeface="Trebuchet MS" panose="020B0603020202020204" pitchFamily="34" charset="0"/>
              </a:rPr>
              <a:t>Pertinent with demographic known for experiencing social problems, such as autistic persons.</a:t>
            </a:r>
          </a:p>
          <a:p>
            <a:pPr marL="514350" indent="-514350">
              <a:buAutoNum type="arabicParenR"/>
            </a:pPr>
            <a:r>
              <a:rPr lang="en-US" sz="2800" dirty="0">
                <a:latin typeface="Trebuchet MS" panose="020B0603020202020204" pitchFamily="34" charset="0"/>
              </a:rPr>
              <a:t>“</a:t>
            </a:r>
            <a:r>
              <a:rPr lang="en-US" sz="2800" i="1" dirty="0">
                <a:latin typeface="Trebuchet MS" panose="020B0603020202020204" pitchFamily="34" charset="0"/>
              </a:rPr>
              <a:t>Warm supportive relationships with adults, a sense of belonging, high expectations, teaching social-emotional skills and autonomy are the key ‘ingredients’ to positive behaviour change for children and young people.</a:t>
            </a:r>
            <a:r>
              <a:rPr lang="en-US" sz="2800" dirty="0">
                <a:latin typeface="Trebuchet MS" panose="020B0603020202020204" pitchFamily="34" charset="0"/>
              </a:rPr>
              <a:t>” (O’Hare 2019).</a:t>
            </a:r>
          </a:p>
          <a:p>
            <a:pPr marL="514350" indent="-514350">
              <a:buFontTx/>
              <a:buAutoNum type="arabicParenR"/>
            </a:pPr>
            <a:r>
              <a:rPr lang="en-US" sz="2800" dirty="0">
                <a:latin typeface="Trebuchet MS" panose="020B0603020202020204" pitchFamily="34" charset="0"/>
              </a:rPr>
              <a:t>Strategies/ “</a:t>
            </a:r>
            <a:r>
              <a:rPr lang="en-US" sz="2800" i="1" dirty="0">
                <a:latin typeface="Trebuchet MS" panose="020B0603020202020204" pitchFamily="34" charset="0"/>
              </a:rPr>
              <a:t>interventions</a:t>
            </a:r>
            <a:r>
              <a:rPr lang="en-US" sz="2800" dirty="0">
                <a:latin typeface="Trebuchet MS" panose="020B0603020202020204" pitchFamily="34" charset="0"/>
              </a:rPr>
              <a:t>” tend to be issues/ “</a:t>
            </a:r>
            <a:r>
              <a:rPr lang="en-US" sz="2800" i="1" dirty="0">
                <a:latin typeface="Trebuchet MS" panose="020B0603020202020204" pitchFamily="34" charset="0"/>
              </a:rPr>
              <a:t>symptoms</a:t>
            </a:r>
            <a:r>
              <a:rPr lang="en-US" sz="2800" dirty="0">
                <a:latin typeface="Trebuchet MS" panose="020B0603020202020204" pitchFamily="34" charset="0"/>
              </a:rPr>
              <a:t>” specific.</a:t>
            </a:r>
          </a:p>
        </p:txBody>
      </p:sp>
      <p:sp>
        <p:nvSpPr>
          <p:cNvPr id="5" name="TextBox 4">
            <a:extLst>
              <a:ext uri="{FF2B5EF4-FFF2-40B4-BE49-F238E27FC236}">
                <a16:creationId xmlns:a16="http://schemas.microsoft.com/office/drawing/2014/main" id="{08EF1569-C554-4739-8548-482282E27188}"/>
              </a:ext>
            </a:extLst>
          </p:cNvPr>
          <p:cNvSpPr txBox="1"/>
          <p:nvPr/>
        </p:nvSpPr>
        <p:spPr>
          <a:xfrm>
            <a:off x="623888" y="230909"/>
            <a:ext cx="10949276" cy="523220"/>
          </a:xfrm>
          <a:prstGeom prst="rect">
            <a:avLst/>
          </a:prstGeom>
          <a:noFill/>
        </p:spPr>
        <p:txBody>
          <a:bodyPr wrap="square" rtlCol="0">
            <a:spAutoFit/>
          </a:bodyPr>
          <a:lstStyle/>
          <a:p>
            <a:pPr algn="ctr"/>
            <a:r>
              <a:rPr lang="en-US" sz="2800" b="1" dirty="0">
                <a:solidFill>
                  <a:srgbClr val="C00000"/>
                </a:solidFill>
                <a:latin typeface="Trebuchet MS" panose="020B0603020202020204" pitchFamily="34" charset="0"/>
              </a:rPr>
              <a:t>WHO HAS A “</a:t>
            </a:r>
            <a:r>
              <a:rPr lang="en-US" sz="2800" b="1" i="1" dirty="0">
                <a:solidFill>
                  <a:srgbClr val="C00000"/>
                </a:solidFill>
                <a:latin typeface="Trebuchet MS" panose="020B0603020202020204" pitchFamily="34" charset="0"/>
              </a:rPr>
              <a:t>PATHOLOGICAL</a:t>
            </a:r>
            <a:r>
              <a:rPr lang="en-US" sz="2800" b="1" dirty="0">
                <a:solidFill>
                  <a:srgbClr val="C00000"/>
                </a:solidFill>
                <a:latin typeface="Trebuchet MS" panose="020B0603020202020204" pitchFamily="34" charset="0"/>
              </a:rPr>
              <a:t>” NEED TO CONTROL WHOM?</a:t>
            </a:r>
            <a:endParaRPr lang="en-GB" sz="28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154298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74237" y="6356350"/>
            <a:ext cx="4243526" cy="365125"/>
          </a:xfrm>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p:cNvSpPr>
            <a:spLocks noGrp="1"/>
          </p:cNvSpPr>
          <p:nvPr>
            <p:ph type="sldNum" sz="quarter" idx="12"/>
          </p:nvPr>
        </p:nvSpPr>
        <p:spPr/>
        <p:txBody>
          <a:bodyPr/>
          <a:lstStyle/>
          <a:p>
            <a:fld id="{FBFFB674-A772-4D56-AC9E-CBE176711D7F}" type="slidenum">
              <a:rPr lang="en-GB" smtClean="0">
                <a:solidFill>
                  <a:srgbClr val="C00000"/>
                </a:solidFill>
              </a:rPr>
              <a:pPr/>
              <a:t>7</a:t>
            </a:fld>
            <a:endParaRPr lang="en-GB" dirty="0">
              <a:solidFill>
                <a:srgbClr val="C00000"/>
              </a:solidFill>
            </a:endParaRPr>
          </a:p>
        </p:txBody>
      </p:sp>
      <p:sp>
        <p:nvSpPr>
          <p:cNvPr id="4" name="Rectangle 3"/>
          <p:cNvSpPr/>
          <p:nvPr/>
        </p:nvSpPr>
        <p:spPr>
          <a:xfrm>
            <a:off x="623890" y="180401"/>
            <a:ext cx="10944224" cy="584775"/>
          </a:xfrm>
          <a:prstGeom prst="rect">
            <a:avLst/>
          </a:prstGeom>
        </p:spPr>
        <p:txBody>
          <a:bodyPr wrap="square">
            <a:spAutoFit/>
          </a:bodyPr>
          <a:lstStyle/>
          <a:p>
            <a:pPr algn="ctr"/>
            <a:r>
              <a:rPr lang="en-US" sz="3200" b="1" dirty="0">
                <a:solidFill>
                  <a:srgbClr val="C00000"/>
                </a:solidFill>
                <a:latin typeface="Trebuchet MS" panose="020B0603020202020204" pitchFamily="34" charset="0"/>
              </a:rPr>
              <a:t>A</a:t>
            </a:r>
            <a:r>
              <a:rPr lang="en-GB" sz="3200" b="1" dirty="0">
                <a:solidFill>
                  <a:srgbClr val="C00000"/>
                </a:solidFill>
                <a:latin typeface="Trebuchet MS" panose="020B0603020202020204" pitchFamily="34" charset="0"/>
              </a:rPr>
              <a:t>VOIDING DEMANDS OF ORDINARY RESEARCH.</a:t>
            </a:r>
          </a:p>
        </p:txBody>
      </p:sp>
      <p:sp>
        <p:nvSpPr>
          <p:cNvPr id="6" name="Rectangle 5"/>
          <p:cNvSpPr/>
          <p:nvPr/>
        </p:nvSpPr>
        <p:spPr>
          <a:xfrm>
            <a:off x="623890" y="929273"/>
            <a:ext cx="10944224" cy="4832092"/>
          </a:xfrm>
          <a:prstGeom prst="rect">
            <a:avLst/>
          </a:prstGeom>
        </p:spPr>
        <p:txBody>
          <a:bodyPr wrap="square">
            <a:spAutoFit/>
          </a:bodyPr>
          <a:lstStyle/>
          <a:p>
            <a:pPr lvl="0"/>
            <a:r>
              <a:rPr lang="en-US" sz="2800" b="1" dirty="0">
                <a:solidFill>
                  <a:prstClr val="black"/>
                </a:solidFill>
                <a:latin typeface="Trebuchet MS" panose="020B0603020202020204" pitchFamily="34" charset="0"/>
              </a:rPr>
              <a:t>Broader issues in autism studies.</a:t>
            </a:r>
            <a:endParaRPr lang="en-GB" sz="2800" b="1" dirty="0">
              <a:latin typeface="Trebuchet MS" panose="020B0603020202020204" pitchFamily="34" charset="0"/>
            </a:endParaRPr>
          </a:p>
          <a:p>
            <a:pPr lvl="0"/>
            <a:endParaRPr lang="en-GB" sz="2800" dirty="0">
              <a:solidFill>
                <a:prstClr val="black"/>
              </a:solidFill>
              <a:latin typeface="Trebuchet MS" panose="020B0603020202020204" pitchFamily="34" charset="0"/>
            </a:endParaRPr>
          </a:p>
          <a:p>
            <a:pPr marL="514350" indent="-514350">
              <a:buFontTx/>
              <a:buAutoNum type="arabicParenR"/>
            </a:pPr>
            <a:r>
              <a:rPr lang="en-US" sz="2800" dirty="0">
                <a:latin typeface="Trebuchet MS" panose="020B0603020202020204" pitchFamily="34" charset="0"/>
              </a:rPr>
              <a:t>A theory-to-research-to-practice gap (Chown 2015).</a:t>
            </a:r>
          </a:p>
          <a:p>
            <a:pPr marL="514350" indent="-514350">
              <a:buFontTx/>
              <a:buAutoNum type="arabicParenR"/>
            </a:pPr>
            <a:r>
              <a:rPr lang="en-US" sz="2800" dirty="0">
                <a:latin typeface="Trebuchet MS" panose="020B0603020202020204" pitchFamily="34" charset="0"/>
              </a:rPr>
              <a:t>General lack of good quality theories (e.g., see Bottema- Boutel et al 2019).</a:t>
            </a:r>
          </a:p>
          <a:p>
            <a:pPr marL="514350" indent="-514350">
              <a:buFontTx/>
              <a:buAutoNum type="arabicParenR"/>
            </a:pPr>
            <a:r>
              <a:rPr lang="en-US" sz="2800" dirty="0">
                <a:latin typeface="Trebuchet MS" panose="020B0603020202020204" pitchFamily="34" charset="0"/>
              </a:rPr>
              <a:t>Pathologising theories often are poor quality, with weak evidence &amp; their associated interventions often lack efficacy (Botha 2021).</a:t>
            </a:r>
          </a:p>
          <a:p>
            <a:pPr marL="514350" indent="-514350">
              <a:buFontTx/>
              <a:buAutoNum type="arabicParenR"/>
            </a:pPr>
            <a:r>
              <a:rPr lang="en-US" sz="2800" dirty="0">
                <a:latin typeface="Trebuchet MS" panose="020B0603020202020204" pitchFamily="34" charset="0"/>
              </a:rPr>
              <a:t>A lack of inclusive research (Chown 2019).</a:t>
            </a:r>
          </a:p>
          <a:p>
            <a:pPr marL="514350" indent="-514350">
              <a:buFontTx/>
              <a:buAutoNum type="arabicParenR"/>
            </a:pPr>
            <a:r>
              <a:rPr lang="en-US" sz="2800" dirty="0">
                <a:latin typeface="Trebuchet MS" panose="020B0603020202020204" pitchFamily="34" charset="0"/>
              </a:rPr>
              <a:t>Some are striving to improve autism research &amp; practice standards (Fletcher-Watson et al 2021).</a:t>
            </a:r>
          </a:p>
        </p:txBody>
      </p:sp>
    </p:spTree>
    <p:extLst>
      <p:ext uri="{BB962C8B-B14F-4D97-AF65-F5344CB8AC3E}">
        <p14:creationId xmlns:p14="http://schemas.microsoft.com/office/powerpoint/2010/main" val="38838367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120835-F99D-4BAD-B940-A745995CEC0A}"/>
              </a:ext>
            </a:extLst>
          </p:cNvPr>
          <p:cNvSpPr>
            <a:spLocks noGrp="1"/>
          </p:cNvSpPr>
          <p:nvPr>
            <p:ph type="ftr" sz="quarter" idx="11"/>
          </p:nvPr>
        </p:nvSpPr>
        <p:spPr/>
        <p:txBody>
          <a:bodyPr/>
          <a:lstStyle/>
          <a:p>
            <a:r>
              <a:rPr lang="en-US" sz="1100" dirty="0"/>
              <a:t>PDA: A "</a:t>
            </a:r>
            <a:r>
              <a:rPr lang="en-US" sz="1100" i="1" dirty="0"/>
              <a:t>pathological</a:t>
            </a:r>
            <a:r>
              <a:rPr lang="en-US" sz="1100" dirty="0"/>
              <a:t>"/ extreme avoidance to its hype?</a:t>
            </a:r>
            <a:endParaRPr lang="en-GB" sz="1100" dirty="0"/>
          </a:p>
        </p:txBody>
      </p:sp>
      <p:sp>
        <p:nvSpPr>
          <p:cNvPr id="3" name="Slide Number Placeholder 2">
            <a:extLst>
              <a:ext uri="{FF2B5EF4-FFF2-40B4-BE49-F238E27FC236}">
                <a16:creationId xmlns:a16="http://schemas.microsoft.com/office/drawing/2014/main" id="{FA7F2B9D-67F5-42D5-B393-B92169F7052F}"/>
              </a:ext>
            </a:extLst>
          </p:cNvPr>
          <p:cNvSpPr>
            <a:spLocks noGrp="1"/>
          </p:cNvSpPr>
          <p:nvPr>
            <p:ph type="sldNum" sz="quarter" idx="12"/>
          </p:nvPr>
        </p:nvSpPr>
        <p:spPr/>
        <p:txBody>
          <a:bodyPr/>
          <a:lstStyle/>
          <a:p>
            <a:fld id="{8D88584D-8F1A-46B4-838D-EE417A13F475}" type="slidenum">
              <a:rPr lang="en-GB" sz="1100" smtClean="0"/>
              <a:pPr/>
              <a:t>70</a:t>
            </a:fld>
            <a:endParaRPr lang="en-GB" sz="1100" dirty="0"/>
          </a:p>
        </p:txBody>
      </p:sp>
      <p:sp>
        <p:nvSpPr>
          <p:cNvPr id="4" name="TextBox 3">
            <a:extLst>
              <a:ext uri="{FF2B5EF4-FFF2-40B4-BE49-F238E27FC236}">
                <a16:creationId xmlns:a16="http://schemas.microsoft.com/office/drawing/2014/main" id="{52D427DD-325B-434D-8183-DE5099664DE3}"/>
              </a:ext>
            </a:extLst>
          </p:cNvPr>
          <p:cNvSpPr txBox="1"/>
          <p:nvPr/>
        </p:nvSpPr>
        <p:spPr>
          <a:xfrm>
            <a:off x="623888" y="1194384"/>
            <a:ext cx="10944225" cy="4401205"/>
          </a:xfrm>
          <a:prstGeom prst="rect">
            <a:avLst/>
          </a:prstGeom>
          <a:noFill/>
        </p:spPr>
        <p:txBody>
          <a:bodyPr wrap="square" rtlCol="0">
            <a:spAutoFit/>
          </a:bodyPr>
          <a:lstStyle/>
          <a:p>
            <a:r>
              <a:rPr lang="en-US" sz="2800" b="1" dirty="0">
                <a:latin typeface="Trebuchet MS" panose="020B0603020202020204" pitchFamily="34" charset="0"/>
              </a:rPr>
              <a:t>Are usual autism approaches effective?</a:t>
            </a:r>
          </a:p>
          <a:p>
            <a:endParaRPr lang="en-US" sz="2800" dirty="0">
              <a:latin typeface="Trebuchet MS" panose="020B0603020202020204" pitchFamily="34" charset="0"/>
            </a:endParaRPr>
          </a:p>
          <a:p>
            <a:pPr marL="342900" indent="-342900">
              <a:buAutoNum type="arabicParenR"/>
            </a:pPr>
            <a:r>
              <a:rPr lang="en-US" sz="2800" dirty="0">
                <a:latin typeface="Trebuchet MS" panose="020B0603020202020204" pitchFamily="34" charset="0"/>
              </a:rPr>
              <a:t>“</a:t>
            </a:r>
            <a:r>
              <a:rPr lang="en-US" sz="2800" i="1" dirty="0">
                <a:latin typeface="Trebuchet MS" panose="020B0603020202020204" pitchFamily="34" charset="0"/>
              </a:rPr>
              <a:t>a substantial proportion of the risk of poor outcomes is likely to be socially produced” (p. 277) and “the course of an autistic individual’s development is determined by other factors as much as the condition itself” (p. 291), including the enrichment and modification of the social environment [1]. Social context also affects autistic people’s functioning, such as the benefits from parental acceptance of autism [53–57] and inclusive educational settings [58–67].</a:t>
            </a:r>
            <a:r>
              <a:rPr lang="en-US" sz="2800" dirty="0">
                <a:latin typeface="Trebuchet MS" panose="020B0603020202020204" pitchFamily="34" charset="0"/>
              </a:rPr>
              <a:t>” (Kapp 2023, p4).</a:t>
            </a:r>
          </a:p>
        </p:txBody>
      </p:sp>
      <p:sp>
        <p:nvSpPr>
          <p:cNvPr id="5" name="TextBox 4">
            <a:extLst>
              <a:ext uri="{FF2B5EF4-FFF2-40B4-BE49-F238E27FC236}">
                <a16:creationId xmlns:a16="http://schemas.microsoft.com/office/drawing/2014/main" id="{08EF1569-C554-4739-8548-482282E27188}"/>
              </a:ext>
            </a:extLst>
          </p:cNvPr>
          <p:cNvSpPr txBox="1"/>
          <p:nvPr/>
        </p:nvSpPr>
        <p:spPr>
          <a:xfrm>
            <a:off x="623888" y="230909"/>
            <a:ext cx="10949276" cy="523220"/>
          </a:xfrm>
          <a:prstGeom prst="rect">
            <a:avLst/>
          </a:prstGeom>
          <a:noFill/>
        </p:spPr>
        <p:txBody>
          <a:bodyPr wrap="square" rtlCol="0">
            <a:spAutoFit/>
          </a:bodyPr>
          <a:lstStyle/>
          <a:p>
            <a:pPr algn="ctr"/>
            <a:r>
              <a:rPr lang="en-US" sz="2800" b="1" dirty="0">
                <a:solidFill>
                  <a:srgbClr val="C00000"/>
                </a:solidFill>
                <a:latin typeface="Trebuchet MS" panose="020B0603020202020204" pitchFamily="34" charset="0"/>
              </a:rPr>
              <a:t>WHO HAS A “</a:t>
            </a:r>
            <a:r>
              <a:rPr lang="en-US" sz="2800" b="1" i="1" dirty="0">
                <a:solidFill>
                  <a:srgbClr val="C00000"/>
                </a:solidFill>
                <a:latin typeface="Trebuchet MS" panose="020B0603020202020204" pitchFamily="34" charset="0"/>
              </a:rPr>
              <a:t>PATHOLOGICAL</a:t>
            </a:r>
            <a:r>
              <a:rPr lang="en-US" sz="2800" b="1" dirty="0">
                <a:solidFill>
                  <a:srgbClr val="C00000"/>
                </a:solidFill>
                <a:latin typeface="Trebuchet MS" panose="020B0603020202020204" pitchFamily="34" charset="0"/>
              </a:rPr>
              <a:t>” NEED TO CONTROL WHOM?</a:t>
            </a:r>
            <a:endParaRPr lang="en-GB" sz="28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1998303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120835-F99D-4BAD-B940-A745995CEC0A}"/>
              </a:ext>
            </a:extLst>
          </p:cNvPr>
          <p:cNvSpPr>
            <a:spLocks noGrp="1"/>
          </p:cNvSpPr>
          <p:nvPr>
            <p:ph type="ftr" sz="quarter" idx="11"/>
          </p:nvPr>
        </p:nvSpPr>
        <p:spPr/>
        <p:txBody>
          <a:bodyPr/>
          <a:lstStyle/>
          <a:p>
            <a:r>
              <a:rPr lang="en-US" sz="1100" dirty="0"/>
              <a:t>PDA: A "</a:t>
            </a:r>
            <a:r>
              <a:rPr lang="en-US" sz="1100" i="1" dirty="0"/>
              <a:t>pathological</a:t>
            </a:r>
            <a:r>
              <a:rPr lang="en-US" sz="1100" dirty="0"/>
              <a:t>"/ extreme avoidance to its hype?</a:t>
            </a:r>
            <a:endParaRPr lang="en-GB" sz="1100" dirty="0"/>
          </a:p>
        </p:txBody>
      </p:sp>
      <p:sp>
        <p:nvSpPr>
          <p:cNvPr id="3" name="Slide Number Placeholder 2">
            <a:extLst>
              <a:ext uri="{FF2B5EF4-FFF2-40B4-BE49-F238E27FC236}">
                <a16:creationId xmlns:a16="http://schemas.microsoft.com/office/drawing/2014/main" id="{FA7F2B9D-67F5-42D5-B393-B92169F7052F}"/>
              </a:ext>
            </a:extLst>
          </p:cNvPr>
          <p:cNvSpPr>
            <a:spLocks noGrp="1"/>
          </p:cNvSpPr>
          <p:nvPr>
            <p:ph type="sldNum" sz="quarter" idx="12"/>
          </p:nvPr>
        </p:nvSpPr>
        <p:spPr/>
        <p:txBody>
          <a:bodyPr/>
          <a:lstStyle/>
          <a:p>
            <a:fld id="{8D88584D-8F1A-46B4-838D-EE417A13F475}" type="slidenum">
              <a:rPr lang="en-GB" sz="1100" smtClean="0"/>
              <a:pPr/>
              <a:t>71</a:t>
            </a:fld>
            <a:endParaRPr lang="en-GB" sz="1100" dirty="0"/>
          </a:p>
        </p:txBody>
      </p:sp>
      <p:sp>
        <p:nvSpPr>
          <p:cNvPr id="4" name="TextBox 3">
            <a:extLst>
              <a:ext uri="{FF2B5EF4-FFF2-40B4-BE49-F238E27FC236}">
                <a16:creationId xmlns:a16="http://schemas.microsoft.com/office/drawing/2014/main" id="{52D427DD-325B-434D-8183-DE5099664DE3}"/>
              </a:ext>
            </a:extLst>
          </p:cNvPr>
          <p:cNvSpPr txBox="1"/>
          <p:nvPr/>
        </p:nvSpPr>
        <p:spPr>
          <a:xfrm>
            <a:off x="623888" y="914464"/>
            <a:ext cx="10944225" cy="5262979"/>
          </a:xfrm>
          <a:prstGeom prst="rect">
            <a:avLst/>
          </a:prstGeom>
          <a:noFill/>
        </p:spPr>
        <p:txBody>
          <a:bodyPr wrap="square" rtlCol="0">
            <a:spAutoFit/>
          </a:bodyPr>
          <a:lstStyle/>
          <a:p>
            <a:r>
              <a:rPr lang="en-US" sz="2800" b="1" dirty="0">
                <a:latin typeface="Trebuchet MS" panose="020B0603020202020204" pitchFamily="34" charset="0"/>
              </a:rPr>
              <a:t>Are usual autism approaches effective?</a:t>
            </a:r>
          </a:p>
          <a:p>
            <a:endParaRPr lang="en-US" sz="2800" dirty="0">
              <a:latin typeface="Trebuchet MS" panose="020B0603020202020204" pitchFamily="34" charset="0"/>
            </a:endParaRPr>
          </a:p>
          <a:p>
            <a:pPr marL="342900" indent="-342900">
              <a:buAutoNum type="arabicParenR"/>
            </a:pPr>
            <a:r>
              <a:rPr lang="en-US" sz="2800" dirty="0">
                <a:latin typeface="Trebuchet MS" panose="020B0603020202020204" pitchFamily="34" charset="0"/>
              </a:rPr>
              <a:t>“</a:t>
            </a:r>
            <a:r>
              <a:rPr lang="en-US" sz="2800" i="1" dirty="0">
                <a:latin typeface="Trebuchet MS" panose="020B0603020202020204" pitchFamily="34" charset="0"/>
              </a:rPr>
              <a:t>For example, bidirectional effects exist between autistic people’s externalizing behaviors and parental distress or criticism, but they appear more driven by parents’ impacts on their children [177,178].</a:t>
            </a:r>
            <a:r>
              <a:rPr lang="en-US" sz="2800" dirty="0">
                <a:latin typeface="Trebuchet MS" panose="020B0603020202020204" pitchFamily="34" charset="0"/>
              </a:rPr>
              <a:t>” (Kapp 2023, p10).</a:t>
            </a:r>
          </a:p>
          <a:p>
            <a:pPr marL="342900" indent="-342900">
              <a:buFontTx/>
              <a:buAutoNum type="arabicParenR"/>
            </a:pPr>
            <a:r>
              <a:rPr lang="en-US" sz="2800" dirty="0">
                <a:latin typeface="Trebuchet MS" panose="020B0603020202020204" pitchFamily="34" charset="0"/>
              </a:rPr>
              <a:t>Autism “</a:t>
            </a:r>
            <a:r>
              <a:rPr lang="en-US" sz="2800" i="1" dirty="0">
                <a:latin typeface="Trebuchet MS" panose="020B0603020202020204" pitchFamily="34" charset="0"/>
              </a:rPr>
              <a:t>interventions</a:t>
            </a:r>
            <a:r>
              <a:rPr lang="en-US" sz="2800" dirty="0">
                <a:latin typeface="Trebuchet MS" panose="020B0603020202020204" pitchFamily="34" charset="0"/>
              </a:rPr>
              <a:t>” equivalent to PDA strategies have been practiced independent of PDA for years (Green et al 2018b).</a:t>
            </a:r>
          </a:p>
          <a:p>
            <a:pPr marL="342900" indent="-342900">
              <a:buFontTx/>
              <a:buAutoNum type="arabicParenR"/>
            </a:pPr>
            <a:r>
              <a:rPr lang="en-US" sz="2800" dirty="0">
                <a:latin typeface="Trebuchet MS" panose="020B0603020202020204" pitchFamily="34" charset="0"/>
              </a:rPr>
              <a:t>Teachers already use strategies &amp; resources which might be effective with PDA (Crosby 2023).</a:t>
            </a:r>
          </a:p>
          <a:p>
            <a:pPr marL="342900" indent="-342900">
              <a:buAutoNum type="arabicParenR"/>
            </a:pPr>
            <a:r>
              <a:rPr lang="en-US" sz="2800" dirty="0">
                <a:latin typeface="Trebuchet MS" panose="020B0603020202020204" pitchFamily="34" charset="0"/>
              </a:rPr>
              <a:t>LA Approach intrinsically is personalised independent of categories attributed to them.</a:t>
            </a:r>
          </a:p>
        </p:txBody>
      </p:sp>
      <p:sp>
        <p:nvSpPr>
          <p:cNvPr id="5" name="TextBox 4">
            <a:extLst>
              <a:ext uri="{FF2B5EF4-FFF2-40B4-BE49-F238E27FC236}">
                <a16:creationId xmlns:a16="http://schemas.microsoft.com/office/drawing/2014/main" id="{08EF1569-C554-4739-8548-482282E27188}"/>
              </a:ext>
            </a:extLst>
          </p:cNvPr>
          <p:cNvSpPr txBox="1"/>
          <p:nvPr/>
        </p:nvSpPr>
        <p:spPr>
          <a:xfrm>
            <a:off x="623888" y="230909"/>
            <a:ext cx="10949276" cy="523220"/>
          </a:xfrm>
          <a:prstGeom prst="rect">
            <a:avLst/>
          </a:prstGeom>
          <a:noFill/>
        </p:spPr>
        <p:txBody>
          <a:bodyPr wrap="square" rtlCol="0">
            <a:spAutoFit/>
          </a:bodyPr>
          <a:lstStyle/>
          <a:p>
            <a:pPr algn="ctr"/>
            <a:r>
              <a:rPr lang="en-US" sz="2800" b="1" dirty="0">
                <a:solidFill>
                  <a:srgbClr val="C00000"/>
                </a:solidFill>
                <a:latin typeface="Trebuchet MS" panose="020B0603020202020204" pitchFamily="34" charset="0"/>
              </a:rPr>
              <a:t>WHO HAS A “</a:t>
            </a:r>
            <a:r>
              <a:rPr lang="en-US" sz="2800" b="1" i="1" dirty="0">
                <a:solidFill>
                  <a:srgbClr val="C00000"/>
                </a:solidFill>
                <a:latin typeface="Trebuchet MS" panose="020B0603020202020204" pitchFamily="34" charset="0"/>
              </a:rPr>
              <a:t>PATHOLOGICAL</a:t>
            </a:r>
            <a:r>
              <a:rPr lang="en-US" sz="2800" b="1" dirty="0">
                <a:solidFill>
                  <a:srgbClr val="C00000"/>
                </a:solidFill>
                <a:latin typeface="Trebuchet MS" panose="020B0603020202020204" pitchFamily="34" charset="0"/>
              </a:rPr>
              <a:t>” NEED TO CONTROL WHOM?</a:t>
            </a:r>
            <a:endParaRPr lang="en-GB" sz="28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3884331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120835-F99D-4BAD-B940-A745995CEC0A}"/>
              </a:ext>
            </a:extLst>
          </p:cNvPr>
          <p:cNvSpPr>
            <a:spLocks noGrp="1"/>
          </p:cNvSpPr>
          <p:nvPr>
            <p:ph type="ftr" sz="quarter" idx="11"/>
          </p:nvPr>
        </p:nvSpPr>
        <p:spPr/>
        <p:txBody>
          <a:bodyPr/>
          <a:lstStyle/>
          <a:p>
            <a:r>
              <a:rPr lang="en-US" sz="1100" dirty="0"/>
              <a:t>PDA: A "</a:t>
            </a:r>
            <a:r>
              <a:rPr lang="en-US" sz="1100" i="1" dirty="0"/>
              <a:t>pathological</a:t>
            </a:r>
            <a:r>
              <a:rPr lang="en-US" sz="1100" dirty="0"/>
              <a:t>"/ extreme avoidance to its hype?</a:t>
            </a:r>
            <a:endParaRPr lang="en-GB" sz="1100" dirty="0"/>
          </a:p>
        </p:txBody>
      </p:sp>
      <p:sp>
        <p:nvSpPr>
          <p:cNvPr id="3" name="Slide Number Placeholder 2">
            <a:extLst>
              <a:ext uri="{FF2B5EF4-FFF2-40B4-BE49-F238E27FC236}">
                <a16:creationId xmlns:a16="http://schemas.microsoft.com/office/drawing/2014/main" id="{FA7F2B9D-67F5-42D5-B393-B92169F7052F}"/>
              </a:ext>
            </a:extLst>
          </p:cNvPr>
          <p:cNvSpPr>
            <a:spLocks noGrp="1"/>
          </p:cNvSpPr>
          <p:nvPr>
            <p:ph type="sldNum" sz="quarter" idx="12"/>
          </p:nvPr>
        </p:nvSpPr>
        <p:spPr/>
        <p:txBody>
          <a:bodyPr/>
          <a:lstStyle/>
          <a:p>
            <a:fld id="{8D88584D-8F1A-46B4-838D-EE417A13F475}" type="slidenum">
              <a:rPr lang="en-GB" sz="1100" smtClean="0"/>
              <a:pPr/>
              <a:t>72</a:t>
            </a:fld>
            <a:endParaRPr lang="en-GB" sz="1100" dirty="0"/>
          </a:p>
        </p:txBody>
      </p:sp>
      <p:sp>
        <p:nvSpPr>
          <p:cNvPr id="4" name="TextBox 3">
            <a:extLst>
              <a:ext uri="{FF2B5EF4-FFF2-40B4-BE49-F238E27FC236}">
                <a16:creationId xmlns:a16="http://schemas.microsoft.com/office/drawing/2014/main" id="{52D427DD-325B-434D-8183-DE5099664DE3}"/>
              </a:ext>
            </a:extLst>
          </p:cNvPr>
          <p:cNvSpPr txBox="1"/>
          <p:nvPr/>
        </p:nvSpPr>
        <p:spPr>
          <a:xfrm>
            <a:off x="623888" y="1903510"/>
            <a:ext cx="10944225" cy="2246769"/>
          </a:xfrm>
          <a:prstGeom prst="rect">
            <a:avLst/>
          </a:prstGeom>
          <a:noFill/>
        </p:spPr>
        <p:txBody>
          <a:bodyPr wrap="square" rtlCol="0">
            <a:spAutoFit/>
          </a:bodyPr>
          <a:lstStyle/>
          <a:p>
            <a:r>
              <a:rPr lang="en-US" sz="2800" b="1" dirty="0">
                <a:latin typeface="Trebuchet MS" panose="020B0603020202020204" pitchFamily="34" charset="0"/>
              </a:rPr>
              <a:t>Are usual autism approaches effective?</a:t>
            </a:r>
          </a:p>
          <a:p>
            <a:endParaRPr lang="en-US" sz="2800" dirty="0">
              <a:latin typeface="Trebuchet MS" panose="020B0603020202020204" pitchFamily="34" charset="0"/>
            </a:endParaRPr>
          </a:p>
          <a:p>
            <a:pPr marL="342900" indent="-342900">
              <a:buAutoNum type="arabicParenR"/>
            </a:pPr>
            <a:r>
              <a:rPr lang="en-US" sz="2800" dirty="0">
                <a:latin typeface="Trebuchet MS" panose="020B0603020202020204" pitchFamily="34" charset="0"/>
              </a:rPr>
              <a:t>PBS should only be used with those with Intellectual Disability (Gore et al 2022).</a:t>
            </a:r>
          </a:p>
          <a:p>
            <a:pPr marL="342900" indent="-342900">
              <a:buAutoNum type="arabicParenR"/>
            </a:pPr>
            <a:r>
              <a:rPr lang="en-US" sz="2800" dirty="0">
                <a:latin typeface="Trebuchet MS" panose="020B0603020202020204" pitchFamily="34" charset="0"/>
              </a:rPr>
              <a:t>PBS “</a:t>
            </a:r>
            <a:r>
              <a:rPr lang="en-US" sz="2800" b="1" i="1" u="sng" dirty="0">
                <a:latin typeface="Trebuchet MS" panose="020B0603020202020204" pitchFamily="34" charset="0"/>
              </a:rPr>
              <a:t>can</a:t>
            </a:r>
            <a:r>
              <a:rPr lang="en-US" sz="2800" dirty="0">
                <a:latin typeface="Trebuchet MS" panose="020B0603020202020204" pitchFamily="34" charset="0"/>
              </a:rPr>
              <a:t>” be used with those with “</a:t>
            </a:r>
            <a:r>
              <a:rPr lang="en-US" sz="2800" i="1" dirty="0">
                <a:latin typeface="Trebuchet MS" panose="020B0603020202020204" pitchFamily="34" charset="0"/>
              </a:rPr>
              <a:t>Profound Autism</a:t>
            </a:r>
            <a:r>
              <a:rPr lang="en-US" sz="2800" dirty="0">
                <a:latin typeface="Trebuchet MS" panose="020B0603020202020204" pitchFamily="34" charset="0"/>
              </a:rPr>
              <a:t>”…</a:t>
            </a:r>
          </a:p>
        </p:txBody>
      </p:sp>
      <p:sp>
        <p:nvSpPr>
          <p:cNvPr id="5" name="TextBox 4">
            <a:extLst>
              <a:ext uri="{FF2B5EF4-FFF2-40B4-BE49-F238E27FC236}">
                <a16:creationId xmlns:a16="http://schemas.microsoft.com/office/drawing/2014/main" id="{08EF1569-C554-4739-8548-482282E27188}"/>
              </a:ext>
            </a:extLst>
          </p:cNvPr>
          <p:cNvSpPr txBox="1"/>
          <p:nvPr/>
        </p:nvSpPr>
        <p:spPr>
          <a:xfrm>
            <a:off x="623888" y="230909"/>
            <a:ext cx="10949276" cy="523220"/>
          </a:xfrm>
          <a:prstGeom prst="rect">
            <a:avLst/>
          </a:prstGeom>
          <a:noFill/>
        </p:spPr>
        <p:txBody>
          <a:bodyPr wrap="square" rtlCol="0">
            <a:spAutoFit/>
          </a:bodyPr>
          <a:lstStyle/>
          <a:p>
            <a:pPr algn="ctr"/>
            <a:r>
              <a:rPr lang="en-US" sz="2800" b="1" dirty="0">
                <a:solidFill>
                  <a:srgbClr val="C00000"/>
                </a:solidFill>
                <a:latin typeface="Trebuchet MS" panose="020B0603020202020204" pitchFamily="34" charset="0"/>
              </a:rPr>
              <a:t>WHO HAS A “</a:t>
            </a:r>
            <a:r>
              <a:rPr lang="en-US" sz="2800" b="1" i="1" dirty="0">
                <a:solidFill>
                  <a:srgbClr val="C00000"/>
                </a:solidFill>
                <a:latin typeface="Trebuchet MS" panose="020B0603020202020204" pitchFamily="34" charset="0"/>
              </a:rPr>
              <a:t>PATHOLOGICAL</a:t>
            </a:r>
            <a:r>
              <a:rPr lang="en-US" sz="2800" b="1" dirty="0">
                <a:solidFill>
                  <a:srgbClr val="C00000"/>
                </a:solidFill>
                <a:latin typeface="Trebuchet MS" panose="020B0603020202020204" pitchFamily="34" charset="0"/>
              </a:rPr>
              <a:t>” NEED TO CONTROL WHOM?</a:t>
            </a:r>
            <a:endParaRPr lang="en-GB" sz="28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14119431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120835-F99D-4BAD-B940-A745995CEC0A}"/>
              </a:ext>
            </a:extLst>
          </p:cNvPr>
          <p:cNvSpPr>
            <a:spLocks noGrp="1"/>
          </p:cNvSpPr>
          <p:nvPr>
            <p:ph type="ftr" sz="quarter" idx="11"/>
          </p:nvPr>
        </p:nvSpPr>
        <p:spPr/>
        <p:txBody>
          <a:bodyPr/>
          <a:lstStyle/>
          <a:p>
            <a:r>
              <a:rPr lang="en-US" sz="1100" dirty="0"/>
              <a:t>PDA: A "</a:t>
            </a:r>
            <a:r>
              <a:rPr lang="en-US" sz="1100" i="1" dirty="0"/>
              <a:t>pathological</a:t>
            </a:r>
            <a:r>
              <a:rPr lang="en-US" sz="1100" dirty="0"/>
              <a:t>"/ extreme avoidance to its hype?</a:t>
            </a:r>
            <a:endParaRPr lang="en-GB" sz="1100" dirty="0"/>
          </a:p>
        </p:txBody>
      </p:sp>
      <p:sp>
        <p:nvSpPr>
          <p:cNvPr id="3" name="Slide Number Placeholder 2">
            <a:extLst>
              <a:ext uri="{FF2B5EF4-FFF2-40B4-BE49-F238E27FC236}">
                <a16:creationId xmlns:a16="http://schemas.microsoft.com/office/drawing/2014/main" id="{FA7F2B9D-67F5-42D5-B393-B92169F7052F}"/>
              </a:ext>
            </a:extLst>
          </p:cNvPr>
          <p:cNvSpPr>
            <a:spLocks noGrp="1"/>
          </p:cNvSpPr>
          <p:nvPr>
            <p:ph type="sldNum" sz="quarter" idx="12"/>
          </p:nvPr>
        </p:nvSpPr>
        <p:spPr/>
        <p:txBody>
          <a:bodyPr/>
          <a:lstStyle/>
          <a:p>
            <a:fld id="{8D88584D-8F1A-46B4-838D-EE417A13F475}" type="slidenum">
              <a:rPr lang="en-GB" sz="1100" smtClean="0"/>
              <a:pPr/>
              <a:t>73</a:t>
            </a:fld>
            <a:endParaRPr lang="en-GB" sz="1100" dirty="0"/>
          </a:p>
        </p:txBody>
      </p:sp>
      <p:sp>
        <p:nvSpPr>
          <p:cNvPr id="4" name="TextBox 3">
            <a:extLst>
              <a:ext uri="{FF2B5EF4-FFF2-40B4-BE49-F238E27FC236}">
                <a16:creationId xmlns:a16="http://schemas.microsoft.com/office/drawing/2014/main" id="{52D427DD-325B-434D-8183-DE5099664DE3}"/>
              </a:ext>
            </a:extLst>
          </p:cNvPr>
          <p:cNvSpPr txBox="1"/>
          <p:nvPr/>
        </p:nvSpPr>
        <p:spPr>
          <a:xfrm>
            <a:off x="633219" y="1483627"/>
            <a:ext cx="10944225" cy="3539430"/>
          </a:xfrm>
          <a:prstGeom prst="rect">
            <a:avLst/>
          </a:prstGeom>
          <a:noFill/>
        </p:spPr>
        <p:txBody>
          <a:bodyPr wrap="square" rtlCol="0">
            <a:spAutoFit/>
          </a:bodyPr>
          <a:lstStyle/>
          <a:p>
            <a:r>
              <a:rPr lang="en-US" sz="2800" b="1" dirty="0">
                <a:latin typeface="Trebuchet MS" panose="020B0603020202020204" pitchFamily="34" charset="0"/>
              </a:rPr>
              <a:t>Are usual autism approaches effective?</a:t>
            </a:r>
          </a:p>
          <a:p>
            <a:endParaRPr lang="en-US" sz="2800" dirty="0">
              <a:latin typeface="Trebuchet MS" panose="020B0603020202020204" pitchFamily="34" charset="0"/>
            </a:endParaRPr>
          </a:p>
          <a:p>
            <a:pPr marL="342900" indent="-342900">
              <a:buAutoNum type="arabicParenR"/>
            </a:pPr>
            <a:r>
              <a:rPr lang="en-US" sz="2800" dirty="0">
                <a:latin typeface="Trebuchet MS" panose="020B0603020202020204" pitchFamily="34" charset="0"/>
              </a:rPr>
              <a:t>No evidence of differential treatments between subtypes (Happé 2011).</a:t>
            </a:r>
          </a:p>
          <a:p>
            <a:pPr marL="342900" indent="-342900">
              <a:buAutoNum type="arabicParenR"/>
            </a:pPr>
            <a:r>
              <a:rPr lang="en-US" sz="2800" dirty="0">
                <a:latin typeface="Trebuchet MS" panose="020B0603020202020204" pitchFamily="34" charset="0"/>
              </a:rPr>
              <a:t>Autistic persons note traditional autism interventions are often ineffective (Milton 2017).</a:t>
            </a:r>
          </a:p>
          <a:p>
            <a:pPr marL="342900" indent="-342900">
              <a:buFontTx/>
              <a:buAutoNum type="arabicParenR"/>
            </a:pPr>
            <a:r>
              <a:rPr lang="en-US" sz="2800" dirty="0">
                <a:latin typeface="Trebuchet MS" panose="020B0603020202020204" pitchFamily="34" charset="0"/>
              </a:rPr>
              <a:t>Early autism interventions have little to no good quality evidence suggesting they are work (Sandbank et al 2020).</a:t>
            </a:r>
          </a:p>
        </p:txBody>
      </p:sp>
      <p:sp>
        <p:nvSpPr>
          <p:cNvPr id="5" name="TextBox 4">
            <a:extLst>
              <a:ext uri="{FF2B5EF4-FFF2-40B4-BE49-F238E27FC236}">
                <a16:creationId xmlns:a16="http://schemas.microsoft.com/office/drawing/2014/main" id="{08EF1569-C554-4739-8548-482282E27188}"/>
              </a:ext>
            </a:extLst>
          </p:cNvPr>
          <p:cNvSpPr txBox="1"/>
          <p:nvPr/>
        </p:nvSpPr>
        <p:spPr>
          <a:xfrm>
            <a:off x="623888" y="230909"/>
            <a:ext cx="10949276" cy="523220"/>
          </a:xfrm>
          <a:prstGeom prst="rect">
            <a:avLst/>
          </a:prstGeom>
          <a:noFill/>
        </p:spPr>
        <p:txBody>
          <a:bodyPr wrap="square" rtlCol="0">
            <a:spAutoFit/>
          </a:bodyPr>
          <a:lstStyle/>
          <a:p>
            <a:pPr algn="ctr"/>
            <a:r>
              <a:rPr lang="en-US" sz="2800" b="1" dirty="0">
                <a:solidFill>
                  <a:srgbClr val="C00000"/>
                </a:solidFill>
                <a:latin typeface="Trebuchet MS" panose="020B0603020202020204" pitchFamily="34" charset="0"/>
              </a:rPr>
              <a:t>WHO HAS A “</a:t>
            </a:r>
            <a:r>
              <a:rPr lang="en-US" sz="2800" b="1" i="1" dirty="0">
                <a:solidFill>
                  <a:srgbClr val="C00000"/>
                </a:solidFill>
                <a:latin typeface="Trebuchet MS" panose="020B0603020202020204" pitchFamily="34" charset="0"/>
              </a:rPr>
              <a:t>PATHOLOGICAL</a:t>
            </a:r>
            <a:r>
              <a:rPr lang="en-US" sz="2800" b="1" dirty="0">
                <a:solidFill>
                  <a:srgbClr val="C00000"/>
                </a:solidFill>
                <a:latin typeface="Trebuchet MS" panose="020B0603020202020204" pitchFamily="34" charset="0"/>
              </a:rPr>
              <a:t>” NEED TO CONTROL WHOM?</a:t>
            </a:r>
            <a:endParaRPr lang="en-GB" sz="28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3980469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120835-F99D-4BAD-B940-A745995CEC0A}"/>
              </a:ext>
            </a:extLst>
          </p:cNvPr>
          <p:cNvSpPr>
            <a:spLocks noGrp="1"/>
          </p:cNvSpPr>
          <p:nvPr>
            <p:ph type="ftr" sz="quarter" idx="11"/>
          </p:nvPr>
        </p:nvSpPr>
        <p:spPr/>
        <p:txBody>
          <a:bodyPr/>
          <a:lstStyle/>
          <a:p>
            <a:r>
              <a:rPr lang="en-US" sz="1100" dirty="0"/>
              <a:t>PDA: A "</a:t>
            </a:r>
            <a:r>
              <a:rPr lang="en-US" sz="1100" i="1" dirty="0"/>
              <a:t>pathological</a:t>
            </a:r>
            <a:r>
              <a:rPr lang="en-US" sz="1100" dirty="0"/>
              <a:t>"/ extreme avoidance to its hype?</a:t>
            </a:r>
            <a:endParaRPr lang="en-GB" sz="1100" dirty="0"/>
          </a:p>
        </p:txBody>
      </p:sp>
      <p:sp>
        <p:nvSpPr>
          <p:cNvPr id="3" name="Slide Number Placeholder 2">
            <a:extLst>
              <a:ext uri="{FF2B5EF4-FFF2-40B4-BE49-F238E27FC236}">
                <a16:creationId xmlns:a16="http://schemas.microsoft.com/office/drawing/2014/main" id="{FA7F2B9D-67F5-42D5-B393-B92169F7052F}"/>
              </a:ext>
            </a:extLst>
          </p:cNvPr>
          <p:cNvSpPr>
            <a:spLocks noGrp="1"/>
          </p:cNvSpPr>
          <p:nvPr>
            <p:ph type="sldNum" sz="quarter" idx="12"/>
          </p:nvPr>
        </p:nvSpPr>
        <p:spPr/>
        <p:txBody>
          <a:bodyPr/>
          <a:lstStyle/>
          <a:p>
            <a:fld id="{8D88584D-8F1A-46B4-838D-EE417A13F475}" type="slidenum">
              <a:rPr lang="en-GB" sz="1100" smtClean="0"/>
              <a:pPr/>
              <a:t>74</a:t>
            </a:fld>
            <a:endParaRPr lang="en-GB" sz="1100" dirty="0"/>
          </a:p>
        </p:txBody>
      </p:sp>
      <p:sp>
        <p:nvSpPr>
          <p:cNvPr id="4" name="TextBox 3">
            <a:extLst>
              <a:ext uri="{FF2B5EF4-FFF2-40B4-BE49-F238E27FC236}">
                <a16:creationId xmlns:a16="http://schemas.microsoft.com/office/drawing/2014/main" id="{52D427DD-325B-434D-8183-DE5099664DE3}"/>
              </a:ext>
            </a:extLst>
          </p:cNvPr>
          <p:cNvSpPr txBox="1"/>
          <p:nvPr/>
        </p:nvSpPr>
        <p:spPr>
          <a:xfrm>
            <a:off x="633219" y="1073080"/>
            <a:ext cx="10944225" cy="4832092"/>
          </a:xfrm>
          <a:prstGeom prst="rect">
            <a:avLst/>
          </a:prstGeom>
          <a:noFill/>
        </p:spPr>
        <p:txBody>
          <a:bodyPr wrap="square" rtlCol="0">
            <a:spAutoFit/>
          </a:bodyPr>
          <a:lstStyle/>
          <a:p>
            <a:r>
              <a:rPr lang="en-US" sz="2800" b="1" dirty="0">
                <a:latin typeface="Trebuchet MS" panose="020B0603020202020204" pitchFamily="34" charset="0"/>
              </a:rPr>
              <a:t>Are usual autism approaches effective?</a:t>
            </a:r>
          </a:p>
          <a:p>
            <a:endParaRPr lang="en-US" sz="2800" dirty="0">
              <a:latin typeface="Trebuchet MS" panose="020B0603020202020204" pitchFamily="34" charset="0"/>
            </a:endParaRPr>
          </a:p>
          <a:p>
            <a:pPr marL="342900" indent="-342900">
              <a:buFontTx/>
              <a:buAutoNum type="arabicParenR"/>
            </a:pPr>
            <a:r>
              <a:rPr lang="en-US" sz="2800" dirty="0">
                <a:latin typeface="Trebuchet MS" panose="020B0603020202020204" pitchFamily="34" charset="0"/>
              </a:rPr>
              <a:t>Generally poor state of autistic population’s wellbeing indicates usual autism approaches are ineffective.</a:t>
            </a:r>
          </a:p>
          <a:p>
            <a:pPr marL="342900" indent="-342900">
              <a:buFontTx/>
              <a:buAutoNum type="arabicParenR"/>
            </a:pPr>
            <a:r>
              <a:rPr lang="en-US" sz="2800" dirty="0">
                <a:latin typeface="Trebuchet MS" panose="020B0603020202020204" pitchFamily="34" charset="0"/>
              </a:rPr>
              <a:t>Ethically problematic linking good practice strategies to a particular (sub)group of autistic persons, as depriving such strategies risks contributing to autistic populations general distress and high suicide rates.</a:t>
            </a:r>
          </a:p>
          <a:p>
            <a:pPr marL="342900" indent="-342900">
              <a:buFontTx/>
              <a:buAutoNum type="arabicParenR"/>
            </a:pPr>
            <a:r>
              <a:rPr lang="en-US" sz="2800" dirty="0">
                <a:latin typeface="Trebuchet MS" panose="020B0603020202020204" pitchFamily="34" charset="0"/>
              </a:rPr>
              <a:t>“</a:t>
            </a:r>
            <a:r>
              <a:rPr lang="en-US" sz="2800" i="1" dirty="0">
                <a:latin typeface="Trebuchet MS" panose="020B0603020202020204" pitchFamily="34" charset="0"/>
              </a:rPr>
              <a:t>PDA strategies and comparable methods like the Low Arousal Approach (Woods 2019), require large scale RCTs to investigate their effectiveness.</a:t>
            </a:r>
            <a:r>
              <a:rPr lang="en-US" sz="2800" dirty="0">
                <a:latin typeface="Trebuchet MS" panose="020B0603020202020204" pitchFamily="34" charset="0"/>
              </a:rPr>
              <a:t>” (Woods et al 2023a, p852).</a:t>
            </a:r>
          </a:p>
        </p:txBody>
      </p:sp>
      <p:sp>
        <p:nvSpPr>
          <p:cNvPr id="5" name="TextBox 4">
            <a:extLst>
              <a:ext uri="{FF2B5EF4-FFF2-40B4-BE49-F238E27FC236}">
                <a16:creationId xmlns:a16="http://schemas.microsoft.com/office/drawing/2014/main" id="{08EF1569-C554-4739-8548-482282E27188}"/>
              </a:ext>
            </a:extLst>
          </p:cNvPr>
          <p:cNvSpPr txBox="1"/>
          <p:nvPr/>
        </p:nvSpPr>
        <p:spPr>
          <a:xfrm>
            <a:off x="623888" y="230909"/>
            <a:ext cx="10949276" cy="523220"/>
          </a:xfrm>
          <a:prstGeom prst="rect">
            <a:avLst/>
          </a:prstGeom>
          <a:noFill/>
        </p:spPr>
        <p:txBody>
          <a:bodyPr wrap="square" rtlCol="0">
            <a:spAutoFit/>
          </a:bodyPr>
          <a:lstStyle/>
          <a:p>
            <a:pPr algn="ctr"/>
            <a:r>
              <a:rPr lang="en-US" sz="2800" b="1" dirty="0">
                <a:solidFill>
                  <a:srgbClr val="C00000"/>
                </a:solidFill>
                <a:latin typeface="Trebuchet MS" panose="020B0603020202020204" pitchFamily="34" charset="0"/>
              </a:rPr>
              <a:t>WHO HAS A “</a:t>
            </a:r>
            <a:r>
              <a:rPr lang="en-US" sz="2800" b="1" i="1" dirty="0">
                <a:solidFill>
                  <a:srgbClr val="C00000"/>
                </a:solidFill>
                <a:latin typeface="Trebuchet MS" panose="020B0603020202020204" pitchFamily="34" charset="0"/>
              </a:rPr>
              <a:t>PATHOLOGICAL</a:t>
            </a:r>
            <a:r>
              <a:rPr lang="en-US" sz="2800" b="1" dirty="0">
                <a:solidFill>
                  <a:srgbClr val="C00000"/>
                </a:solidFill>
                <a:latin typeface="Trebuchet MS" panose="020B0603020202020204" pitchFamily="34" charset="0"/>
              </a:rPr>
              <a:t>” NEED TO CONTROL WHOM?</a:t>
            </a:r>
            <a:endParaRPr lang="en-GB" sz="28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4179509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120835-F99D-4BAD-B940-A745995CEC0A}"/>
              </a:ext>
            </a:extLst>
          </p:cNvPr>
          <p:cNvSpPr>
            <a:spLocks noGrp="1"/>
          </p:cNvSpPr>
          <p:nvPr>
            <p:ph type="ftr" sz="quarter" idx="11"/>
          </p:nvPr>
        </p:nvSpPr>
        <p:spPr/>
        <p:txBody>
          <a:bodyPr/>
          <a:lstStyle/>
          <a:p>
            <a:r>
              <a:rPr lang="en-US" sz="1100" dirty="0"/>
              <a:t>PDA: A "</a:t>
            </a:r>
            <a:r>
              <a:rPr lang="en-US" sz="1100" i="1" dirty="0"/>
              <a:t>pathological</a:t>
            </a:r>
            <a:r>
              <a:rPr lang="en-US" sz="1100" dirty="0"/>
              <a:t>"/ extreme avoidance to its hype?</a:t>
            </a:r>
            <a:endParaRPr lang="en-GB" sz="1100" dirty="0"/>
          </a:p>
        </p:txBody>
      </p:sp>
      <p:sp>
        <p:nvSpPr>
          <p:cNvPr id="3" name="Slide Number Placeholder 2">
            <a:extLst>
              <a:ext uri="{FF2B5EF4-FFF2-40B4-BE49-F238E27FC236}">
                <a16:creationId xmlns:a16="http://schemas.microsoft.com/office/drawing/2014/main" id="{FA7F2B9D-67F5-42D5-B393-B92169F7052F}"/>
              </a:ext>
            </a:extLst>
          </p:cNvPr>
          <p:cNvSpPr>
            <a:spLocks noGrp="1"/>
          </p:cNvSpPr>
          <p:nvPr>
            <p:ph type="sldNum" sz="quarter" idx="12"/>
          </p:nvPr>
        </p:nvSpPr>
        <p:spPr/>
        <p:txBody>
          <a:bodyPr/>
          <a:lstStyle/>
          <a:p>
            <a:fld id="{8D88584D-8F1A-46B4-838D-EE417A13F475}" type="slidenum">
              <a:rPr lang="en-GB" sz="1100" smtClean="0"/>
              <a:pPr/>
              <a:t>75</a:t>
            </a:fld>
            <a:endParaRPr lang="en-GB" sz="1100" dirty="0"/>
          </a:p>
        </p:txBody>
      </p:sp>
      <p:sp>
        <p:nvSpPr>
          <p:cNvPr id="4" name="TextBox 3">
            <a:extLst>
              <a:ext uri="{FF2B5EF4-FFF2-40B4-BE49-F238E27FC236}">
                <a16:creationId xmlns:a16="http://schemas.microsoft.com/office/drawing/2014/main" id="{52D427DD-325B-434D-8183-DE5099664DE3}"/>
              </a:ext>
            </a:extLst>
          </p:cNvPr>
          <p:cNvSpPr txBox="1"/>
          <p:nvPr/>
        </p:nvSpPr>
        <p:spPr>
          <a:xfrm>
            <a:off x="633219" y="765175"/>
            <a:ext cx="10944225" cy="5693866"/>
          </a:xfrm>
          <a:prstGeom prst="rect">
            <a:avLst/>
          </a:prstGeom>
          <a:noFill/>
        </p:spPr>
        <p:txBody>
          <a:bodyPr wrap="square" rtlCol="0">
            <a:spAutoFit/>
          </a:bodyPr>
          <a:lstStyle/>
          <a:p>
            <a:r>
              <a:rPr lang="en-US" sz="2800" b="1" dirty="0">
                <a:latin typeface="Trebuchet MS" panose="020B0603020202020204" pitchFamily="34" charset="0"/>
              </a:rPr>
              <a:t>Concluding comments.</a:t>
            </a:r>
          </a:p>
          <a:p>
            <a:endParaRPr lang="en-US" sz="2800" dirty="0">
              <a:latin typeface="Trebuchet MS" panose="020B0603020202020204" pitchFamily="34" charset="0"/>
            </a:endParaRPr>
          </a:p>
          <a:p>
            <a:pPr marL="514350" indent="-514350">
              <a:buAutoNum type="arabicParenR"/>
            </a:pPr>
            <a:r>
              <a:rPr lang="en-US" sz="2800" dirty="0">
                <a:latin typeface="Trebuchet MS" panose="020B0603020202020204" pitchFamily="34" charset="0"/>
              </a:rPr>
              <a:t>Significant hype surrounding “</a:t>
            </a:r>
            <a:r>
              <a:rPr lang="en-US" sz="2800" i="1" dirty="0">
                <a:latin typeface="Trebuchet MS" panose="020B0603020202020204" pitchFamily="34" charset="0"/>
              </a:rPr>
              <a:t>PDA Profile of ASD</a:t>
            </a:r>
            <a:r>
              <a:rPr lang="en-US" sz="2800" dirty="0">
                <a:latin typeface="Trebuchet MS" panose="020B0603020202020204" pitchFamily="34" charset="0"/>
              </a:rPr>
              <a:t>”.</a:t>
            </a:r>
          </a:p>
          <a:p>
            <a:pPr marL="514350" indent="-514350">
              <a:buAutoNum type="arabicParenR"/>
            </a:pPr>
            <a:r>
              <a:rPr lang="en-US" sz="2800" dirty="0">
                <a:latin typeface="Trebuchet MS" panose="020B0603020202020204" pitchFamily="34" charset="0"/>
              </a:rPr>
              <a:t>PDA has significant controversy &amp; ongoing-historical debates.</a:t>
            </a:r>
          </a:p>
          <a:p>
            <a:pPr marL="514350" indent="-514350">
              <a:buAutoNum type="arabicParenR"/>
            </a:pPr>
            <a:r>
              <a:rPr lang="en-US" sz="2800" dirty="0">
                <a:latin typeface="Trebuchet MS" panose="020B0603020202020204" pitchFamily="34" charset="0"/>
              </a:rPr>
              <a:t>Claims surrounding “</a:t>
            </a:r>
            <a:r>
              <a:rPr lang="en-US" sz="2800" i="1" dirty="0">
                <a:latin typeface="Trebuchet MS" panose="020B0603020202020204" pitchFamily="34" charset="0"/>
              </a:rPr>
              <a:t>PDA Profile of ASD</a:t>
            </a:r>
            <a:r>
              <a:rPr lang="en-US" sz="2800" dirty="0">
                <a:latin typeface="Trebuchet MS" panose="020B0603020202020204" pitchFamily="34" charset="0"/>
              </a:rPr>
              <a:t>” need to be critically evaluated &amp; contextualised in broader discourses.</a:t>
            </a:r>
          </a:p>
          <a:p>
            <a:pPr marL="514350" indent="-514350">
              <a:buAutoNum type="arabicParenR"/>
            </a:pPr>
            <a:r>
              <a:rPr lang="en-US" sz="2800" dirty="0">
                <a:latin typeface="Trebuchet MS" panose="020B0603020202020204" pitchFamily="34" charset="0"/>
              </a:rPr>
              <a:t>At least plausible non-autism features are confusingly reattributed with autism via “</a:t>
            </a:r>
            <a:r>
              <a:rPr lang="en-US" sz="2800" i="1" dirty="0">
                <a:latin typeface="Trebuchet MS" panose="020B0603020202020204" pitchFamily="34" charset="0"/>
              </a:rPr>
              <a:t>PDA Profile of ASD</a:t>
            </a:r>
            <a:r>
              <a:rPr lang="en-US" sz="2800" dirty="0">
                <a:latin typeface="Trebuchet MS" panose="020B0603020202020204" pitchFamily="34" charset="0"/>
              </a:rPr>
              <a:t>”.</a:t>
            </a:r>
          </a:p>
          <a:p>
            <a:pPr marL="514350" indent="-514350">
              <a:buAutoNum type="arabicParenR"/>
            </a:pPr>
            <a:r>
              <a:rPr lang="en-US" sz="2800" dirty="0">
                <a:latin typeface="Trebuchet MS" panose="020B0603020202020204" pitchFamily="34" charset="0"/>
              </a:rPr>
              <a:t>PDA strategies replicate good practice.</a:t>
            </a:r>
          </a:p>
          <a:p>
            <a:pPr marL="514350" indent="-514350">
              <a:buAutoNum type="arabicParenR"/>
            </a:pPr>
            <a:r>
              <a:rPr lang="en-US" sz="2800" dirty="0">
                <a:latin typeface="Trebuchet MS" panose="020B0603020202020204" pitchFamily="34" charset="0"/>
              </a:rPr>
              <a:t>Plausible that “</a:t>
            </a:r>
            <a:r>
              <a:rPr lang="en-US" sz="2800" i="1" dirty="0">
                <a:latin typeface="Trebuchet MS" panose="020B0603020202020204" pitchFamily="34" charset="0"/>
              </a:rPr>
              <a:t>PDA Profile of ASD</a:t>
            </a:r>
            <a:r>
              <a:rPr lang="en-US" sz="2800" dirty="0">
                <a:latin typeface="Trebuchet MS" panose="020B0603020202020204" pitchFamily="34" charset="0"/>
              </a:rPr>
              <a:t>” is result of factors other than those intrinsic to the person, such as autism.</a:t>
            </a:r>
          </a:p>
          <a:p>
            <a:pPr marL="514350" indent="-514350">
              <a:buAutoNum type="arabicParenR"/>
            </a:pPr>
            <a:r>
              <a:rPr lang="en-US" sz="2800" dirty="0">
                <a:latin typeface="Trebuchet MS" panose="020B0603020202020204" pitchFamily="34" charset="0"/>
              </a:rPr>
              <a:t>Need to follow typical ethical standards with PDA.</a:t>
            </a:r>
          </a:p>
          <a:p>
            <a:pPr marL="514350" indent="-514350">
              <a:buAutoNum type="arabicParenR"/>
            </a:pPr>
            <a:r>
              <a:rPr lang="en-US" sz="2800" dirty="0">
                <a:latin typeface="Trebuchet MS" panose="020B0603020202020204" pitchFamily="34" charset="0"/>
              </a:rPr>
              <a:t>Prioritise integrity of accepted categories, like autism.</a:t>
            </a:r>
          </a:p>
        </p:txBody>
      </p:sp>
      <p:sp>
        <p:nvSpPr>
          <p:cNvPr id="5" name="TextBox 4">
            <a:extLst>
              <a:ext uri="{FF2B5EF4-FFF2-40B4-BE49-F238E27FC236}">
                <a16:creationId xmlns:a16="http://schemas.microsoft.com/office/drawing/2014/main" id="{08EF1569-C554-4739-8548-482282E27188}"/>
              </a:ext>
            </a:extLst>
          </p:cNvPr>
          <p:cNvSpPr txBox="1"/>
          <p:nvPr/>
        </p:nvSpPr>
        <p:spPr>
          <a:xfrm>
            <a:off x="623888" y="230909"/>
            <a:ext cx="10949276" cy="523220"/>
          </a:xfrm>
          <a:prstGeom prst="rect">
            <a:avLst/>
          </a:prstGeom>
          <a:noFill/>
        </p:spPr>
        <p:txBody>
          <a:bodyPr wrap="square" rtlCol="0">
            <a:spAutoFit/>
          </a:bodyPr>
          <a:lstStyle/>
          <a:p>
            <a:pPr algn="ctr"/>
            <a:r>
              <a:rPr lang="en-US" sz="2800" b="1" dirty="0">
                <a:solidFill>
                  <a:srgbClr val="C00000"/>
                </a:solidFill>
                <a:latin typeface="Trebuchet MS" panose="020B0603020202020204" pitchFamily="34" charset="0"/>
              </a:rPr>
              <a:t>AVOIDING VARIANCE.</a:t>
            </a:r>
            <a:endParaRPr lang="en-GB" sz="28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28807116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76</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23888" y="1095889"/>
            <a:ext cx="10944224" cy="4401205"/>
          </a:xfrm>
          <a:prstGeom prst="rect">
            <a:avLst/>
          </a:prstGeom>
          <a:noFill/>
        </p:spPr>
        <p:txBody>
          <a:bodyPr wrap="square">
            <a:spAutoFit/>
          </a:bodyPr>
          <a:lstStyle/>
          <a:p>
            <a:pPr lvl="0"/>
            <a:r>
              <a:rPr lang="en-GB" sz="2800" b="1" dirty="0">
                <a:latin typeface="Trebuchet MS" panose="020B0603020202020204" pitchFamily="34" charset="0"/>
              </a:rPr>
              <a:t>The End Game.</a:t>
            </a:r>
          </a:p>
          <a:p>
            <a:pPr lvl="0"/>
            <a:endParaRPr lang="en-GB" sz="2800" dirty="0">
              <a:latin typeface="Trebuchet MS" panose="020B0603020202020204" pitchFamily="34" charset="0"/>
            </a:endParaRPr>
          </a:p>
          <a:p>
            <a:pPr marL="514350" indent="-514350">
              <a:buAutoNum type="arabicParenR"/>
            </a:pPr>
            <a:r>
              <a:rPr lang="en-GB" sz="2800" dirty="0">
                <a:latin typeface="Trebuchet MS" panose="020B0603020202020204" pitchFamily="34" charset="0"/>
              </a:rPr>
              <a:t>Contact Details: </a:t>
            </a:r>
            <a:r>
              <a:rPr lang="en-GB" sz="2800" dirty="0">
                <a:latin typeface="Trebuchet MS" panose="020B0603020202020204" pitchFamily="34" charset="0"/>
                <a:hlinkClick r:id="rId2"/>
              </a:rPr>
              <a:t>richardwoodsautism@gmail.com</a:t>
            </a:r>
            <a:r>
              <a:rPr lang="en-GB" sz="2800" dirty="0">
                <a:latin typeface="Trebuchet MS" panose="020B0603020202020204" pitchFamily="34" charset="0"/>
              </a:rPr>
              <a:t> </a:t>
            </a:r>
          </a:p>
          <a:p>
            <a:pPr marL="514350" indent="-514350">
              <a:buAutoNum type="arabicParenR"/>
            </a:pPr>
            <a:r>
              <a:rPr lang="en-GB" sz="2800" dirty="0">
                <a:latin typeface="Trebuchet MS" panose="020B0603020202020204" pitchFamily="34" charset="0"/>
              </a:rPr>
              <a:t>Twitter handle:</a:t>
            </a:r>
            <a:br>
              <a:rPr lang="en-GB" sz="2800" dirty="0">
                <a:latin typeface="Trebuchet MS" panose="020B0603020202020204" pitchFamily="34" charset="0"/>
              </a:rPr>
            </a:br>
            <a:r>
              <a:rPr lang="en-GB" sz="2800" dirty="0">
                <a:latin typeface="Trebuchet MS" panose="020B0603020202020204" pitchFamily="34" charset="0"/>
              </a:rPr>
              <a:t>@Richard_Autism  </a:t>
            </a:r>
          </a:p>
          <a:p>
            <a:pPr marL="514350" indent="-514350">
              <a:buAutoNum type="arabicParenR"/>
            </a:pPr>
            <a:r>
              <a:rPr lang="en-GB" sz="2800" dirty="0">
                <a:latin typeface="Trebuchet MS" panose="020B0603020202020204" pitchFamily="34" charset="0"/>
              </a:rPr>
              <a:t>My researchgate:</a:t>
            </a:r>
            <a:br>
              <a:rPr lang="en-GB" sz="2800" dirty="0">
                <a:latin typeface="Trebuchet MS" panose="020B0603020202020204" pitchFamily="34" charset="0"/>
              </a:rPr>
            </a:br>
            <a:r>
              <a:rPr lang="en-GB" sz="2800" dirty="0">
                <a:latin typeface="Trebuchet MS" panose="020B0603020202020204" pitchFamily="34" charset="0"/>
                <a:hlinkClick r:id="rId3"/>
              </a:rPr>
              <a:t>https://www.researchgate.net/profile/Richard_Woods10</a:t>
            </a:r>
            <a:r>
              <a:rPr lang="en-GB" sz="2800" dirty="0">
                <a:latin typeface="Trebuchet MS" panose="020B0603020202020204" pitchFamily="34" charset="0"/>
              </a:rPr>
              <a:t>  </a:t>
            </a:r>
          </a:p>
          <a:p>
            <a:pPr marL="514350" indent="-514350">
              <a:buAutoNum type="arabicParenR"/>
            </a:pPr>
            <a:r>
              <a:rPr lang="en-GB" sz="2800" dirty="0">
                <a:latin typeface="Trebuchet MS" panose="020B0603020202020204" pitchFamily="34" charset="0"/>
              </a:rPr>
              <a:t>My Youtube channel:</a:t>
            </a:r>
            <a:br>
              <a:rPr lang="en-GB" sz="2800" dirty="0">
                <a:latin typeface="Trebuchet MS" panose="020B0603020202020204" pitchFamily="34" charset="0"/>
              </a:rPr>
            </a:br>
            <a:r>
              <a:rPr lang="en-GB" sz="2800" dirty="0">
                <a:latin typeface="Trebuchet MS" panose="020B0603020202020204" pitchFamily="34" charset="0"/>
                <a:hlinkClick r:id="rId4"/>
              </a:rPr>
              <a:t>https://www.youtube.com/@autimedes</a:t>
            </a:r>
            <a:r>
              <a:rPr lang="en-GB" sz="2800" dirty="0">
                <a:latin typeface="Trebuchet MS" panose="020B0603020202020204" pitchFamily="34" charset="0"/>
              </a:rPr>
              <a:t> </a:t>
            </a:r>
          </a:p>
          <a:p>
            <a:pPr marL="514350" indent="-514350">
              <a:buAutoNum type="arabicParenR"/>
            </a:pPr>
            <a:r>
              <a:rPr lang="en-GB" sz="2800" dirty="0">
                <a:latin typeface="Trebuchet MS" panose="020B0603020202020204" pitchFamily="34" charset="0"/>
              </a:rPr>
              <a:t>Any questions?</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ANY QUESTIONS?</a:t>
            </a:r>
          </a:p>
        </p:txBody>
      </p:sp>
    </p:spTree>
    <p:extLst>
      <p:ext uri="{BB962C8B-B14F-4D97-AF65-F5344CB8AC3E}">
        <p14:creationId xmlns:p14="http://schemas.microsoft.com/office/powerpoint/2010/main" val="29961078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77</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905133"/>
            <a:ext cx="10944224"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American Psychiatric Association. (1994). Diagnostic and Statistical Manual of Mental Disorders, 4th Edition. Washington: American Psychiatric Association.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American Psychiatric Association. (2013).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Diagnostic and Statistical Manual of Mental Disorders, Fifth Edition</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Washington, DC, American Psychiatric Association.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Berney, T., Bevan, R., Carpenter, P., Clarke, F. Doherty, M… Young, G.. (2020).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 psychiatric management of autism in adults CR228, July 2020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(Online report). Retrieved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2"/>
              </a:rPr>
              <a:t>https://www.rcpsych.ac.uk/docs/default-source/improving-care/better-mh-policy/college-reports/college-report-cr228.pdf?sfvrsn=c64e10e3_2</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04 August 2023).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Bishop, E. (2018).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 Relationship between Theory of Mind and Traits Associated with Autism Spectrum Condition and Pathological Demand Avoidance Presentations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Doctorate of Clinical Psychology, University College London.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Botha, M. (2021). Academic, Activist, or Advocate? Angry, Entangled, and Emerging: A Critical Reflection on Autism Knowledge Production. </a:t>
            </a:r>
            <a:r>
              <a:rPr kumimoji="0" lang="en-US" sz="1600" b="0" i="1" strike="noStrike" kern="1200" cap="none" spc="0" normalizeH="0" baseline="0" noProof="0" dirty="0">
                <a:ln>
                  <a:noFill/>
                </a:ln>
                <a:solidFill>
                  <a:prstClr val="black"/>
                </a:solidFill>
                <a:effectLst/>
                <a:uLnTx/>
                <a:uFillTx/>
                <a:latin typeface="Trebuchet MS" panose="020B0603020202020204" pitchFamily="34" charset="0"/>
                <a:ea typeface="+mn-ea"/>
                <a:cs typeface="+mn-cs"/>
              </a:rPr>
              <a:t>Frontiers in Psychology</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DOI: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3"/>
              </a:rPr>
              <a:t>https://doi.org/10.3389/fpsyg.2021.727542</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Bottema-Boutel, K., So Yoon, K., &amp; Crowley, S. (2019). A systematic review and meta-regression analysis of social functioning correlates in autism and typical development.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Autism Research</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12(2), 152-175.</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Bottema-Beutel, K., Crowley, S., Sandbank, M., Woynaroski, T. (2021a). Research Review: Conﬂicts of Interest (COIs) in autism early intervention research – a meta-analysis of COI inﬂuences on intervention effects.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Journal of Child Psychology and Psychiatry</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62(1), 5-15.</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Bottema-Beutel, K., Crowley, S., Sandbank, M., &amp; Woynaroski, T. (2021b) Adverse event reporting in intervention research for young autistic children.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Autism</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25(2), 322-335.</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 FIRST JOB REFERENCE.</a:t>
            </a:r>
          </a:p>
        </p:txBody>
      </p:sp>
    </p:spTree>
    <p:extLst>
      <p:ext uri="{BB962C8B-B14F-4D97-AF65-F5344CB8AC3E}">
        <p14:creationId xmlns:p14="http://schemas.microsoft.com/office/powerpoint/2010/main" val="3493859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78</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877141"/>
            <a:ext cx="10944224"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Brewer, A.T., Strickland-Cohen, K., Dotson, W., &amp; Williams, D.C. (2014). Advance notice for transition-related problem behavior: Practice guidelines.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Behavior Analysis in Practice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7(2014), 117–125.</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Chown, N. (2015). Do Researchers Evaluate Psychosocial Interventions for Autism from the Perspective of the Three Dominant Cognitive Autism Theories?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Review Journal of Autism and Developmental Disorders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2(2015), 243–261</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Chown, N. (2019). Who benefits from autism research? And to what extent is it participatory and/or emancipatory?: A brief follow-up to Pellicano, Dinsmore and Charman (2014).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Autism Policy &amp; Practice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2(1), 93-95.</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Christie, P. (2007). The distinctive clinical and educational needs of children with pathological demand avoidance syndrome: guidelines for good practice.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Good Autism Practice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8(1), 3–11.</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Crosby, H. (2023). Strategies and resources teachers in primary school can draw upon if they find a child with suspected characteristics of pathological demand avoidance in the classroom. BA Thesis, University of Chicester.</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Dawson, M., &amp; Fletcher-Watson, S. (2021a). Commentary: What conflicts of interest tell us about autism intervention research—a commentary on Bottema-Beutel et al. (2020).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Journal of Child Psychology and Psychiatry</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62(1), 16-18.</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Dawson, M., &amp; Fletcher-Watson, S. (2021b). When autism researchers disregard harms: A commentary.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Autism</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26(2), 564-566.</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Eaton, J., &amp; Weaver, K. (2020). An exploration of the Pathological (or Extreme) Demand Avoidant profile in children referred for an autism diagnostic assessment using data from ADOS-2 assessments and their developmental histories.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Good Autism Practice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21(2), 33-51.</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 SECOND JOB REFERENCE.</a:t>
            </a:r>
          </a:p>
        </p:txBody>
      </p:sp>
    </p:spTree>
    <p:extLst>
      <p:ext uri="{BB962C8B-B14F-4D97-AF65-F5344CB8AC3E}">
        <p14:creationId xmlns:p14="http://schemas.microsoft.com/office/powerpoint/2010/main" val="1801664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79</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774506"/>
            <a:ext cx="10944224" cy="57554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Egan, V., Linenburg, O., &amp; O’Nions, L. (2019). The Measurement of Adult Pathological Demand Avoidance Traits.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Journal of Autism and Developmental Disorders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49(2), 481-494.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Egan, V., Bull, E., &amp; Trundle, G. (2020). Individual differences, ADHD, adult pathological demand avoidance, and delinquency.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Research in Developmental Disabilities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105(2020), 103733.</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Falk, D. (2020). Non-complicit: Revisiting Hans Asperger’s Career in Nazi-era Vienna.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Journal of Autism and Developmental Disorders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50(2020), 2573–2584.</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Fidler, R. (2019). Girls who “can’t help won’t”: Understanding the distinctive profile of Pathological Demand Avoidance (PDA) and developing approaches to support girls with PDA. In: Carpenter, B., Happe, F., &amp; Egerton, J (Eds.),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Girls and Autism: Educational, Family and Personal Perspectives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(pp. 93 101).Abbingdon, Routledge.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Flackhill, C., James, S., Soppitt, R., &amp; Milton, K. (2017). The Coventry Grid Interview (CGI): exploring autism and attachment difficulties.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Good Autism Practice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18(1), 62-80.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Fletcher-Watson, S., &amp; Happé, F. (2019). Autism: a new introduction to psychological theory and current debate, 2nd edition. Abingdon-on-Thames, UK: Routledge.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Fletcher-Watson, S., Bölte. S., Crompton, C., Jones, D., Lai, M., Mandy, W.,… Mandell, D. (2021). Publishing standards for promoting excellence in autism research.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Autism</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25(6), 1501–1504.</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Garralda, E. (2003).  Pathological demand avoidance syndrome or psychiatric disorder?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Archives of Disease in Childhood</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(online only article). Retrieved from: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2"/>
              </a:rPr>
              <a:t>https://adc.bmj.com/content/88/7/595.responses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04 August 2023).</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Goodley, D. (2011).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Disability Studies: An Interdisciplinary Introduction</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London, Sage Publications Limited.</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Goodson, A. (2018).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Emotion Regulation and Executive Function in Children and Adolescents with Autism Spectrum Disorder and Pathological Demand Avoidance Traits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Doctorate of Clinical Psychology, University College London.</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 THIRD JOB REFERENCE.</a:t>
            </a:r>
          </a:p>
        </p:txBody>
      </p:sp>
    </p:spTree>
    <p:extLst>
      <p:ext uri="{BB962C8B-B14F-4D97-AF65-F5344CB8AC3E}">
        <p14:creationId xmlns:p14="http://schemas.microsoft.com/office/powerpoint/2010/main" val="3442987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8</a:t>
            </a:fld>
            <a:endParaRPr lang="en-GB" dirty="0"/>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OF PEAK INTEREST?</a:t>
            </a:r>
          </a:p>
        </p:txBody>
      </p:sp>
      <p:pic>
        <p:nvPicPr>
          <p:cNvPr id="9" name="Picture 8" descr="A screenshot of a social media post&#10;&#10;Description automatically generated">
            <a:extLst>
              <a:ext uri="{FF2B5EF4-FFF2-40B4-BE49-F238E27FC236}">
                <a16:creationId xmlns:a16="http://schemas.microsoft.com/office/drawing/2014/main" id="{74930782-5CFA-8EB3-C0A1-8B4968096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088" y="774699"/>
            <a:ext cx="10040306" cy="5534026"/>
          </a:xfrm>
          <a:prstGeom prst="rect">
            <a:avLst/>
          </a:prstGeom>
        </p:spPr>
      </p:pic>
    </p:spTree>
    <p:extLst>
      <p:ext uri="{BB962C8B-B14F-4D97-AF65-F5344CB8AC3E}">
        <p14:creationId xmlns:p14="http://schemas.microsoft.com/office/powerpoint/2010/main" val="606159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80</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933123"/>
            <a:ext cx="10944224"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Gore, N., Sapiets, S., Denne, L., Hastings, R., Toogood, S., Anne MacDonald, A., &amp;… Williams, D.(2022). Positive Behavioural Support in the UK: A State of the Nation Report.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Journal of Positive Behavioural Support</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12, Supplement 1, 4-39.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Grant, A., Williams, G., Williams, K., &amp; Woods, R. (2023). Unmet need, epistemic injustice and early death: how social policy for Autistic adults in England and Wales fails to slay Beveridge’s Five Giants. In Cefalo, R., Rose, R., &amp; Jolly, A. (Eds).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Social Policy Review 35 Analysis and Debate in Social Policy, 2023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(pp. 239-257). Bristol, UK, Bristol University Press.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Green, J. (2020). Commentary: Anxiety and behaviour in and beyond ASD; does the idea of ‘PDA’ really help? – a commentary on Stuart et al. (2020).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Child and Adolescent Mental Health</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25(2), 74-76.</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Green, J., Absoud, M., Grahame, V., Malik, O., Simonoff, E., Le Couteur, A., &amp; Baird, G. (2018a). Demand avoidance is not necessarily defiance: Authors’ reply.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Lancet Child &amp; Adolescent Health</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 (9), e21.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Green, J., Absoud, M., Grahame, V., Malik, O., Simonoff, E., Le Couteur, A., &amp; Baird, G. (2018b). Demand avoidance is not necessarily defiance: Authors’ reply.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Lancet Child &amp; Adolescent Health</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 (9), e21.</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Happé, F. (2011). Criteria, categories, and continua: Autism and related disorders in DSM-5. American Academy of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Child and Adolescent Psychiatry</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50(6), 540–542.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Howlin, P., Back, E., Bates. A., Conallen, K., Crabtree, J., Daves-Hales.,… O’Dell, L. (2021).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Working with autism Best practice guidelines for psychologists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(Online guidance).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2"/>
              </a:rPr>
              <a:t>https://explore.bps.org.uk/binary/bpsworks/9fabc49fd3a5d277/8fa6f84a95698866f37795234835fc3ccb672854ae62f1ca1e1d71bd861a5154/bpsrep_rep156.pdf</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25 04 August 2023).</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 FOURTH JOB REFERENCE.</a:t>
            </a:r>
          </a:p>
        </p:txBody>
      </p:sp>
    </p:spTree>
    <p:extLst>
      <p:ext uri="{BB962C8B-B14F-4D97-AF65-F5344CB8AC3E}">
        <p14:creationId xmlns:p14="http://schemas.microsoft.com/office/powerpoint/2010/main" val="8875723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81</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774504"/>
            <a:ext cx="10944224" cy="57554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Johnson, M., &amp; Saunderson, H. (2023). Examining the relationship between anxiety and pathological demand avoidance in adults: a mixed methods approach.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Frontiers in Education</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DOI: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2"/>
              </a:rPr>
              <a:t>https://www.frontiersin.org/articles/10.3389/feduc.2023.1179015/full</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Kapp, S. (2023). Profound Concerns about “Profound Autism”: Dangers of Severity Scales and Functioning Labels for Support Needs.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Education Sciences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Doi: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3"/>
              </a:rPr>
              <a:t>https://doi.org/10.3390/educsci13020106</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Kapp, S., &amp; Ne’eman, A. (2019). Lobbying autism’s diagnostic revision in the DSM-5. In: Kapp, S. (Ed.),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Autistic Community and the Neurodiversity Movement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(pp. 167–194). New York: Springer Nature.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Kaushik, A., Ozsivadjian, A., Baird, G., Kyriakopoulos, M., and Absoud, M (2015, 09, 16). Extreme Demand Avoidance: towards a dimensional approach in children presenting with complex neurodevelopmental disorders and avoidance of demands.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Paper presented at Royal College of Psychiatrists Faculty of Child and Adolescent Psychiatry Annual Conference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Brighton, United Kingdom. London: Royal College of Psychiatrists.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Kildahl, A., Helverschou, S., Rysstad, A., Wigaard, E., Hellerud, J., Ludvigsen, L., &amp; Howlin, P. (2021). Pathological demand avoidance in children and adolescents: A systematic review.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Autism</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25(8), 2162–2176.</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Langton, E., &amp; Frederickson, N. (2016). Mapping the educational experiences of children with pathological demand avoidance.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Journal of Research in Special Educational Need</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16(4), 254–263.</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Lucyshyn, J., Irvin, L., Blumberg, E., Laverty, R., Horner, R., &amp; Sprague, J. (2004). Validating the construct of coercion in family routines: Expanding the unit of analysis in behavioral assessment with families of children with developmental disabilities.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Research and Practice for Persons with Severe Disabilities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29(2), 104–121.</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Lucyshyn, J., Fossett, B., Bakeman, R., Cheremshynski, C., Miller, L., Lohrmann, S.,… &amp; Irvin, L.K. (2015). Transforming parent-child interaction in family routines: Longitudinal analysis with families of children with developmental disabilities.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Journal of Child and Family Studies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24(2015), 3526–3541.</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 FIFTH JOB REFERENCE.</a:t>
            </a:r>
          </a:p>
        </p:txBody>
      </p:sp>
    </p:spTree>
    <p:extLst>
      <p:ext uri="{BB962C8B-B14F-4D97-AF65-F5344CB8AC3E}">
        <p14:creationId xmlns:p14="http://schemas.microsoft.com/office/powerpoint/2010/main" val="3993828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82</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1045091"/>
            <a:ext cx="10944224"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Malik, O., &amp; Baird, G. (2018). Commentary: PDA - what’s in a name? Dimensions of difficulty in children reported to have an ASD and features of extreme/pathological demand avoidance: a commentary on O’Nions et al. (2018).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Child and Adolescent Mental Health</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23(4), 387–388.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McDonnell, A. (2019).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 reflective journey: A practitioner's guide to the Low Arousal Approach</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Alcester, UK: Studio 3.</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McElroy, R. (2016).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PDA – is there another explanation?</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(Online Magazine). Retrieved from: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2"/>
              </a:rPr>
              <a:t>https://www.bps.org.uk/psychologist/pda-there-another-explanation</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08 August 2023).</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McFadzen, C. (2020).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Exploring the presence of pathological demand avoidance in school aged children</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Masters of Art, Simon Fraser University.</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Milton, D. (2017). 'Natures answer to over-conformity': deconstructing Pathological Demand Avoidance. In: Milton, D. (Ed),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 Mismatch of Salience: Explorations of the nature of autism from theory to practice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(pp. 27-38). Hove, UK, Pavilion Publishing and Media Limited.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Mols, D., &amp; Danckaerts, M. (2022). Diagnostische validiteit van het concept Pathological Demand Avoidance: een systematische literatuurreview.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TVGG</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Retrieved from: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3"/>
              </a:rPr>
              <a:t>https://tvgg.be/nl/proefschriften/diagnostische-validiteit-van-het-concept-pathological-demand-avoidance-een-systematische-literatuurreview</a:t>
            </a:r>
            <a:r>
              <a:rPr lang="en-US" sz="1600" dirty="0">
                <a:solidFill>
                  <a:prstClr val="black"/>
                </a:solidFill>
                <a:latin typeface="Trebuchet MS" panose="020B0603020202020204" pitchFamily="34" charset="0"/>
              </a:rPr>
              <a:t>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(Accessed 04 August 2023).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Moore, A. (2020). Pathological Demand Avoidance: what and who are being pathologized and in whose interests?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Global Studies of Childhood</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10(1), 39-52.</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 SIXTH JOB REFERENCE.</a:t>
            </a:r>
          </a:p>
        </p:txBody>
      </p:sp>
    </p:spTree>
    <p:extLst>
      <p:ext uri="{BB962C8B-B14F-4D97-AF65-F5344CB8AC3E}">
        <p14:creationId xmlns:p14="http://schemas.microsoft.com/office/powerpoint/2010/main" val="36903773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83</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933125"/>
            <a:ext cx="10944224"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National Institute for Health and Care Excellence (NICE). (2021a).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Autism spectrum disorder in under 19s: recognition, referral and diagnosis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(Online guidance). Retrieved from: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2"/>
              </a:rPr>
              <a:t>https://www.nice.org.uk/guidance/cg128/resources/autism-spectrum-disorder-in-under-19s-recognition-referral-and-diagnosis-pdf-35109456621253</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20 October 2021).</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National Institute for Health and Care Excellence (NICE). (2021b).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Autism: recognition, referral and diagnosis of children and young people on the autism spectrum</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London: National Institute for Health and Care Excellence.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Newson, E. (1983). Pathological Demand-Avoidance Syndrome.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Communication,</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17, 3-8.</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Newson, E. (1996).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Pathological Demand Avoidance Syndrome: a statistical update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(Conference paper). Retrieved from: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3"/>
              </a:rPr>
              <a:t>https://www.autismeastmidlands.org.uk/wp-content/uploads/2016/10/Pathological-Demand-Avoidance-a-statistical-update.pdf</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11 October 2020).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Newson, E., Le Maréchal, K., &amp; David, C. (2003). Pathological demand avoidance syndrome: A necessary distinction within the pervasive developmental disorders.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Archives of Disease in Childhood</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88, 595–600.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O’Hare, D. (2019).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Educational psychologists concerned about government proposals that will marginalise, exclude and harm vulnerable children</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(Online article). Retrieved from: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4"/>
              </a:rPr>
              <a:t>https://www.bps.org.uk/blog/educational-psychologists-concerned-about-government-proposals-will-marginalise-exclude-and</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08 August 2023).</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O’Nions, E. (2013).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Understanding thoughts and responding to emotions: exploring similarities and differences between autism spectrum disorders, conduct problems with callous- unemotional traits, and pathological demand avoidance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Doctor of Philosophy, King’s College London.</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 SEVENTH JOB REFERENCE.</a:t>
            </a:r>
          </a:p>
        </p:txBody>
      </p:sp>
    </p:spTree>
    <p:extLst>
      <p:ext uri="{BB962C8B-B14F-4D97-AF65-F5344CB8AC3E}">
        <p14:creationId xmlns:p14="http://schemas.microsoft.com/office/powerpoint/2010/main" val="2719112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84</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774504"/>
            <a:ext cx="10944224" cy="57554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O’Nions, E. (2019).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Child behaviour and parenting strategies – a research update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(Online resource). Retrieved from: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2"/>
              </a:rPr>
              <a:t>https://lizonions.files.wordpress.com/2019/09/1909childbehaviourparentingstrategiessummary.pdf</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08 August 2023).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O'Nions, E., Christie, P., Gould, J., Viding, E., &amp; Happé, F. (2014a). Development of the ‘Extreme Demand Avoidance Questionnaire’ (EDA-Q): Preliminary observations on a trait measure for Pathological Demand Avoidance.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Journal of Child Psychology and Psychiatry</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55, 758–768.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O’Nions, E., Viding, E., Greven, C., Ronald, A., &amp; Happé, F., (2014b). Pathological demand avoidance: Exploring the behavioural profile.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Autism</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18(5), 538-544.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O'Nions, E., Gould, J., Christie, P., Gillberg, C., Viding, E., &amp; Happé, F. (2016a). Identifying features of ‘pathological demand avoidance’ using the Diagnostic Interview for Social and Communication Disorders (DISCO).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European Child &amp; Adolescent Psychiatry</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25(4), 407–419.</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O’Nions, E., Happé, F., &amp; Viding, E. (2016b). Extreme/’pathological’ demand avoidance.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British Psychological Society DECP Debate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issue 160.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O’Nions, E., &amp; Neons, I. (2018). Commentary: Conceptualising demand avoidance in an ASD context – a response to Osman Malik &amp; Gillian Baird (2018).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Child &amp; Adolescent Mental Health</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23(4), 389-390.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O’Nions, E., Ceulemans, E., Happé, H., Benson. P., Evers, K., Neons, I. (2020). Parenting Strategies Used by Parents of Children with ASD: Diferential Links with Child Problem Behaviour.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Journal of Autism and Developmental Disorders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50(2020), 386–401.</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O’Nions, E., Happé, F., Viding, E., &amp; Neons, I. (2021). Extreme Demand Avoidance in Children with Autism Spectrum Disorder: Refinement of a Caregiver-Report Measure.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Advances in Neurodevelopmental Disorders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5(2021),269–281.</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 EIGHTH JOB REFERENCE.</a:t>
            </a:r>
          </a:p>
        </p:txBody>
      </p:sp>
    </p:spTree>
    <p:extLst>
      <p:ext uri="{BB962C8B-B14F-4D97-AF65-F5344CB8AC3E}">
        <p14:creationId xmlns:p14="http://schemas.microsoft.com/office/powerpoint/2010/main" val="17691931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85</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774504"/>
            <a:ext cx="10944224" cy="57554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O’Nions, E., &amp; Eaton, J. (2021). Extreme/‘pathological’ demand avoidance: an overview.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Paediatrics and Child Health</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30(12), 411-415.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PDA Society (2019).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Helpful approaches infographic: PANDA approaches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(Online resource). Retrieved from: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2"/>
              </a:rPr>
              <a:t>https://www.pdasociety.org.uk/resources/helpful-approaches-infographic/</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26 June 2021).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PDA Society. (2020).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What is PDA? Booklet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(Online booklet). Retrieved from: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3"/>
              </a:rPr>
              <a:t>https://www.pdasociety.org.uk/wp-content/uploads/2020/07/What-is-PDA-booklet-website-v1.1.pdf</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19 March 2021).</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PDA Society. (2022).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Identifying &amp; Assessing a PDA profile - Practice Guidance</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(Online research). Retrieved from: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4"/>
              </a:rPr>
              <a:t>https://www.pdasociety.org.uk/wp-content/uploads/2023/02/Identifying-Assessing-a-PDA-profile-Practice-Guidance-v1.1.pdf</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(Accessed 07 May 2023).</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Pretolini, V., &amp; Vincente, A. (2022). The challenges raised by comorbidity in psychiatric research: The case of autism.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Philosophical Psychology</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DOI: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5"/>
              </a:rPr>
              <a:t>https://doi.org/10.1080/09515089.2022.2052829</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Reilly, C., Atkinson, P., Menlove, L., Gillberg, C., O’Nions, E., Happé, F., &amp; Neville, B. (2014). Pathological Demand Avoidance in a population-based cohort of children with epilepsy: Four case studies.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Research in Developmental Disabilities</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35: 3236–3244.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Sandbank, M., Bottema-Beutel, K., Crowley, S., Cassidy, M., Dunham, K., Feldman, J. I., &amp;…Woynaroski, T. G. (2020). Project AIM: Autism intervention meta-analysis for studies of young children.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Psychological Bulletin</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146(1), 1–29.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Schneider, S., Clément, C., Goltzene, M., Meyer, N., Gras‑Vincendon, A., Schröder, C., &amp; Coutelle, R. (2022). Determinants of the evolutions of behaviours, school adjustment and quality of life in autistic children in an adapted school setting: an exploratory study with the International Classification of Functioning, disability and health (ICF). </a:t>
            </a:r>
            <a:r>
              <a:rPr kumimoji="0" lang="en-US" sz="1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BMC Psychiatry</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22, 323(2022). DOI: </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6"/>
              </a:rPr>
              <a:t>https://doi.org/10.1186/s12888-022-03924-0</a:t>
            </a: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 NINTH JOB REFERENCE.</a:t>
            </a:r>
          </a:p>
        </p:txBody>
      </p:sp>
    </p:spTree>
    <p:extLst>
      <p:ext uri="{BB962C8B-B14F-4D97-AF65-F5344CB8AC3E}">
        <p14:creationId xmlns:p14="http://schemas.microsoft.com/office/powerpoint/2010/main" val="3149987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86</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933125"/>
            <a:ext cx="10944224"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indent="-342900">
              <a:buFontTx/>
              <a:buAutoNum type="arabicParenR"/>
              <a:defRPr/>
            </a:pPr>
            <a:r>
              <a:rPr lang="en-US" sz="1600" dirty="0">
                <a:latin typeface="Trebuchet MS" panose="020B0603020202020204" pitchFamily="34" charset="0"/>
              </a:rPr>
              <a:t>Thompson, H. (2019). </a:t>
            </a:r>
            <a:r>
              <a:rPr lang="en-US" sz="1600" i="1" dirty="0">
                <a:latin typeface="Trebuchet MS" panose="020B0603020202020204" pitchFamily="34" charset="0"/>
              </a:rPr>
              <a:t>The PDA paradox: the highs and lows of my life on a little known part of the autism spectrum</a:t>
            </a:r>
            <a:r>
              <a:rPr lang="en-US" sz="1600" dirty="0">
                <a:latin typeface="Trebuchet MS" panose="020B0603020202020204" pitchFamily="34" charset="0"/>
              </a:rPr>
              <a:t>. London: Jessica Kingsley Publishers.</a:t>
            </a:r>
            <a:endParaRPr lang="en-US" sz="1600" dirty="0">
              <a:solidFill>
                <a:prstClr val="black"/>
              </a:solidFill>
              <a:latin typeface="Trebuchet MS" panose="020B0603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Waltz, M., (2007). The relationship of ethics to quality: a particular case of research in autism. </a:t>
            </a:r>
            <a:r>
              <a:rPr lang="en-US" sz="1600" i="1" dirty="0">
                <a:solidFill>
                  <a:prstClr val="black"/>
                </a:solidFill>
                <a:latin typeface="Trebuchet MS" panose="020B0603020202020204" pitchFamily="34" charset="0"/>
              </a:rPr>
              <a:t>International Journal of Research &amp; Method in Education</a:t>
            </a:r>
            <a:r>
              <a:rPr lang="en-US" sz="1600" dirty="0">
                <a:solidFill>
                  <a:prstClr val="black"/>
                </a:solidFill>
                <a:latin typeface="Trebuchet MS" panose="020B0603020202020204" pitchFamily="34" charset="0"/>
              </a:rPr>
              <a:t>, 30(3), 353-361.</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White, R., Livingston, A., Taylor, E., Close, S., Shah, P., &amp; Callan, M. (2022). Understanding the Contributions of Trait Autism and Anxiety to Extreme Demand Avoidance in the Adult General Population. </a:t>
            </a:r>
            <a:r>
              <a:rPr lang="en-US" sz="1600" i="1" dirty="0">
                <a:solidFill>
                  <a:prstClr val="black"/>
                </a:solidFill>
                <a:latin typeface="Trebuchet MS" panose="020B0603020202020204" pitchFamily="34" charset="0"/>
              </a:rPr>
              <a:t>Journal of Autism and Developmental Disorders</a:t>
            </a:r>
            <a:r>
              <a:rPr lang="en-US" sz="1600" dirty="0">
                <a:solidFill>
                  <a:prstClr val="black"/>
                </a:solidFill>
                <a:latin typeface="Trebuchet MS" panose="020B0603020202020204" pitchFamily="34" charset="0"/>
              </a:rPr>
              <a:t>, 53(2023), 2680–2688.</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Wing, L. (2002). </a:t>
            </a:r>
            <a:r>
              <a:rPr lang="en-US" sz="1600" i="1" dirty="0">
                <a:solidFill>
                  <a:prstClr val="black"/>
                </a:solidFill>
                <a:latin typeface="Trebuchet MS" panose="020B0603020202020204" pitchFamily="34" charset="0"/>
              </a:rPr>
              <a:t>The Autistic Spectrum: A guide for parents and professionals</a:t>
            </a:r>
            <a:r>
              <a:rPr lang="en-US" sz="1600" dirty="0">
                <a:solidFill>
                  <a:prstClr val="black"/>
                </a:solidFill>
                <a:latin typeface="Trebuchet MS" panose="020B0603020202020204" pitchFamily="34" charset="0"/>
              </a:rPr>
              <a:t>. London: Constable &amp; Robinson Limited.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Wing, L., &amp; Gould, J. (2002). </a:t>
            </a:r>
            <a:r>
              <a:rPr lang="en-US" sz="1600" i="1" dirty="0">
                <a:solidFill>
                  <a:prstClr val="black"/>
                </a:solidFill>
                <a:latin typeface="Trebuchet MS" panose="020B0603020202020204" pitchFamily="34" charset="0"/>
              </a:rPr>
              <a:t>Pathological Demand Avoidance</a:t>
            </a:r>
            <a:r>
              <a:rPr lang="en-US" sz="1600" dirty="0">
                <a:solidFill>
                  <a:prstClr val="black"/>
                </a:solidFill>
                <a:latin typeface="Trebuchet MS" panose="020B0603020202020204" pitchFamily="34" charset="0"/>
              </a:rPr>
              <a:t>. London: National Autistic Society. Referenced in Christie (2007) &amp; Milton (2017).</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Wing, L., Gould, J., &amp; Gillberg, C. (2011). Autism spectrum disorders in the DSM-V: Better or worse than the DSM-IV? </a:t>
            </a:r>
            <a:r>
              <a:rPr lang="en-US" sz="1600" i="1" dirty="0">
                <a:solidFill>
                  <a:prstClr val="black"/>
                </a:solidFill>
                <a:latin typeface="Trebuchet MS" panose="020B0603020202020204" pitchFamily="34" charset="0"/>
              </a:rPr>
              <a:t>Research in Developmental Disabilities</a:t>
            </a:r>
            <a:r>
              <a:rPr lang="en-US" sz="1600" dirty="0">
                <a:solidFill>
                  <a:prstClr val="black"/>
                </a:solidFill>
                <a:latin typeface="Trebuchet MS" panose="020B0603020202020204" pitchFamily="34" charset="0"/>
              </a:rPr>
              <a:t>, 32(2011), 768-773.</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Woods, R. (2017a). Pathological demand avoidance: my thoughts on looping effects and commodification of autism. </a:t>
            </a:r>
            <a:r>
              <a:rPr lang="en-US" sz="1600" i="1" dirty="0">
                <a:solidFill>
                  <a:prstClr val="black"/>
                </a:solidFill>
                <a:latin typeface="Trebuchet MS" panose="020B0603020202020204" pitchFamily="34" charset="0"/>
              </a:rPr>
              <a:t>Disability &amp; Society</a:t>
            </a:r>
            <a:r>
              <a:rPr lang="en-US" sz="1600" dirty="0">
                <a:solidFill>
                  <a:prstClr val="black"/>
                </a:solidFill>
                <a:latin typeface="Trebuchet MS" panose="020B0603020202020204" pitchFamily="34" charset="0"/>
              </a:rPr>
              <a:t>, 34(5), 753–758.</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Woods, R. (2017b). Pathological demand avoidance: my thoughts on looping effects and commodification of autism. </a:t>
            </a:r>
            <a:r>
              <a:rPr lang="en-US" sz="1600" i="1" dirty="0">
                <a:solidFill>
                  <a:prstClr val="black"/>
                </a:solidFill>
                <a:latin typeface="Trebuchet MS" panose="020B0603020202020204" pitchFamily="34" charset="0"/>
              </a:rPr>
              <a:t>Disability &amp; Society</a:t>
            </a:r>
            <a:r>
              <a:rPr lang="en-US" sz="1600" dirty="0">
                <a:solidFill>
                  <a:prstClr val="black"/>
                </a:solidFill>
                <a:latin typeface="Trebuchet MS" panose="020B0603020202020204" pitchFamily="34" charset="0"/>
              </a:rPr>
              <a:t>, 34(5), 753–758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Woods, R. (2019). Demand avoidance phenomena: circularity, integrity and validity – A commentary on the 2018 National Autistic Society PDA Conference. </a:t>
            </a:r>
            <a:r>
              <a:rPr lang="en-US" sz="1600" i="1" dirty="0">
                <a:solidFill>
                  <a:prstClr val="black"/>
                </a:solidFill>
                <a:latin typeface="Trebuchet MS" panose="020B0603020202020204" pitchFamily="34" charset="0"/>
              </a:rPr>
              <a:t>Good Autism Practice</a:t>
            </a:r>
            <a:r>
              <a:rPr lang="en-US" sz="1600" dirty="0">
                <a:solidFill>
                  <a:prstClr val="black"/>
                </a:solidFill>
                <a:latin typeface="Trebuchet MS" panose="020B0603020202020204" pitchFamily="34" charset="0"/>
              </a:rPr>
              <a:t>, 20, 28–40. </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ARE WE THERE YET?</a:t>
            </a:r>
          </a:p>
        </p:txBody>
      </p:sp>
    </p:spTree>
    <p:extLst>
      <p:ext uri="{BB962C8B-B14F-4D97-AF65-F5344CB8AC3E}">
        <p14:creationId xmlns:p14="http://schemas.microsoft.com/office/powerpoint/2010/main" val="24884168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87</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6" y="1315685"/>
            <a:ext cx="10944224"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References.</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indent="-342900">
              <a:buFontTx/>
              <a:buAutoNum type="arabicParenR"/>
              <a:defRPr/>
            </a:pPr>
            <a:r>
              <a:rPr lang="en-US" sz="1600" dirty="0">
                <a:solidFill>
                  <a:prstClr val="black"/>
                </a:solidFill>
                <a:latin typeface="Trebuchet MS" panose="020B0603020202020204" pitchFamily="34" charset="0"/>
              </a:rPr>
              <a:t>Woods, R. (2020a). Commentary: Demand Avoidance Phenomena, a manifold issue? Intolerance of uncertainty and anxiety as explanatory frameworks for extreme demand avoidance in children and adolescents – a commentary on Stuart et al. (2019). </a:t>
            </a:r>
            <a:r>
              <a:rPr lang="en-US" sz="1600" i="1" dirty="0">
                <a:solidFill>
                  <a:prstClr val="black"/>
                </a:solidFill>
                <a:latin typeface="Trebuchet MS" panose="020B0603020202020204" pitchFamily="34" charset="0"/>
              </a:rPr>
              <a:t>Child and Adolescent Mental Health</a:t>
            </a:r>
            <a:r>
              <a:rPr lang="en-US" sz="1600" dirty="0">
                <a:solidFill>
                  <a:prstClr val="black"/>
                </a:solidFill>
                <a:latin typeface="Trebuchet MS" panose="020B0603020202020204" pitchFamily="34" charset="0"/>
              </a:rPr>
              <a:t>, 25(2), 68-70.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Woods, R. (2020b). Pathological Demand Avoidance and the DSM-5: a rebuttal to Judy Eaton’s response. </a:t>
            </a:r>
            <a:r>
              <a:rPr lang="en-US" sz="1600" i="1" dirty="0">
                <a:solidFill>
                  <a:prstClr val="black"/>
                </a:solidFill>
                <a:latin typeface="Trebuchet MS" panose="020B0603020202020204" pitchFamily="34" charset="0"/>
              </a:rPr>
              <a:t>Good Autism Practice</a:t>
            </a:r>
            <a:r>
              <a:rPr lang="en-US" sz="1600" dirty="0">
                <a:solidFill>
                  <a:prstClr val="black"/>
                </a:solidFill>
                <a:latin typeface="Trebuchet MS" panose="020B0603020202020204" pitchFamily="34" charset="0"/>
              </a:rPr>
              <a:t>, 21(2), 74-76.</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Woods, R. (2021). </a:t>
            </a:r>
            <a:r>
              <a:rPr lang="en-US" sz="1600" i="1" dirty="0">
                <a:solidFill>
                  <a:prstClr val="black"/>
                </a:solidFill>
                <a:latin typeface="Trebuchet MS" panose="020B0603020202020204" pitchFamily="34" charset="0"/>
              </a:rPr>
              <a:t>PDA Behaviour Intensity and Prevalence at different Diagnostic Thresholds</a:t>
            </a:r>
            <a:r>
              <a:rPr lang="en-US" sz="1600" dirty="0">
                <a:solidFill>
                  <a:prstClr val="black"/>
                </a:solidFill>
                <a:latin typeface="Trebuchet MS" panose="020B0603020202020204" pitchFamily="34" charset="0"/>
              </a:rPr>
              <a:t> (Online blog). Retrieved from: </a:t>
            </a:r>
            <a:r>
              <a:rPr lang="en-US" sz="1600" dirty="0">
                <a:solidFill>
                  <a:prstClr val="black"/>
                </a:solidFill>
                <a:latin typeface="Trebuchet MS" panose="020B0603020202020204" pitchFamily="34" charset="0"/>
                <a:hlinkClick r:id="rId2"/>
              </a:rPr>
              <a:t>https://rationaldemandavoidance.com/2021/04/25/pda-behaviour-intensity-and-prevalance-at-different-thresholds/</a:t>
            </a:r>
            <a:r>
              <a:rPr lang="en-US" sz="1600" dirty="0">
                <a:solidFill>
                  <a:prstClr val="black"/>
                </a:solidFill>
                <a:latin typeface="Trebuchet MS" panose="020B0603020202020204" pitchFamily="34" charset="0"/>
              </a:rPr>
              <a:t> (Accessed 04 August 2023).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Woods, R. (2022). Rational (Pathological) Demand Avoidance: As a mental disorder and an evolving social construct. In: Milton, D., &amp; Ryan, S. (Eds), </a:t>
            </a:r>
            <a:r>
              <a:rPr lang="en-US" sz="1600" i="1" dirty="0">
                <a:solidFill>
                  <a:prstClr val="black"/>
                </a:solidFill>
                <a:latin typeface="Trebuchet MS" panose="020B0603020202020204" pitchFamily="34" charset="0"/>
              </a:rPr>
              <a:t>The Routledge International Handbook of Critical Autism Studies </a:t>
            </a:r>
            <a:r>
              <a:rPr lang="en-US" sz="1600" dirty="0">
                <a:solidFill>
                  <a:prstClr val="black"/>
                </a:solidFill>
                <a:latin typeface="Trebuchet MS" panose="020B0603020202020204" pitchFamily="34" charset="0"/>
              </a:rPr>
              <a:t>(pp. 56-75), Abingdon-on-Thames, UK, Routledge Publishing.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Woods, R., Waldock, K., Keates, N., &amp; Morgan, H. (2023a). Empathy and a Personalised Approach in Autism. </a:t>
            </a:r>
            <a:r>
              <a:rPr lang="en-US" sz="1600" i="1" dirty="0">
                <a:solidFill>
                  <a:prstClr val="black"/>
                </a:solidFill>
                <a:latin typeface="Trebuchet MS" panose="020B0603020202020204" pitchFamily="34" charset="0"/>
              </a:rPr>
              <a:t>Journal of Autism and Developmental Disorders</a:t>
            </a:r>
            <a:r>
              <a:rPr lang="en-US" sz="1600" dirty="0">
                <a:solidFill>
                  <a:prstClr val="black"/>
                </a:solidFill>
                <a:latin typeface="Trebuchet MS" panose="020B0603020202020204" pitchFamily="34" charset="0"/>
              </a:rPr>
              <a:t>, 53(2023), 850–852.</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Trebuchet MS" panose="020B0603020202020204" pitchFamily="34" charset="0"/>
              </a:rPr>
              <a:t>Woods. R., Williams, K., &amp; Watts, C. (2023b) ‘Profound Autism’: The Dire Consequences of Diagnostic Overshadowing. </a:t>
            </a:r>
            <a:r>
              <a:rPr lang="en-US" sz="1600" i="1" dirty="0">
                <a:solidFill>
                  <a:prstClr val="black"/>
                </a:solidFill>
                <a:latin typeface="Trebuchet MS" panose="020B0603020202020204" pitchFamily="34" charset="0"/>
              </a:rPr>
              <a:t>Autism Research</a:t>
            </a:r>
            <a:r>
              <a:rPr lang="en-US" sz="1600" dirty="0">
                <a:solidFill>
                  <a:prstClr val="black"/>
                </a:solidFill>
                <a:latin typeface="Trebuchet MS" panose="020B0603020202020204" pitchFamily="34" charset="0"/>
              </a:rPr>
              <a:t>. DOI: 10.1002/aur.2985 </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GB" sz="2800" b="1" dirty="0">
                <a:solidFill>
                  <a:srgbClr val="C00000"/>
                </a:solidFill>
                <a:latin typeface="Trebuchet MS" panose="020B0603020202020204" pitchFamily="34" charset="0"/>
              </a:rPr>
              <a:t>THE LAST JOB REFERENCE.</a:t>
            </a:r>
          </a:p>
        </p:txBody>
      </p:sp>
    </p:spTree>
    <p:extLst>
      <p:ext uri="{BB962C8B-B14F-4D97-AF65-F5344CB8AC3E}">
        <p14:creationId xmlns:p14="http://schemas.microsoft.com/office/powerpoint/2010/main" val="221570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D4D5F5-AE76-4B46-9B68-3E6F98457691}"/>
              </a:ext>
            </a:extLst>
          </p:cNvPr>
          <p:cNvSpPr>
            <a:spLocks noGrp="1"/>
          </p:cNvSpPr>
          <p:nvPr>
            <p:ph type="ftr" sz="quarter" idx="11"/>
          </p:nvPr>
        </p:nvSpPr>
        <p:spPr/>
        <p:txBody>
          <a:bodyPr/>
          <a:lstStyle/>
          <a:p>
            <a:r>
              <a:rPr lang="en-US" dirty="0"/>
              <a:t>PDA: A "</a:t>
            </a:r>
            <a:r>
              <a:rPr lang="en-US" i="1" dirty="0"/>
              <a:t>pathological</a:t>
            </a:r>
            <a:r>
              <a:rPr lang="en-US" dirty="0"/>
              <a:t>"/ extreme avoidance to its hype?</a:t>
            </a:r>
            <a:endParaRPr lang="en-GB" dirty="0"/>
          </a:p>
        </p:txBody>
      </p:sp>
      <p:sp>
        <p:nvSpPr>
          <p:cNvPr id="3" name="Slide Number Placeholder 2">
            <a:extLst>
              <a:ext uri="{FF2B5EF4-FFF2-40B4-BE49-F238E27FC236}">
                <a16:creationId xmlns:a16="http://schemas.microsoft.com/office/drawing/2014/main" id="{5CF79353-CE6F-4A37-B376-7FAB3E565423}"/>
              </a:ext>
            </a:extLst>
          </p:cNvPr>
          <p:cNvSpPr>
            <a:spLocks noGrp="1"/>
          </p:cNvSpPr>
          <p:nvPr>
            <p:ph type="sldNum" sz="quarter" idx="12"/>
          </p:nvPr>
        </p:nvSpPr>
        <p:spPr/>
        <p:txBody>
          <a:bodyPr/>
          <a:lstStyle/>
          <a:p>
            <a:fld id="{D3344BA4-4677-4BD1-9EE6-117499FF2004}" type="slidenum">
              <a:rPr lang="en-GB" smtClean="0"/>
              <a:pPr/>
              <a:t>9</a:t>
            </a:fld>
            <a:endParaRPr lang="en-GB" dirty="0"/>
          </a:p>
        </p:txBody>
      </p:sp>
      <p:sp>
        <p:nvSpPr>
          <p:cNvPr id="5" name="TextBox 4">
            <a:extLst>
              <a:ext uri="{FF2B5EF4-FFF2-40B4-BE49-F238E27FC236}">
                <a16:creationId xmlns:a16="http://schemas.microsoft.com/office/drawing/2014/main" id="{CB0BFCCE-EE40-448B-A941-6798CB82E33D}"/>
              </a:ext>
            </a:extLst>
          </p:cNvPr>
          <p:cNvSpPr txBox="1"/>
          <p:nvPr/>
        </p:nvSpPr>
        <p:spPr>
          <a:xfrm>
            <a:off x="633219" y="979779"/>
            <a:ext cx="10944224" cy="5262979"/>
          </a:xfrm>
          <a:prstGeom prst="rect">
            <a:avLst/>
          </a:prstGeom>
          <a:noFill/>
        </p:spPr>
        <p:txBody>
          <a:bodyPr wrap="square">
            <a:spAutoFit/>
          </a:bodyPr>
          <a:lstStyle/>
          <a:p>
            <a:pPr lvl="0"/>
            <a:r>
              <a:rPr lang="en-US" sz="2800" b="1" dirty="0">
                <a:solidFill>
                  <a:prstClr val="black"/>
                </a:solidFill>
                <a:latin typeface="Trebuchet MS" panose="020B0603020202020204" pitchFamily="34" charset="0"/>
              </a:rPr>
              <a:t>PDA in the UK</a:t>
            </a:r>
            <a:r>
              <a:rPr lang="en-GB" sz="2800" b="1" dirty="0">
                <a:latin typeface="Trebuchet MS" panose="020B0603020202020204" pitchFamily="34" charset="0"/>
              </a:rPr>
              <a:t>.</a:t>
            </a:r>
          </a:p>
          <a:p>
            <a:pPr lvl="0"/>
            <a:endParaRPr lang="en-GB" sz="2800" dirty="0">
              <a:solidFill>
                <a:prstClr val="black"/>
              </a:solidFill>
              <a:latin typeface="Trebuchet MS" panose="020B0603020202020204" pitchFamily="34" charset="0"/>
            </a:endParaRPr>
          </a:p>
          <a:p>
            <a:pPr marL="514350" indent="-514350">
              <a:buAutoNum type="arabicParenR"/>
            </a:pPr>
            <a:r>
              <a:rPr lang="fr-FR" sz="2800" dirty="0">
                <a:solidFill>
                  <a:prstClr val="black"/>
                </a:solidFill>
                <a:latin typeface="Trebuchet MS" panose="020B0603020202020204" pitchFamily="34" charset="0"/>
              </a:rPr>
              <a:t>Research PDA via their autism understandings.</a:t>
            </a:r>
          </a:p>
          <a:p>
            <a:pPr marL="514350" indent="-514350">
              <a:buFontTx/>
              <a:buAutoNum type="arabicParenR"/>
            </a:pPr>
            <a:r>
              <a:rPr lang="en-US" sz="2800" dirty="0">
                <a:solidFill>
                  <a:prstClr val="black"/>
                </a:solidFill>
                <a:latin typeface="Trebuchet MS" panose="020B0603020202020204" pitchFamily="34" charset="0"/>
              </a:rPr>
              <a:t>Caregivers are highly motivated to take part in research (O’Nions et al 2016b).</a:t>
            </a:r>
            <a:endParaRPr lang="fr-FR" sz="2800" dirty="0">
              <a:solidFill>
                <a:prstClr val="black"/>
              </a:solidFill>
              <a:latin typeface="Trebuchet MS" panose="020B0603020202020204" pitchFamily="34" charset="0"/>
            </a:endParaRPr>
          </a:p>
          <a:p>
            <a:pPr marL="514350" indent="-514350">
              <a:buAutoNum type="arabicParenR"/>
            </a:pPr>
            <a:r>
              <a:rPr lang="en-US" sz="2800" dirty="0">
                <a:solidFill>
                  <a:prstClr val="black"/>
                </a:solidFill>
                <a:latin typeface="Trebuchet MS" panose="020B0603020202020204" pitchFamily="34" charset="0"/>
              </a:rPr>
              <a:t>“</a:t>
            </a:r>
            <a:r>
              <a:rPr lang="en-US" sz="2800" i="1" dirty="0">
                <a:solidFill>
                  <a:prstClr val="black"/>
                </a:solidFill>
                <a:latin typeface="Trebuchet MS" panose="020B0603020202020204" pitchFamily="34" charset="0"/>
              </a:rPr>
              <a:t>interest in the concept of PDA largely centres on the UK, it is at present a culture-bound concept</a:t>
            </a:r>
            <a:r>
              <a:rPr lang="en-US" sz="2800" dirty="0">
                <a:solidFill>
                  <a:prstClr val="black"/>
                </a:solidFill>
                <a:latin typeface="Trebuchet MS" panose="020B0603020202020204" pitchFamily="34" charset="0"/>
              </a:rPr>
              <a:t>” (O’Nions et al 2020, p398).</a:t>
            </a:r>
          </a:p>
          <a:p>
            <a:pPr marL="514350" indent="-514350">
              <a:buAutoNum type="arabicParenR"/>
            </a:pPr>
            <a:r>
              <a:rPr lang="en-US" sz="2800" dirty="0">
                <a:solidFill>
                  <a:prstClr val="black"/>
                </a:solidFill>
                <a:latin typeface="Trebuchet MS" panose="020B0603020202020204" pitchFamily="34" charset="0"/>
              </a:rPr>
              <a:t>UK PDA interest has risen sharply over last 10 years &amp; it way outstrips its research base (O’Nions &amp; Eaton 2021).</a:t>
            </a:r>
          </a:p>
          <a:p>
            <a:pPr marL="514350" indent="-514350">
              <a:buAutoNum type="arabicParenR"/>
            </a:pPr>
            <a:r>
              <a:rPr lang="en-US" sz="2800" dirty="0">
                <a:solidFill>
                  <a:prstClr val="black"/>
                </a:solidFill>
                <a:latin typeface="Trebuchet MS" panose="020B0603020202020204" pitchFamily="34" charset="0"/>
              </a:rPr>
              <a:t>Due to campaigning efforts persons can be on the look-out for PDA &amp; is a potential source of bias (Woods 2020a).</a:t>
            </a:r>
          </a:p>
        </p:txBody>
      </p:sp>
      <p:sp>
        <p:nvSpPr>
          <p:cNvPr id="7" name="TextBox 6">
            <a:extLst>
              <a:ext uri="{FF2B5EF4-FFF2-40B4-BE49-F238E27FC236}">
                <a16:creationId xmlns:a16="http://schemas.microsoft.com/office/drawing/2014/main" id="{71632520-CC7D-4B36-BE54-099F59F320B2}"/>
              </a:ext>
            </a:extLst>
          </p:cNvPr>
          <p:cNvSpPr txBox="1"/>
          <p:nvPr/>
        </p:nvSpPr>
        <p:spPr>
          <a:xfrm>
            <a:off x="623888" y="241955"/>
            <a:ext cx="10944225" cy="523220"/>
          </a:xfrm>
          <a:prstGeom prst="rect">
            <a:avLst/>
          </a:prstGeom>
          <a:noFill/>
        </p:spPr>
        <p:txBody>
          <a:bodyPr wrap="square">
            <a:spAutoFit/>
          </a:bodyPr>
          <a:lstStyle/>
          <a:p>
            <a:pPr algn="ctr"/>
            <a:r>
              <a:rPr lang="en-US" sz="2800" b="1" dirty="0">
                <a:solidFill>
                  <a:srgbClr val="C00000"/>
                </a:solidFill>
                <a:latin typeface="Trebuchet MS" panose="020B0603020202020204" pitchFamily="34" charset="0"/>
              </a:rPr>
              <a:t>A</a:t>
            </a:r>
            <a:r>
              <a:rPr lang="en-GB" sz="2800" b="1" dirty="0">
                <a:solidFill>
                  <a:srgbClr val="C00000"/>
                </a:solidFill>
                <a:latin typeface="Trebuchet MS" panose="020B0603020202020204" pitchFamily="34" charset="0"/>
              </a:rPr>
              <a:t>VOIDING DEMANDS OF ORDINARY RESEARCH.</a:t>
            </a:r>
          </a:p>
        </p:txBody>
      </p:sp>
    </p:spTree>
    <p:extLst>
      <p:ext uri="{BB962C8B-B14F-4D97-AF65-F5344CB8AC3E}">
        <p14:creationId xmlns:p14="http://schemas.microsoft.com/office/powerpoint/2010/main" val="1098884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3010</TotalTime>
  <Words>11680</Words>
  <Application>Microsoft Office PowerPoint</Application>
  <PresentationFormat>Widescreen</PresentationFormat>
  <Paragraphs>860</Paragraphs>
  <Slides>87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Woods, Richard Philip 8</dc:creator>
  <cp:lastModifiedBy>Richard Philip Woods</cp:lastModifiedBy>
  <cp:revision>1340</cp:revision>
  <cp:lastPrinted>2023-08-04T10:25:03Z</cp:lastPrinted>
  <dcterms:created xsi:type="dcterms:W3CDTF">2021-12-12T20:51:52Z</dcterms:created>
  <dcterms:modified xsi:type="dcterms:W3CDTF">2023-08-09T15:31:39Z</dcterms:modified>
</cp:coreProperties>
</file>