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89" r:id="rId2"/>
    <p:sldId id="266" r:id="rId3"/>
    <p:sldId id="257" r:id="rId4"/>
    <p:sldId id="390" r:id="rId5"/>
    <p:sldId id="392" r:id="rId6"/>
    <p:sldId id="695" r:id="rId7"/>
    <p:sldId id="696" r:id="rId8"/>
    <p:sldId id="697" r:id="rId9"/>
    <p:sldId id="643" r:id="rId10"/>
    <p:sldId id="698" r:id="rId11"/>
    <p:sldId id="282" r:id="rId12"/>
    <p:sldId id="699" r:id="rId13"/>
    <p:sldId id="684" r:id="rId14"/>
    <p:sldId id="283" r:id="rId15"/>
    <p:sldId id="658" r:id="rId16"/>
    <p:sldId id="701" r:id="rId17"/>
    <p:sldId id="667" r:id="rId18"/>
    <p:sldId id="669" r:id="rId19"/>
    <p:sldId id="703" r:id="rId20"/>
    <p:sldId id="702" r:id="rId21"/>
    <p:sldId id="704" r:id="rId22"/>
    <p:sldId id="705" r:id="rId23"/>
    <p:sldId id="706" r:id="rId24"/>
    <p:sldId id="707" r:id="rId25"/>
    <p:sldId id="720" r:id="rId26"/>
    <p:sldId id="709" r:id="rId27"/>
    <p:sldId id="708" r:id="rId28"/>
    <p:sldId id="524" r:id="rId29"/>
    <p:sldId id="710" r:id="rId30"/>
    <p:sldId id="711" r:id="rId31"/>
    <p:sldId id="713" r:id="rId32"/>
    <p:sldId id="712" r:id="rId33"/>
    <p:sldId id="721" r:id="rId34"/>
    <p:sldId id="722" r:id="rId35"/>
    <p:sldId id="723" r:id="rId36"/>
    <p:sldId id="457" r:id="rId37"/>
    <p:sldId id="459" r:id="rId38"/>
    <p:sldId id="567" r:id="rId39"/>
    <p:sldId id="717" r:id="rId40"/>
    <p:sldId id="714" r:id="rId41"/>
    <p:sldId id="715" r:id="rId42"/>
    <p:sldId id="716" r:id="rId43"/>
    <p:sldId id="718" r:id="rId44"/>
    <p:sldId id="719" r:id="rId45"/>
    <p:sldId id="694" r:id="rId46"/>
    <p:sldId id="264" r:id="rId47"/>
    <p:sldId id="260" r:id="rId48"/>
    <p:sldId id="724" r:id="rId49"/>
    <p:sldId id="725" r:id="rId50"/>
    <p:sldId id="726" r:id="rId51"/>
    <p:sldId id="727" r:id="rId52"/>
    <p:sldId id="728" r:id="rId53"/>
  </p:sldIdLst>
  <p:sldSz cx="12192000" cy="6858000"/>
  <p:notesSz cx="6858000" cy="952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39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4660"/>
  </p:normalViewPr>
  <p:slideViewPr>
    <p:cSldViewPr snapToGrid="0" showGuides="1">
      <p:cViewPr varScale="1">
        <p:scale>
          <a:sx n="82" d="100"/>
          <a:sy n="82" d="100"/>
        </p:scale>
        <p:origin x="749" y="77"/>
      </p:cViewPr>
      <p:guideLst>
        <p:guide orient="horz" pos="482"/>
        <p:guide pos="393"/>
      </p:guideLst>
    </p:cSldViewPr>
  </p:slideViewPr>
  <p:notesTextViewPr>
    <p:cViewPr>
      <p:scale>
        <a:sx n="1" d="1"/>
        <a:sy n="1" d="1"/>
      </p:scale>
      <p:origin x="0" y="0"/>
    </p:cViewPr>
  </p:notesTextViewPr>
  <p:sorterViewPr>
    <p:cViewPr>
      <p:scale>
        <a:sx n="100" d="100"/>
        <a:sy n="100" d="100"/>
      </p:scale>
      <p:origin x="0" y="-417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790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77904"/>
          </a:xfrm>
          <a:prstGeom prst="rect">
            <a:avLst/>
          </a:prstGeom>
        </p:spPr>
        <p:txBody>
          <a:bodyPr vert="horz" lIns="91440" tIns="45720" rIns="91440" bIns="45720" rtlCol="0"/>
          <a:lstStyle>
            <a:lvl1pPr algn="r">
              <a:defRPr sz="1200"/>
            </a:lvl1pPr>
          </a:lstStyle>
          <a:p>
            <a:fld id="{E76491D1-D585-42AB-8229-C9EA3A9AF138}" type="datetimeFigureOut">
              <a:rPr lang="en-GB" smtClean="0"/>
              <a:t>26/05/2023</a:t>
            </a:fld>
            <a:endParaRPr lang="en-GB" dirty="0"/>
          </a:p>
        </p:txBody>
      </p:sp>
      <p:sp>
        <p:nvSpPr>
          <p:cNvPr id="4" name="Slide Image Placeholder 3"/>
          <p:cNvSpPr>
            <a:spLocks noGrp="1" noRot="1" noChangeAspect="1"/>
          </p:cNvSpPr>
          <p:nvPr>
            <p:ph type="sldImg" idx="2"/>
          </p:nvPr>
        </p:nvSpPr>
        <p:spPr>
          <a:xfrm>
            <a:off x="571500" y="1190625"/>
            <a:ext cx="5715000" cy="321468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583906"/>
            <a:ext cx="5486400" cy="375046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047097"/>
            <a:ext cx="2971800" cy="47790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047097"/>
            <a:ext cx="2971800" cy="477903"/>
          </a:xfrm>
          <a:prstGeom prst="rect">
            <a:avLst/>
          </a:prstGeom>
        </p:spPr>
        <p:txBody>
          <a:bodyPr vert="horz" lIns="91440" tIns="45720" rIns="91440" bIns="45720" rtlCol="0" anchor="b"/>
          <a:lstStyle>
            <a:lvl1pPr algn="r">
              <a:defRPr sz="1200"/>
            </a:lvl1pPr>
          </a:lstStyle>
          <a:p>
            <a:fld id="{669777C4-0A30-45A6-B9DB-4AE99F073A5A}" type="slidenum">
              <a:rPr lang="en-GB" smtClean="0"/>
              <a:t>‹#›</a:t>
            </a:fld>
            <a:endParaRPr lang="en-GB" dirty="0"/>
          </a:p>
        </p:txBody>
      </p:sp>
    </p:spTree>
    <p:extLst>
      <p:ext uri="{BB962C8B-B14F-4D97-AF65-F5344CB8AC3E}">
        <p14:creationId xmlns:p14="http://schemas.microsoft.com/office/powerpoint/2010/main" val="2500986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5AFF-924F-4C35-B8A2-1F403AED6F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1B267B-69B5-485E-91E7-593A27BCC0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4B20A9-2D6C-4A88-81B5-FC38476BCED5}"/>
              </a:ext>
            </a:extLst>
          </p:cNvPr>
          <p:cNvSpPr>
            <a:spLocks noGrp="1"/>
          </p:cNvSpPr>
          <p:nvPr>
            <p:ph type="dt" sz="half" idx="10"/>
          </p:nvPr>
        </p:nvSpPr>
        <p:spPr/>
        <p:txBody>
          <a:bodyPr/>
          <a:lstStyle/>
          <a:p>
            <a:fld id="{846DBCC2-59FD-4BF3-9C2B-954DC5EBBDD9}" type="datetime1">
              <a:rPr lang="en-GB" smtClean="0"/>
              <a:t>26/05/2023</a:t>
            </a:fld>
            <a:endParaRPr lang="en-GB" dirty="0"/>
          </a:p>
        </p:txBody>
      </p:sp>
      <p:sp>
        <p:nvSpPr>
          <p:cNvPr id="5" name="Footer Placeholder 4">
            <a:extLst>
              <a:ext uri="{FF2B5EF4-FFF2-40B4-BE49-F238E27FC236}">
                <a16:creationId xmlns:a16="http://schemas.microsoft.com/office/drawing/2014/main" id="{71EE84F3-24AC-461D-BA50-D17E9E9A4D29}"/>
              </a:ext>
            </a:extLst>
          </p:cNvPr>
          <p:cNvSpPr>
            <a:spLocks noGrp="1"/>
          </p:cNvSpPr>
          <p:nvPr>
            <p:ph type="ftr" sz="quarter" idx="11"/>
          </p:nvPr>
        </p:nvSpPr>
        <p:spPr/>
        <p:txBody>
          <a:bodyPr/>
          <a:lstStyle/>
          <a:p>
            <a:r>
              <a:rPr lang="en-US" dirty="0"/>
              <a:t>“PDA Profile of ASD” &amp; “Profound Autism”.</a:t>
            </a:r>
            <a:endParaRPr lang="en-GB" dirty="0"/>
          </a:p>
        </p:txBody>
      </p:sp>
      <p:sp>
        <p:nvSpPr>
          <p:cNvPr id="6" name="Slide Number Placeholder 5">
            <a:extLst>
              <a:ext uri="{FF2B5EF4-FFF2-40B4-BE49-F238E27FC236}">
                <a16:creationId xmlns:a16="http://schemas.microsoft.com/office/drawing/2014/main" id="{2B5C7605-BA6F-46AD-A569-4306D7D33EE4}"/>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402062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65B37-BF2B-4C52-BA06-FA6D736FCF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BF966E-5B38-4FC7-BACA-77DDBBBB76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37DA0E-5692-4B4E-A0D1-DD108C4652F5}"/>
              </a:ext>
            </a:extLst>
          </p:cNvPr>
          <p:cNvSpPr>
            <a:spLocks noGrp="1"/>
          </p:cNvSpPr>
          <p:nvPr>
            <p:ph type="dt" sz="half" idx="10"/>
          </p:nvPr>
        </p:nvSpPr>
        <p:spPr/>
        <p:txBody>
          <a:bodyPr/>
          <a:lstStyle/>
          <a:p>
            <a:fld id="{31F695AA-6EA1-4E8B-BB88-5A825893149E}" type="datetime1">
              <a:rPr lang="en-GB" smtClean="0"/>
              <a:t>26/05/2023</a:t>
            </a:fld>
            <a:endParaRPr lang="en-GB" dirty="0"/>
          </a:p>
        </p:txBody>
      </p:sp>
      <p:sp>
        <p:nvSpPr>
          <p:cNvPr id="5" name="Footer Placeholder 4">
            <a:extLst>
              <a:ext uri="{FF2B5EF4-FFF2-40B4-BE49-F238E27FC236}">
                <a16:creationId xmlns:a16="http://schemas.microsoft.com/office/drawing/2014/main" id="{9138CE9F-4A95-4D01-AA37-F0EA15EA3CA6}"/>
              </a:ext>
            </a:extLst>
          </p:cNvPr>
          <p:cNvSpPr>
            <a:spLocks noGrp="1"/>
          </p:cNvSpPr>
          <p:nvPr>
            <p:ph type="ftr" sz="quarter" idx="11"/>
          </p:nvPr>
        </p:nvSpPr>
        <p:spPr/>
        <p:txBody>
          <a:bodyPr/>
          <a:lstStyle/>
          <a:p>
            <a:r>
              <a:rPr lang="en-US" dirty="0"/>
              <a:t>“PDA Profile of ASD” &amp; “Profound Autism”.</a:t>
            </a:r>
            <a:endParaRPr lang="en-GB" dirty="0"/>
          </a:p>
        </p:txBody>
      </p:sp>
      <p:sp>
        <p:nvSpPr>
          <p:cNvPr id="6" name="Slide Number Placeholder 5">
            <a:extLst>
              <a:ext uri="{FF2B5EF4-FFF2-40B4-BE49-F238E27FC236}">
                <a16:creationId xmlns:a16="http://schemas.microsoft.com/office/drawing/2014/main" id="{EECFE1BE-A55D-44F8-B930-B449BD1E8BD9}"/>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374088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7313EC-701D-4EA9-A25F-5AAF3E046E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223066-AAC7-45BF-87E6-1A09A73B72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F0CCA5-FA70-4979-A7F5-358FBEA60AAB}"/>
              </a:ext>
            </a:extLst>
          </p:cNvPr>
          <p:cNvSpPr>
            <a:spLocks noGrp="1"/>
          </p:cNvSpPr>
          <p:nvPr>
            <p:ph type="dt" sz="half" idx="10"/>
          </p:nvPr>
        </p:nvSpPr>
        <p:spPr/>
        <p:txBody>
          <a:bodyPr/>
          <a:lstStyle/>
          <a:p>
            <a:fld id="{B1481D27-EE7D-4A58-A8DF-6B5119258E32}" type="datetime1">
              <a:rPr lang="en-GB" smtClean="0"/>
              <a:t>26/05/2023</a:t>
            </a:fld>
            <a:endParaRPr lang="en-GB" dirty="0"/>
          </a:p>
        </p:txBody>
      </p:sp>
      <p:sp>
        <p:nvSpPr>
          <p:cNvPr id="5" name="Footer Placeholder 4">
            <a:extLst>
              <a:ext uri="{FF2B5EF4-FFF2-40B4-BE49-F238E27FC236}">
                <a16:creationId xmlns:a16="http://schemas.microsoft.com/office/drawing/2014/main" id="{3F41813F-D19E-45B2-99F9-BFCA69E7CB47}"/>
              </a:ext>
            </a:extLst>
          </p:cNvPr>
          <p:cNvSpPr>
            <a:spLocks noGrp="1"/>
          </p:cNvSpPr>
          <p:nvPr>
            <p:ph type="ftr" sz="quarter" idx="11"/>
          </p:nvPr>
        </p:nvSpPr>
        <p:spPr/>
        <p:txBody>
          <a:bodyPr/>
          <a:lstStyle/>
          <a:p>
            <a:r>
              <a:rPr lang="en-US" dirty="0"/>
              <a:t>“PDA Profile of ASD” &amp; “Profound Autism”.</a:t>
            </a:r>
            <a:endParaRPr lang="en-GB" dirty="0"/>
          </a:p>
        </p:txBody>
      </p:sp>
      <p:sp>
        <p:nvSpPr>
          <p:cNvPr id="6" name="Slide Number Placeholder 5">
            <a:extLst>
              <a:ext uri="{FF2B5EF4-FFF2-40B4-BE49-F238E27FC236}">
                <a16:creationId xmlns:a16="http://schemas.microsoft.com/office/drawing/2014/main" id="{725E6349-5B8F-4C92-B9B3-044ECD907F20}"/>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1487680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39FF3A2-5D06-4175-BE8C-AB008A8BF9F5}"/>
              </a:ext>
            </a:extLst>
          </p:cNvPr>
          <p:cNvSpPr>
            <a:spLocks noGrp="1"/>
          </p:cNvSpPr>
          <p:nvPr>
            <p:ph type="dt" sz="half" idx="10"/>
          </p:nvPr>
        </p:nvSpPr>
        <p:spPr/>
        <p:txBody>
          <a:bodyPr/>
          <a:lstStyle/>
          <a:p>
            <a:fld id="{3BBE0433-321C-49EB-B273-864784AE2722}" type="datetime1">
              <a:rPr lang="en-GB" smtClean="0"/>
              <a:t>26/05/2023</a:t>
            </a:fld>
            <a:endParaRPr lang="en-GB" dirty="0"/>
          </a:p>
        </p:txBody>
      </p:sp>
      <p:sp>
        <p:nvSpPr>
          <p:cNvPr id="5" name="Footer Placeholder 4">
            <a:extLst>
              <a:ext uri="{FF2B5EF4-FFF2-40B4-BE49-F238E27FC236}">
                <a16:creationId xmlns:a16="http://schemas.microsoft.com/office/drawing/2014/main" id="{6765D7A0-6423-45F6-98DA-54105FCCBE46}"/>
              </a:ext>
            </a:extLst>
          </p:cNvPr>
          <p:cNvSpPr>
            <a:spLocks noGrp="1"/>
          </p:cNvSpPr>
          <p:nvPr>
            <p:ph type="ftr" sz="quarter" idx="11"/>
          </p:nvPr>
        </p:nvSpPr>
        <p:spPr/>
        <p:txBody>
          <a:bodyPr/>
          <a:lstStyle>
            <a:lvl1pPr>
              <a:defRPr sz="1100">
                <a:solidFill>
                  <a:srgbClr val="C00000"/>
                </a:solidFill>
                <a:latin typeface="Trebuchet MS" panose="020B0603020202020204" pitchFamily="34" charset="0"/>
              </a:defRPr>
            </a:lvl1pPr>
          </a:lstStyle>
          <a:p>
            <a:r>
              <a:rPr lang="en-US" dirty="0"/>
              <a:t>“PDA Profile of ASD” &amp; “Profound Autism”.</a:t>
            </a:r>
            <a:endParaRPr lang="en-GB" dirty="0"/>
          </a:p>
        </p:txBody>
      </p:sp>
      <p:sp>
        <p:nvSpPr>
          <p:cNvPr id="6" name="Slide Number Placeholder 5">
            <a:extLst>
              <a:ext uri="{FF2B5EF4-FFF2-40B4-BE49-F238E27FC236}">
                <a16:creationId xmlns:a16="http://schemas.microsoft.com/office/drawing/2014/main" id="{7D8635D3-0EB1-4F36-9AC2-4DE625F6ED9C}"/>
              </a:ext>
            </a:extLst>
          </p:cNvPr>
          <p:cNvSpPr>
            <a:spLocks noGrp="1"/>
          </p:cNvSpPr>
          <p:nvPr>
            <p:ph type="sldNum" sz="quarter" idx="12"/>
          </p:nvPr>
        </p:nvSpPr>
        <p:spPr/>
        <p:txBody>
          <a:bodyPr/>
          <a:lstStyle>
            <a:lvl1pPr>
              <a:defRPr sz="1100">
                <a:solidFill>
                  <a:srgbClr val="C00000"/>
                </a:solidFill>
                <a:latin typeface="Trebuchet MS" panose="020B0603020202020204" pitchFamily="34" charset="0"/>
              </a:defRPr>
            </a:lvl1pPr>
          </a:lstStyle>
          <a:p>
            <a:fld id="{D3344BA4-4677-4BD1-9EE6-117499FF2004}" type="slidenum">
              <a:rPr lang="en-GB" smtClean="0"/>
              <a:pPr/>
              <a:t>‹#›</a:t>
            </a:fld>
            <a:endParaRPr lang="en-GB" dirty="0"/>
          </a:p>
        </p:txBody>
      </p:sp>
      <p:pic>
        <p:nvPicPr>
          <p:cNvPr id="7" name="Picture 6" descr="Text, logo&#10;&#10;Description automatically generated">
            <a:extLst>
              <a:ext uri="{FF2B5EF4-FFF2-40B4-BE49-F238E27FC236}">
                <a16:creationId xmlns:a16="http://schemas.microsoft.com/office/drawing/2014/main" id="{D4835E99-C2F5-4A3F-AE7E-504FF16032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297" y="6356289"/>
            <a:ext cx="3015777" cy="468953"/>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52C0282E-E5C8-4C46-B131-21366861ACE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78573" y="6325247"/>
            <a:ext cx="1148520" cy="531036"/>
          </a:xfrm>
          <a:prstGeom prst="rect">
            <a:avLst/>
          </a:prstGeom>
        </p:spPr>
      </p:pic>
    </p:spTree>
    <p:extLst>
      <p:ext uri="{BB962C8B-B14F-4D97-AF65-F5344CB8AC3E}">
        <p14:creationId xmlns:p14="http://schemas.microsoft.com/office/powerpoint/2010/main" val="334609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2195B-D598-4EF8-9314-FDE34A285F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78B03A-5CE5-4649-8341-D3CC3F79C8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3BFE2F-3F0C-4997-A9F9-561F12A15E7D}"/>
              </a:ext>
            </a:extLst>
          </p:cNvPr>
          <p:cNvSpPr>
            <a:spLocks noGrp="1"/>
          </p:cNvSpPr>
          <p:nvPr>
            <p:ph type="dt" sz="half" idx="10"/>
          </p:nvPr>
        </p:nvSpPr>
        <p:spPr/>
        <p:txBody>
          <a:bodyPr/>
          <a:lstStyle/>
          <a:p>
            <a:fld id="{156B7FFF-8F9A-4B48-A0E6-EE0B810E84FD}" type="datetime1">
              <a:rPr lang="en-GB" smtClean="0"/>
              <a:t>26/05/2023</a:t>
            </a:fld>
            <a:endParaRPr lang="en-GB" dirty="0"/>
          </a:p>
        </p:txBody>
      </p:sp>
      <p:sp>
        <p:nvSpPr>
          <p:cNvPr id="5" name="Footer Placeholder 4">
            <a:extLst>
              <a:ext uri="{FF2B5EF4-FFF2-40B4-BE49-F238E27FC236}">
                <a16:creationId xmlns:a16="http://schemas.microsoft.com/office/drawing/2014/main" id="{6C23AC34-EF8A-413A-B000-0E9F83B6834B}"/>
              </a:ext>
            </a:extLst>
          </p:cNvPr>
          <p:cNvSpPr>
            <a:spLocks noGrp="1"/>
          </p:cNvSpPr>
          <p:nvPr>
            <p:ph type="ftr" sz="quarter" idx="11"/>
          </p:nvPr>
        </p:nvSpPr>
        <p:spPr/>
        <p:txBody>
          <a:bodyPr/>
          <a:lstStyle/>
          <a:p>
            <a:r>
              <a:rPr lang="en-US" dirty="0"/>
              <a:t>“PDA Profile of ASD” &amp; “Profound Autism”.</a:t>
            </a:r>
            <a:endParaRPr lang="en-GB" dirty="0"/>
          </a:p>
        </p:txBody>
      </p:sp>
      <p:sp>
        <p:nvSpPr>
          <p:cNvPr id="6" name="Slide Number Placeholder 5">
            <a:extLst>
              <a:ext uri="{FF2B5EF4-FFF2-40B4-BE49-F238E27FC236}">
                <a16:creationId xmlns:a16="http://schemas.microsoft.com/office/drawing/2014/main" id="{284CF76B-9729-40CB-864E-F500603563FD}"/>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198816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B734-5982-4236-AC15-2B8F54C43D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426420C-9A48-4158-A518-40F0BB36EE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9F5189-D4ED-4069-9B0A-B7A67D6584EE}"/>
              </a:ext>
            </a:extLst>
          </p:cNvPr>
          <p:cNvSpPr>
            <a:spLocks noGrp="1"/>
          </p:cNvSpPr>
          <p:nvPr>
            <p:ph type="dt" sz="half" idx="10"/>
          </p:nvPr>
        </p:nvSpPr>
        <p:spPr/>
        <p:txBody>
          <a:bodyPr/>
          <a:lstStyle/>
          <a:p>
            <a:fld id="{ACD34681-F237-4405-B8CF-7C1B3BCB0CB0}" type="datetime1">
              <a:rPr lang="en-GB" smtClean="0"/>
              <a:t>26/05/2023</a:t>
            </a:fld>
            <a:endParaRPr lang="en-GB" dirty="0"/>
          </a:p>
        </p:txBody>
      </p:sp>
      <p:sp>
        <p:nvSpPr>
          <p:cNvPr id="5" name="Footer Placeholder 4">
            <a:extLst>
              <a:ext uri="{FF2B5EF4-FFF2-40B4-BE49-F238E27FC236}">
                <a16:creationId xmlns:a16="http://schemas.microsoft.com/office/drawing/2014/main" id="{D9A09500-2CB2-4318-813A-D495BD535042}"/>
              </a:ext>
            </a:extLst>
          </p:cNvPr>
          <p:cNvSpPr>
            <a:spLocks noGrp="1"/>
          </p:cNvSpPr>
          <p:nvPr>
            <p:ph type="ftr" sz="quarter" idx="11"/>
          </p:nvPr>
        </p:nvSpPr>
        <p:spPr/>
        <p:txBody>
          <a:bodyPr/>
          <a:lstStyle/>
          <a:p>
            <a:r>
              <a:rPr lang="en-US" dirty="0"/>
              <a:t>“PDA Profile of ASD” &amp; “Profound Autism”.</a:t>
            </a:r>
            <a:endParaRPr lang="en-GB" dirty="0"/>
          </a:p>
        </p:txBody>
      </p:sp>
      <p:sp>
        <p:nvSpPr>
          <p:cNvPr id="6" name="Slide Number Placeholder 5">
            <a:extLst>
              <a:ext uri="{FF2B5EF4-FFF2-40B4-BE49-F238E27FC236}">
                <a16:creationId xmlns:a16="http://schemas.microsoft.com/office/drawing/2014/main" id="{8A95E154-D7C0-4AEC-8B25-C3F302AE8441}"/>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1143787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20F0A-74D3-4CAF-BB91-47E869165C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639209-269D-4188-A2EC-80966953C5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928D38-3653-4BDF-BBA4-2B22A62048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1AD17CD-A7C6-4142-8146-04E7D952A27B}"/>
              </a:ext>
            </a:extLst>
          </p:cNvPr>
          <p:cNvSpPr>
            <a:spLocks noGrp="1"/>
          </p:cNvSpPr>
          <p:nvPr>
            <p:ph type="dt" sz="half" idx="10"/>
          </p:nvPr>
        </p:nvSpPr>
        <p:spPr/>
        <p:txBody>
          <a:bodyPr/>
          <a:lstStyle/>
          <a:p>
            <a:fld id="{98DD636E-D277-471C-BBB6-F4886C82ECA2}" type="datetime1">
              <a:rPr lang="en-GB" smtClean="0"/>
              <a:t>26/05/2023</a:t>
            </a:fld>
            <a:endParaRPr lang="en-GB" dirty="0"/>
          </a:p>
        </p:txBody>
      </p:sp>
      <p:sp>
        <p:nvSpPr>
          <p:cNvPr id="6" name="Footer Placeholder 5">
            <a:extLst>
              <a:ext uri="{FF2B5EF4-FFF2-40B4-BE49-F238E27FC236}">
                <a16:creationId xmlns:a16="http://schemas.microsoft.com/office/drawing/2014/main" id="{80C3A0E4-751C-4E13-802A-F41507CFAA85}"/>
              </a:ext>
            </a:extLst>
          </p:cNvPr>
          <p:cNvSpPr>
            <a:spLocks noGrp="1"/>
          </p:cNvSpPr>
          <p:nvPr>
            <p:ph type="ftr" sz="quarter" idx="11"/>
          </p:nvPr>
        </p:nvSpPr>
        <p:spPr/>
        <p:txBody>
          <a:bodyPr/>
          <a:lstStyle/>
          <a:p>
            <a:r>
              <a:rPr lang="en-US" dirty="0"/>
              <a:t>“PDA Profile of ASD” &amp; “Profound Autism”.</a:t>
            </a:r>
            <a:endParaRPr lang="en-GB" dirty="0"/>
          </a:p>
        </p:txBody>
      </p:sp>
      <p:sp>
        <p:nvSpPr>
          <p:cNvPr id="7" name="Slide Number Placeholder 6">
            <a:extLst>
              <a:ext uri="{FF2B5EF4-FFF2-40B4-BE49-F238E27FC236}">
                <a16:creationId xmlns:a16="http://schemas.microsoft.com/office/drawing/2014/main" id="{E6DBC652-8A9C-4718-9598-FC0585070B4A}"/>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388550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91354-C886-4322-BCBB-D80F1109C2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972618-9954-4997-B6D7-FFE7C3FDAC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21EBDD-30C1-447C-9376-19578C3213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7DEF4C6-27F3-4438-908A-474170E7C0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F36C77-2F4B-465F-99D3-102A2B724D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88A72E-1026-4C19-A1FC-E0BD3DACBCB2}"/>
              </a:ext>
            </a:extLst>
          </p:cNvPr>
          <p:cNvSpPr>
            <a:spLocks noGrp="1"/>
          </p:cNvSpPr>
          <p:nvPr>
            <p:ph type="dt" sz="half" idx="10"/>
          </p:nvPr>
        </p:nvSpPr>
        <p:spPr/>
        <p:txBody>
          <a:bodyPr/>
          <a:lstStyle/>
          <a:p>
            <a:fld id="{5DF93B5C-D5D5-4DD1-AACB-3A41D7F93EAC}" type="datetime1">
              <a:rPr lang="en-GB" smtClean="0"/>
              <a:t>26/05/2023</a:t>
            </a:fld>
            <a:endParaRPr lang="en-GB" dirty="0"/>
          </a:p>
        </p:txBody>
      </p:sp>
      <p:sp>
        <p:nvSpPr>
          <p:cNvPr id="8" name="Footer Placeholder 7">
            <a:extLst>
              <a:ext uri="{FF2B5EF4-FFF2-40B4-BE49-F238E27FC236}">
                <a16:creationId xmlns:a16="http://schemas.microsoft.com/office/drawing/2014/main" id="{307FAC58-4E8B-471C-9EAF-132C13F2E444}"/>
              </a:ext>
            </a:extLst>
          </p:cNvPr>
          <p:cNvSpPr>
            <a:spLocks noGrp="1"/>
          </p:cNvSpPr>
          <p:nvPr>
            <p:ph type="ftr" sz="quarter" idx="11"/>
          </p:nvPr>
        </p:nvSpPr>
        <p:spPr/>
        <p:txBody>
          <a:bodyPr/>
          <a:lstStyle/>
          <a:p>
            <a:r>
              <a:rPr lang="en-US" dirty="0"/>
              <a:t>“PDA Profile of ASD” &amp; “Profound Autism”.</a:t>
            </a:r>
            <a:endParaRPr lang="en-GB" dirty="0"/>
          </a:p>
        </p:txBody>
      </p:sp>
      <p:sp>
        <p:nvSpPr>
          <p:cNvPr id="9" name="Slide Number Placeholder 8">
            <a:extLst>
              <a:ext uri="{FF2B5EF4-FFF2-40B4-BE49-F238E27FC236}">
                <a16:creationId xmlns:a16="http://schemas.microsoft.com/office/drawing/2014/main" id="{659E9D91-F679-48A5-AC36-E41846E63951}"/>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2652531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D3A-7120-44EE-B4F6-6FE4DDC3C8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F1F5F9-683A-41BE-A728-5BA0A3FD8A90}"/>
              </a:ext>
            </a:extLst>
          </p:cNvPr>
          <p:cNvSpPr>
            <a:spLocks noGrp="1"/>
          </p:cNvSpPr>
          <p:nvPr>
            <p:ph type="dt" sz="half" idx="10"/>
          </p:nvPr>
        </p:nvSpPr>
        <p:spPr/>
        <p:txBody>
          <a:bodyPr/>
          <a:lstStyle/>
          <a:p>
            <a:fld id="{B7ADB36C-914E-4528-86F7-7EF081CB568C}" type="datetime1">
              <a:rPr lang="en-GB" smtClean="0"/>
              <a:t>26/05/2023</a:t>
            </a:fld>
            <a:endParaRPr lang="en-GB" dirty="0"/>
          </a:p>
        </p:txBody>
      </p:sp>
      <p:sp>
        <p:nvSpPr>
          <p:cNvPr id="4" name="Footer Placeholder 3">
            <a:extLst>
              <a:ext uri="{FF2B5EF4-FFF2-40B4-BE49-F238E27FC236}">
                <a16:creationId xmlns:a16="http://schemas.microsoft.com/office/drawing/2014/main" id="{3FD7DC4B-4F55-48A7-BE79-6A5C48AA4CAC}"/>
              </a:ext>
            </a:extLst>
          </p:cNvPr>
          <p:cNvSpPr>
            <a:spLocks noGrp="1"/>
          </p:cNvSpPr>
          <p:nvPr>
            <p:ph type="ftr" sz="quarter" idx="11"/>
          </p:nvPr>
        </p:nvSpPr>
        <p:spPr/>
        <p:txBody>
          <a:bodyPr/>
          <a:lstStyle/>
          <a:p>
            <a:r>
              <a:rPr lang="en-US" dirty="0"/>
              <a:t>“PDA Profile of ASD” &amp; “Profound Autism”.</a:t>
            </a:r>
            <a:endParaRPr lang="en-GB" dirty="0"/>
          </a:p>
        </p:txBody>
      </p:sp>
      <p:sp>
        <p:nvSpPr>
          <p:cNvPr id="5" name="Slide Number Placeholder 4">
            <a:extLst>
              <a:ext uri="{FF2B5EF4-FFF2-40B4-BE49-F238E27FC236}">
                <a16:creationId xmlns:a16="http://schemas.microsoft.com/office/drawing/2014/main" id="{9C7B0E55-10C5-450C-AB38-DB0D503409B2}"/>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295188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lumMod val="95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D98589-D9C6-419E-AAEF-7878CCE26E7D}"/>
              </a:ext>
            </a:extLst>
          </p:cNvPr>
          <p:cNvSpPr>
            <a:spLocks noGrp="1"/>
          </p:cNvSpPr>
          <p:nvPr>
            <p:ph type="dt" sz="half" idx="10"/>
          </p:nvPr>
        </p:nvSpPr>
        <p:spPr/>
        <p:txBody>
          <a:bodyPr/>
          <a:lstStyle/>
          <a:p>
            <a:fld id="{6AC6FB4A-6FAE-4868-87EA-2B13864D7E86}" type="datetime1">
              <a:rPr lang="en-GB" smtClean="0"/>
              <a:t>26/05/2023</a:t>
            </a:fld>
            <a:endParaRPr lang="en-GB" dirty="0"/>
          </a:p>
        </p:txBody>
      </p:sp>
      <p:sp>
        <p:nvSpPr>
          <p:cNvPr id="3" name="Footer Placeholder 2">
            <a:extLst>
              <a:ext uri="{FF2B5EF4-FFF2-40B4-BE49-F238E27FC236}">
                <a16:creationId xmlns:a16="http://schemas.microsoft.com/office/drawing/2014/main" id="{464BC610-9660-4458-AB1B-DC8EAB31B39A}"/>
              </a:ext>
            </a:extLst>
          </p:cNvPr>
          <p:cNvSpPr>
            <a:spLocks noGrp="1"/>
          </p:cNvSpPr>
          <p:nvPr>
            <p:ph type="ftr" sz="quarter" idx="11"/>
          </p:nvPr>
        </p:nvSpPr>
        <p:spPr/>
        <p:txBody>
          <a:bodyPr/>
          <a:lstStyle>
            <a:lvl1pPr>
              <a:defRPr sz="1100">
                <a:solidFill>
                  <a:srgbClr val="C00000"/>
                </a:solidFill>
                <a:latin typeface="Trebuchet MS" panose="020B0603020202020204" pitchFamily="34" charset="0"/>
              </a:defRPr>
            </a:lvl1pPr>
          </a:lstStyle>
          <a:p>
            <a:r>
              <a:rPr lang="en-US" dirty="0"/>
              <a:t>“PDA Profile of ASD” &amp; “Profound Autism”.</a:t>
            </a:r>
            <a:endParaRPr lang="en-GB" dirty="0"/>
          </a:p>
        </p:txBody>
      </p:sp>
      <p:sp>
        <p:nvSpPr>
          <p:cNvPr id="4" name="Slide Number Placeholder 3">
            <a:extLst>
              <a:ext uri="{FF2B5EF4-FFF2-40B4-BE49-F238E27FC236}">
                <a16:creationId xmlns:a16="http://schemas.microsoft.com/office/drawing/2014/main" id="{2D6422C6-3E91-45B1-98A3-1183F778AA18}"/>
              </a:ext>
            </a:extLst>
          </p:cNvPr>
          <p:cNvSpPr>
            <a:spLocks noGrp="1"/>
          </p:cNvSpPr>
          <p:nvPr>
            <p:ph type="sldNum" sz="quarter" idx="12"/>
          </p:nvPr>
        </p:nvSpPr>
        <p:spPr/>
        <p:txBody>
          <a:bodyPr/>
          <a:lstStyle>
            <a:lvl1pPr>
              <a:defRPr sz="1100">
                <a:solidFill>
                  <a:srgbClr val="C00000"/>
                </a:solidFill>
                <a:latin typeface="Trebuchet MS" panose="020B0603020202020204" pitchFamily="34" charset="0"/>
              </a:defRPr>
            </a:lvl1pPr>
          </a:lstStyle>
          <a:p>
            <a:fld id="{8D88584D-8F1A-46B4-838D-EE417A13F475}" type="slidenum">
              <a:rPr lang="en-GB" smtClean="0"/>
              <a:pPr/>
              <a:t>‹#›</a:t>
            </a:fld>
            <a:endParaRPr lang="en-GB" dirty="0"/>
          </a:p>
        </p:txBody>
      </p:sp>
      <p:pic>
        <p:nvPicPr>
          <p:cNvPr id="5" name="Picture 4" descr="Text, logo&#10;&#10;Description automatically generated">
            <a:extLst>
              <a:ext uri="{FF2B5EF4-FFF2-40B4-BE49-F238E27FC236}">
                <a16:creationId xmlns:a16="http://schemas.microsoft.com/office/drawing/2014/main" id="{B95187B2-39BB-4AE6-B723-230BCDBAEA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7297" y="6356289"/>
            <a:ext cx="3015777" cy="468953"/>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824FCC49-0582-4C77-9FA3-9419082F16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78573" y="6325247"/>
            <a:ext cx="1148520" cy="531036"/>
          </a:xfrm>
          <a:prstGeom prst="rect">
            <a:avLst/>
          </a:prstGeom>
        </p:spPr>
      </p:pic>
    </p:spTree>
    <p:extLst>
      <p:ext uri="{BB962C8B-B14F-4D97-AF65-F5344CB8AC3E}">
        <p14:creationId xmlns:p14="http://schemas.microsoft.com/office/powerpoint/2010/main" val="65660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9DBE-CAC2-41A1-AA47-AECB038B7D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87E1CAC-FCEE-4CBD-BFD9-0AE0C5E4A1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305D519-F479-4420-9821-D92790DF7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946385-E33B-4E2A-A4FA-32E188435FF3}"/>
              </a:ext>
            </a:extLst>
          </p:cNvPr>
          <p:cNvSpPr>
            <a:spLocks noGrp="1"/>
          </p:cNvSpPr>
          <p:nvPr>
            <p:ph type="dt" sz="half" idx="10"/>
          </p:nvPr>
        </p:nvSpPr>
        <p:spPr/>
        <p:txBody>
          <a:bodyPr/>
          <a:lstStyle/>
          <a:p>
            <a:fld id="{10E42BF7-8919-4EAE-8EE3-8BEC8765C97B}" type="datetime1">
              <a:rPr lang="en-GB" smtClean="0"/>
              <a:t>26/05/2023</a:t>
            </a:fld>
            <a:endParaRPr lang="en-GB" dirty="0"/>
          </a:p>
        </p:txBody>
      </p:sp>
      <p:sp>
        <p:nvSpPr>
          <p:cNvPr id="6" name="Footer Placeholder 5">
            <a:extLst>
              <a:ext uri="{FF2B5EF4-FFF2-40B4-BE49-F238E27FC236}">
                <a16:creationId xmlns:a16="http://schemas.microsoft.com/office/drawing/2014/main" id="{433C8A47-3D92-4E20-958F-7184D4B68761}"/>
              </a:ext>
            </a:extLst>
          </p:cNvPr>
          <p:cNvSpPr>
            <a:spLocks noGrp="1"/>
          </p:cNvSpPr>
          <p:nvPr>
            <p:ph type="ftr" sz="quarter" idx="11"/>
          </p:nvPr>
        </p:nvSpPr>
        <p:spPr/>
        <p:txBody>
          <a:bodyPr/>
          <a:lstStyle/>
          <a:p>
            <a:r>
              <a:rPr lang="en-US" dirty="0"/>
              <a:t>“PDA Profile of ASD” &amp; “Profound Autism”.</a:t>
            </a:r>
            <a:endParaRPr lang="en-GB" dirty="0"/>
          </a:p>
        </p:txBody>
      </p:sp>
      <p:sp>
        <p:nvSpPr>
          <p:cNvPr id="7" name="Slide Number Placeholder 6">
            <a:extLst>
              <a:ext uri="{FF2B5EF4-FFF2-40B4-BE49-F238E27FC236}">
                <a16:creationId xmlns:a16="http://schemas.microsoft.com/office/drawing/2014/main" id="{28CC7333-ABA7-49F8-93B4-FEA1D89F94DB}"/>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193440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E85E-C3EF-4385-A39E-971798F216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2DB14A-7FCB-4D36-B4D8-E0DD2158C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335300B-34EF-42B5-B3ED-C810A8114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9C0E02-BD34-45D9-8AE9-7D5305CDA555}"/>
              </a:ext>
            </a:extLst>
          </p:cNvPr>
          <p:cNvSpPr>
            <a:spLocks noGrp="1"/>
          </p:cNvSpPr>
          <p:nvPr>
            <p:ph type="dt" sz="half" idx="10"/>
          </p:nvPr>
        </p:nvSpPr>
        <p:spPr/>
        <p:txBody>
          <a:bodyPr/>
          <a:lstStyle/>
          <a:p>
            <a:fld id="{2091F765-45E7-49C0-853E-126D7EE47716}" type="datetime1">
              <a:rPr lang="en-GB" smtClean="0"/>
              <a:t>26/05/2023</a:t>
            </a:fld>
            <a:endParaRPr lang="en-GB" dirty="0"/>
          </a:p>
        </p:txBody>
      </p:sp>
      <p:sp>
        <p:nvSpPr>
          <p:cNvPr id="6" name="Footer Placeholder 5">
            <a:extLst>
              <a:ext uri="{FF2B5EF4-FFF2-40B4-BE49-F238E27FC236}">
                <a16:creationId xmlns:a16="http://schemas.microsoft.com/office/drawing/2014/main" id="{17E2EFA2-E1B2-4613-B7FA-1AA731C2D0D7}"/>
              </a:ext>
            </a:extLst>
          </p:cNvPr>
          <p:cNvSpPr>
            <a:spLocks noGrp="1"/>
          </p:cNvSpPr>
          <p:nvPr>
            <p:ph type="ftr" sz="quarter" idx="11"/>
          </p:nvPr>
        </p:nvSpPr>
        <p:spPr/>
        <p:txBody>
          <a:bodyPr/>
          <a:lstStyle/>
          <a:p>
            <a:r>
              <a:rPr lang="en-US" dirty="0"/>
              <a:t>“PDA Profile of ASD” &amp; “Profound Autism”.</a:t>
            </a:r>
            <a:endParaRPr lang="en-GB" dirty="0"/>
          </a:p>
        </p:txBody>
      </p:sp>
      <p:sp>
        <p:nvSpPr>
          <p:cNvPr id="7" name="Slide Number Placeholder 6">
            <a:extLst>
              <a:ext uri="{FF2B5EF4-FFF2-40B4-BE49-F238E27FC236}">
                <a16:creationId xmlns:a16="http://schemas.microsoft.com/office/drawing/2014/main" id="{D783EFD3-C756-430B-8E77-666150779CDF}"/>
              </a:ext>
            </a:extLst>
          </p:cNvPr>
          <p:cNvSpPr>
            <a:spLocks noGrp="1"/>
          </p:cNvSpPr>
          <p:nvPr>
            <p:ph type="sldNum" sz="quarter" idx="12"/>
          </p:nvPr>
        </p:nvSpPr>
        <p:spPr/>
        <p:txBody>
          <a:bodyPr/>
          <a:lstStyle/>
          <a:p>
            <a:fld id="{8D88584D-8F1A-46B4-838D-EE417A13F475}" type="slidenum">
              <a:rPr lang="en-GB" smtClean="0"/>
              <a:t>‹#›</a:t>
            </a:fld>
            <a:endParaRPr lang="en-GB" dirty="0"/>
          </a:p>
        </p:txBody>
      </p:sp>
    </p:spTree>
    <p:extLst>
      <p:ext uri="{BB962C8B-B14F-4D97-AF65-F5344CB8AC3E}">
        <p14:creationId xmlns:p14="http://schemas.microsoft.com/office/powerpoint/2010/main" val="322376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61F52E-14A5-4767-8D08-50E0C28878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76E135-E92F-4BEE-903E-F7BC277451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3F2FEA-E733-424C-AB7F-AF5D149D38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5AFA8-E2AF-4C44-A375-4F3ECDC4C250}" type="datetime1">
              <a:rPr lang="en-GB" smtClean="0"/>
              <a:t>26/05/2023</a:t>
            </a:fld>
            <a:endParaRPr lang="en-GB" dirty="0"/>
          </a:p>
        </p:txBody>
      </p:sp>
      <p:sp>
        <p:nvSpPr>
          <p:cNvPr id="5" name="Footer Placeholder 4">
            <a:extLst>
              <a:ext uri="{FF2B5EF4-FFF2-40B4-BE49-F238E27FC236}">
                <a16:creationId xmlns:a16="http://schemas.microsoft.com/office/drawing/2014/main" id="{97144D70-AB47-4D74-A785-1A4478FD47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“PDA Profile of ASD” &amp; “Profound Autism”.</a:t>
            </a:r>
            <a:endParaRPr lang="en-GB" dirty="0"/>
          </a:p>
        </p:txBody>
      </p:sp>
      <p:sp>
        <p:nvSpPr>
          <p:cNvPr id="6" name="Slide Number Placeholder 5">
            <a:extLst>
              <a:ext uri="{FF2B5EF4-FFF2-40B4-BE49-F238E27FC236}">
                <a16:creationId xmlns:a16="http://schemas.microsoft.com/office/drawing/2014/main" id="{3F176043-218A-472C-A881-CF7126E317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8584D-8F1A-46B4-838D-EE417A13F475}" type="slidenum">
              <a:rPr lang="en-GB" smtClean="0"/>
              <a:t>‹#›</a:t>
            </a:fld>
            <a:endParaRPr lang="en-GB" dirty="0"/>
          </a:p>
        </p:txBody>
      </p:sp>
    </p:spTree>
    <p:extLst>
      <p:ext uri="{BB962C8B-B14F-4D97-AF65-F5344CB8AC3E}">
        <p14:creationId xmlns:p14="http://schemas.microsoft.com/office/powerpoint/2010/main" val="35733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s://www.researchgate.net/profile/Richard_Woods10" TargetMode="External"/><Relationship Id="rId2" Type="http://schemas.openxmlformats.org/officeDocument/2006/relationships/hyperlink" Target="mailto:richardwoodsautism@gmail.com" TargetMode="Externa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hyperlink" Target="https://www.rcpsych.ac.uk/docs/default-source/improving-care/better-mh-policy/college-reports/college-report-cr228.pdf?sfvrsn=c64e10e3_2" TargetMode="External"/><Relationship Id="rId2" Type="http://schemas.openxmlformats.org/officeDocument/2006/relationships/hyperlink" Target="https://autismsciencefoundation.org/apply-for-a-profound-autism-pilot-grant/#:~:text=Autism%20Science%20Foundation%20will%20award,used%20to%20cover%20tuition%20payments" TargetMode="Externa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hyperlink" Target="https://cms.bps.org.uk/sites/default/files/2022-06/Working%20with%20autism%20-%20best%20practice%20guidelines%20for%20psychologists.pdf" TargetMode="External"/><Relationship Id="rId2" Type="http://schemas.openxmlformats.org/officeDocument/2006/relationships/hyperlink" Target="https://assets.publishing.service.gov.uk/government/uploads/system/uploads/attachment_data/file/422338/autism-guidance.pdf"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hyperlink" Target="https://www.psychologytoday.com/gb/blog/inspectrum/202112/lancet-commission-calls-new-category-profound-autism" TargetMode="External"/><Relationship Id="rId2" Type="http://schemas.openxmlformats.org/officeDocument/2006/relationships/hyperlink" Target="https://doi.org/10.3390/educsci13020106" TargetMode="External"/><Relationship Id="rId1" Type="http://schemas.openxmlformats.org/officeDocument/2006/relationships/slideLayout" Target="../slideLayouts/slideLayout12.xml"/><Relationship Id="rId4" Type="http://schemas.openxmlformats.org/officeDocument/2006/relationships/hyperlink" Target="https://tvgg.be/nl/proefschriften/diagnostische-validiteit-van-het-concept-pathological-demand-avoidance-een-systematische-literatuurreview"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https://www.bps.org.uk/blog/educational-psychologists-concerned-about-government-proposals-will-marginalise-exclude-and" TargetMode="External"/><Relationship Id="rId2" Type="http://schemas.openxmlformats.org/officeDocument/2006/relationships/hyperlink" Target="https://www.nice.org.uk/guidance/cg128/documents/surveillance-review-proposal" TargetMode="External"/><Relationship Id="rId1" Type="http://schemas.openxmlformats.org/officeDocument/2006/relationships/slideLayout" Target="../slideLayouts/slideLayout12.xml"/><Relationship Id="rId4" Type="http://schemas.openxmlformats.org/officeDocument/2006/relationships/hyperlink" Target="https://www.pdasociety.org.uk/resources/helpful-approaches-infographic/"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doi.org/10.53053/HPJN5392" TargetMode="External"/><Relationship Id="rId2" Type="http://schemas.openxmlformats.org/officeDocument/2006/relationships/hyperlink" Target="https://www.pdasociety.org.uk/wp-content/uploads/2023/02/Identifying-Assessing-a-PDA-profile-Practice-Guidance-v1.1.pdf"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hyperlink" Target="https://dsq-sds.org/index.php/dsq/article/view/1063/1222" TargetMode="External"/><Relationship Id="rId2" Type="http://schemas.openxmlformats.org/officeDocument/2006/relationships/hyperlink" Target="https://www.researchgate.net/publication/366205629_Demand_Avoidance_Phenomena_Pathological_Extreme_Demand_Avoidance_What_if_it_is_a_Neurodevelopmental_Disorder"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929653-501D-4FCB-95AA-4F6C3999D034}"/>
              </a:ext>
            </a:extLst>
          </p:cNvPr>
          <p:cNvSpPr>
            <a:spLocks noGrp="1"/>
          </p:cNvSpPr>
          <p:nvPr>
            <p:ph type="ftr" sz="quarter" idx="11"/>
          </p:nvPr>
        </p:nvSpPr>
        <p:spPr>
          <a:xfrm>
            <a:off x="3983114" y="6374044"/>
            <a:ext cx="4225771" cy="365125"/>
          </a:xfrm>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9A18290D-916E-464D-9E7B-0532F3463E7A}"/>
              </a:ext>
            </a:extLst>
          </p:cNvPr>
          <p:cNvSpPr>
            <a:spLocks noGrp="1"/>
          </p:cNvSpPr>
          <p:nvPr>
            <p:ph type="sldNum" sz="quarter" idx="12"/>
          </p:nvPr>
        </p:nvSpPr>
        <p:spPr/>
        <p:txBody>
          <a:bodyPr/>
          <a:lstStyle/>
          <a:p>
            <a:fld id="{FBFFB674-A772-4D56-AC9E-CBE176711D7F}" type="slidenum">
              <a:rPr lang="en-GB" smtClean="0"/>
              <a:pPr/>
              <a:t>1</a:t>
            </a:fld>
            <a:endParaRPr lang="en-GB" dirty="0"/>
          </a:p>
        </p:txBody>
      </p:sp>
      <p:sp>
        <p:nvSpPr>
          <p:cNvPr id="5" name="TextBox 4">
            <a:extLst>
              <a:ext uri="{FF2B5EF4-FFF2-40B4-BE49-F238E27FC236}">
                <a16:creationId xmlns:a16="http://schemas.microsoft.com/office/drawing/2014/main" id="{72B9370B-D918-4661-A468-8C4649FF3559}"/>
              </a:ext>
            </a:extLst>
          </p:cNvPr>
          <p:cNvSpPr txBox="1"/>
          <p:nvPr/>
        </p:nvSpPr>
        <p:spPr>
          <a:xfrm>
            <a:off x="623890" y="1891393"/>
            <a:ext cx="10958512" cy="1077218"/>
          </a:xfrm>
          <a:prstGeom prst="rect">
            <a:avLst/>
          </a:prstGeom>
          <a:noFill/>
        </p:spPr>
        <p:txBody>
          <a:bodyPr wrap="square">
            <a:spAutoFit/>
          </a:bodyPr>
          <a:lstStyle/>
          <a:p>
            <a:r>
              <a:rPr lang="en-US" sz="3200" dirty="0">
                <a:solidFill>
                  <a:schemeClr val="tx1">
                    <a:lumMod val="95000"/>
                    <a:lumOff val="5000"/>
                  </a:schemeClr>
                </a:solidFill>
                <a:latin typeface="Trebuchet MS" panose="020B0603020202020204" pitchFamily="34" charset="0"/>
              </a:rPr>
              <a:t>“</a:t>
            </a:r>
            <a:r>
              <a:rPr lang="en-US" sz="3200" i="1" dirty="0">
                <a:solidFill>
                  <a:schemeClr val="tx1">
                    <a:lumMod val="95000"/>
                    <a:lumOff val="5000"/>
                  </a:schemeClr>
                </a:solidFill>
                <a:latin typeface="Trebuchet MS" panose="020B0603020202020204" pitchFamily="34" charset="0"/>
              </a:rPr>
              <a:t>Pathological Demand-Avoidance” as a “Profile of ASD</a:t>
            </a:r>
            <a:r>
              <a:rPr lang="en-US" sz="3200" dirty="0">
                <a:solidFill>
                  <a:schemeClr val="tx1">
                    <a:lumMod val="95000"/>
                    <a:lumOff val="5000"/>
                  </a:schemeClr>
                </a:solidFill>
                <a:latin typeface="Trebuchet MS" panose="020B0603020202020204" pitchFamily="34" charset="0"/>
              </a:rPr>
              <a:t>” &amp; “</a:t>
            </a:r>
            <a:r>
              <a:rPr lang="en-US" sz="3200" i="1" dirty="0">
                <a:solidFill>
                  <a:schemeClr val="tx1">
                    <a:lumMod val="95000"/>
                    <a:lumOff val="5000"/>
                  </a:schemeClr>
                </a:solidFill>
                <a:latin typeface="Trebuchet MS" panose="020B0603020202020204" pitchFamily="34" charset="0"/>
              </a:rPr>
              <a:t>Profound Autism</a:t>
            </a:r>
            <a:r>
              <a:rPr lang="en-US" sz="3200" dirty="0">
                <a:solidFill>
                  <a:schemeClr val="tx1">
                    <a:lumMod val="95000"/>
                    <a:lumOff val="5000"/>
                  </a:schemeClr>
                </a:solidFill>
                <a:latin typeface="Trebuchet MS" panose="020B0603020202020204" pitchFamily="34" charset="0"/>
              </a:rPr>
              <a:t>”.</a:t>
            </a:r>
          </a:p>
        </p:txBody>
      </p:sp>
      <p:sp>
        <p:nvSpPr>
          <p:cNvPr id="7" name="TextBox 6">
            <a:extLst>
              <a:ext uri="{FF2B5EF4-FFF2-40B4-BE49-F238E27FC236}">
                <a16:creationId xmlns:a16="http://schemas.microsoft.com/office/drawing/2014/main" id="{5D8B6A56-987B-4AC7-973C-706281EE14DC}"/>
              </a:ext>
            </a:extLst>
          </p:cNvPr>
          <p:cNvSpPr txBox="1"/>
          <p:nvPr/>
        </p:nvSpPr>
        <p:spPr>
          <a:xfrm>
            <a:off x="623891" y="3868804"/>
            <a:ext cx="10958511" cy="1569660"/>
          </a:xfrm>
          <a:prstGeom prst="rect">
            <a:avLst/>
          </a:prstGeom>
          <a:noFill/>
        </p:spPr>
        <p:txBody>
          <a:bodyPr wrap="square">
            <a:spAutoFit/>
          </a:bodyPr>
          <a:lstStyle/>
          <a:p>
            <a:r>
              <a:rPr lang="en-US" sz="3200" dirty="0">
                <a:latin typeface="Trebuchet MS" panose="020B0603020202020204" pitchFamily="34" charset="0"/>
              </a:rPr>
              <a:t>Mr. Richard Woods.</a:t>
            </a:r>
          </a:p>
          <a:p>
            <a:r>
              <a:rPr lang="en-US" sz="3200" dirty="0">
                <a:latin typeface="Trebuchet MS" panose="020B0603020202020204" pitchFamily="34" charset="0"/>
              </a:rPr>
              <a:t>London South Bank University PhD Student.</a:t>
            </a:r>
          </a:p>
          <a:p>
            <a:r>
              <a:rPr lang="en-US" sz="3200" dirty="0">
                <a:latin typeface="Trebuchet MS" panose="020B0603020202020204" pitchFamily="34" charset="0"/>
              </a:rPr>
              <a:t>25</a:t>
            </a:r>
            <a:r>
              <a:rPr lang="en-US" sz="3200" baseline="30000" dirty="0">
                <a:latin typeface="Trebuchet MS" panose="020B0603020202020204" pitchFamily="34" charset="0"/>
              </a:rPr>
              <a:t>th</a:t>
            </a:r>
            <a:r>
              <a:rPr lang="en-US" sz="3200" dirty="0">
                <a:latin typeface="Trebuchet MS" panose="020B0603020202020204" pitchFamily="34" charset="0"/>
              </a:rPr>
              <a:t> of May 2023.</a:t>
            </a:r>
          </a:p>
        </p:txBody>
      </p:sp>
    </p:spTree>
    <p:extLst>
      <p:ext uri="{BB962C8B-B14F-4D97-AF65-F5344CB8AC3E}">
        <p14:creationId xmlns:p14="http://schemas.microsoft.com/office/powerpoint/2010/main" val="428694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87FEA9E-D6E1-47EA-B9A9-A234F6B2633B}"/>
              </a:ext>
            </a:extLst>
          </p:cNvPr>
          <p:cNvSpPr>
            <a:spLocks noGrp="1"/>
          </p:cNvSpPr>
          <p:nvPr>
            <p:ph type="ftr" sz="quarter" idx="11"/>
          </p:nvPr>
        </p:nvSpPr>
        <p:spPr/>
        <p:txBody>
          <a:bodyPr/>
          <a:lstStyle/>
          <a:p>
            <a:r>
              <a:rPr lang="en-US" sz="1100" dirty="0">
                <a:solidFill>
                  <a:srgbClr val="C00000"/>
                </a:solidFill>
                <a:latin typeface="Trebuchet MS" panose="020B0603020202020204" pitchFamily="34" charset="0"/>
              </a:rPr>
              <a:t>“</a:t>
            </a:r>
            <a:r>
              <a:rPr lang="en-US" sz="1100" i="1" dirty="0">
                <a:solidFill>
                  <a:srgbClr val="C00000"/>
                </a:solidFill>
                <a:latin typeface="Trebuchet MS" panose="020B0603020202020204" pitchFamily="34" charset="0"/>
              </a:rPr>
              <a:t>PDA Profile of ASD</a:t>
            </a:r>
            <a:r>
              <a:rPr lang="en-US" sz="1100" dirty="0">
                <a:solidFill>
                  <a:srgbClr val="C00000"/>
                </a:solidFill>
                <a:latin typeface="Trebuchet MS" panose="020B0603020202020204" pitchFamily="34" charset="0"/>
              </a:rPr>
              <a:t>” &amp; “</a:t>
            </a:r>
            <a:r>
              <a:rPr lang="en-US" sz="1100" i="1" dirty="0">
                <a:solidFill>
                  <a:srgbClr val="C00000"/>
                </a:solidFill>
                <a:latin typeface="Trebuchet MS" panose="020B0603020202020204" pitchFamily="34" charset="0"/>
              </a:rPr>
              <a:t>Profound Autism</a:t>
            </a:r>
            <a:r>
              <a:rPr lang="en-US" sz="1100" dirty="0">
                <a:solidFill>
                  <a:srgbClr val="C00000"/>
                </a:solidFill>
                <a:latin typeface="Trebuchet MS" panose="020B0603020202020204" pitchFamily="34" charset="0"/>
              </a:rPr>
              <a:t>”.</a:t>
            </a:r>
          </a:p>
        </p:txBody>
      </p:sp>
      <p:sp>
        <p:nvSpPr>
          <p:cNvPr id="5" name="Slide Number Placeholder 4">
            <a:extLst>
              <a:ext uri="{FF2B5EF4-FFF2-40B4-BE49-F238E27FC236}">
                <a16:creationId xmlns:a16="http://schemas.microsoft.com/office/drawing/2014/main" id="{A3F282CA-D11A-4C57-B45C-868A0B887B66}"/>
              </a:ext>
            </a:extLst>
          </p:cNvPr>
          <p:cNvSpPr>
            <a:spLocks noGrp="1"/>
          </p:cNvSpPr>
          <p:nvPr>
            <p:ph type="sldNum" sz="quarter" idx="12"/>
          </p:nvPr>
        </p:nvSpPr>
        <p:spPr/>
        <p:txBody>
          <a:bodyPr/>
          <a:lstStyle/>
          <a:p>
            <a:fld id="{2DF67593-C17B-4AF3-A433-54984AB4CEA2}" type="slidenum">
              <a:rPr lang="en-GB" sz="1100" smtClean="0">
                <a:solidFill>
                  <a:srgbClr val="C00000"/>
                </a:solidFill>
                <a:latin typeface="Trebuchet MS" panose="020B0603020202020204" pitchFamily="34" charset="0"/>
              </a:rPr>
              <a:pPr/>
              <a:t>10</a:t>
            </a:fld>
            <a:endParaRPr lang="en-GB" sz="1100" dirty="0">
              <a:solidFill>
                <a:srgbClr val="C00000"/>
              </a:solidFill>
              <a:latin typeface="Trebuchet MS" panose="020B0603020202020204" pitchFamily="34" charset="0"/>
            </a:endParaRPr>
          </a:p>
        </p:txBody>
      </p:sp>
      <p:sp>
        <p:nvSpPr>
          <p:cNvPr id="7" name="TextBox 6">
            <a:extLst>
              <a:ext uri="{FF2B5EF4-FFF2-40B4-BE49-F238E27FC236}">
                <a16:creationId xmlns:a16="http://schemas.microsoft.com/office/drawing/2014/main" id="{B9E5A5CE-0C47-4320-95F3-985B256812FA}"/>
              </a:ext>
            </a:extLst>
          </p:cNvPr>
          <p:cNvSpPr txBox="1"/>
          <p:nvPr/>
        </p:nvSpPr>
        <p:spPr>
          <a:xfrm>
            <a:off x="623888" y="241955"/>
            <a:ext cx="10944225"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Trebuchet MS" panose="020B0603020202020204" pitchFamily="34" charset="0"/>
                <a:ea typeface="+mn-ea"/>
                <a:cs typeface="+mn-cs"/>
              </a:rPr>
              <a:t>A LEVEL PLAYING FIELD.</a:t>
            </a:r>
          </a:p>
        </p:txBody>
      </p:sp>
      <p:pic>
        <p:nvPicPr>
          <p:cNvPr id="29" name="Picture 28" descr="Text, logo&#10;&#10;Description automatically generated">
            <a:extLst>
              <a:ext uri="{FF2B5EF4-FFF2-40B4-BE49-F238E27FC236}">
                <a16:creationId xmlns:a16="http://schemas.microsoft.com/office/drawing/2014/main" id="{F8527605-8E5A-C9E9-D3D4-120CCC6622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297" y="6356289"/>
            <a:ext cx="3015777" cy="468953"/>
          </a:xfrm>
          <a:prstGeom prst="rect">
            <a:avLst/>
          </a:prstGeom>
        </p:spPr>
      </p:pic>
      <p:pic>
        <p:nvPicPr>
          <p:cNvPr id="30" name="Picture 29" descr="Text&#10;&#10;Description automatically generated with medium confidence">
            <a:extLst>
              <a:ext uri="{FF2B5EF4-FFF2-40B4-BE49-F238E27FC236}">
                <a16:creationId xmlns:a16="http://schemas.microsoft.com/office/drawing/2014/main" id="{F0DBF441-5B8D-10FE-3198-1F76FAEC89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8573" y="6325247"/>
            <a:ext cx="1148520" cy="531036"/>
          </a:xfrm>
          <a:prstGeom prst="rect">
            <a:avLst/>
          </a:prstGeom>
        </p:spPr>
      </p:pic>
      <p:grpSp>
        <p:nvGrpSpPr>
          <p:cNvPr id="6" name="Group 5">
            <a:extLst>
              <a:ext uri="{FF2B5EF4-FFF2-40B4-BE49-F238E27FC236}">
                <a16:creationId xmlns:a16="http://schemas.microsoft.com/office/drawing/2014/main" id="{14FC0674-78CB-A2AD-B24E-72B071AEE914}"/>
              </a:ext>
            </a:extLst>
          </p:cNvPr>
          <p:cNvGrpSpPr/>
          <p:nvPr/>
        </p:nvGrpSpPr>
        <p:grpSpPr>
          <a:xfrm>
            <a:off x="1778928" y="1266849"/>
            <a:ext cx="8653193" cy="4965676"/>
            <a:chOff x="1567573" y="1534498"/>
            <a:chExt cx="8336130" cy="4783728"/>
          </a:xfrm>
        </p:grpSpPr>
        <p:grpSp>
          <p:nvGrpSpPr>
            <p:cNvPr id="9" name="Group 8">
              <a:extLst>
                <a:ext uri="{FF2B5EF4-FFF2-40B4-BE49-F238E27FC236}">
                  <a16:creationId xmlns:a16="http://schemas.microsoft.com/office/drawing/2014/main" id="{8D936BFD-50DB-A6DF-1A82-C3EAAE4147EF}"/>
                </a:ext>
              </a:extLst>
            </p:cNvPr>
            <p:cNvGrpSpPr/>
            <p:nvPr/>
          </p:nvGrpSpPr>
          <p:grpSpPr>
            <a:xfrm>
              <a:off x="1615737" y="2024109"/>
              <a:ext cx="8202966" cy="4294117"/>
              <a:chOff x="1615737" y="2024109"/>
              <a:chExt cx="8202966" cy="4294117"/>
            </a:xfrm>
          </p:grpSpPr>
          <p:cxnSp>
            <p:nvCxnSpPr>
              <p:cNvPr id="11" name="Straight Arrow Connector 10">
                <a:extLst>
                  <a:ext uri="{FF2B5EF4-FFF2-40B4-BE49-F238E27FC236}">
                    <a16:creationId xmlns:a16="http://schemas.microsoft.com/office/drawing/2014/main" id="{71A963BC-1CDB-495C-5E1F-1320F351DAD2}"/>
                  </a:ext>
                </a:extLst>
              </p:cNvPr>
              <p:cNvCxnSpPr>
                <a:cxnSpLocks/>
              </p:cNvCxnSpPr>
              <p:nvPr/>
            </p:nvCxnSpPr>
            <p:spPr>
              <a:xfrm flipV="1">
                <a:off x="3045041" y="2024109"/>
                <a:ext cx="0" cy="3639844"/>
              </a:xfrm>
              <a:prstGeom prst="straightConnector1">
                <a:avLst/>
              </a:prstGeom>
              <a:ln w="2857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4149105-83E0-33F3-247A-5D97CC0A6FFC}"/>
                  </a:ext>
                </a:extLst>
              </p:cNvPr>
              <p:cNvCxnSpPr>
                <a:cxnSpLocks/>
              </p:cNvCxnSpPr>
              <p:nvPr/>
            </p:nvCxnSpPr>
            <p:spPr>
              <a:xfrm>
                <a:off x="3053919" y="5672831"/>
                <a:ext cx="6764784" cy="0"/>
              </a:xfrm>
              <a:prstGeom prst="straightConnector1">
                <a:avLst/>
              </a:prstGeom>
              <a:ln w="2857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D0AA87F-A65C-150A-8B53-CDAB4DE05EEA}"/>
                  </a:ext>
                </a:extLst>
              </p:cNvPr>
              <p:cNvSpPr/>
              <p:nvPr/>
            </p:nvSpPr>
            <p:spPr>
              <a:xfrm>
                <a:off x="3053919" y="2112890"/>
                <a:ext cx="6684885" cy="2494623"/>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E6102DB4-6F2F-CCD3-5426-A7EC62192E71}"/>
                  </a:ext>
                </a:extLst>
              </p:cNvPr>
              <p:cNvSpPr/>
              <p:nvPr/>
            </p:nvSpPr>
            <p:spPr>
              <a:xfrm>
                <a:off x="3053922" y="4616391"/>
                <a:ext cx="6684882" cy="104756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extLst>
                  <a:ext uri="{FF2B5EF4-FFF2-40B4-BE49-F238E27FC236}">
                    <a16:creationId xmlns:a16="http://schemas.microsoft.com/office/drawing/2014/main" id="{71B9F5BC-7761-5A94-0D94-8966F36487D0}"/>
                  </a:ext>
                </a:extLst>
              </p:cNvPr>
              <p:cNvSpPr txBox="1"/>
              <p:nvPr/>
            </p:nvSpPr>
            <p:spPr>
              <a:xfrm>
                <a:off x="4687410" y="4954170"/>
                <a:ext cx="3533312" cy="369332"/>
              </a:xfrm>
              <a:prstGeom prst="rect">
                <a:avLst/>
              </a:prstGeom>
              <a:noFill/>
            </p:spPr>
            <p:txBody>
              <a:bodyPr wrap="square" rtlCol="0">
                <a:spAutoFit/>
              </a:bodyPr>
              <a:lstStyle/>
              <a:p>
                <a:r>
                  <a:rPr lang="en-US" dirty="0">
                    <a:latin typeface="Trebuchet MS" panose="020B0603020202020204" pitchFamily="34" charset="0"/>
                  </a:rPr>
                  <a:t>Pathological Demand Avoidance.</a:t>
                </a:r>
                <a:endParaRPr lang="en-GB" dirty="0">
                  <a:latin typeface="Trebuchet MS" panose="020B0603020202020204" pitchFamily="34" charset="0"/>
                </a:endParaRPr>
              </a:p>
            </p:txBody>
          </p:sp>
          <p:sp>
            <p:nvSpPr>
              <p:cNvPr id="16" name="TextBox 15">
                <a:extLst>
                  <a:ext uri="{FF2B5EF4-FFF2-40B4-BE49-F238E27FC236}">
                    <a16:creationId xmlns:a16="http://schemas.microsoft.com/office/drawing/2014/main" id="{5EAE6FAF-8BEF-EE0D-B99A-86CEDE727B64}"/>
                  </a:ext>
                </a:extLst>
              </p:cNvPr>
              <p:cNvSpPr txBox="1"/>
              <p:nvPr/>
            </p:nvSpPr>
            <p:spPr>
              <a:xfrm>
                <a:off x="3355760" y="3034397"/>
                <a:ext cx="1988598" cy="646331"/>
              </a:xfrm>
              <a:prstGeom prst="rect">
                <a:avLst/>
              </a:prstGeom>
              <a:noFill/>
            </p:spPr>
            <p:txBody>
              <a:bodyPr wrap="square" rtlCol="0">
                <a:spAutoFit/>
              </a:bodyPr>
              <a:lstStyle/>
              <a:p>
                <a:r>
                  <a:rPr lang="en-US" dirty="0">
                    <a:latin typeface="Trebuchet MS" panose="020B0603020202020204" pitchFamily="34" charset="0"/>
                  </a:rPr>
                  <a:t>Kanner’s Autism/</a:t>
                </a:r>
              </a:p>
              <a:p>
                <a:r>
                  <a:rPr lang="en-US" dirty="0">
                    <a:latin typeface="Trebuchet MS" panose="020B0603020202020204" pitchFamily="34" charset="0"/>
                  </a:rPr>
                  <a:t>Low Functioning.</a:t>
                </a:r>
                <a:endParaRPr lang="en-GB" dirty="0">
                  <a:latin typeface="Trebuchet MS" panose="020B0603020202020204" pitchFamily="34" charset="0"/>
                </a:endParaRPr>
              </a:p>
            </p:txBody>
          </p:sp>
          <p:sp>
            <p:nvSpPr>
              <p:cNvPr id="17" name="TextBox 16">
                <a:extLst>
                  <a:ext uri="{FF2B5EF4-FFF2-40B4-BE49-F238E27FC236}">
                    <a16:creationId xmlns:a16="http://schemas.microsoft.com/office/drawing/2014/main" id="{CCC76DC6-5A87-D53E-D599-E1AC071E347A}"/>
                  </a:ext>
                </a:extLst>
              </p:cNvPr>
              <p:cNvSpPr txBox="1"/>
              <p:nvPr/>
            </p:nvSpPr>
            <p:spPr>
              <a:xfrm>
                <a:off x="7082160" y="3041281"/>
                <a:ext cx="2436921" cy="646331"/>
              </a:xfrm>
              <a:prstGeom prst="rect">
                <a:avLst/>
              </a:prstGeom>
              <a:noFill/>
            </p:spPr>
            <p:txBody>
              <a:bodyPr wrap="square" rtlCol="0">
                <a:spAutoFit/>
              </a:bodyPr>
              <a:lstStyle/>
              <a:p>
                <a:r>
                  <a:rPr lang="en-US" dirty="0">
                    <a:latin typeface="Trebuchet MS" panose="020B0603020202020204" pitchFamily="34" charset="0"/>
                  </a:rPr>
                  <a:t>Asperger’s Syndrome/</a:t>
                </a:r>
              </a:p>
              <a:p>
                <a:r>
                  <a:rPr lang="en-US" dirty="0">
                    <a:latin typeface="Trebuchet MS" panose="020B0603020202020204" pitchFamily="34" charset="0"/>
                  </a:rPr>
                  <a:t>High Functioning.</a:t>
                </a:r>
                <a:endParaRPr lang="en-GB" dirty="0">
                  <a:latin typeface="Trebuchet MS" panose="020B0603020202020204" pitchFamily="34" charset="0"/>
                </a:endParaRPr>
              </a:p>
            </p:txBody>
          </p:sp>
          <p:sp>
            <p:nvSpPr>
              <p:cNvPr id="18" name="TextBox 17">
                <a:extLst>
                  <a:ext uri="{FF2B5EF4-FFF2-40B4-BE49-F238E27FC236}">
                    <a16:creationId xmlns:a16="http://schemas.microsoft.com/office/drawing/2014/main" id="{5FA8CC21-5706-0C1E-7299-7F6F85B0BAF3}"/>
                  </a:ext>
                </a:extLst>
              </p:cNvPr>
              <p:cNvSpPr txBox="1"/>
              <p:nvPr/>
            </p:nvSpPr>
            <p:spPr>
              <a:xfrm>
                <a:off x="4625266" y="5948894"/>
                <a:ext cx="3542189" cy="369332"/>
              </a:xfrm>
              <a:prstGeom prst="rect">
                <a:avLst/>
              </a:prstGeom>
              <a:noFill/>
            </p:spPr>
            <p:txBody>
              <a:bodyPr wrap="square" rtlCol="0">
                <a:spAutoFit/>
              </a:bodyPr>
              <a:lstStyle/>
              <a:p>
                <a:r>
                  <a:rPr lang="en-US" b="1" dirty="0">
                    <a:latin typeface="Trebuchet MS" panose="020B0603020202020204" pitchFamily="34" charset="0"/>
                  </a:rPr>
                  <a:t>Functioning (Inverse Severity).</a:t>
                </a:r>
                <a:endParaRPr lang="en-GB" b="1" dirty="0">
                  <a:latin typeface="Trebuchet MS" panose="020B0603020202020204" pitchFamily="34" charset="0"/>
                </a:endParaRPr>
              </a:p>
            </p:txBody>
          </p:sp>
          <p:sp>
            <p:nvSpPr>
              <p:cNvPr id="19" name="TextBox 18">
                <a:extLst>
                  <a:ext uri="{FF2B5EF4-FFF2-40B4-BE49-F238E27FC236}">
                    <a16:creationId xmlns:a16="http://schemas.microsoft.com/office/drawing/2014/main" id="{26D48432-FA77-3026-DA1F-0D3738AC084F}"/>
                  </a:ext>
                </a:extLst>
              </p:cNvPr>
              <p:cNvSpPr txBox="1"/>
              <p:nvPr/>
            </p:nvSpPr>
            <p:spPr>
              <a:xfrm>
                <a:off x="1615737" y="3567472"/>
                <a:ext cx="1251751" cy="646331"/>
              </a:xfrm>
              <a:prstGeom prst="rect">
                <a:avLst/>
              </a:prstGeom>
              <a:noFill/>
            </p:spPr>
            <p:txBody>
              <a:bodyPr wrap="square" rtlCol="0">
                <a:spAutoFit/>
              </a:bodyPr>
              <a:lstStyle/>
              <a:p>
                <a:r>
                  <a:rPr lang="en-US" b="1" dirty="0">
                    <a:latin typeface="Trebuchet MS" panose="020B0603020202020204" pitchFamily="34" charset="0"/>
                  </a:rPr>
                  <a:t>Autistic Features.</a:t>
                </a:r>
                <a:endParaRPr lang="en-GB" b="1" dirty="0">
                  <a:latin typeface="Trebuchet MS" panose="020B0603020202020204" pitchFamily="34" charset="0"/>
                </a:endParaRPr>
              </a:p>
            </p:txBody>
          </p:sp>
        </p:grpSp>
        <p:sp>
          <p:nvSpPr>
            <p:cNvPr id="10" name="TextBox 9">
              <a:extLst>
                <a:ext uri="{FF2B5EF4-FFF2-40B4-BE49-F238E27FC236}">
                  <a16:creationId xmlns:a16="http://schemas.microsoft.com/office/drawing/2014/main" id="{4151B187-3197-4DB1-241E-0CF26F5FB056}"/>
                </a:ext>
              </a:extLst>
            </p:cNvPr>
            <p:cNvSpPr txBox="1"/>
            <p:nvPr/>
          </p:nvSpPr>
          <p:spPr>
            <a:xfrm>
              <a:off x="1567573" y="1534498"/>
              <a:ext cx="8336130" cy="369332"/>
            </a:xfrm>
            <a:prstGeom prst="rect">
              <a:avLst/>
            </a:prstGeom>
            <a:noFill/>
          </p:spPr>
          <p:txBody>
            <a:bodyPr wrap="square" rtlCol="0">
              <a:spAutoFit/>
            </a:bodyPr>
            <a:lstStyle/>
            <a:p>
              <a:r>
                <a:rPr lang="en-US" b="1" u="sng" dirty="0">
                  <a:latin typeface="Trebuchet MS" panose="020B0603020202020204" pitchFamily="34" charset="0"/>
                </a:rPr>
                <a:t>AUTISM FUNCTIONING SPECTRUM WITH PATHOLOGICAL DEMAND AVOIDANCE.</a:t>
              </a:r>
              <a:endParaRPr lang="en-GB" b="1" u="sng" dirty="0">
                <a:latin typeface="Trebuchet MS" panose="020B0603020202020204" pitchFamily="34" charset="0"/>
              </a:endParaRPr>
            </a:p>
          </p:txBody>
        </p:sp>
      </p:grpSp>
      <p:sp>
        <p:nvSpPr>
          <p:cNvPr id="20" name="TextBox 19">
            <a:extLst>
              <a:ext uri="{FF2B5EF4-FFF2-40B4-BE49-F238E27FC236}">
                <a16:creationId xmlns:a16="http://schemas.microsoft.com/office/drawing/2014/main" id="{213AEF46-DE7B-9CD4-BA8F-13A9BF6ABF49}"/>
              </a:ext>
            </a:extLst>
          </p:cNvPr>
          <p:cNvSpPr txBox="1"/>
          <p:nvPr/>
        </p:nvSpPr>
        <p:spPr>
          <a:xfrm>
            <a:off x="623888" y="765175"/>
            <a:ext cx="10944225" cy="523220"/>
          </a:xfrm>
          <a:prstGeom prst="rect">
            <a:avLst/>
          </a:prstGeom>
          <a:noFill/>
        </p:spPr>
        <p:txBody>
          <a:bodyPr wrap="square" rtlCol="0">
            <a:spAutoFit/>
          </a:bodyPr>
          <a:lstStyle/>
          <a:p>
            <a:r>
              <a:rPr lang="en-GB" sz="2800" b="1" dirty="0">
                <a:latin typeface="Trebuchet MS" panose="020B0603020202020204" pitchFamily="34" charset="0"/>
              </a:rPr>
              <a:t>What are your thoughts on the below diagram?</a:t>
            </a:r>
          </a:p>
        </p:txBody>
      </p:sp>
    </p:spTree>
    <p:extLst>
      <p:ext uri="{BB962C8B-B14F-4D97-AF65-F5344CB8AC3E}">
        <p14:creationId xmlns:p14="http://schemas.microsoft.com/office/powerpoint/2010/main" val="191860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11</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967140"/>
            <a:ext cx="10944224" cy="5262979"/>
          </a:xfrm>
          <a:prstGeom prst="rect">
            <a:avLst/>
          </a:prstGeom>
          <a:noFill/>
        </p:spPr>
        <p:txBody>
          <a:bodyPr wrap="square">
            <a:spAutoFit/>
          </a:bodyPr>
          <a:lstStyle/>
          <a:p>
            <a:pPr lvl="0"/>
            <a:r>
              <a:rPr lang="en-GB" sz="2800" b="1" dirty="0">
                <a:latin typeface="Trebuchet MS" panose="020B0603020202020204" pitchFamily="34" charset="0"/>
              </a:rPr>
              <a:t>“</a:t>
            </a:r>
            <a:r>
              <a:rPr lang="en-GB" sz="2800" b="1" i="1" dirty="0">
                <a:latin typeface="Trebuchet MS" panose="020B0603020202020204" pitchFamily="34" charset="0"/>
              </a:rPr>
              <a:t>Profound Autism</a:t>
            </a:r>
            <a:r>
              <a:rPr lang="en-GB" sz="2800" b="1" dirty="0">
                <a:latin typeface="Trebuchet MS" panose="020B0603020202020204" pitchFamily="34" charset="0"/>
              </a:rPr>
              <a:t>” definitions.</a:t>
            </a:r>
          </a:p>
          <a:p>
            <a:pPr lvl="0"/>
            <a:endParaRPr lang="en-GB" sz="2800" dirty="0">
              <a:latin typeface="Trebuchet MS" panose="020B0603020202020204" pitchFamily="34" charset="0"/>
            </a:endParaRPr>
          </a:p>
          <a:p>
            <a:pPr marL="514350" indent="-514350">
              <a:buFontTx/>
              <a:buAutoNum type="arabicParenR"/>
            </a:pPr>
            <a:r>
              <a:rPr lang="en-US" sz="2800" dirty="0">
                <a:latin typeface="Trebuchet MS" panose="020B0603020202020204" pitchFamily="34" charset="0"/>
              </a:rPr>
              <a:t>Co-occurring “</a:t>
            </a:r>
            <a:r>
              <a:rPr lang="en-US" sz="2800" i="1" dirty="0">
                <a:latin typeface="Trebuchet MS" panose="020B0603020202020204" pitchFamily="34" charset="0"/>
              </a:rPr>
              <a:t>intellectual”</a:t>
            </a:r>
            <a:r>
              <a:rPr lang="en-US" sz="2800" dirty="0">
                <a:latin typeface="Trebuchet MS" panose="020B0603020202020204" pitchFamily="34" charset="0"/>
              </a:rPr>
              <a:t> disability &amp;/or language impairment (Lord et al 2021).</a:t>
            </a:r>
          </a:p>
          <a:p>
            <a:pPr marL="514350" indent="-514350">
              <a:buFontTx/>
              <a:buAutoNum type="arabicParenR"/>
            </a:pPr>
            <a:r>
              <a:rPr lang="en-US" sz="2800" dirty="0">
                <a:latin typeface="Trebuchet MS" panose="020B0603020202020204" pitchFamily="34" charset="0"/>
              </a:rPr>
              <a:t>“</a:t>
            </a:r>
            <a:r>
              <a:rPr lang="en-US" sz="2800" i="1" dirty="0">
                <a:latin typeface="Trebuchet MS" panose="020B0603020202020204" pitchFamily="34" charset="0"/>
              </a:rPr>
              <a:t>Severe” autism</a:t>
            </a:r>
            <a:r>
              <a:rPr lang="en-US" sz="2800" dirty="0">
                <a:latin typeface="Trebuchet MS" panose="020B0603020202020204" pitchFamily="34" charset="0"/>
              </a:rPr>
              <a:t>, with co-occurring “</a:t>
            </a:r>
            <a:r>
              <a:rPr lang="en-US" sz="2800" i="1" dirty="0">
                <a:latin typeface="Trebuchet MS" panose="020B0603020202020204" pitchFamily="34" charset="0"/>
              </a:rPr>
              <a:t>intellectual”</a:t>
            </a:r>
            <a:r>
              <a:rPr lang="en-US" sz="2800" dirty="0">
                <a:latin typeface="Trebuchet MS" panose="020B0603020202020204" pitchFamily="34" charset="0"/>
              </a:rPr>
              <a:t> disability &amp;/or language impairment (Waizbard-Bartov et al 2023).</a:t>
            </a:r>
          </a:p>
          <a:p>
            <a:pPr marL="514350" indent="-514350">
              <a:buFontTx/>
              <a:buAutoNum type="arabicParenR"/>
            </a:pPr>
            <a:r>
              <a:rPr lang="en-US" sz="2800" dirty="0">
                <a:latin typeface="Trebuchet MS" panose="020B0603020202020204" pitchFamily="34" charset="0"/>
              </a:rPr>
              <a:t>“</a:t>
            </a:r>
            <a:r>
              <a:rPr lang="en-US" sz="2800" i="1" dirty="0">
                <a:latin typeface="Trebuchet MS" panose="020B0603020202020204" pitchFamily="34" charset="0"/>
              </a:rPr>
              <a:t>…to include research on severe and challenging behaviors including self-injury, aggression, and irritability and research focused on children under age 8.</a:t>
            </a:r>
            <a:r>
              <a:rPr lang="en-US" sz="2800" dirty="0">
                <a:latin typeface="Trebuchet MS" panose="020B0603020202020204" pitchFamily="34" charset="0"/>
              </a:rPr>
              <a:t>” (ASF 2022).</a:t>
            </a:r>
          </a:p>
          <a:p>
            <a:pPr marL="514350" indent="-514350">
              <a:buFontTx/>
              <a:buAutoNum type="arabicParenR"/>
            </a:pPr>
            <a:r>
              <a:rPr lang="en-US" sz="2800" dirty="0">
                <a:latin typeface="Trebuchet MS" panose="020B0603020202020204" pitchFamily="34" charset="0"/>
              </a:rPr>
              <a:t>ASF definition could include “</a:t>
            </a:r>
            <a:r>
              <a:rPr lang="en-US" sz="2800" i="1" dirty="0">
                <a:latin typeface="Trebuchet MS" panose="020B0603020202020204" pitchFamily="34" charset="0"/>
              </a:rPr>
              <a:t>PDA Profile of ASD</a:t>
            </a:r>
            <a:r>
              <a:rPr lang="en-US" sz="2800" dirty="0">
                <a:latin typeface="Trebuchet MS" panose="020B0603020202020204" pitchFamily="34" charset="0"/>
              </a:rPr>
              <a:t>”.</a:t>
            </a:r>
          </a:p>
          <a:p>
            <a:pPr marL="514350" indent="-514350">
              <a:buFontTx/>
              <a:buAutoNum type="arabicParenR"/>
            </a:pPr>
            <a:r>
              <a:rPr lang="en-US" sz="2800" dirty="0">
                <a:latin typeface="Trebuchet MS" panose="020B0603020202020204" pitchFamily="34" charset="0"/>
              </a:rPr>
              <a:t>For those who need 24/7 support &amp; cannot advocate for themselves…</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PROFOUNDLY DISTURBING?</a:t>
            </a:r>
          </a:p>
        </p:txBody>
      </p:sp>
    </p:spTree>
    <p:extLst>
      <p:ext uri="{BB962C8B-B14F-4D97-AF65-F5344CB8AC3E}">
        <p14:creationId xmlns:p14="http://schemas.microsoft.com/office/powerpoint/2010/main" val="2854266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12</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9" y="1135091"/>
            <a:ext cx="10944224" cy="4401205"/>
          </a:xfrm>
          <a:prstGeom prst="rect">
            <a:avLst/>
          </a:prstGeom>
          <a:noFill/>
        </p:spPr>
        <p:txBody>
          <a:bodyPr wrap="square">
            <a:spAutoFit/>
          </a:bodyPr>
          <a:lstStyle/>
          <a:p>
            <a:pPr lvl="0"/>
            <a:r>
              <a:rPr lang="en-GB" sz="2800" b="1" dirty="0">
                <a:latin typeface="Trebuchet MS" panose="020B0603020202020204" pitchFamily="34" charset="0"/>
              </a:rPr>
              <a:t>Main PDA Discourse.</a:t>
            </a:r>
          </a:p>
          <a:p>
            <a:pPr lvl="0"/>
            <a:endParaRPr lang="en-GB" sz="2800" dirty="0">
              <a:latin typeface="Trebuchet MS" panose="020B0603020202020204" pitchFamily="34" charset="0"/>
            </a:endParaRPr>
          </a:p>
          <a:p>
            <a:pPr marL="514350" indent="-514350">
              <a:buFontTx/>
              <a:buAutoNum type="arabicParenR"/>
            </a:pPr>
            <a:r>
              <a:rPr lang="en-GB" sz="2800" dirty="0">
                <a:latin typeface="Trebuchet MS" panose="020B0603020202020204" pitchFamily="34" charset="0"/>
              </a:rPr>
              <a:t>Originally a Pervasive Developmental Disorder.</a:t>
            </a:r>
          </a:p>
          <a:p>
            <a:pPr marL="514350" indent="-514350">
              <a:buFontTx/>
              <a:buAutoNum type="arabicParenR"/>
            </a:pPr>
            <a:r>
              <a:rPr lang="en-GB" sz="2800" dirty="0">
                <a:latin typeface="Trebuchet MS" panose="020B0603020202020204" pitchFamily="34" charset="0"/>
              </a:rPr>
              <a:t>A rare autism profile/ subgroup/ subtype.</a:t>
            </a:r>
          </a:p>
          <a:p>
            <a:pPr marL="514350" indent="-514350">
              <a:buFontTx/>
              <a:buAutoNum type="arabicParenR"/>
            </a:pPr>
            <a:r>
              <a:rPr lang="en-GB" sz="2800" dirty="0">
                <a:latin typeface="Trebuchet MS" panose="020B0603020202020204" pitchFamily="34" charset="0"/>
              </a:rPr>
              <a:t>Has unique strategies that are different to autism.</a:t>
            </a:r>
          </a:p>
          <a:p>
            <a:pPr marL="514350" indent="-514350">
              <a:buFontTx/>
              <a:buAutoNum type="arabicParenR"/>
            </a:pPr>
            <a:r>
              <a:rPr lang="en-GB" sz="2800" dirty="0">
                <a:latin typeface="Trebuchet MS" panose="020B0603020202020204" pitchFamily="34" charset="0"/>
              </a:rPr>
              <a:t>Mainly called “</a:t>
            </a:r>
            <a:r>
              <a:rPr lang="en-GB" sz="2800" i="1" dirty="0">
                <a:latin typeface="Trebuchet MS" panose="020B0603020202020204" pitchFamily="34" charset="0"/>
              </a:rPr>
              <a:t>Pathological Demand Avoidance</a:t>
            </a:r>
            <a:r>
              <a:rPr lang="en-GB" sz="2800" dirty="0">
                <a:latin typeface="Trebuchet MS" panose="020B0603020202020204" pitchFamily="34" charset="0"/>
              </a:rPr>
              <a:t>” or “</a:t>
            </a:r>
            <a:r>
              <a:rPr lang="en-GB" sz="2800" i="1" dirty="0">
                <a:latin typeface="Trebuchet MS" panose="020B0603020202020204" pitchFamily="34" charset="0"/>
              </a:rPr>
              <a:t>Extreme Demand Avoidance</a:t>
            </a:r>
            <a:r>
              <a:rPr lang="en-GB" sz="2800" dirty="0">
                <a:latin typeface="Trebuchet MS" panose="020B0603020202020204" pitchFamily="34" charset="0"/>
              </a:rPr>
              <a:t>”.</a:t>
            </a:r>
          </a:p>
          <a:p>
            <a:pPr marL="514350" indent="-514350">
              <a:buFontTx/>
              <a:buAutoNum type="arabicParenR"/>
            </a:pPr>
            <a:r>
              <a:rPr lang="en-GB" sz="2800" dirty="0">
                <a:latin typeface="Trebuchet MS" panose="020B0603020202020204" pitchFamily="34" charset="0"/>
              </a:rPr>
              <a:t>Sometimes called “</a:t>
            </a:r>
            <a:r>
              <a:rPr lang="en-GB" sz="2800" i="1" dirty="0">
                <a:latin typeface="Trebuchet MS" panose="020B0603020202020204" pitchFamily="34" charset="0"/>
              </a:rPr>
              <a:t>Persistent/ Pervasive Drive for Autonomy</a:t>
            </a:r>
            <a:r>
              <a:rPr lang="en-GB" sz="2800" dirty="0">
                <a:latin typeface="Trebuchet MS" panose="020B0603020202020204" pitchFamily="34" charset="0"/>
              </a:rPr>
              <a:t>”.</a:t>
            </a:r>
          </a:p>
          <a:p>
            <a:pPr marL="514350" indent="-514350">
              <a:buFontTx/>
              <a:buAutoNum type="arabicParenR"/>
            </a:pPr>
            <a:r>
              <a:rPr lang="en-US" sz="2800" dirty="0">
                <a:latin typeface="Trebuchet MS" panose="020B0603020202020204" pitchFamily="34" charset="0"/>
              </a:rPr>
              <a:t>“</a:t>
            </a:r>
            <a:r>
              <a:rPr lang="en-US" sz="2800" i="1" dirty="0">
                <a:latin typeface="Trebuchet MS" panose="020B0603020202020204" pitchFamily="34" charset="0"/>
              </a:rPr>
              <a:t>Some PDA individuals refer to PDA as a ‘Pervasive Drive for Autonomy’.</a:t>
            </a:r>
            <a:r>
              <a:rPr lang="en-US" sz="2800" dirty="0">
                <a:latin typeface="Trebuchet MS" panose="020B0603020202020204" pitchFamily="34" charset="0"/>
              </a:rPr>
              <a:t>” (PDA Society 2022, p7).</a:t>
            </a:r>
            <a:endParaRPr lang="en-GB" sz="2800" dirty="0">
              <a:latin typeface="Trebuchet MS" panose="020B0603020202020204" pitchFamily="34" charset="0"/>
            </a:endParaRP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LET’S TALK.</a:t>
            </a:r>
          </a:p>
        </p:txBody>
      </p:sp>
    </p:spTree>
    <p:extLst>
      <p:ext uri="{BB962C8B-B14F-4D97-AF65-F5344CB8AC3E}">
        <p14:creationId xmlns:p14="http://schemas.microsoft.com/office/powerpoint/2010/main" val="1396006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13</a:t>
            </a:fld>
            <a:endParaRPr lang="en-GB" dirty="0"/>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CIRCLE WARS.</a:t>
            </a:r>
          </a:p>
        </p:txBody>
      </p:sp>
      <p:grpSp>
        <p:nvGrpSpPr>
          <p:cNvPr id="4" name="Group 3">
            <a:extLst>
              <a:ext uri="{FF2B5EF4-FFF2-40B4-BE49-F238E27FC236}">
                <a16:creationId xmlns:a16="http://schemas.microsoft.com/office/drawing/2014/main" id="{5C222EDF-9325-8287-D526-6C023B74F30A}"/>
              </a:ext>
            </a:extLst>
          </p:cNvPr>
          <p:cNvGrpSpPr/>
          <p:nvPr/>
        </p:nvGrpSpPr>
        <p:grpSpPr>
          <a:xfrm>
            <a:off x="1680880" y="851775"/>
            <a:ext cx="8830240" cy="5649870"/>
            <a:chOff x="791884" y="928753"/>
            <a:chExt cx="8830240" cy="5649870"/>
          </a:xfrm>
        </p:grpSpPr>
        <p:sp>
          <p:nvSpPr>
            <p:cNvPr id="8" name="TextBox 7">
              <a:extLst>
                <a:ext uri="{FF2B5EF4-FFF2-40B4-BE49-F238E27FC236}">
                  <a16:creationId xmlns:a16="http://schemas.microsoft.com/office/drawing/2014/main" id="{C098EC25-E300-D4FF-369C-38F08B9EEC83}"/>
                </a:ext>
              </a:extLst>
            </p:cNvPr>
            <p:cNvSpPr txBox="1"/>
            <p:nvPr/>
          </p:nvSpPr>
          <p:spPr>
            <a:xfrm>
              <a:off x="1351676" y="928753"/>
              <a:ext cx="7688424" cy="584775"/>
            </a:xfrm>
            <a:prstGeom prst="rect">
              <a:avLst/>
            </a:prstGeom>
            <a:noFill/>
          </p:spPr>
          <p:txBody>
            <a:bodyPr wrap="square" rtlCol="0">
              <a:spAutoFit/>
            </a:bodyPr>
            <a:lstStyle/>
            <a:p>
              <a:pPr algn="ctr"/>
              <a:r>
                <a:rPr lang="en-GB" sz="1600" b="1" u="sng" dirty="0">
                  <a:latin typeface="Trebuchet MS" panose="020B0603020202020204" pitchFamily="34" charset="0"/>
                </a:rPr>
                <a:t>DSM-5 AUTISM, “</a:t>
              </a:r>
              <a:r>
                <a:rPr lang="en-GB" sz="1600" b="1" i="1" u="sng" dirty="0">
                  <a:latin typeface="Trebuchet MS" panose="020B0603020202020204" pitchFamily="34" charset="0"/>
                </a:rPr>
                <a:t>PROFOUND AUTISM</a:t>
              </a:r>
              <a:r>
                <a:rPr lang="en-GB" sz="1600" b="1" u="sng" dirty="0">
                  <a:latin typeface="Trebuchet MS" panose="020B0603020202020204" pitchFamily="34" charset="0"/>
                </a:rPr>
                <a:t>”, &amp; “</a:t>
              </a:r>
              <a:r>
                <a:rPr lang="en-GB" sz="1600" b="1" i="1" u="sng" dirty="0">
                  <a:latin typeface="Trebuchet MS" panose="020B0603020202020204" pitchFamily="34" charset="0"/>
                </a:rPr>
                <a:t>PATHOLOGICAL</a:t>
              </a:r>
              <a:r>
                <a:rPr lang="en-GB" sz="1600" b="1" u="sng" dirty="0">
                  <a:latin typeface="Trebuchet MS" panose="020B0603020202020204" pitchFamily="34" charset="0"/>
                </a:rPr>
                <a:t>” DEMAND-AVOIDANCE RELATIVE SUPPORT NEEDS COMPARED TO IQ.</a:t>
              </a:r>
            </a:p>
          </p:txBody>
        </p:sp>
        <p:grpSp>
          <p:nvGrpSpPr>
            <p:cNvPr id="9" name="Group 8">
              <a:extLst>
                <a:ext uri="{FF2B5EF4-FFF2-40B4-BE49-F238E27FC236}">
                  <a16:creationId xmlns:a16="http://schemas.microsoft.com/office/drawing/2014/main" id="{C7C9701B-13FE-AFFF-F891-C16B25C458BB}"/>
                </a:ext>
              </a:extLst>
            </p:cNvPr>
            <p:cNvGrpSpPr/>
            <p:nvPr/>
          </p:nvGrpSpPr>
          <p:grpSpPr>
            <a:xfrm>
              <a:off x="791884" y="1551963"/>
              <a:ext cx="8830240" cy="5026660"/>
              <a:chOff x="791884" y="1551963"/>
              <a:chExt cx="8830240" cy="5026660"/>
            </a:xfrm>
          </p:grpSpPr>
          <p:grpSp>
            <p:nvGrpSpPr>
              <p:cNvPr id="10" name="Group 9">
                <a:extLst>
                  <a:ext uri="{FF2B5EF4-FFF2-40B4-BE49-F238E27FC236}">
                    <a16:creationId xmlns:a16="http://schemas.microsoft.com/office/drawing/2014/main" id="{38CBEE66-4091-49D9-4CBF-2D98A015DFDC}"/>
                  </a:ext>
                </a:extLst>
              </p:cNvPr>
              <p:cNvGrpSpPr/>
              <p:nvPr/>
            </p:nvGrpSpPr>
            <p:grpSpPr>
              <a:xfrm>
                <a:off x="791884" y="1551963"/>
                <a:ext cx="6695930" cy="5026660"/>
                <a:chOff x="791884" y="1551963"/>
                <a:chExt cx="6695930" cy="5026660"/>
              </a:xfrm>
            </p:grpSpPr>
            <p:grpSp>
              <p:nvGrpSpPr>
                <p:cNvPr id="12" name="Group 11">
                  <a:extLst>
                    <a:ext uri="{FF2B5EF4-FFF2-40B4-BE49-F238E27FC236}">
                      <a16:creationId xmlns:a16="http://schemas.microsoft.com/office/drawing/2014/main" id="{771C5841-59F1-96DF-A0F7-9338E48B52EA}"/>
                    </a:ext>
                  </a:extLst>
                </p:cNvPr>
                <p:cNvGrpSpPr/>
                <p:nvPr/>
              </p:nvGrpSpPr>
              <p:grpSpPr>
                <a:xfrm>
                  <a:off x="2916688" y="1551963"/>
                  <a:ext cx="4571126" cy="4571126"/>
                  <a:chOff x="1235075" y="1566669"/>
                  <a:chExt cx="4571126" cy="4571126"/>
                </a:xfrm>
              </p:grpSpPr>
              <p:cxnSp>
                <p:nvCxnSpPr>
                  <p:cNvPr id="15" name="Straight Arrow Connector 14">
                    <a:extLst>
                      <a:ext uri="{FF2B5EF4-FFF2-40B4-BE49-F238E27FC236}">
                        <a16:creationId xmlns:a16="http://schemas.microsoft.com/office/drawing/2014/main" id="{8C5AF4DE-5658-1714-A0FA-1BFBF7CE0462}"/>
                      </a:ext>
                    </a:extLst>
                  </p:cNvPr>
                  <p:cNvCxnSpPr>
                    <a:cxnSpLocks/>
                  </p:cNvCxnSpPr>
                  <p:nvPr/>
                </p:nvCxnSpPr>
                <p:spPr>
                  <a:xfrm flipV="1">
                    <a:off x="1256846" y="1566669"/>
                    <a:ext cx="0" cy="4571126"/>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66C20A7-284D-0DF6-005E-30F20BC5EB60}"/>
                      </a:ext>
                    </a:extLst>
                  </p:cNvPr>
                  <p:cNvCxnSpPr>
                    <a:cxnSpLocks/>
                  </p:cNvCxnSpPr>
                  <p:nvPr/>
                </p:nvCxnSpPr>
                <p:spPr>
                  <a:xfrm rot="5400000" flipV="1">
                    <a:off x="3520638" y="3852232"/>
                    <a:ext cx="0" cy="4571126"/>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27F502C-F563-078A-366A-39063E1CE8E8}"/>
                      </a:ext>
                    </a:extLst>
                  </p:cNvPr>
                  <p:cNvSpPr/>
                  <p:nvPr/>
                </p:nvSpPr>
                <p:spPr>
                  <a:xfrm>
                    <a:off x="1235076" y="2080734"/>
                    <a:ext cx="4409944" cy="4048603"/>
                  </a:xfrm>
                  <a:prstGeom prst="ellips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a:extLst>
                      <a:ext uri="{FF2B5EF4-FFF2-40B4-BE49-F238E27FC236}">
                        <a16:creationId xmlns:a16="http://schemas.microsoft.com/office/drawing/2014/main" id="{56EB659E-5EF3-D869-4195-1314F76463DC}"/>
                      </a:ext>
                    </a:extLst>
                  </p:cNvPr>
                  <p:cNvSpPr/>
                  <p:nvPr/>
                </p:nvSpPr>
                <p:spPr>
                  <a:xfrm>
                    <a:off x="1235075" y="4100153"/>
                    <a:ext cx="2550693" cy="2019418"/>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a:extLst>
                      <a:ext uri="{FF2B5EF4-FFF2-40B4-BE49-F238E27FC236}">
                        <a16:creationId xmlns:a16="http://schemas.microsoft.com/office/drawing/2014/main" id="{EA4FD70C-700A-267D-8BB0-B3A20617216E}"/>
                      </a:ext>
                    </a:extLst>
                  </p:cNvPr>
                  <p:cNvSpPr/>
                  <p:nvPr/>
                </p:nvSpPr>
                <p:spPr>
                  <a:xfrm>
                    <a:off x="2939143" y="4076700"/>
                    <a:ext cx="2705876" cy="2042871"/>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w="28575">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a:extLst>
                      <a:ext uri="{FF2B5EF4-FFF2-40B4-BE49-F238E27FC236}">
                        <a16:creationId xmlns:a16="http://schemas.microsoft.com/office/drawing/2014/main" id="{9EF3C3D4-907E-2DD7-31F4-C617FBD45B4E}"/>
                      </a:ext>
                    </a:extLst>
                  </p:cNvPr>
                  <p:cNvSpPr txBox="1"/>
                  <p:nvPr/>
                </p:nvSpPr>
                <p:spPr>
                  <a:xfrm>
                    <a:off x="2676396" y="3433665"/>
                    <a:ext cx="1511558" cy="338554"/>
                  </a:xfrm>
                  <a:prstGeom prst="rect">
                    <a:avLst/>
                  </a:prstGeom>
                  <a:noFill/>
                </p:spPr>
                <p:txBody>
                  <a:bodyPr wrap="square" rtlCol="0">
                    <a:spAutoFit/>
                  </a:bodyPr>
                  <a:lstStyle/>
                  <a:p>
                    <a:pPr algn="ctr"/>
                    <a:r>
                      <a:rPr lang="en-GB" sz="1600" dirty="0">
                        <a:latin typeface="Trebuchet MS" panose="020B0603020202020204" pitchFamily="34" charset="0"/>
                      </a:rPr>
                      <a:t>DSM-5 Autism.</a:t>
                    </a:r>
                  </a:p>
                </p:txBody>
              </p:sp>
              <p:sp>
                <p:nvSpPr>
                  <p:cNvPr id="21" name="TextBox 20">
                    <a:extLst>
                      <a:ext uri="{FF2B5EF4-FFF2-40B4-BE49-F238E27FC236}">
                        <a16:creationId xmlns:a16="http://schemas.microsoft.com/office/drawing/2014/main" id="{CB1D9F9C-4C4E-491C-CBDF-64E7B1FE8897}"/>
                      </a:ext>
                    </a:extLst>
                  </p:cNvPr>
                  <p:cNvSpPr txBox="1"/>
                  <p:nvPr/>
                </p:nvSpPr>
                <p:spPr>
                  <a:xfrm>
                    <a:off x="1703323" y="4828887"/>
                    <a:ext cx="1129003" cy="584775"/>
                  </a:xfrm>
                  <a:prstGeom prst="rect">
                    <a:avLst/>
                  </a:prstGeom>
                  <a:noFill/>
                </p:spPr>
                <p:txBody>
                  <a:bodyPr wrap="square" rtlCol="0">
                    <a:spAutoFit/>
                  </a:bodyPr>
                  <a:lstStyle/>
                  <a:p>
                    <a:pPr algn="ctr"/>
                    <a:r>
                      <a:rPr lang="en-GB" sz="1600" dirty="0">
                        <a:latin typeface="Trebuchet MS" panose="020B0603020202020204" pitchFamily="34" charset="0"/>
                      </a:rPr>
                      <a:t>“</a:t>
                    </a:r>
                    <a:r>
                      <a:rPr lang="en-GB" sz="1600" i="1" dirty="0">
                        <a:latin typeface="Trebuchet MS" panose="020B0603020202020204" pitchFamily="34" charset="0"/>
                      </a:rPr>
                      <a:t>Profound Autism.</a:t>
                    </a:r>
                    <a:r>
                      <a:rPr lang="en-GB" sz="1600" dirty="0">
                        <a:latin typeface="Trebuchet MS" panose="020B0603020202020204" pitchFamily="34" charset="0"/>
                      </a:rPr>
                      <a:t>”</a:t>
                    </a:r>
                  </a:p>
                </p:txBody>
              </p:sp>
              <p:sp>
                <p:nvSpPr>
                  <p:cNvPr id="22" name="TextBox 21">
                    <a:extLst>
                      <a:ext uri="{FF2B5EF4-FFF2-40B4-BE49-F238E27FC236}">
                        <a16:creationId xmlns:a16="http://schemas.microsoft.com/office/drawing/2014/main" id="{0F2CF7BB-B56D-133A-C0D4-6FC9558A8008}"/>
                      </a:ext>
                    </a:extLst>
                  </p:cNvPr>
                  <p:cNvSpPr txBox="1"/>
                  <p:nvPr/>
                </p:nvSpPr>
                <p:spPr>
                  <a:xfrm>
                    <a:off x="3300573" y="4828886"/>
                    <a:ext cx="2068285" cy="584775"/>
                  </a:xfrm>
                  <a:prstGeom prst="rect">
                    <a:avLst/>
                  </a:prstGeom>
                  <a:noFill/>
                </p:spPr>
                <p:txBody>
                  <a:bodyPr wrap="square" rtlCol="0">
                    <a:spAutoFit/>
                  </a:bodyPr>
                  <a:lstStyle/>
                  <a:p>
                    <a:pPr algn="ctr"/>
                    <a:r>
                      <a:rPr lang="en-GB" sz="1600" dirty="0">
                        <a:latin typeface="Trebuchet MS" panose="020B0603020202020204" pitchFamily="34" charset="0"/>
                      </a:rPr>
                      <a:t>“</a:t>
                    </a:r>
                    <a:r>
                      <a:rPr lang="en-GB" sz="1600" i="1" dirty="0">
                        <a:latin typeface="Trebuchet MS" panose="020B0603020202020204" pitchFamily="34" charset="0"/>
                      </a:rPr>
                      <a:t>Pathological</a:t>
                    </a:r>
                    <a:r>
                      <a:rPr lang="en-GB" sz="1600" dirty="0">
                        <a:latin typeface="Trebuchet MS" panose="020B0603020202020204" pitchFamily="34" charset="0"/>
                      </a:rPr>
                      <a:t>” Demand-Avoidance.</a:t>
                    </a:r>
                  </a:p>
                </p:txBody>
              </p:sp>
            </p:grpSp>
            <p:sp>
              <p:nvSpPr>
                <p:cNvPr id="13" name="TextBox 12">
                  <a:extLst>
                    <a:ext uri="{FF2B5EF4-FFF2-40B4-BE49-F238E27FC236}">
                      <a16:creationId xmlns:a16="http://schemas.microsoft.com/office/drawing/2014/main" id="{6098045C-34DB-518C-B6EE-46B67D61B847}"/>
                    </a:ext>
                  </a:extLst>
                </p:cNvPr>
                <p:cNvSpPr txBox="1"/>
                <p:nvPr/>
              </p:nvSpPr>
              <p:spPr>
                <a:xfrm>
                  <a:off x="4974961" y="6240069"/>
                  <a:ext cx="457199" cy="338554"/>
                </a:xfrm>
                <a:prstGeom prst="rect">
                  <a:avLst/>
                </a:prstGeom>
                <a:noFill/>
              </p:spPr>
              <p:txBody>
                <a:bodyPr wrap="square" rtlCol="0">
                  <a:spAutoFit/>
                </a:bodyPr>
                <a:lstStyle/>
                <a:p>
                  <a:r>
                    <a:rPr lang="en-GB" sz="1600" dirty="0">
                      <a:latin typeface="Trebuchet MS" panose="020B0603020202020204" pitchFamily="34" charset="0"/>
                    </a:rPr>
                    <a:t>IQ.</a:t>
                  </a:r>
                </a:p>
              </p:txBody>
            </p:sp>
            <p:sp>
              <p:nvSpPr>
                <p:cNvPr id="14" name="TextBox 13">
                  <a:extLst>
                    <a:ext uri="{FF2B5EF4-FFF2-40B4-BE49-F238E27FC236}">
                      <a16:creationId xmlns:a16="http://schemas.microsoft.com/office/drawing/2014/main" id="{D8712BDF-C4E2-FAF3-E4C1-13D94C0DC838}"/>
                    </a:ext>
                  </a:extLst>
                </p:cNvPr>
                <p:cNvSpPr txBox="1"/>
                <p:nvPr/>
              </p:nvSpPr>
              <p:spPr>
                <a:xfrm>
                  <a:off x="791884" y="3531900"/>
                  <a:ext cx="2071395" cy="584775"/>
                </a:xfrm>
                <a:prstGeom prst="rect">
                  <a:avLst/>
                </a:prstGeom>
                <a:noFill/>
              </p:spPr>
              <p:txBody>
                <a:bodyPr wrap="square" rtlCol="0">
                  <a:spAutoFit/>
                </a:bodyPr>
                <a:lstStyle/>
                <a:p>
                  <a:pPr algn="ctr"/>
                  <a:r>
                    <a:rPr lang="en-GB" sz="1600" dirty="0">
                      <a:latin typeface="Trebuchet MS" panose="020B0603020202020204" pitchFamily="34" charset="0"/>
                    </a:rPr>
                    <a:t>Functioning (Inverse Support Needs.)</a:t>
                  </a:r>
                </a:p>
              </p:txBody>
            </p:sp>
          </p:grpSp>
          <p:sp>
            <p:nvSpPr>
              <p:cNvPr id="11" name="TextBox 10">
                <a:extLst>
                  <a:ext uri="{FF2B5EF4-FFF2-40B4-BE49-F238E27FC236}">
                    <a16:creationId xmlns:a16="http://schemas.microsoft.com/office/drawing/2014/main" id="{64F034DA-9500-1103-6316-C0C237D4ACFF}"/>
                  </a:ext>
                </a:extLst>
              </p:cNvPr>
              <p:cNvSpPr txBox="1"/>
              <p:nvPr/>
            </p:nvSpPr>
            <p:spPr>
              <a:xfrm>
                <a:off x="7560062" y="3503166"/>
                <a:ext cx="2062062" cy="1077218"/>
              </a:xfrm>
              <a:prstGeom prst="rect">
                <a:avLst/>
              </a:prstGeom>
              <a:noFill/>
            </p:spPr>
            <p:txBody>
              <a:bodyPr wrap="square" rtlCol="0">
                <a:spAutoFit/>
              </a:bodyPr>
              <a:lstStyle/>
              <a:p>
                <a:r>
                  <a:rPr lang="en-GB" sz="1600" dirty="0">
                    <a:latin typeface="Trebuchet MS" panose="020B0603020202020204" pitchFamily="34" charset="0"/>
                  </a:rPr>
                  <a:t>Diagram is an aid to discussion, please do </a:t>
                </a:r>
                <a:r>
                  <a:rPr lang="en-GB" sz="1600" b="1" i="1" u="sng" dirty="0">
                    <a:latin typeface="Trebuchet MS" panose="020B0603020202020204" pitchFamily="34" charset="0"/>
                  </a:rPr>
                  <a:t>not</a:t>
                </a:r>
                <a:r>
                  <a:rPr lang="en-GB" sz="1600" dirty="0">
                    <a:latin typeface="Trebuchet MS" panose="020B0603020202020204" pitchFamily="34" charset="0"/>
                  </a:rPr>
                  <a:t> take it literally &amp; reify it.</a:t>
                </a:r>
              </a:p>
            </p:txBody>
          </p:sp>
        </p:grpSp>
      </p:grpSp>
    </p:spTree>
    <p:extLst>
      <p:ext uri="{BB962C8B-B14F-4D97-AF65-F5344CB8AC3E}">
        <p14:creationId xmlns:p14="http://schemas.microsoft.com/office/powerpoint/2010/main" val="1477475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14</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9" y="765175"/>
            <a:ext cx="10944224" cy="523220"/>
          </a:xfrm>
          <a:prstGeom prst="rect">
            <a:avLst/>
          </a:prstGeom>
          <a:noFill/>
        </p:spPr>
        <p:txBody>
          <a:bodyPr wrap="square">
            <a:spAutoFit/>
          </a:bodyPr>
          <a:lstStyle/>
          <a:p>
            <a:pPr lvl="0"/>
            <a:r>
              <a:rPr lang="en-US" sz="2800" b="1" dirty="0">
                <a:latin typeface="Trebuchet MS" panose="020B0603020202020204" pitchFamily="34" charset="0"/>
              </a:rPr>
              <a:t>Autism (left) + PDA Traits (right), my view (Woods 2021, p11).</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TIME TO PROFILE YOU.</a:t>
            </a:r>
          </a:p>
        </p:txBody>
      </p:sp>
      <p:pic>
        <p:nvPicPr>
          <p:cNvPr id="6" name="Picture 5">
            <a:extLst>
              <a:ext uri="{FF2B5EF4-FFF2-40B4-BE49-F238E27FC236}">
                <a16:creationId xmlns:a16="http://schemas.microsoft.com/office/drawing/2014/main" id="{E06624AE-365C-446B-AE07-85C405A3F7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85038" y="1258570"/>
            <a:ext cx="6621924" cy="5015230"/>
          </a:xfrm>
          <a:prstGeom prst="rect">
            <a:avLst/>
          </a:prstGeom>
          <a:noFill/>
        </p:spPr>
      </p:pic>
    </p:spTree>
    <p:extLst>
      <p:ext uri="{BB962C8B-B14F-4D97-AF65-F5344CB8AC3E}">
        <p14:creationId xmlns:p14="http://schemas.microsoft.com/office/powerpoint/2010/main" val="3997217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F010D6B-F108-C2BF-5D04-3D067E27F30E}"/>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695BDBD9-4612-2F32-5F82-66D4C3B3354F}"/>
              </a:ext>
            </a:extLst>
          </p:cNvPr>
          <p:cNvSpPr>
            <a:spLocks noGrp="1"/>
          </p:cNvSpPr>
          <p:nvPr>
            <p:ph type="sldNum" sz="quarter" idx="12"/>
          </p:nvPr>
        </p:nvSpPr>
        <p:spPr/>
        <p:txBody>
          <a:bodyPr/>
          <a:lstStyle/>
          <a:p>
            <a:fld id="{8D88584D-8F1A-46B4-838D-EE417A13F475}" type="slidenum">
              <a:rPr lang="en-GB" smtClean="0"/>
              <a:pPr/>
              <a:t>15</a:t>
            </a:fld>
            <a:endParaRPr lang="en-GB" dirty="0"/>
          </a:p>
        </p:txBody>
      </p:sp>
      <p:grpSp>
        <p:nvGrpSpPr>
          <p:cNvPr id="4" name="Group 3">
            <a:extLst>
              <a:ext uri="{FF2B5EF4-FFF2-40B4-BE49-F238E27FC236}">
                <a16:creationId xmlns:a16="http://schemas.microsoft.com/office/drawing/2014/main" id="{3F90C3E6-A706-CD57-CDE0-FC1F981608B8}"/>
              </a:ext>
            </a:extLst>
          </p:cNvPr>
          <p:cNvGrpSpPr/>
          <p:nvPr/>
        </p:nvGrpSpPr>
        <p:grpSpPr>
          <a:xfrm>
            <a:off x="254597" y="897439"/>
            <a:ext cx="11681135" cy="5338776"/>
            <a:chOff x="459879" y="720150"/>
            <a:chExt cx="11681135" cy="5338776"/>
          </a:xfrm>
        </p:grpSpPr>
        <p:sp>
          <p:nvSpPr>
            <p:cNvPr id="5" name="TextBox 4">
              <a:extLst>
                <a:ext uri="{FF2B5EF4-FFF2-40B4-BE49-F238E27FC236}">
                  <a16:creationId xmlns:a16="http://schemas.microsoft.com/office/drawing/2014/main" id="{268848F3-C6F4-7A06-BF66-13EF1ADE5D34}"/>
                </a:ext>
              </a:extLst>
            </p:cNvPr>
            <p:cNvSpPr txBox="1"/>
            <p:nvPr/>
          </p:nvSpPr>
          <p:spPr>
            <a:xfrm>
              <a:off x="3275013" y="720150"/>
              <a:ext cx="6073774" cy="584775"/>
            </a:xfrm>
            <a:prstGeom prst="rect">
              <a:avLst/>
            </a:prstGeom>
            <a:noFill/>
          </p:spPr>
          <p:txBody>
            <a:bodyPr wrap="square" rtlCol="0">
              <a:spAutoFit/>
            </a:bodyPr>
            <a:lstStyle/>
            <a:p>
              <a:pPr algn="ctr"/>
              <a:r>
                <a:rPr lang="en-GB" sz="1600" b="1" u="sng" dirty="0">
                  <a:latin typeface="Trebuchet MS" panose="020B0603020202020204" pitchFamily="34" charset="0"/>
                </a:rPr>
                <a:t>“</a:t>
              </a:r>
              <a:r>
                <a:rPr lang="en-GB" sz="1600" b="1" i="1" u="sng" dirty="0">
                  <a:latin typeface="Trebuchet MS" panose="020B0603020202020204" pitchFamily="34" charset="0"/>
                </a:rPr>
                <a:t>PATHOLOGICAL DEMAND-AVOIDANCE (PDA) PROFILE OF ASD</a:t>
              </a:r>
              <a:r>
                <a:rPr lang="en-GB" sz="1600" b="1" u="sng" dirty="0">
                  <a:latin typeface="Trebuchet MS" panose="020B0603020202020204" pitchFamily="34" charset="0"/>
                </a:rPr>
                <a:t>” CONSTELLATION OF TRAITS WITHIN AUTISM SPECTRUM.</a:t>
              </a:r>
            </a:p>
          </p:txBody>
        </p:sp>
        <p:grpSp>
          <p:nvGrpSpPr>
            <p:cNvPr id="6" name="Group 5">
              <a:extLst>
                <a:ext uri="{FF2B5EF4-FFF2-40B4-BE49-F238E27FC236}">
                  <a16:creationId xmlns:a16="http://schemas.microsoft.com/office/drawing/2014/main" id="{8BA13789-0527-0ABF-8AB6-ECDCB5695581}"/>
                </a:ext>
              </a:extLst>
            </p:cNvPr>
            <p:cNvGrpSpPr/>
            <p:nvPr/>
          </p:nvGrpSpPr>
          <p:grpSpPr>
            <a:xfrm>
              <a:off x="459879" y="1376343"/>
              <a:ext cx="11681135" cy="4682583"/>
              <a:chOff x="459879" y="1376343"/>
              <a:chExt cx="11681135" cy="4682583"/>
            </a:xfrm>
          </p:grpSpPr>
          <p:sp>
            <p:nvSpPr>
              <p:cNvPr id="7" name="TextBox 6">
                <a:extLst>
                  <a:ext uri="{FF2B5EF4-FFF2-40B4-BE49-F238E27FC236}">
                    <a16:creationId xmlns:a16="http://schemas.microsoft.com/office/drawing/2014/main" id="{01EB10FB-8B95-3C15-229C-44FF8B548139}"/>
                  </a:ext>
                </a:extLst>
              </p:cNvPr>
              <p:cNvSpPr txBox="1"/>
              <p:nvPr/>
            </p:nvSpPr>
            <p:spPr>
              <a:xfrm>
                <a:off x="459879" y="3124635"/>
                <a:ext cx="2682792" cy="1169551"/>
              </a:xfrm>
              <a:prstGeom prst="rect">
                <a:avLst/>
              </a:prstGeom>
              <a:noFill/>
            </p:spPr>
            <p:txBody>
              <a:bodyPr wrap="square" rtlCol="0">
                <a:spAutoFit/>
              </a:bodyPr>
              <a:lstStyle/>
              <a:p>
                <a:r>
                  <a:rPr lang="en-GB" sz="1400" dirty="0">
                    <a:latin typeface="Trebuchet MS" panose="020B0603020202020204" pitchFamily="34" charset="0"/>
                  </a:rPr>
                  <a:t>Please do </a:t>
                </a:r>
                <a:r>
                  <a:rPr lang="en-GB" sz="1400" b="1" i="1" u="sng" dirty="0">
                    <a:latin typeface="Trebuchet MS" panose="020B0603020202020204" pitchFamily="34" charset="0"/>
                  </a:rPr>
                  <a:t>not</a:t>
                </a:r>
                <a:r>
                  <a:rPr lang="en-GB" sz="1400" dirty="0">
                    <a:latin typeface="Trebuchet MS" panose="020B0603020202020204" pitchFamily="34" charset="0"/>
                  </a:rPr>
                  <a:t> reify this diagram. Based on RW interpretations of “</a:t>
                </a:r>
                <a:r>
                  <a:rPr lang="en-GB" sz="1400" i="1" dirty="0">
                    <a:latin typeface="Trebuchet MS" panose="020B0603020202020204" pitchFamily="34" charset="0"/>
                  </a:rPr>
                  <a:t>PDA Profile of ASD</a:t>
                </a:r>
                <a:r>
                  <a:rPr lang="en-GB" sz="1400" dirty="0">
                    <a:latin typeface="Trebuchet MS" panose="020B0603020202020204" pitchFamily="34" charset="0"/>
                  </a:rPr>
                  <a:t>” clinical literature, diagnostic &amp; screening tools.</a:t>
                </a:r>
              </a:p>
            </p:txBody>
          </p:sp>
          <p:grpSp>
            <p:nvGrpSpPr>
              <p:cNvPr id="8" name="Group 7">
                <a:extLst>
                  <a:ext uri="{FF2B5EF4-FFF2-40B4-BE49-F238E27FC236}">
                    <a16:creationId xmlns:a16="http://schemas.microsoft.com/office/drawing/2014/main" id="{42D68EAF-DEB1-59B6-308D-CBC9374C4805}"/>
                  </a:ext>
                </a:extLst>
              </p:cNvPr>
              <p:cNvGrpSpPr/>
              <p:nvPr/>
            </p:nvGrpSpPr>
            <p:grpSpPr>
              <a:xfrm>
                <a:off x="3218310" y="1376343"/>
                <a:ext cx="8922704" cy="4682583"/>
                <a:chOff x="3218310" y="1376343"/>
                <a:chExt cx="8922704" cy="4682583"/>
              </a:xfrm>
            </p:grpSpPr>
            <p:sp>
              <p:nvSpPr>
                <p:cNvPr id="9" name="TextBox 8">
                  <a:extLst>
                    <a:ext uri="{FF2B5EF4-FFF2-40B4-BE49-F238E27FC236}">
                      <a16:creationId xmlns:a16="http://schemas.microsoft.com/office/drawing/2014/main" id="{5F37C0CE-A256-D794-4877-1F3FE3CBA10E}"/>
                    </a:ext>
                  </a:extLst>
                </p:cNvPr>
                <p:cNvSpPr txBox="1"/>
                <p:nvPr/>
              </p:nvSpPr>
              <p:spPr>
                <a:xfrm>
                  <a:off x="7311249" y="1651645"/>
                  <a:ext cx="738154" cy="276999"/>
                </a:xfrm>
                <a:prstGeom prst="rect">
                  <a:avLst/>
                </a:prstGeom>
                <a:noFill/>
              </p:spPr>
              <p:txBody>
                <a:bodyPr wrap="square">
                  <a:spAutoFit/>
                </a:bodyPr>
                <a:lstStyle/>
                <a:p>
                  <a:r>
                    <a:rPr lang="en-GB" sz="1200" dirty="0">
                      <a:latin typeface="Trebuchet MS" panose="020B0603020202020204" pitchFamily="34" charset="0"/>
                    </a:rPr>
                    <a:t>Anxiety.</a:t>
                  </a:r>
                </a:p>
              </p:txBody>
            </p:sp>
            <p:cxnSp>
              <p:nvCxnSpPr>
                <p:cNvPr id="10" name="Straight Arrow Connector 9">
                  <a:extLst>
                    <a:ext uri="{FF2B5EF4-FFF2-40B4-BE49-F238E27FC236}">
                      <a16:creationId xmlns:a16="http://schemas.microsoft.com/office/drawing/2014/main" id="{1F3B165F-D9D9-AB55-2F79-84B822C381FD}"/>
                    </a:ext>
                  </a:extLst>
                </p:cNvPr>
                <p:cNvCxnSpPr/>
                <p:nvPr/>
              </p:nvCxnSpPr>
              <p:spPr>
                <a:xfrm>
                  <a:off x="7680325" y="1974021"/>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D0C8F4A-F7B2-FEED-2381-6A6A22DDA4DB}"/>
                    </a:ext>
                  </a:extLst>
                </p:cNvPr>
                <p:cNvCxnSpPr>
                  <a:cxnSpLocks/>
                </p:cNvCxnSpPr>
                <p:nvPr/>
              </p:nvCxnSpPr>
              <p:spPr>
                <a:xfrm flipH="1">
                  <a:off x="5563702" y="1974021"/>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5C6D403-B0F6-DA3D-60D7-268BFCE57484}"/>
                    </a:ext>
                  </a:extLst>
                </p:cNvPr>
                <p:cNvCxnSpPr/>
                <p:nvPr/>
              </p:nvCxnSpPr>
              <p:spPr>
                <a:xfrm>
                  <a:off x="7680325" y="3047291"/>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AE03CCB-38E6-B842-BF75-555451FB5DEE}"/>
                    </a:ext>
                  </a:extLst>
                </p:cNvPr>
                <p:cNvCxnSpPr>
                  <a:cxnSpLocks/>
                </p:cNvCxnSpPr>
                <p:nvPr/>
              </p:nvCxnSpPr>
              <p:spPr>
                <a:xfrm flipH="1">
                  <a:off x="5563702" y="3047291"/>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1C2FC37-E9CE-6BE3-53AE-C743127B6A64}"/>
                    </a:ext>
                  </a:extLst>
                </p:cNvPr>
                <p:cNvSpPr txBox="1"/>
                <p:nvPr/>
              </p:nvSpPr>
              <p:spPr>
                <a:xfrm>
                  <a:off x="4862948" y="1835521"/>
                  <a:ext cx="549311"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15" name="TextBox 14">
                  <a:extLst>
                    <a:ext uri="{FF2B5EF4-FFF2-40B4-BE49-F238E27FC236}">
                      <a16:creationId xmlns:a16="http://schemas.microsoft.com/office/drawing/2014/main" id="{4BB9FE82-4C3E-99F6-4A3D-81A64EFE3918}"/>
                    </a:ext>
                  </a:extLst>
                </p:cNvPr>
                <p:cNvSpPr txBox="1"/>
                <p:nvPr/>
              </p:nvSpPr>
              <p:spPr>
                <a:xfrm>
                  <a:off x="9948863" y="1850638"/>
                  <a:ext cx="89753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16" name="TextBox 15">
                  <a:extLst>
                    <a:ext uri="{FF2B5EF4-FFF2-40B4-BE49-F238E27FC236}">
                      <a16:creationId xmlns:a16="http://schemas.microsoft.com/office/drawing/2014/main" id="{223DEB17-A046-BDEB-9EC2-F5B9E7952DE1}"/>
                    </a:ext>
                  </a:extLst>
                </p:cNvPr>
                <p:cNvSpPr txBox="1"/>
                <p:nvPr/>
              </p:nvSpPr>
              <p:spPr>
                <a:xfrm>
                  <a:off x="6384925" y="1999512"/>
                  <a:ext cx="2590800" cy="276999"/>
                </a:xfrm>
                <a:prstGeom prst="rect">
                  <a:avLst/>
                </a:prstGeom>
                <a:noFill/>
              </p:spPr>
              <p:txBody>
                <a:bodyPr wrap="square">
                  <a:spAutoFit/>
                </a:bodyPr>
                <a:lstStyle/>
                <a:p>
                  <a:r>
                    <a:rPr lang="en-GB" sz="1200" dirty="0">
                      <a:latin typeface="Trebuchet MS" panose="020B0603020202020204" pitchFamily="34" charset="0"/>
                    </a:rPr>
                    <a:t>Avoidance of “</a:t>
                  </a:r>
                  <a:r>
                    <a:rPr lang="en-GB" sz="1200" i="1" dirty="0">
                      <a:latin typeface="Trebuchet MS" panose="020B0603020202020204" pitchFamily="34" charset="0"/>
                    </a:rPr>
                    <a:t>ordinary</a:t>
                  </a:r>
                  <a:r>
                    <a:rPr lang="en-GB" sz="1200" dirty="0">
                      <a:latin typeface="Trebuchet MS" panose="020B0603020202020204" pitchFamily="34" charset="0"/>
                    </a:rPr>
                    <a:t>” demands.</a:t>
                  </a:r>
                </a:p>
              </p:txBody>
            </p:sp>
            <p:cxnSp>
              <p:nvCxnSpPr>
                <p:cNvPr id="17" name="Straight Arrow Connector 16">
                  <a:extLst>
                    <a:ext uri="{FF2B5EF4-FFF2-40B4-BE49-F238E27FC236}">
                      <a16:creationId xmlns:a16="http://schemas.microsoft.com/office/drawing/2014/main" id="{B2D7BBAD-B141-60E8-5773-3E1B340474B2}"/>
                    </a:ext>
                  </a:extLst>
                </p:cNvPr>
                <p:cNvCxnSpPr/>
                <p:nvPr/>
              </p:nvCxnSpPr>
              <p:spPr>
                <a:xfrm>
                  <a:off x="7680325" y="2321889"/>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2E1FEB8-809B-6DAB-A941-791E5B485C4D}"/>
                    </a:ext>
                  </a:extLst>
                </p:cNvPr>
                <p:cNvCxnSpPr>
                  <a:cxnSpLocks/>
                </p:cNvCxnSpPr>
                <p:nvPr/>
              </p:nvCxnSpPr>
              <p:spPr>
                <a:xfrm flipH="1">
                  <a:off x="5563702" y="2321889"/>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41B1AEF-C38B-5C7E-237E-BA0EDC543986}"/>
                    </a:ext>
                  </a:extLst>
                </p:cNvPr>
                <p:cNvSpPr txBox="1"/>
                <p:nvPr/>
              </p:nvSpPr>
              <p:spPr>
                <a:xfrm>
                  <a:off x="4494359" y="2176462"/>
                  <a:ext cx="915843" cy="276999"/>
                </a:xfrm>
                <a:prstGeom prst="rect">
                  <a:avLst/>
                </a:prstGeom>
                <a:noFill/>
              </p:spPr>
              <p:txBody>
                <a:bodyPr wrap="square" rtlCol="0">
                  <a:spAutoFit/>
                </a:bodyPr>
                <a:lstStyle/>
                <a:p>
                  <a:r>
                    <a:rPr lang="en-GB" sz="1200" dirty="0">
                      <a:latin typeface="Trebuchet MS" panose="020B0603020202020204" pitchFamily="34" charset="0"/>
                    </a:rPr>
                    <a:t>Pervasive.</a:t>
                  </a:r>
                </a:p>
              </p:txBody>
            </p:sp>
            <p:sp>
              <p:nvSpPr>
                <p:cNvPr id="20" name="TextBox 19">
                  <a:extLst>
                    <a:ext uri="{FF2B5EF4-FFF2-40B4-BE49-F238E27FC236}">
                      <a16:creationId xmlns:a16="http://schemas.microsoft.com/office/drawing/2014/main" id="{A2FEA46B-6D39-9D54-F950-706AE9E0F89B}"/>
                    </a:ext>
                  </a:extLst>
                </p:cNvPr>
                <p:cNvSpPr txBox="1"/>
                <p:nvPr/>
              </p:nvSpPr>
              <p:spPr>
                <a:xfrm>
                  <a:off x="9957503" y="2173864"/>
                  <a:ext cx="917900"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21" name="TextBox 20">
                  <a:extLst>
                    <a:ext uri="{FF2B5EF4-FFF2-40B4-BE49-F238E27FC236}">
                      <a16:creationId xmlns:a16="http://schemas.microsoft.com/office/drawing/2014/main" id="{4CF13659-2F16-0108-579F-54E9623AF6DD}"/>
                    </a:ext>
                  </a:extLst>
                </p:cNvPr>
                <p:cNvSpPr txBox="1"/>
                <p:nvPr/>
              </p:nvSpPr>
              <p:spPr>
                <a:xfrm>
                  <a:off x="5869506" y="2356742"/>
                  <a:ext cx="3621638" cy="276999"/>
                </a:xfrm>
                <a:prstGeom prst="rect">
                  <a:avLst/>
                </a:prstGeom>
                <a:noFill/>
              </p:spPr>
              <p:txBody>
                <a:bodyPr wrap="square">
                  <a:spAutoFit/>
                </a:bodyPr>
                <a:lstStyle/>
                <a:p>
                  <a:r>
                    <a:rPr lang="en-US" sz="1200" dirty="0">
                      <a:latin typeface="Trebuchet MS" panose="020B0603020202020204" pitchFamily="34" charset="0"/>
                    </a:rPr>
                    <a:t>Bullying, harassment, lying, stalking, stealing etc.</a:t>
                  </a:r>
                  <a:endParaRPr lang="en-GB" sz="1200" dirty="0">
                    <a:latin typeface="Trebuchet MS" panose="020B0603020202020204" pitchFamily="34" charset="0"/>
                  </a:endParaRPr>
                </a:p>
              </p:txBody>
            </p:sp>
            <p:cxnSp>
              <p:nvCxnSpPr>
                <p:cNvPr id="22" name="Straight Arrow Connector 21">
                  <a:extLst>
                    <a:ext uri="{FF2B5EF4-FFF2-40B4-BE49-F238E27FC236}">
                      <a16:creationId xmlns:a16="http://schemas.microsoft.com/office/drawing/2014/main" id="{846674F4-4A38-1FDD-DC29-8B40D1C292C4}"/>
                    </a:ext>
                  </a:extLst>
                </p:cNvPr>
                <p:cNvCxnSpPr/>
                <p:nvPr/>
              </p:nvCxnSpPr>
              <p:spPr>
                <a:xfrm>
                  <a:off x="7680326" y="2699423"/>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D72A224-4E4E-3792-5DEA-C3640DC1EFA9}"/>
                    </a:ext>
                  </a:extLst>
                </p:cNvPr>
                <p:cNvCxnSpPr>
                  <a:cxnSpLocks/>
                </p:cNvCxnSpPr>
                <p:nvPr/>
              </p:nvCxnSpPr>
              <p:spPr>
                <a:xfrm flipH="1">
                  <a:off x="5563703" y="2699423"/>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652E728-287A-53A1-F03A-83269BF6ABEA}"/>
                    </a:ext>
                  </a:extLst>
                </p:cNvPr>
                <p:cNvSpPr txBox="1"/>
                <p:nvPr/>
              </p:nvSpPr>
              <p:spPr>
                <a:xfrm>
                  <a:off x="4859232" y="2560923"/>
                  <a:ext cx="550969"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25" name="TextBox 24">
                  <a:extLst>
                    <a:ext uri="{FF2B5EF4-FFF2-40B4-BE49-F238E27FC236}">
                      <a16:creationId xmlns:a16="http://schemas.microsoft.com/office/drawing/2014/main" id="{C02BFBBF-B942-10A8-2EDA-AFA09AE33357}"/>
                    </a:ext>
                  </a:extLst>
                </p:cNvPr>
                <p:cNvSpPr txBox="1"/>
                <p:nvPr/>
              </p:nvSpPr>
              <p:spPr>
                <a:xfrm>
                  <a:off x="9948863" y="2569775"/>
                  <a:ext cx="905136"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26" name="TextBox 25">
                  <a:extLst>
                    <a:ext uri="{FF2B5EF4-FFF2-40B4-BE49-F238E27FC236}">
                      <a16:creationId xmlns:a16="http://schemas.microsoft.com/office/drawing/2014/main" id="{AD199A9F-F99E-F5B5-A3C2-7AE4633F3C13}"/>
                    </a:ext>
                  </a:extLst>
                </p:cNvPr>
                <p:cNvSpPr txBox="1"/>
                <p:nvPr/>
              </p:nvSpPr>
              <p:spPr>
                <a:xfrm>
                  <a:off x="6848087" y="2724913"/>
                  <a:ext cx="1664476" cy="276999"/>
                </a:xfrm>
                <a:prstGeom prst="rect">
                  <a:avLst/>
                </a:prstGeom>
                <a:noFill/>
              </p:spPr>
              <p:txBody>
                <a:bodyPr wrap="square">
                  <a:spAutoFit/>
                </a:bodyPr>
                <a:lstStyle/>
                <a:p>
                  <a:r>
                    <a:rPr lang="en-GB" sz="1200" dirty="0">
                      <a:latin typeface="Trebuchet MS" panose="020B0603020202020204" pitchFamily="34" charset="0"/>
                    </a:rPr>
                    <a:t>Fantasy &amp; roleplay.</a:t>
                  </a:r>
                </a:p>
              </p:txBody>
            </p:sp>
            <p:sp>
              <p:nvSpPr>
                <p:cNvPr id="27" name="TextBox 26">
                  <a:extLst>
                    <a:ext uri="{FF2B5EF4-FFF2-40B4-BE49-F238E27FC236}">
                      <a16:creationId xmlns:a16="http://schemas.microsoft.com/office/drawing/2014/main" id="{63DD5D89-6D97-CB7E-FDAF-1EAAA7C22A30}"/>
                    </a:ext>
                  </a:extLst>
                </p:cNvPr>
                <p:cNvSpPr txBox="1"/>
                <p:nvPr/>
              </p:nvSpPr>
              <p:spPr>
                <a:xfrm>
                  <a:off x="3612198" y="2895974"/>
                  <a:ext cx="1798004" cy="276999"/>
                </a:xfrm>
                <a:prstGeom prst="rect">
                  <a:avLst/>
                </a:prstGeom>
                <a:noFill/>
              </p:spPr>
              <p:txBody>
                <a:bodyPr wrap="square" rtlCol="0">
                  <a:spAutoFit/>
                </a:bodyPr>
                <a:lstStyle/>
                <a:p>
                  <a:r>
                    <a:rPr lang="en-GB" sz="1200" dirty="0">
                      <a:latin typeface="Trebuchet MS" panose="020B0603020202020204" pitchFamily="34" charset="0"/>
                    </a:rPr>
                    <a:t>Comfortable-excessive.</a:t>
                  </a:r>
                </a:p>
              </p:txBody>
            </p:sp>
            <p:sp>
              <p:nvSpPr>
                <p:cNvPr id="28" name="TextBox 27">
                  <a:extLst>
                    <a:ext uri="{FF2B5EF4-FFF2-40B4-BE49-F238E27FC236}">
                      <a16:creationId xmlns:a16="http://schemas.microsoft.com/office/drawing/2014/main" id="{18E91166-FAD8-5E32-84C8-7842C9683EC5}"/>
                    </a:ext>
                  </a:extLst>
                </p:cNvPr>
                <p:cNvSpPr txBox="1"/>
                <p:nvPr/>
              </p:nvSpPr>
              <p:spPr>
                <a:xfrm>
                  <a:off x="9955790" y="2902140"/>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29" name="TextBox 28">
                  <a:extLst>
                    <a:ext uri="{FF2B5EF4-FFF2-40B4-BE49-F238E27FC236}">
                      <a16:creationId xmlns:a16="http://schemas.microsoft.com/office/drawing/2014/main" id="{67ACC9FE-4D57-938B-E8F6-74026C0D12EF}"/>
                    </a:ext>
                  </a:extLst>
                </p:cNvPr>
                <p:cNvSpPr txBox="1"/>
                <p:nvPr/>
              </p:nvSpPr>
              <p:spPr>
                <a:xfrm>
                  <a:off x="7197337" y="3048019"/>
                  <a:ext cx="965977" cy="276999"/>
                </a:xfrm>
                <a:prstGeom prst="rect">
                  <a:avLst/>
                </a:prstGeom>
                <a:noFill/>
              </p:spPr>
              <p:txBody>
                <a:bodyPr wrap="square">
                  <a:spAutoFit/>
                </a:bodyPr>
                <a:lstStyle/>
                <a:p>
                  <a:r>
                    <a:rPr lang="en-GB" sz="1200" dirty="0">
                      <a:latin typeface="Trebuchet MS" panose="020B0603020202020204" pitchFamily="34" charset="0"/>
                    </a:rPr>
                    <a:t>Impulsivity.</a:t>
                  </a:r>
                </a:p>
              </p:txBody>
            </p:sp>
            <p:cxnSp>
              <p:nvCxnSpPr>
                <p:cNvPr id="30" name="Straight Arrow Connector 29">
                  <a:extLst>
                    <a:ext uri="{FF2B5EF4-FFF2-40B4-BE49-F238E27FC236}">
                      <a16:creationId xmlns:a16="http://schemas.microsoft.com/office/drawing/2014/main" id="{687E8063-AAB0-70F2-E12D-2D65640AF53D}"/>
                    </a:ext>
                  </a:extLst>
                </p:cNvPr>
                <p:cNvCxnSpPr/>
                <p:nvPr/>
              </p:nvCxnSpPr>
              <p:spPr>
                <a:xfrm>
                  <a:off x="7680325" y="3370398"/>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C5C055B-F030-176D-BE52-3013ABDAB465}"/>
                    </a:ext>
                  </a:extLst>
                </p:cNvPr>
                <p:cNvCxnSpPr>
                  <a:cxnSpLocks/>
                </p:cNvCxnSpPr>
                <p:nvPr/>
              </p:nvCxnSpPr>
              <p:spPr>
                <a:xfrm flipH="1">
                  <a:off x="5563702" y="3370398"/>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1E13106-C5D7-148D-9B47-79D5EAF34FD9}"/>
                    </a:ext>
                  </a:extLst>
                </p:cNvPr>
                <p:cNvSpPr txBox="1"/>
                <p:nvPr/>
              </p:nvSpPr>
              <p:spPr>
                <a:xfrm>
                  <a:off x="4866159" y="3224971"/>
                  <a:ext cx="544043"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33" name="TextBox 32">
                  <a:extLst>
                    <a:ext uri="{FF2B5EF4-FFF2-40B4-BE49-F238E27FC236}">
                      <a16:creationId xmlns:a16="http://schemas.microsoft.com/office/drawing/2014/main" id="{2180A893-FC86-8BF2-D000-5A4497B56E49}"/>
                    </a:ext>
                  </a:extLst>
                </p:cNvPr>
                <p:cNvSpPr txBox="1"/>
                <p:nvPr/>
              </p:nvSpPr>
              <p:spPr>
                <a:xfrm>
                  <a:off x="9948863" y="3225990"/>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34" name="TextBox 33">
                  <a:extLst>
                    <a:ext uri="{FF2B5EF4-FFF2-40B4-BE49-F238E27FC236}">
                      <a16:creationId xmlns:a16="http://schemas.microsoft.com/office/drawing/2014/main" id="{929BB4A8-3B4B-B052-2D2E-3AE6DB9CA4E8}"/>
                    </a:ext>
                  </a:extLst>
                </p:cNvPr>
                <p:cNvSpPr txBox="1"/>
                <p:nvPr/>
              </p:nvSpPr>
              <p:spPr>
                <a:xfrm>
                  <a:off x="5838887" y="3398450"/>
                  <a:ext cx="3682876" cy="276999"/>
                </a:xfrm>
                <a:prstGeom prst="rect">
                  <a:avLst/>
                </a:prstGeom>
                <a:noFill/>
              </p:spPr>
              <p:txBody>
                <a:bodyPr wrap="square">
                  <a:spAutoFit/>
                </a:bodyPr>
                <a:lstStyle/>
                <a:p>
                  <a:r>
                    <a:rPr lang="en-US" sz="1200" dirty="0">
                      <a:latin typeface="Trebuchet MS" panose="020B0603020202020204" pitchFamily="34" charset="0"/>
                    </a:rPr>
                    <a:t>Obsessive behaviour focused on people-characters.</a:t>
                  </a:r>
                </a:p>
              </p:txBody>
            </p:sp>
            <p:cxnSp>
              <p:nvCxnSpPr>
                <p:cNvPr id="35" name="Straight Arrow Connector 34">
                  <a:extLst>
                    <a:ext uri="{FF2B5EF4-FFF2-40B4-BE49-F238E27FC236}">
                      <a16:creationId xmlns:a16="http://schemas.microsoft.com/office/drawing/2014/main" id="{54A37DE3-E5A9-DA7E-866E-D33CE43C4394}"/>
                    </a:ext>
                  </a:extLst>
                </p:cNvPr>
                <p:cNvCxnSpPr/>
                <p:nvPr/>
              </p:nvCxnSpPr>
              <p:spPr>
                <a:xfrm>
                  <a:off x="7680325" y="3744929"/>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FCA2A13-B7E0-C395-0CF0-036B037BCFAD}"/>
                    </a:ext>
                  </a:extLst>
                </p:cNvPr>
                <p:cNvCxnSpPr>
                  <a:cxnSpLocks/>
                </p:cNvCxnSpPr>
                <p:nvPr/>
              </p:nvCxnSpPr>
              <p:spPr>
                <a:xfrm flipH="1">
                  <a:off x="5563702" y="3744929"/>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D441883-D934-BC43-C19D-4E9244EC095C}"/>
                    </a:ext>
                  </a:extLst>
                </p:cNvPr>
                <p:cNvSpPr txBox="1"/>
                <p:nvPr/>
              </p:nvSpPr>
              <p:spPr>
                <a:xfrm>
                  <a:off x="4133395" y="3613356"/>
                  <a:ext cx="1276808" cy="276999"/>
                </a:xfrm>
                <a:prstGeom prst="rect">
                  <a:avLst/>
                </a:prstGeom>
                <a:noFill/>
              </p:spPr>
              <p:txBody>
                <a:bodyPr wrap="square" rtlCol="0">
                  <a:spAutoFit/>
                </a:bodyPr>
                <a:lstStyle/>
                <a:p>
                  <a:r>
                    <a:rPr lang="en-GB" sz="1200" dirty="0">
                      <a:latin typeface="Trebuchet MS" panose="020B0603020202020204" pitchFamily="34" charset="0"/>
                    </a:rPr>
                    <a:t>High-excessive.</a:t>
                  </a:r>
                </a:p>
              </p:txBody>
            </p:sp>
            <p:sp>
              <p:nvSpPr>
                <p:cNvPr id="38" name="TextBox 37">
                  <a:extLst>
                    <a:ext uri="{FF2B5EF4-FFF2-40B4-BE49-F238E27FC236}">
                      <a16:creationId xmlns:a16="http://schemas.microsoft.com/office/drawing/2014/main" id="{CD02DBEF-AFD1-57DC-B0F7-F23B1C6608B7}"/>
                    </a:ext>
                  </a:extLst>
                </p:cNvPr>
                <p:cNvSpPr txBox="1"/>
                <p:nvPr/>
              </p:nvSpPr>
              <p:spPr>
                <a:xfrm>
                  <a:off x="9948863" y="3614350"/>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39" name="TextBox 38">
                  <a:extLst>
                    <a:ext uri="{FF2B5EF4-FFF2-40B4-BE49-F238E27FC236}">
                      <a16:creationId xmlns:a16="http://schemas.microsoft.com/office/drawing/2014/main" id="{DB5943E6-81C0-A20D-13B4-A4EF53D97DB8}"/>
                    </a:ext>
                  </a:extLst>
                </p:cNvPr>
                <p:cNvSpPr txBox="1"/>
                <p:nvPr/>
              </p:nvSpPr>
              <p:spPr>
                <a:xfrm>
                  <a:off x="5618929" y="4842387"/>
                  <a:ext cx="4133850" cy="276999"/>
                </a:xfrm>
                <a:prstGeom prst="rect">
                  <a:avLst/>
                </a:prstGeom>
                <a:noFill/>
              </p:spPr>
              <p:txBody>
                <a:bodyPr wrap="square">
                  <a:spAutoFit/>
                </a:bodyPr>
                <a:lstStyle/>
                <a:p>
                  <a:r>
                    <a:rPr lang="en-US" sz="1200" dirty="0">
                      <a:latin typeface="Trebuchet MS" panose="020B0603020202020204" pitchFamily="34" charset="0"/>
                    </a:rPr>
                    <a:t>Socially “</a:t>
                  </a:r>
                  <a:r>
                    <a:rPr lang="en-US" sz="1200" i="1" dirty="0">
                      <a:latin typeface="Trebuchet MS" panose="020B0603020202020204" pitchFamily="34" charset="0"/>
                    </a:rPr>
                    <a:t>strategic</a:t>
                  </a:r>
                  <a:r>
                    <a:rPr lang="en-US" sz="1200" dirty="0">
                      <a:latin typeface="Trebuchet MS" panose="020B0603020202020204" pitchFamily="34" charset="0"/>
                    </a:rPr>
                    <a:t>”-”</a:t>
                  </a:r>
                  <a:r>
                    <a:rPr lang="en-US" sz="1200" i="1" dirty="0">
                      <a:latin typeface="Trebuchet MS" panose="020B0603020202020204" pitchFamily="34" charset="0"/>
                    </a:rPr>
                    <a:t>manipulative</a:t>
                  </a:r>
                  <a:r>
                    <a:rPr lang="en-US" sz="1200" dirty="0">
                      <a:latin typeface="Trebuchet MS" panose="020B0603020202020204" pitchFamily="34" charset="0"/>
                    </a:rPr>
                    <a:t>” avoidance behaviour.</a:t>
                  </a:r>
                </a:p>
              </p:txBody>
            </p:sp>
            <p:cxnSp>
              <p:nvCxnSpPr>
                <p:cNvPr id="40" name="Straight Arrow Connector 39">
                  <a:extLst>
                    <a:ext uri="{FF2B5EF4-FFF2-40B4-BE49-F238E27FC236}">
                      <a16:creationId xmlns:a16="http://schemas.microsoft.com/office/drawing/2014/main" id="{A9066ECC-966C-AC62-742D-10C8633ED63A}"/>
                    </a:ext>
                  </a:extLst>
                </p:cNvPr>
                <p:cNvCxnSpPr/>
                <p:nvPr/>
              </p:nvCxnSpPr>
              <p:spPr>
                <a:xfrm>
                  <a:off x="7677835" y="5224064"/>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1E8F6E1-278B-3D10-A790-49D92D3FF88C}"/>
                    </a:ext>
                  </a:extLst>
                </p:cNvPr>
                <p:cNvCxnSpPr>
                  <a:cxnSpLocks/>
                </p:cNvCxnSpPr>
                <p:nvPr/>
              </p:nvCxnSpPr>
              <p:spPr>
                <a:xfrm flipH="1">
                  <a:off x="5561212" y="5224064"/>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BBD918D-C823-E01B-303E-09DCB6BEAA54}"/>
                    </a:ext>
                  </a:extLst>
                </p:cNvPr>
                <p:cNvSpPr txBox="1"/>
                <p:nvPr/>
              </p:nvSpPr>
              <p:spPr>
                <a:xfrm>
                  <a:off x="4861934" y="5091914"/>
                  <a:ext cx="548265"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43" name="TextBox 42">
                  <a:extLst>
                    <a:ext uri="{FF2B5EF4-FFF2-40B4-BE49-F238E27FC236}">
                      <a16:creationId xmlns:a16="http://schemas.microsoft.com/office/drawing/2014/main" id="{261B220D-FD73-D34A-262E-7A8AB39A5984}"/>
                    </a:ext>
                  </a:extLst>
                </p:cNvPr>
                <p:cNvSpPr txBox="1"/>
                <p:nvPr/>
              </p:nvSpPr>
              <p:spPr>
                <a:xfrm>
                  <a:off x="9955213" y="5097075"/>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44" name="TextBox 43">
                  <a:extLst>
                    <a:ext uri="{FF2B5EF4-FFF2-40B4-BE49-F238E27FC236}">
                      <a16:creationId xmlns:a16="http://schemas.microsoft.com/office/drawing/2014/main" id="{3BA97EEE-249D-3D07-7EF1-1F55562CFC01}"/>
                    </a:ext>
                  </a:extLst>
                </p:cNvPr>
                <p:cNvSpPr txBox="1"/>
                <p:nvPr/>
              </p:nvSpPr>
              <p:spPr>
                <a:xfrm>
                  <a:off x="6090008" y="3758813"/>
                  <a:ext cx="3180634" cy="276999"/>
                </a:xfrm>
                <a:prstGeom prst="rect">
                  <a:avLst/>
                </a:prstGeom>
                <a:noFill/>
              </p:spPr>
              <p:txBody>
                <a:bodyPr wrap="square">
                  <a:spAutoFit/>
                </a:bodyPr>
                <a:lstStyle/>
                <a:p>
                  <a:r>
                    <a:rPr lang="en-US" sz="1200" dirty="0">
                      <a:latin typeface="Trebuchet MS" panose="020B0603020202020204" pitchFamily="34" charset="0"/>
                    </a:rPr>
                    <a:t>“</a:t>
                  </a:r>
                  <a:r>
                    <a:rPr lang="en-US" sz="1200" i="1" dirty="0">
                      <a:latin typeface="Trebuchet MS" panose="020B0603020202020204" pitchFamily="34" charset="0"/>
                    </a:rPr>
                    <a:t>Need for control</a:t>
                  </a:r>
                  <a:r>
                    <a:rPr lang="en-US" sz="1200" dirty="0">
                      <a:latin typeface="Trebuchet MS" panose="020B0603020202020204" pitchFamily="34" charset="0"/>
                    </a:rPr>
                    <a:t>”/ “</a:t>
                  </a:r>
                  <a:r>
                    <a:rPr lang="en-US" sz="1200" i="1" dirty="0">
                      <a:latin typeface="Trebuchet MS" panose="020B0603020202020204" pitchFamily="34" charset="0"/>
                    </a:rPr>
                    <a:t>Drive for Autonomy</a:t>
                  </a:r>
                  <a:r>
                    <a:rPr lang="en-US" sz="1200" dirty="0">
                      <a:latin typeface="Trebuchet MS" panose="020B0603020202020204" pitchFamily="34" charset="0"/>
                    </a:rPr>
                    <a:t>”.</a:t>
                  </a:r>
                </a:p>
              </p:txBody>
            </p:sp>
            <p:cxnSp>
              <p:nvCxnSpPr>
                <p:cNvPr id="45" name="Straight Arrow Connector 44">
                  <a:extLst>
                    <a:ext uri="{FF2B5EF4-FFF2-40B4-BE49-F238E27FC236}">
                      <a16:creationId xmlns:a16="http://schemas.microsoft.com/office/drawing/2014/main" id="{81F60EFB-B6CC-8C9E-4941-FD6E17CFE92F}"/>
                    </a:ext>
                  </a:extLst>
                </p:cNvPr>
                <p:cNvCxnSpPr/>
                <p:nvPr/>
              </p:nvCxnSpPr>
              <p:spPr>
                <a:xfrm>
                  <a:off x="7680325" y="4096528"/>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547C0E8A-328A-E9DA-6E57-E84AEB336BE0}"/>
                    </a:ext>
                  </a:extLst>
                </p:cNvPr>
                <p:cNvCxnSpPr>
                  <a:cxnSpLocks/>
                </p:cNvCxnSpPr>
                <p:nvPr/>
              </p:nvCxnSpPr>
              <p:spPr>
                <a:xfrm flipH="1">
                  <a:off x="5563702" y="4096528"/>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4964CF1F-820A-C096-14B3-93B74CA62BD3}"/>
                    </a:ext>
                  </a:extLst>
                </p:cNvPr>
                <p:cNvSpPr txBox="1"/>
                <p:nvPr/>
              </p:nvSpPr>
              <p:spPr>
                <a:xfrm>
                  <a:off x="4147249" y="3944174"/>
                  <a:ext cx="1262954" cy="276999"/>
                </a:xfrm>
                <a:prstGeom prst="rect">
                  <a:avLst/>
                </a:prstGeom>
                <a:noFill/>
              </p:spPr>
              <p:txBody>
                <a:bodyPr wrap="square" rtlCol="0">
                  <a:spAutoFit/>
                </a:bodyPr>
                <a:lstStyle/>
                <a:p>
                  <a:r>
                    <a:rPr lang="en-GB" sz="1200" dirty="0">
                      <a:latin typeface="Trebuchet MS" panose="020B0603020202020204" pitchFamily="34" charset="0"/>
                    </a:rPr>
                    <a:t>High-pervasive.</a:t>
                  </a:r>
                </a:p>
              </p:txBody>
            </p:sp>
            <p:sp>
              <p:nvSpPr>
                <p:cNvPr id="48" name="TextBox 47">
                  <a:extLst>
                    <a:ext uri="{FF2B5EF4-FFF2-40B4-BE49-F238E27FC236}">
                      <a16:creationId xmlns:a16="http://schemas.microsoft.com/office/drawing/2014/main" id="{CDE4077E-1CE0-FE12-BAEF-8DE65C25E125}"/>
                    </a:ext>
                  </a:extLst>
                </p:cNvPr>
                <p:cNvSpPr txBox="1"/>
                <p:nvPr/>
              </p:nvSpPr>
              <p:spPr>
                <a:xfrm>
                  <a:off x="9948863" y="3945127"/>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sp>
              <p:nvSpPr>
                <p:cNvPr id="49" name="TextBox 48">
                  <a:extLst>
                    <a:ext uri="{FF2B5EF4-FFF2-40B4-BE49-F238E27FC236}">
                      <a16:creationId xmlns:a16="http://schemas.microsoft.com/office/drawing/2014/main" id="{0D714D4F-2312-AA86-9E3B-26686FC2995A}"/>
                    </a:ext>
                  </a:extLst>
                </p:cNvPr>
                <p:cNvSpPr txBox="1"/>
                <p:nvPr/>
              </p:nvSpPr>
              <p:spPr>
                <a:xfrm>
                  <a:off x="6857147" y="4119175"/>
                  <a:ext cx="1660209" cy="276999"/>
                </a:xfrm>
                <a:prstGeom prst="rect">
                  <a:avLst/>
                </a:prstGeom>
                <a:noFill/>
              </p:spPr>
              <p:txBody>
                <a:bodyPr wrap="square">
                  <a:spAutoFit/>
                </a:bodyPr>
                <a:lstStyle/>
                <a:p>
                  <a:r>
                    <a:rPr lang="en-US" sz="1200" dirty="0">
                      <a:latin typeface="Trebuchet MS" panose="020B0603020202020204" pitchFamily="34" charset="0"/>
                    </a:rPr>
                    <a:t>Rapid mood changes.</a:t>
                  </a:r>
                </a:p>
              </p:txBody>
            </p:sp>
            <p:cxnSp>
              <p:nvCxnSpPr>
                <p:cNvPr id="50" name="Straight Arrow Connector 49">
                  <a:extLst>
                    <a:ext uri="{FF2B5EF4-FFF2-40B4-BE49-F238E27FC236}">
                      <a16:creationId xmlns:a16="http://schemas.microsoft.com/office/drawing/2014/main" id="{EADAED12-13FF-BB9C-4446-8639E2BDB1B2}"/>
                    </a:ext>
                  </a:extLst>
                </p:cNvPr>
                <p:cNvCxnSpPr/>
                <p:nvPr/>
              </p:nvCxnSpPr>
              <p:spPr>
                <a:xfrm>
                  <a:off x="7667561" y="4437165"/>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CBA7C01-66F9-8A6F-BD04-3303DBC1E0F5}"/>
                    </a:ext>
                  </a:extLst>
                </p:cNvPr>
                <p:cNvCxnSpPr>
                  <a:cxnSpLocks/>
                </p:cNvCxnSpPr>
                <p:nvPr/>
              </p:nvCxnSpPr>
              <p:spPr>
                <a:xfrm flipH="1">
                  <a:off x="5550938" y="4437165"/>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5C395824-4E23-5D4B-CFD9-D0766E37DFB8}"/>
                    </a:ext>
                  </a:extLst>
                </p:cNvPr>
                <p:cNvSpPr txBox="1"/>
                <p:nvPr/>
              </p:nvSpPr>
              <p:spPr>
                <a:xfrm>
                  <a:off x="4846468" y="4298665"/>
                  <a:ext cx="563734" cy="276999"/>
                </a:xfrm>
                <a:prstGeom prst="rect">
                  <a:avLst/>
                </a:prstGeom>
                <a:noFill/>
              </p:spPr>
              <p:txBody>
                <a:bodyPr wrap="square" rtlCol="0">
                  <a:spAutoFit/>
                </a:bodyPr>
                <a:lstStyle/>
                <a:p>
                  <a:r>
                    <a:rPr lang="en-GB" sz="1200" dirty="0">
                      <a:latin typeface="Trebuchet MS" panose="020B0603020202020204" pitchFamily="34" charset="0"/>
                    </a:rPr>
                    <a:t>High.</a:t>
                  </a:r>
                </a:p>
              </p:txBody>
            </p:sp>
            <p:sp>
              <p:nvSpPr>
                <p:cNvPr id="53" name="TextBox 52">
                  <a:extLst>
                    <a:ext uri="{FF2B5EF4-FFF2-40B4-BE49-F238E27FC236}">
                      <a16:creationId xmlns:a16="http://schemas.microsoft.com/office/drawing/2014/main" id="{4C7169A5-954E-2415-3A4E-E1FF1EBB7E8E}"/>
                    </a:ext>
                  </a:extLst>
                </p:cNvPr>
                <p:cNvSpPr txBox="1"/>
                <p:nvPr/>
              </p:nvSpPr>
              <p:spPr>
                <a:xfrm>
                  <a:off x="9955790" y="4298563"/>
                  <a:ext cx="917901" cy="276999"/>
                </a:xfrm>
                <a:prstGeom prst="rect">
                  <a:avLst/>
                </a:prstGeom>
                <a:noFill/>
              </p:spPr>
              <p:txBody>
                <a:bodyPr wrap="square" rtlCol="0">
                  <a:spAutoFit/>
                </a:bodyPr>
                <a:lstStyle/>
                <a:p>
                  <a:r>
                    <a:rPr lang="en-GB" sz="1200" dirty="0">
                      <a:latin typeface="Trebuchet MS" panose="020B0603020202020204" pitchFamily="34" charset="0"/>
                    </a:rPr>
                    <a:t>Low-none.</a:t>
                  </a:r>
                </a:p>
              </p:txBody>
            </p:sp>
            <p:cxnSp>
              <p:nvCxnSpPr>
                <p:cNvPr id="54" name="Straight Arrow Connector 53">
                  <a:extLst>
                    <a:ext uri="{FF2B5EF4-FFF2-40B4-BE49-F238E27FC236}">
                      <a16:creationId xmlns:a16="http://schemas.microsoft.com/office/drawing/2014/main" id="{37AB5831-619F-14CD-3267-FC296E88D207}"/>
                    </a:ext>
                  </a:extLst>
                </p:cNvPr>
                <p:cNvCxnSpPr/>
                <p:nvPr/>
              </p:nvCxnSpPr>
              <p:spPr>
                <a:xfrm>
                  <a:off x="7677835" y="5549490"/>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C582A973-CC1A-1DF5-67A6-01502F7D01C5}"/>
                    </a:ext>
                  </a:extLst>
                </p:cNvPr>
                <p:cNvCxnSpPr>
                  <a:cxnSpLocks/>
                </p:cNvCxnSpPr>
                <p:nvPr/>
              </p:nvCxnSpPr>
              <p:spPr>
                <a:xfrm flipH="1">
                  <a:off x="5561212" y="5549490"/>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9D7DB6BA-8ECA-77C5-D549-49C91D954B64}"/>
                    </a:ext>
                  </a:extLst>
                </p:cNvPr>
                <p:cNvSpPr txBox="1"/>
                <p:nvPr/>
              </p:nvSpPr>
              <p:spPr>
                <a:xfrm>
                  <a:off x="6852524" y="5227112"/>
                  <a:ext cx="1664476" cy="276999"/>
                </a:xfrm>
                <a:prstGeom prst="rect">
                  <a:avLst/>
                </a:prstGeom>
                <a:noFill/>
              </p:spPr>
              <p:txBody>
                <a:bodyPr wrap="square">
                  <a:spAutoFit/>
                </a:bodyPr>
                <a:lstStyle/>
                <a:p>
                  <a:r>
                    <a:rPr lang="en-GB" sz="1200" dirty="0">
                      <a:latin typeface="Trebuchet MS" panose="020B0603020202020204" pitchFamily="34" charset="0"/>
                    </a:rPr>
                    <a:t>“</a:t>
                  </a:r>
                  <a:r>
                    <a:rPr lang="en-GB" sz="1200" i="1" dirty="0">
                      <a:latin typeface="Trebuchet MS" panose="020B0603020202020204" pitchFamily="34" charset="0"/>
                    </a:rPr>
                    <a:t>Theory of Mind</a:t>
                  </a:r>
                  <a:r>
                    <a:rPr lang="en-GB" sz="1200" dirty="0">
                      <a:latin typeface="Trebuchet MS" panose="020B0603020202020204" pitchFamily="34" charset="0"/>
                    </a:rPr>
                    <a:t>.”</a:t>
                  </a:r>
                </a:p>
              </p:txBody>
            </p:sp>
            <p:sp>
              <p:nvSpPr>
                <p:cNvPr id="57" name="TextBox 56">
                  <a:extLst>
                    <a:ext uri="{FF2B5EF4-FFF2-40B4-BE49-F238E27FC236}">
                      <a16:creationId xmlns:a16="http://schemas.microsoft.com/office/drawing/2014/main" id="{20FD8F56-7840-6DF7-785F-FB1FD232C815}"/>
                    </a:ext>
                  </a:extLst>
                </p:cNvPr>
                <p:cNvSpPr txBox="1"/>
                <p:nvPr/>
              </p:nvSpPr>
              <p:spPr>
                <a:xfrm>
                  <a:off x="4487648" y="5411450"/>
                  <a:ext cx="922552"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Normal.</a:t>
                  </a:r>
                  <a:r>
                    <a:rPr lang="en-GB" sz="1200" dirty="0">
                      <a:latin typeface="Trebuchet MS" panose="020B0603020202020204" pitchFamily="34" charset="0"/>
                    </a:rPr>
                    <a:t>”</a:t>
                  </a:r>
                </a:p>
              </p:txBody>
            </p:sp>
            <p:sp>
              <p:nvSpPr>
                <p:cNvPr id="58" name="TextBox 57">
                  <a:extLst>
                    <a:ext uri="{FF2B5EF4-FFF2-40B4-BE49-F238E27FC236}">
                      <a16:creationId xmlns:a16="http://schemas.microsoft.com/office/drawing/2014/main" id="{869237F6-1D4F-DE9E-948A-6FF71B29ED43}"/>
                    </a:ext>
                  </a:extLst>
                </p:cNvPr>
                <p:cNvSpPr txBox="1"/>
                <p:nvPr/>
              </p:nvSpPr>
              <p:spPr>
                <a:xfrm>
                  <a:off x="9955918" y="5411450"/>
                  <a:ext cx="934332"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Deficits.</a:t>
                  </a:r>
                  <a:r>
                    <a:rPr lang="en-GB" sz="1200" dirty="0">
                      <a:latin typeface="Trebuchet MS" panose="020B0603020202020204" pitchFamily="34" charset="0"/>
                    </a:rPr>
                    <a:t>”</a:t>
                  </a:r>
                </a:p>
              </p:txBody>
            </p:sp>
            <p:cxnSp>
              <p:nvCxnSpPr>
                <p:cNvPr id="59" name="Straight Arrow Connector 58">
                  <a:extLst>
                    <a:ext uri="{FF2B5EF4-FFF2-40B4-BE49-F238E27FC236}">
                      <a16:creationId xmlns:a16="http://schemas.microsoft.com/office/drawing/2014/main" id="{F80616E7-59FB-867A-9934-9593FF73BCFF}"/>
                    </a:ext>
                  </a:extLst>
                </p:cNvPr>
                <p:cNvCxnSpPr/>
                <p:nvPr/>
              </p:nvCxnSpPr>
              <p:spPr>
                <a:xfrm>
                  <a:off x="7667561" y="4797378"/>
                  <a:ext cx="211662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4E9B6C4-5E20-7B77-737E-334CDA388460}"/>
                    </a:ext>
                  </a:extLst>
                </p:cNvPr>
                <p:cNvCxnSpPr>
                  <a:cxnSpLocks/>
                </p:cNvCxnSpPr>
                <p:nvPr/>
              </p:nvCxnSpPr>
              <p:spPr>
                <a:xfrm flipH="1">
                  <a:off x="5550938" y="4797378"/>
                  <a:ext cx="2116623"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DDFBFEB0-2734-2EC5-878F-968DED7F431C}"/>
                    </a:ext>
                  </a:extLst>
                </p:cNvPr>
                <p:cNvSpPr txBox="1"/>
                <p:nvPr/>
              </p:nvSpPr>
              <p:spPr>
                <a:xfrm>
                  <a:off x="5882455" y="4481720"/>
                  <a:ext cx="3607908" cy="276999"/>
                </a:xfrm>
                <a:prstGeom prst="rect">
                  <a:avLst/>
                </a:prstGeom>
                <a:noFill/>
              </p:spPr>
              <p:txBody>
                <a:bodyPr wrap="square">
                  <a:spAutoFit/>
                </a:bodyPr>
                <a:lstStyle/>
                <a:p>
                  <a:r>
                    <a:rPr lang="en-US" sz="1200" dirty="0">
                      <a:latin typeface="Trebuchet MS" panose="020B0603020202020204" pitchFamily="34" charset="0"/>
                    </a:rPr>
                    <a:t>Reinforcement-based approaches, e.g., ABA/ PBS.</a:t>
                  </a:r>
                </a:p>
              </p:txBody>
            </p:sp>
            <p:sp>
              <p:nvSpPr>
                <p:cNvPr id="62" name="TextBox 61">
                  <a:extLst>
                    <a:ext uri="{FF2B5EF4-FFF2-40B4-BE49-F238E27FC236}">
                      <a16:creationId xmlns:a16="http://schemas.microsoft.com/office/drawing/2014/main" id="{6756E470-C085-CDFE-CC74-9D7BCAEC5861}"/>
                    </a:ext>
                  </a:extLst>
                </p:cNvPr>
                <p:cNvSpPr txBox="1"/>
                <p:nvPr/>
              </p:nvSpPr>
              <p:spPr>
                <a:xfrm>
                  <a:off x="3218310" y="4659338"/>
                  <a:ext cx="2191890" cy="276999"/>
                </a:xfrm>
                <a:prstGeom prst="rect">
                  <a:avLst/>
                </a:prstGeom>
                <a:noFill/>
              </p:spPr>
              <p:txBody>
                <a:bodyPr wrap="square" rtlCol="0">
                  <a:spAutoFit/>
                </a:bodyPr>
                <a:lstStyle/>
                <a:p>
                  <a:r>
                    <a:rPr lang="en-GB" sz="1200" dirty="0">
                      <a:latin typeface="Trebuchet MS" panose="020B0603020202020204" pitchFamily="34" charset="0"/>
                    </a:rPr>
                    <a:t>Ineffective &amp; causes distress.</a:t>
                  </a:r>
                </a:p>
              </p:txBody>
            </p:sp>
            <p:sp>
              <p:nvSpPr>
                <p:cNvPr id="63" name="TextBox 62">
                  <a:extLst>
                    <a:ext uri="{FF2B5EF4-FFF2-40B4-BE49-F238E27FC236}">
                      <a16:creationId xmlns:a16="http://schemas.microsoft.com/office/drawing/2014/main" id="{8C5D3DD1-58A3-CFBF-1CB0-89E143F0787E}"/>
                    </a:ext>
                  </a:extLst>
                </p:cNvPr>
                <p:cNvSpPr txBox="1"/>
                <p:nvPr/>
              </p:nvSpPr>
              <p:spPr>
                <a:xfrm>
                  <a:off x="9955213" y="4665275"/>
                  <a:ext cx="2185801"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Effective &amp; gold standard.</a:t>
                  </a:r>
                  <a:r>
                    <a:rPr lang="en-GB" sz="1200" dirty="0">
                      <a:latin typeface="Trebuchet MS" panose="020B0603020202020204" pitchFamily="34" charset="0"/>
                    </a:rPr>
                    <a:t>”</a:t>
                  </a:r>
                </a:p>
              </p:txBody>
            </p:sp>
            <p:sp>
              <p:nvSpPr>
                <p:cNvPr id="64" name="TextBox 63">
                  <a:extLst>
                    <a:ext uri="{FF2B5EF4-FFF2-40B4-BE49-F238E27FC236}">
                      <a16:creationId xmlns:a16="http://schemas.microsoft.com/office/drawing/2014/main" id="{91B2CF5F-9107-6A26-BCB0-9E126A3F1146}"/>
                    </a:ext>
                  </a:extLst>
                </p:cNvPr>
                <p:cNvSpPr txBox="1"/>
                <p:nvPr/>
              </p:nvSpPr>
              <p:spPr>
                <a:xfrm>
                  <a:off x="4630188" y="1376343"/>
                  <a:ext cx="1841500"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PDA PROFILE OF ASD</a:t>
                  </a:r>
                  <a:r>
                    <a:rPr lang="en-GB" sz="1200" dirty="0">
                      <a:latin typeface="Trebuchet MS" panose="020B0603020202020204" pitchFamily="34" charset="0"/>
                    </a:rPr>
                    <a:t>”.</a:t>
                  </a:r>
                </a:p>
              </p:txBody>
            </p:sp>
            <p:sp>
              <p:nvSpPr>
                <p:cNvPr id="65" name="TextBox 64">
                  <a:extLst>
                    <a:ext uri="{FF2B5EF4-FFF2-40B4-BE49-F238E27FC236}">
                      <a16:creationId xmlns:a16="http://schemas.microsoft.com/office/drawing/2014/main" id="{0B7BA4F7-1686-E8F9-EE94-660C3F5AC41C}"/>
                    </a:ext>
                  </a:extLst>
                </p:cNvPr>
                <p:cNvSpPr txBox="1"/>
                <p:nvPr/>
              </p:nvSpPr>
              <p:spPr>
                <a:xfrm>
                  <a:off x="8002587" y="1397753"/>
                  <a:ext cx="3603625" cy="276999"/>
                </a:xfrm>
                <a:prstGeom prst="rect">
                  <a:avLst/>
                </a:prstGeom>
                <a:noFill/>
              </p:spPr>
              <p:txBody>
                <a:bodyPr wrap="square" rtlCol="0">
                  <a:spAutoFit/>
                </a:bodyPr>
                <a:lstStyle/>
                <a:p>
                  <a:r>
                    <a:rPr lang="en-GB" sz="1200" dirty="0">
                      <a:latin typeface="Trebuchet MS" panose="020B0603020202020204" pitchFamily="34" charset="0"/>
                    </a:rPr>
                    <a:t>“</a:t>
                  </a:r>
                  <a:r>
                    <a:rPr lang="en-GB" sz="1200" i="1" dirty="0">
                      <a:latin typeface="Trebuchet MS" panose="020B0603020202020204" pitchFamily="34" charset="0"/>
                    </a:rPr>
                    <a:t>CLASSIC”</a:t>
                  </a:r>
                  <a:r>
                    <a:rPr lang="en-GB" sz="1200" dirty="0">
                      <a:latin typeface="Trebuchet MS" panose="020B0603020202020204" pitchFamily="34" charset="0"/>
                    </a:rPr>
                    <a:t>/</a:t>
                  </a:r>
                  <a:r>
                    <a:rPr lang="en-GB" sz="1200" i="1" dirty="0">
                      <a:latin typeface="Trebuchet MS" panose="020B0603020202020204" pitchFamily="34" charset="0"/>
                    </a:rPr>
                    <a:t> </a:t>
                  </a:r>
                  <a:r>
                    <a:rPr lang="en-GB" sz="1200" dirty="0">
                      <a:latin typeface="Trebuchet MS" panose="020B0603020202020204" pitchFamily="34" charset="0"/>
                    </a:rPr>
                    <a:t>“</a:t>
                  </a:r>
                  <a:r>
                    <a:rPr lang="en-GB" sz="1200" i="1" dirty="0">
                      <a:latin typeface="Trebuchet MS" panose="020B0603020202020204" pitchFamily="34" charset="0"/>
                    </a:rPr>
                    <a:t>MORE STRAIGHT-FORWARD</a:t>
                  </a:r>
                  <a:r>
                    <a:rPr lang="en-GB" sz="1200" dirty="0">
                      <a:latin typeface="Trebuchet MS" panose="020B0603020202020204" pitchFamily="34" charset="0"/>
                    </a:rPr>
                    <a:t>”</a:t>
                  </a:r>
                  <a:r>
                    <a:rPr lang="en-GB" sz="1200" i="1" dirty="0">
                      <a:latin typeface="Trebuchet MS" panose="020B0603020202020204" pitchFamily="34" charset="0"/>
                    </a:rPr>
                    <a:t> </a:t>
                  </a:r>
                  <a:r>
                    <a:rPr lang="en-GB" sz="1200" dirty="0">
                      <a:latin typeface="Trebuchet MS" panose="020B0603020202020204" pitchFamily="34" charset="0"/>
                    </a:rPr>
                    <a:t>AUTISM.</a:t>
                  </a:r>
                </a:p>
              </p:txBody>
            </p:sp>
            <p:sp>
              <p:nvSpPr>
                <p:cNvPr id="66" name="TextBox 65">
                  <a:extLst>
                    <a:ext uri="{FF2B5EF4-FFF2-40B4-BE49-F238E27FC236}">
                      <a16:creationId xmlns:a16="http://schemas.microsoft.com/office/drawing/2014/main" id="{AC571163-1D07-47A3-8B80-F24EC2ACC227}"/>
                    </a:ext>
                  </a:extLst>
                </p:cNvPr>
                <p:cNvSpPr txBox="1"/>
                <p:nvPr/>
              </p:nvSpPr>
              <p:spPr>
                <a:xfrm>
                  <a:off x="3841750" y="5781927"/>
                  <a:ext cx="3418639" cy="276999"/>
                </a:xfrm>
                <a:prstGeom prst="rect">
                  <a:avLst/>
                </a:prstGeom>
                <a:noFill/>
              </p:spPr>
              <p:txBody>
                <a:bodyPr wrap="square" rtlCol="0">
                  <a:spAutoFit/>
                </a:bodyPr>
                <a:lstStyle/>
                <a:p>
                  <a:r>
                    <a:rPr lang="en-GB" sz="1200" dirty="0">
                      <a:latin typeface="Trebuchet MS" panose="020B0603020202020204" pitchFamily="34" charset="0"/>
                    </a:rPr>
                    <a:t>ADHD, ANXIETY, CD, ODD &amp; TRAUMA FEATURES.</a:t>
                  </a:r>
                </a:p>
              </p:txBody>
            </p:sp>
            <p:sp>
              <p:nvSpPr>
                <p:cNvPr id="67" name="TextBox 66">
                  <a:extLst>
                    <a:ext uri="{FF2B5EF4-FFF2-40B4-BE49-F238E27FC236}">
                      <a16:creationId xmlns:a16="http://schemas.microsoft.com/office/drawing/2014/main" id="{7EF0B8A7-90D0-B339-58C0-A9876E4D6B26}"/>
                    </a:ext>
                  </a:extLst>
                </p:cNvPr>
                <p:cNvSpPr txBox="1"/>
                <p:nvPr/>
              </p:nvSpPr>
              <p:spPr>
                <a:xfrm>
                  <a:off x="9435842" y="5779723"/>
                  <a:ext cx="749852" cy="276999"/>
                </a:xfrm>
                <a:prstGeom prst="rect">
                  <a:avLst/>
                </a:prstGeom>
                <a:noFill/>
              </p:spPr>
              <p:txBody>
                <a:bodyPr wrap="square" rtlCol="0">
                  <a:spAutoFit/>
                </a:bodyPr>
                <a:lstStyle/>
                <a:p>
                  <a:r>
                    <a:rPr lang="en-GB" sz="1200" dirty="0">
                      <a:latin typeface="Trebuchet MS" panose="020B0603020202020204" pitchFamily="34" charset="0"/>
                    </a:rPr>
                    <a:t>AUTISM.</a:t>
                  </a:r>
                </a:p>
              </p:txBody>
            </p:sp>
          </p:grpSp>
        </p:grpSp>
      </p:grpSp>
      <p:sp>
        <p:nvSpPr>
          <p:cNvPr id="69" name="TextBox 68">
            <a:extLst>
              <a:ext uri="{FF2B5EF4-FFF2-40B4-BE49-F238E27FC236}">
                <a16:creationId xmlns:a16="http://schemas.microsoft.com/office/drawing/2014/main" id="{2B716F77-15F3-3235-6B62-674ACC32C16E}"/>
              </a:ext>
            </a:extLst>
          </p:cNvPr>
          <p:cNvSpPr txBox="1"/>
          <p:nvPr/>
        </p:nvSpPr>
        <p:spPr>
          <a:xfrm>
            <a:off x="633219" y="241955"/>
            <a:ext cx="10944225" cy="523220"/>
          </a:xfrm>
          <a:prstGeom prst="rect">
            <a:avLst/>
          </a:prstGeom>
          <a:noFill/>
        </p:spPr>
        <p:txBody>
          <a:bodyPr wrap="square">
            <a:spAutoFit/>
          </a:bodyPr>
          <a:lstStyle/>
          <a:p>
            <a:pPr algn="ctr"/>
            <a:r>
              <a:rPr lang="en-US" sz="2800" b="1" dirty="0">
                <a:solidFill>
                  <a:srgbClr val="C00000"/>
                </a:solidFill>
                <a:latin typeface="Trebuchet MS" panose="020B0603020202020204" pitchFamily="34" charset="0"/>
              </a:rPr>
              <a:t>ROLEPLAYING A “</a:t>
            </a:r>
            <a:r>
              <a:rPr lang="en-US" sz="2800" b="1" i="1" dirty="0">
                <a:solidFill>
                  <a:srgbClr val="C00000"/>
                </a:solidFill>
                <a:latin typeface="Trebuchet MS" panose="020B0603020202020204" pitchFamily="34" charset="0"/>
              </a:rPr>
              <a:t>PROFILE OF ASD</a:t>
            </a:r>
            <a:r>
              <a:rPr lang="en-US" sz="2800" b="1" dirty="0">
                <a:solidFill>
                  <a:srgbClr val="C00000"/>
                </a:solidFill>
                <a:latin typeface="Trebuchet MS" panose="020B0603020202020204" pitchFamily="34" charset="0"/>
              </a:rPr>
              <a:t>”.</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3963875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16</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765175"/>
            <a:ext cx="10944224" cy="523220"/>
          </a:xfrm>
          <a:prstGeom prst="rect">
            <a:avLst/>
          </a:prstGeom>
          <a:noFill/>
        </p:spPr>
        <p:txBody>
          <a:bodyPr wrap="square">
            <a:spAutoFit/>
          </a:bodyPr>
          <a:lstStyle/>
          <a:p>
            <a:pPr lvl="0"/>
            <a:r>
              <a:rPr lang="en-GB" sz="2800" b="1" dirty="0">
                <a:latin typeface="Trebuchet MS" panose="020B0603020202020204" pitchFamily="34" charset="0"/>
              </a:rPr>
              <a:t>“</a:t>
            </a:r>
            <a:r>
              <a:rPr lang="en-GB" sz="2800" b="1" i="1" dirty="0">
                <a:latin typeface="Trebuchet MS" panose="020B0603020202020204" pitchFamily="34" charset="0"/>
              </a:rPr>
              <a:t>PDA Profile of ASD</a:t>
            </a:r>
            <a:r>
              <a:rPr lang="en-GB" sz="2800" b="1" dirty="0">
                <a:latin typeface="Trebuchet MS" panose="020B0603020202020204" pitchFamily="34" charset="0"/>
              </a:rPr>
              <a:t>” as co-occurring difficulties.</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CIRCLE WARS?</a:t>
            </a:r>
          </a:p>
        </p:txBody>
      </p:sp>
      <p:pic>
        <p:nvPicPr>
          <p:cNvPr id="31" name="Picture 30" descr="A picture containing text, font, circle, screenshot&#10;&#10;Description automatically generated">
            <a:extLst>
              <a:ext uri="{FF2B5EF4-FFF2-40B4-BE49-F238E27FC236}">
                <a16:creationId xmlns:a16="http://schemas.microsoft.com/office/drawing/2014/main" id="{E3966902-43A9-2EA9-C605-9CA3EAAB3E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4210" y="1256461"/>
            <a:ext cx="5056601" cy="5052264"/>
          </a:xfrm>
          <a:prstGeom prst="rect">
            <a:avLst/>
          </a:prstGeom>
        </p:spPr>
      </p:pic>
    </p:spTree>
    <p:extLst>
      <p:ext uri="{BB962C8B-B14F-4D97-AF65-F5344CB8AC3E}">
        <p14:creationId xmlns:p14="http://schemas.microsoft.com/office/powerpoint/2010/main" val="433826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A1E2742-7B54-DB83-4176-8EA562F2937C}"/>
              </a:ext>
            </a:extLst>
          </p:cNvPr>
          <p:cNvPicPr>
            <a:picLocks noChangeAspect="1"/>
          </p:cNvPicPr>
          <p:nvPr/>
        </p:nvPicPr>
        <p:blipFill>
          <a:blip r:embed="rId2"/>
          <a:stretch>
            <a:fillRect/>
          </a:stretch>
        </p:blipFill>
        <p:spPr>
          <a:xfrm>
            <a:off x="3586421" y="765175"/>
            <a:ext cx="5024179" cy="5508625"/>
          </a:xfrm>
          <a:prstGeom prst="rect">
            <a:avLst/>
          </a:prstGeom>
        </p:spPr>
      </p:pic>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17</a:t>
            </a:fld>
            <a:endParaRPr lang="en-GB" dirty="0"/>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CIRCLE WARS- SEE YERGEAU (2010).</a:t>
            </a:r>
          </a:p>
        </p:txBody>
      </p:sp>
    </p:spTree>
    <p:extLst>
      <p:ext uri="{BB962C8B-B14F-4D97-AF65-F5344CB8AC3E}">
        <p14:creationId xmlns:p14="http://schemas.microsoft.com/office/powerpoint/2010/main" val="2463793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18</a:t>
            </a:fld>
            <a:endParaRPr lang="en-GB" dirty="0"/>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CIRCLE WARS- SEE YERGEAU (2010).</a:t>
            </a:r>
          </a:p>
        </p:txBody>
      </p:sp>
      <p:pic>
        <p:nvPicPr>
          <p:cNvPr id="5" name="Picture 4">
            <a:extLst>
              <a:ext uri="{FF2B5EF4-FFF2-40B4-BE49-F238E27FC236}">
                <a16:creationId xmlns:a16="http://schemas.microsoft.com/office/drawing/2014/main" id="{06018233-A2D0-E919-E947-54AFF1B00E13}"/>
              </a:ext>
            </a:extLst>
          </p:cNvPr>
          <p:cNvPicPr>
            <a:picLocks noChangeAspect="1"/>
          </p:cNvPicPr>
          <p:nvPr/>
        </p:nvPicPr>
        <p:blipFill>
          <a:blip r:embed="rId2"/>
          <a:stretch>
            <a:fillRect/>
          </a:stretch>
        </p:blipFill>
        <p:spPr>
          <a:xfrm>
            <a:off x="2237184" y="765175"/>
            <a:ext cx="7717632" cy="5498711"/>
          </a:xfrm>
          <a:prstGeom prst="rect">
            <a:avLst/>
          </a:prstGeom>
        </p:spPr>
      </p:pic>
    </p:spTree>
    <p:extLst>
      <p:ext uri="{BB962C8B-B14F-4D97-AF65-F5344CB8AC3E}">
        <p14:creationId xmlns:p14="http://schemas.microsoft.com/office/powerpoint/2010/main" val="1942561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19</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2357697"/>
            <a:ext cx="10944224" cy="1815882"/>
          </a:xfrm>
          <a:prstGeom prst="rect">
            <a:avLst/>
          </a:prstGeom>
          <a:noFill/>
        </p:spPr>
        <p:txBody>
          <a:bodyPr wrap="square">
            <a:spAutoFit/>
          </a:bodyPr>
          <a:lstStyle/>
          <a:p>
            <a:pPr lvl="0"/>
            <a:r>
              <a:rPr lang="en-GB" sz="2800" b="1" dirty="0">
                <a:latin typeface="Trebuchet MS" panose="020B0603020202020204" pitchFamily="34" charset="0"/>
              </a:rPr>
              <a:t>Proposed subgroups.</a:t>
            </a:r>
          </a:p>
          <a:p>
            <a:pPr lvl="0"/>
            <a:endParaRPr lang="en-GB" sz="2800" dirty="0">
              <a:solidFill>
                <a:prstClr val="black"/>
              </a:solidFill>
              <a:latin typeface="Trebuchet MS" panose="020B0603020202020204" pitchFamily="34" charset="0"/>
            </a:endParaRPr>
          </a:p>
          <a:p>
            <a:pPr marL="514350" indent="-514350">
              <a:buAutoNum type="arabicParenR"/>
            </a:pPr>
            <a:r>
              <a:rPr lang="en-US" sz="2800" dirty="0">
                <a:solidFill>
                  <a:prstClr val="black"/>
                </a:solidFill>
                <a:latin typeface="Trebuchet MS" panose="020B0603020202020204" pitchFamily="34" charset="0"/>
              </a:rPr>
              <a:t>Are there any issues with “</a:t>
            </a:r>
            <a:r>
              <a:rPr lang="en-US" sz="2800" i="1" dirty="0">
                <a:solidFill>
                  <a:prstClr val="black"/>
                </a:solidFill>
                <a:latin typeface="Trebuchet MS" panose="020B0603020202020204" pitchFamily="34" charset="0"/>
              </a:rPr>
              <a:t>PDA Profile of ASD</a:t>
            </a:r>
            <a:r>
              <a:rPr lang="en-US" sz="2800" dirty="0">
                <a:solidFill>
                  <a:prstClr val="black"/>
                </a:solidFill>
                <a:latin typeface="Trebuchet MS" panose="020B0603020202020204" pitchFamily="34" charset="0"/>
              </a:rPr>
              <a:t>” &amp;/ or “</a:t>
            </a:r>
            <a:r>
              <a:rPr lang="en-US" sz="2800" i="1" dirty="0">
                <a:solidFill>
                  <a:prstClr val="black"/>
                </a:solidFill>
                <a:latin typeface="Trebuchet MS" panose="020B0603020202020204" pitchFamily="34" charset="0"/>
              </a:rPr>
              <a:t>Profound Autism</a:t>
            </a:r>
            <a:r>
              <a:rPr lang="en-US" sz="2800" dirty="0">
                <a:solidFill>
                  <a:prstClr val="black"/>
                </a:solidFill>
                <a:latin typeface="Trebuchet MS" panose="020B0603020202020204" pitchFamily="34" charset="0"/>
              </a:rPr>
              <a:t>”?</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CIRCLE WARS?</a:t>
            </a:r>
          </a:p>
        </p:txBody>
      </p:sp>
    </p:spTree>
    <p:extLst>
      <p:ext uri="{BB962C8B-B14F-4D97-AF65-F5344CB8AC3E}">
        <p14:creationId xmlns:p14="http://schemas.microsoft.com/office/powerpoint/2010/main" val="125161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721429"/>
            <a:ext cx="10944224" cy="3108543"/>
          </a:xfrm>
          <a:prstGeom prst="rect">
            <a:avLst/>
          </a:prstGeom>
          <a:noFill/>
        </p:spPr>
        <p:txBody>
          <a:bodyPr wrap="square">
            <a:spAutoFit/>
          </a:bodyPr>
          <a:lstStyle/>
          <a:p>
            <a:pPr lvl="0"/>
            <a:r>
              <a:rPr lang="en-GB" sz="2800" b="1" dirty="0">
                <a:latin typeface="Trebuchet MS" panose="020B0603020202020204" pitchFamily="34" charset="0"/>
              </a:rPr>
              <a:t>Conflicts of interest.</a:t>
            </a:r>
          </a:p>
          <a:p>
            <a:pPr lvl="0"/>
            <a:endParaRPr lang="en-GB" sz="2800" dirty="0">
              <a:solidFill>
                <a:prstClr val="black"/>
              </a:solidFill>
              <a:latin typeface="Trebuchet MS" panose="020B0603020202020204" pitchFamily="34" charset="0"/>
            </a:endParaRPr>
          </a:p>
          <a:p>
            <a:pPr marL="514350" indent="-514350">
              <a:buFontTx/>
              <a:buAutoNum type="arabicParenR"/>
            </a:pPr>
            <a:r>
              <a:rPr lang="en-US" sz="2800" dirty="0">
                <a:solidFill>
                  <a:prstClr val="black"/>
                </a:solidFill>
                <a:latin typeface="Trebuchet MS" panose="020B0603020202020204" pitchFamily="34" charset="0"/>
              </a:rPr>
              <a:t>Developing various PDA tools, e.g., Pathological Demand-Avoidance-Beliefs Scale (PDA-BS).</a:t>
            </a:r>
          </a:p>
          <a:p>
            <a:pPr marL="514350" indent="-514350">
              <a:buAutoNum type="arabicParenR"/>
            </a:pPr>
            <a:r>
              <a:rPr lang="en-US" sz="2800" dirty="0">
                <a:solidFill>
                  <a:prstClr val="black"/>
                </a:solidFill>
                <a:latin typeface="Trebuchet MS" panose="020B0603020202020204" pitchFamily="34" charset="0"/>
              </a:rPr>
              <a:t>Income from delivering training sessions on PDA. </a:t>
            </a:r>
          </a:p>
          <a:p>
            <a:pPr marL="514350" indent="-514350">
              <a:buFontTx/>
              <a:buAutoNum type="arabicParenR"/>
            </a:pPr>
            <a:r>
              <a:rPr lang="en-US" sz="2800" dirty="0">
                <a:solidFill>
                  <a:prstClr val="black"/>
                </a:solidFill>
                <a:latin typeface="Trebuchet MS" panose="020B0603020202020204" pitchFamily="34" charset="0"/>
              </a:rPr>
              <a:t>Reluctantly advocates for it to be diagnosed as a standalone construct. </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PROFILING MYSELF.</a:t>
            </a:r>
          </a:p>
        </p:txBody>
      </p:sp>
    </p:spTree>
    <p:extLst>
      <p:ext uri="{BB962C8B-B14F-4D97-AF65-F5344CB8AC3E}">
        <p14:creationId xmlns:p14="http://schemas.microsoft.com/office/powerpoint/2010/main" val="1069420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20</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250367"/>
            <a:ext cx="10944224" cy="4401205"/>
          </a:xfrm>
          <a:prstGeom prst="rect">
            <a:avLst/>
          </a:prstGeom>
          <a:noFill/>
        </p:spPr>
        <p:txBody>
          <a:bodyPr wrap="square">
            <a:spAutoFit/>
          </a:bodyPr>
          <a:lstStyle/>
          <a:p>
            <a:pPr lvl="0"/>
            <a:r>
              <a:rPr lang="en-GB" sz="2800" b="1" dirty="0">
                <a:latin typeface="Trebuchet MS" panose="020B0603020202020204" pitchFamily="34" charset="0"/>
              </a:rPr>
              <a:t>It is impossible to successfully subtype autism.</a:t>
            </a:r>
          </a:p>
          <a:p>
            <a:pPr lvl="0"/>
            <a:endParaRPr lang="en-GB" sz="2800" dirty="0">
              <a:latin typeface="Trebuchet MS" panose="020B0603020202020204" pitchFamily="34" charset="0"/>
            </a:endParaRPr>
          </a:p>
          <a:p>
            <a:pPr marL="514350" lvl="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Reasons for this include: (1) that persons with autism frequently transition between subtypes; (2) it can be exceedingly challenging marking the boundaries between subtypes (Woods 2019); considering the concept of ‘spiky profiles’ in the autistic population i.e. atypical developmental trajectories compared to their age-matched non-autistic peers; (4) persons with autism can have different responses to the same task (Kapp 2019).</a:t>
            </a:r>
            <a:r>
              <a:rPr lang="en-US" sz="2800" dirty="0">
                <a:latin typeface="Trebuchet MS" panose="020B0603020202020204" pitchFamily="34" charset="0"/>
              </a:rPr>
              <a:t>” (Woods et al 2023).</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DEFINITION OF MADNESS?</a:t>
            </a:r>
          </a:p>
        </p:txBody>
      </p:sp>
    </p:spTree>
    <p:extLst>
      <p:ext uri="{BB962C8B-B14F-4D97-AF65-F5344CB8AC3E}">
        <p14:creationId xmlns:p14="http://schemas.microsoft.com/office/powerpoint/2010/main" val="1672989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21</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595599"/>
            <a:ext cx="10944224" cy="3539430"/>
          </a:xfrm>
          <a:prstGeom prst="rect">
            <a:avLst/>
          </a:prstGeom>
          <a:noFill/>
        </p:spPr>
        <p:txBody>
          <a:bodyPr wrap="square">
            <a:spAutoFit/>
          </a:bodyPr>
          <a:lstStyle/>
          <a:p>
            <a:pPr lvl="0"/>
            <a:r>
              <a:rPr lang="en-GB" sz="2800" b="1" dirty="0">
                <a:latin typeface="Trebuchet MS" panose="020B0603020202020204" pitchFamily="34" charset="0"/>
              </a:rPr>
              <a:t>It is impossible to successfully subtype autism.</a:t>
            </a:r>
          </a:p>
          <a:p>
            <a:pPr lvl="0"/>
            <a:endParaRPr lang="en-GB" sz="2800" dirty="0">
              <a:latin typeface="Trebuchet MS" panose="020B0603020202020204" pitchFamily="34" charset="0"/>
            </a:endParaRPr>
          </a:p>
          <a:p>
            <a:pPr marL="514350" lvl="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As the Commission states, “a substantial proportion of the risk of poor outcomes is likely to be socially produced” (p. 277) and “the course of an autistic individual’s development is determined by other factors as much as the condition itself” (p. 291), including the enrichment and modification of the social environment [1].</a:t>
            </a:r>
            <a:r>
              <a:rPr lang="en-US" sz="2800" dirty="0">
                <a:latin typeface="Trebuchet MS" panose="020B0603020202020204" pitchFamily="34" charset="0"/>
              </a:rPr>
              <a:t>” (Kapp 2023, p5).</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DEFINITION OF MADNESS?</a:t>
            </a:r>
          </a:p>
        </p:txBody>
      </p:sp>
    </p:spTree>
    <p:extLst>
      <p:ext uri="{BB962C8B-B14F-4D97-AF65-F5344CB8AC3E}">
        <p14:creationId xmlns:p14="http://schemas.microsoft.com/office/powerpoint/2010/main" val="58570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22</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914464"/>
            <a:ext cx="10944224" cy="5262979"/>
          </a:xfrm>
          <a:prstGeom prst="rect">
            <a:avLst/>
          </a:prstGeom>
          <a:noFill/>
        </p:spPr>
        <p:txBody>
          <a:bodyPr wrap="square">
            <a:spAutoFit/>
          </a:bodyPr>
          <a:lstStyle/>
          <a:p>
            <a:pPr lvl="0"/>
            <a:r>
              <a:rPr lang="en-GB" sz="2800" b="1" dirty="0">
                <a:latin typeface="Trebuchet MS" panose="020B0603020202020204" pitchFamily="34" charset="0"/>
              </a:rPr>
              <a:t>It is impossible to successfully subtype autism.</a:t>
            </a:r>
          </a:p>
          <a:p>
            <a:pPr lvl="0"/>
            <a:endParaRPr lang="en-GB" sz="2800" dirty="0">
              <a:latin typeface="Trebuchet MS" panose="020B0603020202020204" pitchFamily="34" charset="0"/>
            </a:endParaRPr>
          </a:p>
          <a:p>
            <a:pPr marL="514350" lvl="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Even researchers who have championed the idea of multiple “autisms” [3] and described the need to “take autism apart” [4] have abandoned this fruitless quest to instead call for identifying features that are shared between multiple diagnostic categories, e.g., [5]</a:t>
            </a:r>
            <a:r>
              <a:rPr lang="en-US" sz="2800" dirty="0">
                <a:latin typeface="Trebuchet MS" panose="020B0603020202020204" pitchFamily="34" charset="0"/>
              </a:rPr>
              <a:t>” (Kapp 2023, p1).</a:t>
            </a:r>
          </a:p>
          <a:p>
            <a:pPr marL="514350" lvl="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Our aim in proposing the new ASD diagnosis is to stop trying to “carve meatloaf at the joints” and instead recognize the essential shared features of the autism spectrum while attempting to individualize diagnosis through dimensional descriptors.</a:t>
            </a:r>
            <a:r>
              <a:rPr lang="en-US" sz="2800" dirty="0">
                <a:latin typeface="Trebuchet MS" panose="020B0603020202020204" pitchFamily="34" charset="0"/>
              </a:rPr>
              <a:t>“ (Happé 2011, p541).</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DEFINITION OF MADNESS?</a:t>
            </a:r>
          </a:p>
        </p:txBody>
      </p:sp>
    </p:spTree>
    <p:extLst>
      <p:ext uri="{BB962C8B-B14F-4D97-AF65-F5344CB8AC3E}">
        <p14:creationId xmlns:p14="http://schemas.microsoft.com/office/powerpoint/2010/main" val="3836296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23</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765175"/>
            <a:ext cx="10944224" cy="5693866"/>
          </a:xfrm>
          <a:prstGeom prst="rect">
            <a:avLst/>
          </a:prstGeom>
          <a:noFill/>
        </p:spPr>
        <p:txBody>
          <a:bodyPr wrap="square">
            <a:spAutoFit/>
          </a:bodyPr>
          <a:lstStyle/>
          <a:p>
            <a:pPr lvl="0"/>
            <a:r>
              <a:rPr lang="en-GB" sz="2800" b="1" dirty="0">
                <a:latin typeface="Trebuchet MS" panose="020B0603020202020204" pitchFamily="34" charset="0"/>
              </a:rPr>
              <a:t>Practical &amp; ethical problems with proposed autism subtypes.</a:t>
            </a:r>
          </a:p>
          <a:p>
            <a:pPr lvl="0"/>
            <a:endParaRPr lang="en-US" sz="2800" dirty="0">
              <a:latin typeface="Trebuchet MS" panose="020B0603020202020204" pitchFamily="34" charset="0"/>
            </a:endParaRPr>
          </a:p>
          <a:p>
            <a:pPr marL="514350" lvl="0" indent="-514350">
              <a:buAutoNum type="arabicParenR"/>
            </a:pPr>
            <a:r>
              <a:rPr lang="en-US" sz="2800" dirty="0">
                <a:latin typeface="Trebuchet MS" panose="020B0603020202020204" pitchFamily="34" charset="0"/>
              </a:rPr>
              <a:t>Most autistic persons do not want autism subgroups (Fletcher-Watson &amp; Happé 2019; Kapp &amp; Ne’eman 2019).</a:t>
            </a:r>
          </a:p>
          <a:p>
            <a:pPr marL="514350" lvl="0" indent="-514350">
              <a:buAutoNum type="arabicParenR"/>
            </a:pPr>
            <a:r>
              <a:rPr lang="en-US" sz="2800" dirty="0">
                <a:latin typeface="Trebuchet MS" panose="020B0603020202020204" pitchFamily="34" charset="0"/>
              </a:rPr>
              <a:t>Many autistic advocates &amp; autistic researchers are against “</a:t>
            </a:r>
            <a:r>
              <a:rPr lang="en-US" sz="2800" i="1" dirty="0">
                <a:latin typeface="Trebuchet MS" panose="020B0603020202020204" pitchFamily="34" charset="0"/>
              </a:rPr>
              <a:t>Profound Autism</a:t>
            </a:r>
            <a:r>
              <a:rPr lang="en-US" sz="2800" dirty="0">
                <a:latin typeface="Trebuchet MS" panose="020B0603020202020204" pitchFamily="34" charset="0"/>
              </a:rPr>
              <a:t>” &amp; functioning labels (Kapp 2023).</a:t>
            </a:r>
          </a:p>
          <a:p>
            <a:pPr marL="514350" lvl="0" indent="-514350">
              <a:buAutoNum type="arabicParenR"/>
            </a:pPr>
            <a:r>
              <a:rPr lang="en-US" sz="2800" dirty="0">
                <a:latin typeface="Trebuchet MS" panose="020B0603020202020204" pitchFamily="34" charset="0"/>
              </a:rPr>
              <a:t>Subtypes excluded from DSM-5 to reduce stigma (Happé 2011).</a:t>
            </a:r>
          </a:p>
          <a:p>
            <a:pPr marL="514350" lvl="0" indent="-514350">
              <a:buAutoNum type="arabicParenR"/>
            </a:pPr>
            <a:r>
              <a:rPr lang="en-US" sz="2800" dirty="0">
                <a:latin typeface="Trebuchet MS" panose="020B0603020202020204" pitchFamily="34" charset="0"/>
              </a:rPr>
              <a:t>No consensus over what features should be attributed to both “</a:t>
            </a:r>
            <a:r>
              <a:rPr lang="en-US" sz="2800" i="1" dirty="0">
                <a:latin typeface="Trebuchet MS" panose="020B0603020202020204" pitchFamily="34" charset="0"/>
              </a:rPr>
              <a:t>PDA Profile of ASD</a:t>
            </a:r>
            <a:r>
              <a:rPr lang="en-US" sz="2800" dirty="0">
                <a:latin typeface="Trebuchet MS" panose="020B0603020202020204" pitchFamily="34" charset="0"/>
              </a:rPr>
              <a:t>” &amp; “</a:t>
            </a:r>
            <a:r>
              <a:rPr lang="en-US" sz="2800" i="1" dirty="0">
                <a:latin typeface="Trebuchet MS" panose="020B0603020202020204" pitchFamily="34" charset="0"/>
              </a:rPr>
              <a:t>Profound Autism</a:t>
            </a:r>
            <a:r>
              <a:rPr lang="en-US" sz="2800" dirty="0">
                <a:latin typeface="Trebuchet MS" panose="020B0603020202020204" pitchFamily="34" charset="0"/>
              </a:rPr>
              <a:t>” (Woods et al submitted).</a:t>
            </a:r>
          </a:p>
          <a:p>
            <a:pPr marL="514350" lvl="0" indent="-514350">
              <a:buAutoNum type="arabicParenR"/>
            </a:pPr>
            <a:r>
              <a:rPr lang="en-US" sz="2800" dirty="0">
                <a:latin typeface="Trebuchet MS" panose="020B0603020202020204" pitchFamily="34" charset="0"/>
              </a:rPr>
              <a:t>Not sufficient evidence to say what PDA is (Berney et al 2020; Howlin et al 2021; Kildahl et al 2021; Mols &amp; Danckaerts 2022; NICE 2021).</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DEFINITION OF MADNESS?</a:t>
            </a:r>
          </a:p>
        </p:txBody>
      </p:sp>
    </p:spTree>
    <p:extLst>
      <p:ext uri="{BB962C8B-B14F-4D97-AF65-F5344CB8AC3E}">
        <p14:creationId xmlns:p14="http://schemas.microsoft.com/office/powerpoint/2010/main" val="2977314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24</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315681"/>
            <a:ext cx="10944224" cy="3970318"/>
          </a:xfrm>
          <a:prstGeom prst="rect">
            <a:avLst/>
          </a:prstGeom>
          <a:noFill/>
        </p:spPr>
        <p:txBody>
          <a:bodyPr wrap="square">
            <a:spAutoFit/>
          </a:bodyPr>
          <a:lstStyle/>
          <a:p>
            <a:pPr lvl="0"/>
            <a:r>
              <a:rPr lang="en-GB" sz="2800" b="1" dirty="0">
                <a:latin typeface="Trebuchet MS" panose="020B0603020202020204" pitchFamily="34" charset="0"/>
              </a:rPr>
              <a:t>Practical &amp; ethical problems with proposed autism subtypes.</a:t>
            </a:r>
          </a:p>
          <a:p>
            <a:endParaRPr lang="en-GB" sz="2800" dirty="0">
              <a:latin typeface="Trebuchet MS" panose="020B0603020202020204" pitchFamily="34" charset="0"/>
            </a:endParaRPr>
          </a:p>
          <a:p>
            <a:pPr marL="514350" indent="-514350">
              <a:buFontTx/>
              <a:buAutoNum type="arabicParenR"/>
            </a:pPr>
            <a:r>
              <a:rPr lang="en-US" sz="2800" dirty="0">
                <a:latin typeface="Trebuchet MS" panose="020B0603020202020204" pitchFamily="34" charset="0"/>
              </a:rPr>
              <a:t>No scientific basis for “</a:t>
            </a:r>
            <a:r>
              <a:rPr lang="en-US" sz="2800" i="1" dirty="0">
                <a:latin typeface="Trebuchet MS" panose="020B0603020202020204" pitchFamily="34" charset="0"/>
              </a:rPr>
              <a:t>Profound Autism</a:t>
            </a:r>
            <a:r>
              <a:rPr lang="en-US" sz="2800" dirty="0">
                <a:latin typeface="Trebuchet MS" panose="020B0603020202020204" pitchFamily="34" charset="0"/>
              </a:rPr>
              <a:t>” (Kapp 2023; Pellicano et al 2022).</a:t>
            </a:r>
          </a:p>
          <a:p>
            <a:pPr marL="514350" indent="-514350">
              <a:buFontTx/>
              <a:buAutoNum type="arabicParenR"/>
            </a:pPr>
            <a:r>
              <a:rPr lang="en-GB" sz="2800" dirty="0">
                <a:latin typeface="Trebuchet MS" panose="020B0603020202020204" pitchFamily="34" charset="0"/>
              </a:rPr>
              <a:t>Anxiety overlaps many autism features, in various domains (Kapp 2023).</a:t>
            </a:r>
          </a:p>
          <a:p>
            <a:pPr marL="514350" indent="-514350">
              <a:buFontTx/>
              <a:buAutoNum type="arabicParenR"/>
            </a:pPr>
            <a:r>
              <a:rPr lang="en-GB" sz="2800" dirty="0">
                <a:latin typeface="Trebuchet MS" panose="020B0603020202020204" pitchFamily="34" charset="0"/>
              </a:rPr>
              <a:t>Both proposed subgroups risk diagnosing non-autistic persons with autism (Kapp 2023; Woods 2022a), &amp; risks confusing co-occurring issue with autism (Pukki et al 2022; Woods 2022a).</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DEFINITION OF MADNESS?</a:t>
            </a:r>
          </a:p>
        </p:txBody>
      </p:sp>
    </p:spTree>
    <p:extLst>
      <p:ext uri="{BB962C8B-B14F-4D97-AF65-F5344CB8AC3E}">
        <p14:creationId xmlns:p14="http://schemas.microsoft.com/office/powerpoint/2010/main" val="1663616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25</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213045"/>
            <a:ext cx="10944224" cy="4401205"/>
          </a:xfrm>
          <a:prstGeom prst="rect">
            <a:avLst/>
          </a:prstGeom>
          <a:noFill/>
        </p:spPr>
        <p:txBody>
          <a:bodyPr wrap="square">
            <a:spAutoFit/>
          </a:bodyPr>
          <a:lstStyle/>
          <a:p>
            <a:pPr lvl="0"/>
            <a:r>
              <a:rPr lang="en-GB" sz="2800" b="1" dirty="0">
                <a:latin typeface="Trebuchet MS" panose="020B0603020202020204" pitchFamily="34" charset="0"/>
              </a:rPr>
              <a:t>Practical &amp; ethical problems with proposed autism subtypes.</a:t>
            </a:r>
          </a:p>
          <a:p>
            <a:endParaRPr lang="en-GB" sz="2800" dirty="0">
              <a:latin typeface="Trebuchet MS" panose="020B0603020202020204" pitchFamily="34" charset="0"/>
            </a:endParaRPr>
          </a:p>
          <a:p>
            <a:pPr marL="514350" lvl="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Profound Autism</a:t>
            </a:r>
            <a:r>
              <a:rPr lang="en-US" sz="2800" dirty="0">
                <a:latin typeface="Trebuchet MS" panose="020B0603020202020204" pitchFamily="34" charset="0"/>
              </a:rPr>
              <a:t>” is unhelpful descriptive term as it does not convey a person’s specific features &amp; support needs (Pukki et al 2022).</a:t>
            </a:r>
          </a:p>
          <a:p>
            <a:pPr marL="514350" lvl="0" indent="-514350">
              <a:buAutoNum type="arabicParenR"/>
            </a:pPr>
            <a:r>
              <a:rPr lang="en-US" sz="2800" dirty="0">
                <a:latin typeface="Trebuchet MS" panose="020B0603020202020204" pitchFamily="34" charset="0"/>
              </a:rPr>
              <a:t>Same can be said of “</a:t>
            </a:r>
            <a:r>
              <a:rPr lang="en-US" sz="2800" i="1" dirty="0">
                <a:latin typeface="Trebuchet MS" panose="020B0603020202020204" pitchFamily="34" charset="0"/>
              </a:rPr>
              <a:t>PDA Profile of ASD</a:t>
            </a:r>
            <a:r>
              <a:rPr lang="en-US" sz="2800" dirty="0">
                <a:latin typeface="Trebuchet MS" panose="020B0603020202020204" pitchFamily="34" charset="0"/>
              </a:rPr>
              <a:t>”, as it is meant to much more than only demand-avoidance (PDA Society 2022).</a:t>
            </a:r>
          </a:p>
          <a:p>
            <a:pPr marL="514350" lvl="0" indent="-514350">
              <a:buAutoNum type="arabicParenR"/>
            </a:pPr>
            <a:r>
              <a:rPr lang="en-US" sz="2800" dirty="0">
                <a:latin typeface="Trebuchet MS" panose="020B0603020202020204" pitchFamily="34" charset="0"/>
              </a:rPr>
              <a:t>Both “</a:t>
            </a:r>
            <a:r>
              <a:rPr lang="en-US" sz="2800" i="1" dirty="0">
                <a:latin typeface="Trebuchet MS" panose="020B0603020202020204" pitchFamily="34" charset="0"/>
              </a:rPr>
              <a:t>Pathological Demand Avoidance</a:t>
            </a:r>
            <a:r>
              <a:rPr lang="en-US" sz="2800" dirty="0">
                <a:latin typeface="Trebuchet MS" panose="020B0603020202020204" pitchFamily="34" charset="0"/>
              </a:rPr>
              <a:t>” &amp; “</a:t>
            </a:r>
            <a:r>
              <a:rPr lang="en-US" sz="2800" i="1" dirty="0">
                <a:latin typeface="Trebuchet MS" panose="020B0603020202020204" pitchFamily="34" charset="0"/>
              </a:rPr>
              <a:t>Profound Autism</a:t>
            </a:r>
            <a:r>
              <a:rPr lang="en-US" sz="2800" dirty="0">
                <a:latin typeface="Trebuchet MS" panose="020B0603020202020204" pitchFamily="34" charset="0"/>
              </a:rPr>
              <a:t>” are demeaning &amp; negative terms to attribute to a person (Pellicano et al 2022; Woods 2020).</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DEFINITION OF MADNESS?</a:t>
            </a:r>
          </a:p>
        </p:txBody>
      </p:sp>
    </p:spTree>
    <p:extLst>
      <p:ext uri="{BB962C8B-B14F-4D97-AF65-F5344CB8AC3E}">
        <p14:creationId xmlns:p14="http://schemas.microsoft.com/office/powerpoint/2010/main" val="108389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26</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871729"/>
            <a:ext cx="10944224" cy="2677656"/>
          </a:xfrm>
          <a:prstGeom prst="rect">
            <a:avLst/>
          </a:prstGeom>
          <a:noFill/>
        </p:spPr>
        <p:txBody>
          <a:bodyPr wrap="square">
            <a:spAutoFit/>
          </a:bodyPr>
          <a:lstStyle/>
          <a:p>
            <a:pPr lvl="0"/>
            <a:r>
              <a:rPr lang="en-GB" sz="2800" b="1" dirty="0">
                <a:latin typeface="Trebuchet MS" panose="020B0603020202020204" pitchFamily="34" charset="0"/>
              </a:rPr>
              <a:t>Effects of “</a:t>
            </a:r>
            <a:r>
              <a:rPr lang="en-GB" sz="2800" b="1" i="1" dirty="0">
                <a:latin typeface="Trebuchet MS" panose="020B0603020202020204" pitchFamily="34" charset="0"/>
              </a:rPr>
              <a:t>PDA Profile of ASD</a:t>
            </a:r>
            <a:r>
              <a:rPr lang="en-GB" sz="2800" b="1" dirty="0">
                <a:latin typeface="Trebuchet MS" panose="020B0603020202020204" pitchFamily="34" charset="0"/>
              </a:rPr>
              <a:t>” &amp; “</a:t>
            </a:r>
            <a:r>
              <a:rPr lang="en-GB" sz="2800" b="1" i="1" dirty="0">
                <a:latin typeface="Trebuchet MS" panose="020B0603020202020204" pitchFamily="34" charset="0"/>
              </a:rPr>
              <a:t>Profound Autism</a:t>
            </a:r>
            <a:r>
              <a:rPr lang="en-GB" sz="2800" b="1" dirty="0">
                <a:latin typeface="Trebuchet MS" panose="020B0603020202020204" pitchFamily="34" charset="0"/>
              </a:rPr>
              <a:t>” for other autistics.</a:t>
            </a:r>
          </a:p>
          <a:p>
            <a:pPr lvl="0"/>
            <a:endParaRPr lang="en-GB" sz="2800" dirty="0">
              <a:latin typeface="Trebuchet MS" panose="020B0603020202020204" pitchFamily="34" charset="0"/>
            </a:endParaRPr>
          </a:p>
          <a:p>
            <a:pPr marL="514350" indent="-514350">
              <a:buFontTx/>
              <a:buAutoNum type="arabicParenR"/>
            </a:pPr>
            <a:r>
              <a:rPr lang="en-US" sz="2800" b="1" i="1" u="sng" dirty="0">
                <a:latin typeface="Trebuchet MS" panose="020B0603020202020204" pitchFamily="34" charset="0"/>
              </a:rPr>
              <a:t>TRIGGER WARNING.</a:t>
            </a:r>
            <a:br>
              <a:rPr lang="en-US" sz="2800" b="1" i="1" u="sng" dirty="0">
                <a:latin typeface="Trebuchet MS" panose="020B0603020202020204" pitchFamily="34" charset="0"/>
              </a:rPr>
            </a:br>
            <a:br>
              <a:rPr lang="en-US" sz="2800" b="1" i="1" u="sng" dirty="0">
                <a:latin typeface="Trebuchet MS" panose="020B0603020202020204" pitchFamily="34" charset="0"/>
              </a:rPr>
            </a:br>
            <a:r>
              <a:rPr lang="en-US" sz="2800" dirty="0">
                <a:latin typeface="Trebuchet MS" panose="020B0603020202020204" pitchFamily="34" charset="0"/>
              </a:rPr>
              <a:t>Preventable autistic deaths, suicides, &amp; filicides.</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GREAT DEPRESSION.</a:t>
            </a:r>
          </a:p>
        </p:txBody>
      </p:sp>
    </p:spTree>
    <p:extLst>
      <p:ext uri="{BB962C8B-B14F-4D97-AF65-F5344CB8AC3E}">
        <p14:creationId xmlns:p14="http://schemas.microsoft.com/office/powerpoint/2010/main" val="1195925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27</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765175"/>
            <a:ext cx="10944225" cy="5693866"/>
          </a:xfrm>
          <a:prstGeom prst="rect">
            <a:avLst/>
          </a:prstGeom>
          <a:noFill/>
        </p:spPr>
        <p:txBody>
          <a:bodyPr wrap="square" rtlCol="0">
            <a:spAutoFit/>
          </a:bodyPr>
          <a:lstStyle/>
          <a:p>
            <a:r>
              <a:rPr lang="en-US" sz="2800" b="1" dirty="0">
                <a:latin typeface="Trebuchet MS" panose="020B0603020202020204" pitchFamily="34" charset="0"/>
              </a:rPr>
              <a:t>Proposed autism subgroups are likely a risk to autistic lives.</a:t>
            </a:r>
          </a:p>
          <a:p>
            <a:endParaRPr lang="en-US" sz="2800" dirty="0">
              <a:latin typeface="Trebuchet MS" panose="020B0603020202020204" pitchFamily="34" charset="0"/>
            </a:endParaRPr>
          </a:p>
          <a:p>
            <a:pPr marL="342900" indent="-342900">
              <a:buAutoNum type="arabicParenR"/>
            </a:pPr>
            <a:r>
              <a:rPr lang="en-US" sz="2800" dirty="0">
                <a:latin typeface="Trebuchet MS" panose="020B0603020202020204" pitchFamily="34" charset="0"/>
              </a:rPr>
              <a:t>“</a:t>
            </a:r>
            <a:r>
              <a:rPr lang="en-US" sz="2800" i="1" dirty="0">
                <a:latin typeface="Trebuchet MS" panose="020B0603020202020204" pitchFamily="34" charset="0"/>
              </a:rPr>
              <a:t>This is particularly important for some people with autism, including those with Asperger syndrome, who may face very significant challenges in their everyday lives, despite having average or above average IQ.</a:t>
            </a:r>
            <a:r>
              <a:rPr lang="en-US" sz="2800" dirty="0">
                <a:latin typeface="Trebuchet MS" panose="020B0603020202020204" pitchFamily="34" charset="0"/>
              </a:rPr>
              <a:t>” (DoH 2015, p15).</a:t>
            </a:r>
          </a:p>
          <a:p>
            <a:pPr marL="342900" indent="-342900">
              <a:buAutoNum type="arabicParenR"/>
            </a:pPr>
            <a:r>
              <a:rPr lang="en-US" sz="2800" dirty="0">
                <a:latin typeface="Trebuchet MS" panose="020B0603020202020204" pitchFamily="34" charset="0"/>
              </a:rPr>
              <a:t>Seems autistic persons not attributed with either proposed subgroup will often have their difficulties dismissed due to misconception it is ‘</a:t>
            </a:r>
            <a:r>
              <a:rPr lang="en-US" sz="2800" i="1" dirty="0">
                <a:latin typeface="Trebuchet MS" panose="020B0603020202020204" pitchFamily="34" charset="0"/>
              </a:rPr>
              <a:t>mild</a:t>
            </a:r>
            <a:r>
              <a:rPr lang="en-US" sz="2800" dirty="0">
                <a:latin typeface="Trebuchet MS" panose="020B0603020202020204" pitchFamily="34" charset="0"/>
              </a:rPr>
              <a:t>’ autism or is not autism (Woods 2017b).</a:t>
            </a:r>
          </a:p>
          <a:p>
            <a:pPr marL="342900" indent="-342900">
              <a:buAutoNum type="arabicParenR"/>
            </a:pPr>
            <a:r>
              <a:rPr lang="en-US" sz="2800" dirty="0">
                <a:latin typeface="Trebuchet MS" panose="020B0603020202020204" pitchFamily="34" charset="0"/>
              </a:rPr>
              <a:t>Both proposed subgroups likely contribute to suicides &amp; preventable deaths due to having their other issues conflated with autism.</a:t>
            </a:r>
          </a:p>
          <a:p>
            <a:pPr marL="342900" indent="-342900">
              <a:buAutoNum type="arabicParenR"/>
            </a:pPr>
            <a:r>
              <a:rPr lang="en-US" sz="2800" dirty="0">
                <a:latin typeface="Trebuchet MS" panose="020B0603020202020204" pitchFamily="34" charset="0"/>
              </a:rPr>
              <a:t>Likewise, contribute to filicide of autistic persons…</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NO RESISTANCE IS FUTILE.</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780334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28</a:t>
            </a:fld>
            <a:endParaRPr lang="en-GB" dirty="0">
              <a:solidFill>
                <a:srgbClr val="C00000"/>
              </a:solidFill>
            </a:endParaRPr>
          </a:p>
        </p:txBody>
      </p:sp>
      <p:sp>
        <p:nvSpPr>
          <p:cNvPr id="4" name="Rectangle 3"/>
          <p:cNvSpPr/>
          <p:nvPr/>
        </p:nvSpPr>
        <p:spPr>
          <a:xfrm>
            <a:off x="623887" y="180403"/>
            <a:ext cx="10944225"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A FEATURE FILM?</a:t>
            </a:r>
          </a:p>
        </p:txBody>
      </p:sp>
      <p:sp>
        <p:nvSpPr>
          <p:cNvPr id="5" name="Rectangle 4"/>
          <p:cNvSpPr/>
          <p:nvPr/>
        </p:nvSpPr>
        <p:spPr>
          <a:xfrm>
            <a:off x="623888" y="1351375"/>
            <a:ext cx="10944224" cy="3970318"/>
          </a:xfrm>
          <a:prstGeom prst="rect">
            <a:avLst/>
          </a:prstGeom>
        </p:spPr>
        <p:txBody>
          <a:bodyPr wrap="square">
            <a:spAutoFit/>
          </a:bodyPr>
          <a:lstStyle/>
          <a:p>
            <a:pPr lvl="0"/>
            <a:r>
              <a:rPr lang="en-US" sz="2800" b="1" dirty="0">
                <a:latin typeface="Trebuchet MS" panose="020B0603020202020204" pitchFamily="34" charset="0"/>
              </a:rPr>
              <a:t>What do these features indicate about a person’s present situation?</a:t>
            </a:r>
          </a:p>
          <a:p>
            <a:pPr lvl="0"/>
            <a:endParaRPr lang="en-US" sz="2800" dirty="0">
              <a:latin typeface="Trebuchet MS" panose="020B0603020202020204" pitchFamily="34" charset="0"/>
            </a:endParaRP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I complain about illness or physical incapacity to avoid a request or demand.</a:t>
            </a:r>
            <a:r>
              <a:rPr lang="en-US" sz="2800" dirty="0">
                <a:latin typeface="Trebuchet MS" panose="020B0603020202020204" pitchFamily="34" charset="0"/>
              </a:rPr>
              <a:t>” (Egan et al 2019, p485).</a:t>
            </a: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Attempts to negotiate better terms with adults.</a:t>
            </a:r>
            <a:r>
              <a:rPr lang="en-US" sz="2800" dirty="0">
                <a:latin typeface="Trebuchet MS" panose="020B0603020202020204" pitchFamily="34" charset="0"/>
              </a:rPr>
              <a:t>” (O’Nions et al 2014, p763).</a:t>
            </a: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Apparently manipulative behaviour.</a:t>
            </a:r>
            <a:r>
              <a:rPr lang="en-US" sz="2800" dirty="0">
                <a:latin typeface="Trebuchet MS" panose="020B0603020202020204" pitchFamily="34" charset="0"/>
              </a:rPr>
              <a:t>” (O’Nions et al 2016, p415).</a:t>
            </a:r>
          </a:p>
        </p:txBody>
      </p:sp>
    </p:spTree>
    <p:extLst>
      <p:ext uri="{BB962C8B-B14F-4D97-AF65-F5344CB8AC3E}">
        <p14:creationId xmlns:p14="http://schemas.microsoft.com/office/powerpoint/2010/main" val="533902658"/>
      </p:ext>
    </p:extLst>
  </p:cSld>
  <p:clrMapOvr>
    <a:masterClrMapping/>
  </p:clrMapOvr>
  <mc:AlternateContent xmlns:mc="http://schemas.openxmlformats.org/markup-compatibility/2006" xmlns:p14="http://schemas.microsoft.com/office/powerpoint/2010/main">
    <mc:Choice Requires="p14">
      <p:transition spd="slow" p14:dur="2000" advTm="40884"/>
    </mc:Choice>
    <mc:Fallback xmlns="">
      <p:transition spd="slow" advTm="40884"/>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29</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765175"/>
            <a:ext cx="10944225" cy="5693866"/>
          </a:xfrm>
          <a:prstGeom prst="rect">
            <a:avLst/>
          </a:prstGeom>
          <a:noFill/>
        </p:spPr>
        <p:txBody>
          <a:bodyPr wrap="square" rtlCol="0">
            <a:spAutoFit/>
          </a:bodyPr>
          <a:lstStyle/>
          <a:p>
            <a:r>
              <a:rPr lang="en-US" sz="2800" b="1" dirty="0">
                <a:latin typeface="Trebuchet MS" panose="020B0603020202020204" pitchFamily="34" charset="0"/>
              </a:rPr>
              <a:t>Self-advocacy, “</a:t>
            </a:r>
            <a:r>
              <a:rPr lang="en-US" sz="2800" b="1" i="1" dirty="0">
                <a:latin typeface="Trebuchet MS" panose="020B0603020202020204" pitchFamily="34" charset="0"/>
              </a:rPr>
              <a:t>PDA Profile of ASD</a:t>
            </a:r>
            <a:r>
              <a:rPr lang="en-US" sz="2800" b="1" dirty="0">
                <a:latin typeface="Trebuchet MS" panose="020B0603020202020204" pitchFamily="34" charset="0"/>
              </a:rPr>
              <a:t>” &amp; “</a:t>
            </a:r>
            <a:r>
              <a:rPr lang="en-US" sz="2800" b="1" i="1" dirty="0">
                <a:latin typeface="Trebuchet MS" panose="020B0603020202020204" pitchFamily="34" charset="0"/>
              </a:rPr>
              <a:t>Profound Autism</a:t>
            </a:r>
            <a:r>
              <a:rPr lang="en-US" sz="2800" b="1" dirty="0">
                <a:latin typeface="Trebuchet MS" panose="020B0603020202020204" pitchFamily="34" charset="0"/>
              </a:rPr>
              <a:t>”.</a:t>
            </a:r>
          </a:p>
          <a:p>
            <a:endParaRPr lang="en-US" sz="2800" dirty="0">
              <a:latin typeface="Trebuchet MS" panose="020B0603020202020204" pitchFamily="34" charset="0"/>
            </a:endParaRPr>
          </a:p>
          <a:p>
            <a:pPr marL="514350" indent="-514350">
              <a:buAutoNum type="arabicParenR"/>
            </a:pPr>
            <a:r>
              <a:rPr lang="en-US" sz="2800" dirty="0">
                <a:latin typeface="Trebuchet MS" panose="020B0603020202020204" pitchFamily="34" charset="0"/>
              </a:rPr>
              <a:t>Many features pathologised in PDA, are those people often express to exert their self-agency when distressed/ stressed (Moore 2020).</a:t>
            </a: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PDA Profile of ASD</a:t>
            </a:r>
            <a:r>
              <a:rPr lang="en-US" sz="2800" dirty="0">
                <a:latin typeface="Trebuchet MS" panose="020B0603020202020204" pitchFamily="34" charset="0"/>
              </a:rPr>
              <a:t>” represents pathologising of autistic advocacy (Milton 2017; Woods 2017a).</a:t>
            </a: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When people generally said to be incapable of communication find ways of making clear what they do and don’t want through means other than words, this is self-advocacy” (p. 223). Baggs clarified that self-advocacy includes what some refer to as behavioral problems in response to abuse or violence against them [176].</a:t>
            </a:r>
            <a:r>
              <a:rPr lang="en-US" sz="2800" dirty="0">
                <a:latin typeface="Trebuchet MS" panose="020B0603020202020204" pitchFamily="34" charset="0"/>
              </a:rPr>
              <a:t>” (Kapp 2023, p10).</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WHO HAS A “</a:t>
            </a:r>
            <a:r>
              <a:rPr lang="en-US" sz="2800" b="1" i="1" dirty="0">
                <a:solidFill>
                  <a:srgbClr val="C00000"/>
                </a:solidFill>
                <a:latin typeface="Trebuchet MS" panose="020B0603020202020204" pitchFamily="34" charset="0"/>
              </a:rPr>
              <a:t>PATHOLOGICAL</a:t>
            </a:r>
            <a:r>
              <a:rPr lang="en-US" sz="2800" b="1" dirty="0">
                <a:solidFill>
                  <a:srgbClr val="C00000"/>
                </a:solidFill>
                <a:latin typeface="Trebuchet MS" panose="020B0603020202020204" pitchFamily="34" charset="0"/>
              </a:rPr>
              <a:t>” NEED TO CONTROL WHOM?</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167078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3</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765175"/>
            <a:ext cx="10944224" cy="5693866"/>
          </a:xfrm>
          <a:prstGeom prst="rect">
            <a:avLst/>
          </a:prstGeom>
          <a:noFill/>
        </p:spPr>
        <p:txBody>
          <a:bodyPr wrap="square">
            <a:spAutoFit/>
          </a:bodyPr>
          <a:lstStyle/>
          <a:p>
            <a:pPr lvl="0"/>
            <a:r>
              <a:rPr lang="en-GB" sz="2800" b="1" dirty="0">
                <a:latin typeface="Trebuchet MS" panose="020B0603020202020204" pitchFamily="34" charset="0"/>
              </a:rPr>
              <a:t>My perspective.</a:t>
            </a:r>
          </a:p>
          <a:p>
            <a:pPr lvl="0"/>
            <a:endParaRPr lang="en-GB" sz="2800" dirty="0">
              <a:solidFill>
                <a:prstClr val="black"/>
              </a:solidFill>
              <a:latin typeface="Trebuchet MS" panose="020B0603020202020204" pitchFamily="34" charset="0"/>
            </a:endParaRPr>
          </a:p>
          <a:p>
            <a:pPr marL="514350" indent="-514350">
              <a:buAutoNum type="arabicParenR"/>
            </a:pPr>
            <a:r>
              <a:rPr lang="en-US" sz="2800" dirty="0">
                <a:solidFill>
                  <a:prstClr val="black"/>
                </a:solidFill>
                <a:latin typeface="Trebuchet MS" panose="020B0603020202020204" pitchFamily="34" charset="0"/>
              </a:rPr>
              <a:t>Diagnosed as autistic in 2012.</a:t>
            </a:r>
          </a:p>
          <a:p>
            <a:pPr marL="514350" indent="-514350">
              <a:buAutoNum type="arabicParenR"/>
            </a:pPr>
            <a:r>
              <a:rPr lang="en-US" sz="2800" dirty="0">
                <a:solidFill>
                  <a:prstClr val="black"/>
                </a:solidFill>
                <a:latin typeface="Trebuchet MS" panose="020B0603020202020204" pitchFamily="34" charset="0"/>
              </a:rPr>
              <a:t>Meets Newson’s PDA profile, is not emotionally attached to it.</a:t>
            </a:r>
          </a:p>
          <a:p>
            <a:pPr marL="514350" indent="-514350">
              <a:buAutoNum type="arabicParenR"/>
            </a:pPr>
            <a:r>
              <a:rPr lang="en-US" sz="2800" dirty="0">
                <a:solidFill>
                  <a:prstClr val="black"/>
                </a:solidFill>
                <a:latin typeface="Trebuchet MS" panose="020B0603020202020204" pitchFamily="34" charset="0"/>
              </a:rPr>
              <a:t>Presently, no-longer basing identity on diagnostic categories.</a:t>
            </a:r>
          </a:p>
          <a:p>
            <a:pPr marL="514350" indent="-514350">
              <a:buFontTx/>
              <a:buAutoNum type="arabicParenR"/>
            </a:pPr>
            <a:r>
              <a:rPr lang="en-US" sz="2800" dirty="0">
                <a:solidFill>
                  <a:prstClr val="black"/>
                </a:solidFill>
                <a:latin typeface="Trebuchet MS" panose="020B0603020202020204" pitchFamily="34" charset="0"/>
              </a:rPr>
              <a:t>Favours a transdiagnostic approach &amp; we should be aspiring to stop utilising Disorder based constructs in the future.</a:t>
            </a:r>
          </a:p>
          <a:p>
            <a:pPr marL="514350" indent="-514350">
              <a:buAutoNum type="arabicParenR"/>
            </a:pPr>
            <a:r>
              <a:rPr lang="en-US" sz="2800" dirty="0">
                <a:solidFill>
                  <a:prstClr val="black"/>
                </a:solidFill>
                <a:latin typeface="Trebuchet MS" panose="020B0603020202020204" pitchFamily="34" charset="0"/>
              </a:rPr>
              <a:t>Agenda is for at least inclusive good quality scientific-method based research &amp; practice.</a:t>
            </a:r>
          </a:p>
          <a:p>
            <a:pPr marL="514350" indent="-514350">
              <a:buAutoNum type="arabicParenR"/>
            </a:pPr>
            <a:r>
              <a:rPr lang="en-US" sz="2800" dirty="0">
                <a:solidFill>
                  <a:prstClr val="black"/>
                </a:solidFill>
                <a:latin typeface="Trebuchet MS" panose="020B0603020202020204" pitchFamily="34" charset="0"/>
              </a:rPr>
              <a:t>PhD is investigating PDA &amp; part of CADS at LSBU.</a:t>
            </a:r>
          </a:p>
          <a:p>
            <a:pPr marL="514350" indent="-514350">
              <a:buAutoNum type="arabicParenR"/>
            </a:pPr>
            <a:r>
              <a:rPr lang="en-US" sz="2800" dirty="0">
                <a:solidFill>
                  <a:prstClr val="black"/>
                </a:solidFill>
                <a:latin typeface="Trebuchet MS" panose="020B0603020202020204" pitchFamily="34" charset="0"/>
              </a:rPr>
              <a:t>My interpretation of PDA &amp; its literature, others may disagree.</a:t>
            </a:r>
          </a:p>
          <a:p>
            <a:pPr marL="514350" indent="-514350">
              <a:buFontTx/>
              <a:buAutoNum type="arabicParenR"/>
            </a:pPr>
            <a:r>
              <a:rPr lang="en-US" sz="2800" dirty="0">
                <a:solidFill>
                  <a:prstClr val="black"/>
                </a:solidFill>
                <a:latin typeface="Trebuchet MS" panose="020B0603020202020204" pitchFamily="34" charset="0"/>
              </a:rPr>
              <a:t>Sometimes use medical model, because it is where the source material is. Recognise mental disorders are social constructs.</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PROFILING MYSELF.</a:t>
            </a:r>
          </a:p>
        </p:txBody>
      </p:sp>
    </p:spTree>
    <p:extLst>
      <p:ext uri="{BB962C8B-B14F-4D97-AF65-F5344CB8AC3E}">
        <p14:creationId xmlns:p14="http://schemas.microsoft.com/office/powerpoint/2010/main" val="1936215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30</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1436979"/>
            <a:ext cx="10944225" cy="3970318"/>
          </a:xfrm>
          <a:prstGeom prst="rect">
            <a:avLst/>
          </a:prstGeom>
          <a:noFill/>
        </p:spPr>
        <p:txBody>
          <a:bodyPr wrap="square" rtlCol="0">
            <a:spAutoFit/>
          </a:bodyPr>
          <a:lstStyle/>
          <a:p>
            <a:r>
              <a:rPr lang="en-US" sz="2800" b="1" dirty="0">
                <a:latin typeface="Trebuchet MS" panose="020B0603020202020204" pitchFamily="34" charset="0"/>
              </a:rPr>
              <a:t>Self-advocacy, “</a:t>
            </a:r>
            <a:r>
              <a:rPr lang="en-US" sz="2800" b="1" i="1" dirty="0">
                <a:latin typeface="Trebuchet MS" panose="020B0603020202020204" pitchFamily="34" charset="0"/>
              </a:rPr>
              <a:t>PDA Profile of ASD</a:t>
            </a:r>
            <a:r>
              <a:rPr lang="en-US" sz="2800" b="1" dirty="0">
                <a:latin typeface="Trebuchet MS" panose="020B0603020202020204" pitchFamily="34" charset="0"/>
              </a:rPr>
              <a:t>” &amp; “</a:t>
            </a:r>
            <a:r>
              <a:rPr lang="en-US" sz="2800" b="1" i="1" dirty="0">
                <a:latin typeface="Trebuchet MS" panose="020B0603020202020204" pitchFamily="34" charset="0"/>
              </a:rPr>
              <a:t>Profound Autism</a:t>
            </a:r>
            <a:r>
              <a:rPr lang="en-US" sz="2800" b="1" dirty="0">
                <a:latin typeface="Trebuchet MS" panose="020B0603020202020204" pitchFamily="34" charset="0"/>
              </a:rPr>
              <a:t>”.</a:t>
            </a:r>
          </a:p>
          <a:p>
            <a:endParaRPr lang="en-US" sz="2800" dirty="0">
              <a:latin typeface="Trebuchet MS" panose="020B0603020202020204" pitchFamily="34" charset="0"/>
            </a:endParaRPr>
          </a:p>
          <a:p>
            <a:pPr marL="514350" indent="-514350">
              <a:buAutoNum type="arabicParenR"/>
            </a:pPr>
            <a:r>
              <a:rPr lang="en-US" sz="2800" dirty="0">
                <a:latin typeface="Trebuchet MS" panose="020B0603020202020204" pitchFamily="34" charset="0"/>
              </a:rPr>
              <a:t>PDA contains many unpleasant-criminal behaviours which requires intent to commit them (Woods 2022b).</a:t>
            </a:r>
          </a:p>
          <a:p>
            <a:pPr marL="514350" indent="-514350">
              <a:buAutoNum type="arabicParenR"/>
            </a:pPr>
            <a:r>
              <a:rPr lang="en-US" sz="2800" dirty="0">
                <a:latin typeface="Trebuchet MS" panose="020B0603020202020204" pitchFamily="34" charset="0"/>
              </a:rPr>
              <a:t>PDA, but not autistic traits predicted stalking (Linenberg 2021).</a:t>
            </a:r>
          </a:p>
          <a:p>
            <a:pPr marL="514350" indent="-514350">
              <a:buAutoNum type="arabicParenR"/>
            </a:pPr>
            <a:r>
              <a:rPr lang="en-US" sz="2800" dirty="0">
                <a:latin typeface="Trebuchet MS" panose="020B0603020202020204" pitchFamily="34" charset="0"/>
              </a:rPr>
              <a:t>PDA does not have ToM deficits (Bishop 2018).</a:t>
            </a:r>
          </a:p>
          <a:p>
            <a:pPr marL="514350" indent="-514350">
              <a:buAutoNum type="arabicParenR"/>
            </a:pPr>
            <a:r>
              <a:rPr lang="en-US" sz="2800" dirty="0">
                <a:latin typeface="Trebuchet MS" panose="020B0603020202020204" pitchFamily="34" charset="0"/>
              </a:rPr>
              <a:t>PDA’s social avoidance behaviours described as “</a:t>
            </a:r>
            <a:r>
              <a:rPr lang="en-US" sz="2800" i="1" dirty="0">
                <a:latin typeface="Trebuchet MS" panose="020B0603020202020204" pitchFamily="34" charset="0"/>
              </a:rPr>
              <a:t>manipulative</a:t>
            </a:r>
            <a:r>
              <a:rPr lang="en-US" sz="2800" dirty="0">
                <a:latin typeface="Trebuchet MS" panose="020B0603020202020204" pitchFamily="34" charset="0"/>
              </a:rPr>
              <a:t>” or “</a:t>
            </a:r>
            <a:r>
              <a:rPr lang="en-US" sz="2800" i="1" dirty="0">
                <a:latin typeface="Trebuchet MS" panose="020B0603020202020204" pitchFamily="34" charset="0"/>
              </a:rPr>
              <a:t>strategic</a:t>
            </a:r>
            <a:r>
              <a:rPr lang="en-US" sz="2800" dirty="0">
                <a:latin typeface="Trebuchet MS" panose="020B0603020202020204" pitchFamily="34" charset="0"/>
              </a:rPr>
              <a:t>”, gives others carte blanche to ignore our views (Woods 2017a).</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WHO HAS A “</a:t>
            </a:r>
            <a:r>
              <a:rPr lang="en-US" sz="2800" b="1" i="1" dirty="0">
                <a:solidFill>
                  <a:srgbClr val="C00000"/>
                </a:solidFill>
                <a:latin typeface="Trebuchet MS" panose="020B0603020202020204" pitchFamily="34" charset="0"/>
              </a:rPr>
              <a:t>PATHOLOGICAL</a:t>
            </a:r>
            <a:r>
              <a:rPr lang="en-US" sz="2800" b="1" dirty="0">
                <a:solidFill>
                  <a:srgbClr val="C00000"/>
                </a:solidFill>
                <a:latin typeface="Trebuchet MS" panose="020B0603020202020204" pitchFamily="34" charset="0"/>
              </a:rPr>
              <a:t>” NEED TO CONTROL WHOM?</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1272619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31</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755909"/>
            <a:ext cx="10944225" cy="5693866"/>
          </a:xfrm>
          <a:prstGeom prst="rect">
            <a:avLst/>
          </a:prstGeom>
          <a:noFill/>
        </p:spPr>
        <p:txBody>
          <a:bodyPr wrap="square" rtlCol="0">
            <a:spAutoFit/>
          </a:bodyPr>
          <a:lstStyle/>
          <a:p>
            <a:r>
              <a:rPr lang="en-US" sz="2800" b="1" dirty="0">
                <a:latin typeface="Trebuchet MS" panose="020B0603020202020204" pitchFamily="34" charset="0"/>
              </a:rPr>
              <a:t>Self-advocacy, “</a:t>
            </a:r>
            <a:r>
              <a:rPr lang="en-US" sz="2800" b="1" i="1" dirty="0">
                <a:latin typeface="Trebuchet MS" panose="020B0603020202020204" pitchFamily="34" charset="0"/>
              </a:rPr>
              <a:t>PDA Profile of ASD</a:t>
            </a:r>
            <a:r>
              <a:rPr lang="en-US" sz="2800" b="1" dirty="0">
                <a:latin typeface="Trebuchet MS" panose="020B0603020202020204" pitchFamily="34" charset="0"/>
              </a:rPr>
              <a:t>” &amp; “</a:t>
            </a:r>
            <a:r>
              <a:rPr lang="en-US" sz="2800" b="1" i="1" dirty="0">
                <a:latin typeface="Trebuchet MS" panose="020B0603020202020204" pitchFamily="34" charset="0"/>
              </a:rPr>
              <a:t>Profound Autism</a:t>
            </a:r>
            <a:r>
              <a:rPr lang="en-US" sz="2800" b="1" dirty="0">
                <a:latin typeface="Trebuchet MS" panose="020B0603020202020204" pitchFamily="34" charset="0"/>
              </a:rPr>
              <a:t>”.</a:t>
            </a:r>
          </a:p>
          <a:p>
            <a:endParaRPr lang="en-US" sz="2800" dirty="0">
              <a:latin typeface="Trebuchet MS" panose="020B0603020202020204" pitchFamily="34" charset="0"/>
            </a:endParaRP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Profound Autism</a:t>
            </a:r>
            <a:r>
              <a:rPr lang="en-US" sz="2800" dirty="0">
                <a:latin typeface="Trebuchet MS" panose="020B0603020202020204" pitchFamily="34" charset="0"/>
              </a:rPr>
              <a:t>” advocates claiming autistic neurodiversity supporters are harassing them (Singer et al 2023).</a:t>
            </a:r>
          </a:p>
          <a:p>
            <a:pPr marL="514350" indent="-514350">
              <a:buAutoNum type="arabicParenR"/>
            </a:pPr>
            <a:r>
              <a:rPr lang="en-US" sz="2800" dirty="0">
                <a:latin typeface="Trebuchet MS" panose="020B0603020202020204" pitchFamily="34" charset="0"/>
              </a:rPr>
              <a:t>Likewise, non-disabled autistic persons cannot advocate for those with “</a:t>
            </a:r>
            <a:r>
              <a:rPr lang="en-US" sz="2800" i="1" dirty="0">
                <a:latin typeface="Trebuchet MS" panose="020B0603020202020204" pitchFamily="34" charset="0"/>
              </a:rPr>
              <a:t>Profound Autism</a:t>
            </a:r>
            <a:r>
              <a:rPr lang="en-US" sz="2800" dirty="0">
                <a:latin typeface="Trebuchet MS" panose="020B0603020202020204" pitchFamily="34" charset="0"/>
              </a:rPr>
              <a:t>” (Singer 2022).</a:t>
            </a:r>
          </a:p>
          <a:p>
            <a:pPr marL="514350" indent="-514350">
              <a:buAutoNum type="arabicParenR"/>
            </a:pPr>
            <a:r>
              <a:rPr lang="en-US" sz="2800" dirty="0">
                <a:latin typeface="Trebuchet MS" panose="020B0603020202020204" pitchFamily="34" charset="0"/>
              </a:rPr>
              <a:t>Ignore preferences of non-disabled autistic persons.</a:t>
            </a: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Profound Autism</a:t>
            </a:r>
            <a:r>
              <a:rPr lang="en-US" sz="2800" dirty="0">
                <a:latin typeface="Trebuchet MS" panose="020B0603020202020204" pitchFamily="34" charset="0"/>
              </a:rPr>
              <a:t>” &amp; other ableist terms should be used (Singer et al 2023).</a:t>
            </a: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Profound Autism</a:t>
            </a:r>
            <a:r>
              <a:rPr lang="en-US" sz="2800" dirty="0">
                <a:latin typeface="Trebuchet MS" panose="020B0603020202020204" pitchFamily="34" charset="0"/>
              </a:rPr>
              <a:t>” intended for those who cannot advocate (ASF 2022; Singer 2022; Singer et al 2023). </a:t>
            </a:r>
          </a:p>
          <a:p>
            <a:pPr marL="514350" indent="-514350">
              <a:buFontTx/>
              <a:buAutoNum type="arabicParenR"/>
            </a:pPr>
            <a:r>
              <a:rPr lang="en-US" sz="2800" dirty="0">
                <a:latin typeface="Trebuchet MS" panose="020B0603020202020204" pitchFamily="34" charset="0"/>
              </a:rPr>
              <a:t>Autistic IQ scores often depends on context of the IQ test &amp; the tool being used, e.g., best tool to RPM (Kapp 2023).</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WHO HAS A “</a:t>
            </a:r>
            <a:r>
              <a:rPr lang="en-US" sz="2800" b="1" i="1" dirty="0">
                <a:solidFill>
                  <a:srgbClr val="C00000"/>
                </a:solidFill>
                <a:latin typeface="Trebuchet MS" panose="020B0603020202020204" pitchFamily="34" charset="0"/>
              </a:rPr>
              <a:t>PATHOLOGICAL</a:t>
            </a:r>
            <a:r>
              <a:rPr lang="en-US" sz="2800" b="1" dirty="0">
                <a:solidFill>
                  <a:srgbClr val="C00000"/>
                </a:solidFill>
                <a:latin typeface="Trebuchet MS" panose="020B0603020202020204" pitchFamily="34" charset="0"/>
              </a:rPr>
              <a:t>” NEED TO CONTROL WHOM?</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121858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32</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2286065"/>
            <a:ext cx="10944225" cy="1815882"/>
          </a:xfrm>
          <a:prstGeom prst="rect">
            <a:avLst/>
          </a:prstGeom>
          <a:noFill/>
        </p:spPr>
        <p:txBody>
          <a:bodyPr wrap="square" rtlCol="0">
            <a:spAutoFit/>
          </a:bodyPr>
          <a:lstStyle/>
          <a:p>
            <a:r>
              <a:rPr lang="en-US" sz="2800" b="1" dirty="0">
                <a:latin typeface="Trebuchet MS" panose="020B0603020202020204" pitchFamily="34" charset="0"/>
              </a:rPr>
              <a:t>Self-advocacy, “</a:t>
            </a:r>
            <a:r>
              <a:rPr lang="en-US" sz="2800" b="1" i="1" dirty="0">
                <a:latin typeface="Trebuchet MS" panose="020B0603020202020204" pitchFamily="34" charset="0"/>
              </a:rPr>
              <a:t>PDA Profile of ASD</a:t>
            </a:r>
            <a:r>
              <a:rPr lang="en-US" sz="2800" b="1" dirty="0">
                <a:latin typeface="Trebuchet MS" panose="020B0603020202020204" pitchFamily="34" charset="0"/>
              </a:rPr>
              <a:t>” &amp; “</a:t>
            </a:r>
            <a:r>
              <a:rPr lang="en-US" sz="2800" b="1" i="1" dirty="0">
                <a:latin typeface="Trebuchet MS" panose="020B0603020202020204" pitchFamily="34" charset="0"/>
              </a:rPr>
              <a:t>Profound Autism</a:t>
            </a:r>
            <a:r>
              <a:rPr lang="en-US" sz="2800" b="1" dirty="0">
                <a:latin typeface="Trebuchet MS" panose="020B0603020202020204" pitchFamily="34" charset="0"/>
              </a:rPr>
              <a:t>”.</a:t>
            </a:r>
          </a:p>
          <a:p>
            <a:endParaRPr lang="en-US" sz="2800" dirty="0">
              <a:latin typeface="Trebuchet MS" panose="020B0603020202020204" pitchFamily="34" charset="0"/>
            </a:endParaRPr>
          </a:p>
          <a:p>
            <a:pPr marL="514350" indent="-514350">
              <a:buAutoNum type="arabicParenR"/>
            </a:pPr>
            <a:r>
              <a:rPr lang="en-US" sz="2800" dirty="0">
                <a:latin typeface="Trebuchet MS" panose="020B0603020202020204" pitchFamily="34" charset="0"/>
              </a:rPr>
              <a:t>What are the implications of “</a:t>
            </a:r>
            <a:r>
              <a:rPr lang="en-US" sz="2800" i="1" dirty="0">
                <a:latin typeface="Trebuchet MS" panose="020B0603020202020204" pitchFamily="34" charset="0"/>
              </a:rPr>
              <a:t>PDA Profile of ASD</a:t>
            </a:r>
            <a:r>
              <a:rPr lang="en-US" sz="2800" dirty="0">
                <a:latin typeface="Trebuchet MS" panose="020B0603020202020204" pitchFamily="34" charset="0"/>
              </a:rPr>
              <a:t>” &amp; “</a:t>
            </a:r>
            <a:r>
              <a:rPr lang="en-US" sz="2800" i="1" dirty="0">
                <a:latin typeface="Trebuchet MS" panose="020B0603020202020204" pitchFamily="34" charset="0"/>
              </a:rPr>
              <a:t>Profound Autism</a:t>
            </a:r>
            <a:r>
              <a:rPr lang="en-US" sz="2800" dirty="0">
                <a:latin typeface="Trebuchet MS" panose="020B0603020202020204" pitchFamily="34" charset="0"/>
              </a:rPr>
              <a:t>” for autistic-advocacy?</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WHO HAS A “</a:t>
            </a:r>
            <a:r>
              <a:rPr lang="en-US" sz="2800" b="1" i="1" dirty="0">
                <a:solidFill>
                  <a:srgbClr val="C00000"/>
                </a:solidFill>
                <a:latin typeface="Trebuchet MS" panose="020B0603020202020204" pitchFamily="34" charset="0"/>
              </a:rPr>
              <a:t>PATHOLOGICAL</a:t>
            </a:r>
            <a:r>
              <a:rPr lang="en-US" sz="2800" b="1" dirty="0">
                <a:solidFill>
                  <a:srgbClr val="C00000"/>
                </a:solidFill>
                <a:latin typeface="Trebuchet MS" panose="020B0603020202020204" pitchFamily="34" charset="0"/>
              </a:rPr>
              <a:t>” NEED TO CONTROL WHOM?</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3769220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33</a:t>
            </a:fld>
            <a:endParaRPr lang="en-GB" dirty="0"/>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CIRCLE WARS.</a:t>
            </a:r>
          </a:p>
        </p:txBody>
      </p:sp>
      <p:grpSp>
        <p:nvGrpSpPr>
          <p:cNvPr id="4" name="Group 3">
            <a:extLst>
              <a:ext uri="{FF2B5EF4-FFF2-40B4-BE49-F238E27FC236}">
                <a16:creationId xmlns:a16="http://schemas.microsoft.com/office/drawing/2014/main" id="{5C222EDF-9325-8287-D526-6C023B74F30A}"/>
              </a:ext>
            </a:extLst>
          </p:cNvPr>
          <p:cNvGrpSpPr/>
          <p:nvPr/>
        </p:nvGrpSpPr>
        <p:grpSpPr>
          <a:xfrm>
            <a:off x="1680880" y="851775"/>
            <a:ext cx="8830240" cy="5649870"/>
            <a:chOff x="791884" y="928753"/>
            <a:chExt cx="8830240" cy="5649870"/>
          </a:xfrm>
        </p:grpSpPr>
        <p:sp>
          <p:nvSpPr>
            <p:cNvPr id="8" name="TextBox 7">
              <a:extLst>
                <a:ext uri="{FF2B5EF4-FFF2-40B4-BE49-F238E27FC236}">
                  <a16:creationId xmlns:a16="http://schemas.microsoft.com/office/drawing/2014/main" id="{C098EC25-E300-D4FF-369C-38F08B9EEC83}"/>
                </a:ext>
              </a:extLst>
            </p:cNvPr>
            <p:cNvSpPr txBox="1"/>
            <p:nvPr/>
          </p:nvSpPr>
          <p:spPr>
            <a:xfrm>
              <a:off x="1351676" y="928753"/>
              <a:ext cx="7688424" cy="584775"/>
            </a:xfrm>
            <a:prstGeom prst="rect">
              <a:avLst/>
            </a:prstGeom>
            <a:noFill/>
          </p:spPr>
          <p:txBody>
            <a:bodyPr wrap="square" rtlCol="0">
              <a:spAutoFit/>
            </a:bodyPr>
            <a:lstStyle/>
            <a:p>
              <a:pPr algn="ctr"/>
              <a:r>
                <a:rPr lang="en-GB" sz="1600" b="1" u="sng" dirty="0">
                  <a:latin typeface="Trebuchet MS" panose="020B0603020202020204" pitchFamily="34" charset="0"/>
                </a:rPr>
                <a:t>DSM-5 AUTISM, “</a:t>
              </a:r>
              <a:r>
                <a:rPr lang="en-GB" sz="1600" b="1" i="1" u="sng" dirty="0">
                  <a:latin typeface="Trebuchet MS" panose="020B0603020202020204" pitchFamily="34" charset="0"/>
                </a:rPr>
                <a:t>PROFOUND AUTISM</a:t>
              </a:r>
              <a:r>
                <a:rPr lang="en-GB" sz="1600" b="1" u="sng" dirty="0">
                  <a:latin typeface="Trebuchet MS" panose="020B0603020202020204" pitchFamily="34" charset="0"/>
                </a:rPr>
                <a:t>”, &amp; “</a:t>
              </a:r>
              <a:r>
                <a:rPr lang="en-GB" sz="1600" b="1" i="1" u="sng" dirty="0">
                  <a:latin typeface="Trebuchet MS" panose="020B0603020202020204" pitchFamily="34" charset="0"/>
                </a:rPr>
                <a:t>PATHOLOGICAL</a:t>
              </a:r>
              <a:r>
                <a:rPr lang="en-GB" sz="1600" b="1" u="sng" dirty="0">
                  <a:latin typeface="Trebuchet MS" panose="020B0603020202020204" pitchFamily="34" charset="0"/>
                </a:rPr>
                <a:t>” DEMAND-AVOIDANCE RELATIVE SUPPORT NEEDS COMPARED TO IQ.</a:t>
              </a:r>
            </a:p>
          </p:txBody>
        </p:sp>
        <p:grpSp>
          <p:nvGrpSpPr>
            <p:cNvPr id="9" name="Group 8">
              <a:extLst>
                <a:ext uri="{FF2B5EF4-FFF2-40B4-BE49-F238E27FC236}">
                  <a16:creationId xmlns:a16="http://schemas.microsoft.com/office/drawing/2014/main" id="{C7C9701B-13FE-AFFF-F891-C16B25C458BB}"/>
                </a:ext>
              </a:extLst>
            </p:cNvPr>
            <p:cNvGrpSpPr/>
            <p:nvPr/>
          </p:nvGrpSpPr>
          <p:grpSpPr>
            <a:xfrm>
              <a:off x="791884" y="1551963"/>
              <a:ext cx="8830240" cy="5026660"/>
              <a:chOff x="791884" y="1551963"/>
              <a:chExt cx="8830240" cy="5026660"/>
            </a:xfrm>
          </p:grpSpPr>
          <p:grpSp>
            <p:nvGrpSpPr>
              <p:cNvPr id="10" name="Group 9">
                <a:extLst>
                  <a:ext uri="{FF2B5EF4-FFF2-40B4-BE49-F238E27FC236}">
                    <a16:creationId xmlns:a16="http://schemas.microsoft.com/office/drawing/2014/main" id="{38CBEE66-4091-49D9-4CBF-2D98A015DFDC}"/>
                  </a:ext>
                </a:extLst>
              </p:cNvPr>
              <p:cNvGrpSpPr/>
              <p:nvPr/>
            </p:nvGrpSpPr>
            <p:grpSpPr>
              <a:xfrm>
                <a:off x="791884" y="1551963"/>
                <a:ext cx="6695930" cy="5026660"/>
                <a:chOff x="791884" y="1551963"/>
                <a:chExt cx="6695930" cy="5026660"/>
              </a:xfrm>
            </p:grpSpPr>
            <p:grpSp>
              <p:nvGrpSpPr>
                <p:cNvPr id="12" name="Group 11">
                  <a:extLst>
                    <a:ext uri="{FF2B5EF4-FFF2-40B4-BE49-F238E27FC236}">
                      <a16:creationId xmlns:a16="http://schemas.microsoft.com/office/drawing/2014/main" id="{771C5841-59F1-96DF-A0F7-9338E48B52EA}"/>
                    </a:ext>
                  </a:extLst>
                </p:cNvPr>
                <p:cNvGrpSpPr/>
                <p:nvPr/>
              </p:nvGrpSpPr>
              <p:grpSpPr>
                <a:xfrm>
                  <a:off x="2916688" y="1551963"/>
                  <a:ext cx="4571126" cy="4571126"/>
                  <a:chOff x="1235075" y="1566669"/>
                  <a:chExt cx="4571126" cy="4571126"/>
                </a:xfrm>
              </p:grpSpPr>
              <p:cxnSp>
                <p:nvCxnSpPr>
                  <p:cNvPr id="15" name="Straight Arrow Connector 14">
                    <a:extLst>
                      <a:ext uri="{FF2B5EF4-FFF2-40B4-BE49-F238E27FC236}">
                        <a16:creationId xmlns:a16="http://schemas.microsoft.com/office/drawing/2014/main" id="{8C5AF4DE-5658-1714-A0FA-1BFBF7CE0462}"/>
                      </a:ext>
                    </a:extLst>
                  </p:cNvPr>
                  <p:cNvCxnSpPr>
                    <a:cxnSpLocks/>
                  </p:cNvCxnSpPr>
                  <p:nvPr/>
                </p:nvCxnSpPr>
                <p:spPr>
                  <a:xfrm flipV="1">
                    <a:off x="1256846" y="1566669"/>
                    <a:ext cx="0" cy="4571126"/>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66C20A7-284D-0DF6-005E-30F20BC5EB60}"/>
                      </a:ext>
                    </a:extLst>
                  </p:cNvPr>
                  <p:cNvCxnSpPr>
                    <a:cxnSpLocks/>
                  </p:cNvCxnSpPr>
                  <p:nvPr/>
                </p:nvCxnSpPr>
                <p:spPr>
                  <a:xfrm rot="5400000" flipV="1">
                    <a:off x="3520638" y="3852232"/>
                    <a:ext cx="0" cy="4571126"/>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927F502C-F563-078A-366A-39063E1CE8E8}"/>
                      </a:ext>
                    </a:extLst>
                  </p:cNvPr>
                  <p:cNvSpPr/>
                  <p:nvPr/>
                </p:nvSpPr>
                <p:spPr>
                  <a:xfrm>
                    <a:off x="1235076" y="2080734"/>
                    <a:ext cx="4409944" cy="4048603"/>
                  </a:xfrm>
                  <a:prstGeom prst="ellips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a:extLst>
                      <a:ext uri="{FF2B5EF4-FFF2-40B4-BE49-F238E27FC236}">
                        <a16:creationId xmlns:a16="http://schemas.microsoft.com/office/drawing/2014/main" id="{56EB659E-5EF3-D869-4195-1314F76463DC}"/>
                      </a:ext>
                    </a:extLst>
                  </p:cNvPr>
                  <p:cNvSpPr/>
                  <p:nvPr/>
                </p:nvSpPr>
                <p:spPr>
                  <a:xfrm>
                    <a:off x="1235075" y="4100153"/>
                    <a:ext cx="2550693" cy="2019418"/>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28575">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a:extLst>
                      <a:ext uri="{FF2B5EF4-FFF2-40B4-BE49-F238E27FC236}">
                        <a16:creationId xmlns:a16="http://schemas.microsoft.com/office/drawing/2014/main" id="{EA4FD70C-700A-267D-8BB0-B3A20617216E}"/>
                      </a:ext>
                    </a:extLst>
                  </p:cNvPr>
                  <p:cNvSpPr/>
                  <p:nvPr/>
                </p:nvSpPr>
                <p:spPr>
                  <a:xfrm>
                    <a:off x="2939143" y="4076700"/>
                    <a:ext cx="2705876" cy="2042871"/>
                  </a:xfrm>
                  <a:prstGeom prst="ellipse">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w="28575">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a:extLst>
                      <a:ext uri="{FF2B5EF4-FFF2-40B4-BE49-F238E27FC236}">
                        <a16:creationId xmlns:a16="http://schemas.microsoft.com/office/drawing/2014/main" id="{9EF3C3D4-907E-2DD7-31F4-C617FBD45B4E}"/>
                      </a:ext>
                    </a:extLst>
                  </p:cNvPr>
                  <p:cNvSpPr txBox="1"/>
                  <p:nvPr/>
                </p:nvSpPr>
                <p:spPr>
                  <a:xfrm>
                    <a:off x="2676396" y="3433665"/>
                    <a:ext cx="1511558" cy="338554"/>
                  </a:xfrm>
                  <a:prstGeom prst="rect">
                    <a:avLst/>
                  </a:prstGeom>
                  <a:noFill/>
                </p:spPr>
                <p:txBody>
                  <a:bodyPr wrap="square" rtlCol="0">
                    <a:spAutoFit/>
                  </a:bodyPr>
                  <a:lstStyle/>
                  <a:p>
                    <a:pPr algn="ctr"/>
                    <a:r>
                      <a:rPr lang="en-GB" sz="1600" dirty="0">
                        <a:latin typeface="Trebuchet MS" panose="020B0603020202020204" pitchFamily="34" charset="0"/>
                      </a:rPr>
                      <a:t>DSM-5 Autism.</a:t>
                    </a:r>
                  </a:p>
                </p:txBody>
              </p:sp>
              <p:sp>
                <p:nvSpPr>
                  <p:cNvPr id="21" name="TextBox 20">
                    <a:extLst>
                      <a:ext uri="{FF2B5EF4-FFF2-40B4-BE49-F238E27FC236}">
                        <a16:creationId xmlns:a16="http://schemas.microsoft.com/office/drawing/2014/main" id="{CB1D9F9C-4C4E-491C-CBDF-64E7B1FE8897}"/>
                      </a:ext>
                    </a:extLst>
                  </p:cNvPr>
                  <p:cNvSpPr txBox="1"/>
                  <p:nvPr/>
                </p:nvSpPr>
                <p:spPr>
                  <a:xfrm>
                    <a:off x="1703323" y="4828887"/>
                    <a:ext cx="1129003" cy="584775"/>
                  </a:xfrm>
                  <a:prstGeom prst="rect">
                    <a:avLst/>
                  </a:prstGeom>
                  <a:noFill/>
                </p:spPr>
                <p:txBody>
                  <a:bodyPr wrap="square" rtlCol="0">
                    <a:spAutoFit/>
                  </a:bodyPr>
                  <a:lstStyle/>
                  <a:p>
                    <a:pPr algn="ctr"/>
                    <a:r>
                      <a:rPr lang="en-GB" sz="1600" dirty="0">
                        <a:latin typeface="Trebuchet MS" panose="020B0603020202020204" pitchFamily="34" charset="0"/>
                      </a:rPr>
                      <a:t>“</a:t>
                    </a:r>
                    <a:r>
                      <a:rPr lang="en-GB" sz="1600" i="1" dirty="0">
                        <a:latin typeface="Trebuchet MS" panose="020B0603020202020204" pitchFamily="34" charset="0"/>
                      </a:rPr>
                      <a:t>Profound Autism.</a:t>
                    </a:r>
                    <a:r>
                      <a:rPr lang="en-GB" sz="1600" dirty="0">
                        <a:latin typeface="Trebuchet MS" panose="020B0603020202020204" pitchFamily="34" charset="0"/>
                      </a:rPr>
                      <a:t>”</a:t>
                    </a:r>
                  </a:p>
                </p:txBody>
              </p:sp>
              <p:sp>
                <p:nvSpPr>
                  <p:cNvPr id="22" name="TextBox 21">
                    <a:extLst>
                      <a:ext uri="{FF2B5EF4-FFF2-40B4-BE49-F238E27FC236}">
                        <a16:creationId xmlns:a16="http://schemas.microsoft.com/office/drawing/2014/main" id="{0F2CF7BB-B56D-133A-C0D4-6FC9558A8008}"/>
                      </a:ext>
                    </a:extLst>
                  </p:cNvPr>
                  <p:cNvSpPr txBox="1"/>
                  <p:nvPr/>
                </p:nvSpPr>
                <p:spPr>
                  <a:xfrm>
                    <a:off x="3300573" y="4828886"/>
                    <a:ext cx="2068285" cy="584775"/>
                  </a:xfrm>
                  <a:prstGeom prst="rect">
                    <a:avLst/>
                  </a:prstGeom>
                  <a:noFill/>
                </p:spPr>
                <p:txBody>
                  <a:bodyPr wrap="square" rtlCol="0">
                    <a:spAutoFit/>
                  </a:bodyPr>
                  <a:lstStyle/>
                  <a:p>
                    <a:pPr algn="ctr"/>
                    <a:r>
                      <a:rPr lang="en-GB" sz="1600" dirty="0">
                        <a:latin typeface="Trebuchet MS" panose="020B0603020202020204" pitchFamily="34" charset="0"/>
                      </a:rPr>
                      <a:t>“</a:t>
                    </a:r>
                    <a:r>
                      <a:rPr lang="en-GB" sz="1600" i="1" dirty="0">
                        <a:latin typeface="Trebuchet MS" panose="020B0603020202020204" pitchFamily="34" charset="0"/>
                      </a:rPr>
                      <a:t>Pathological</a:t>
                    </a:r>
                    <a:r>
                      <a:rPr lang="en-GB" sz="1600" dirty="0">
                        <a:latin typeface="Trebuchet MS" panose="020B0603020202020204" pitchFamily="34" charset="0"/>
                      </a:rPr>
                      <a:t>” Demand-Avoidance.</a:t>
                    </a:r>
                  </a:p>
                </p:txBody>
              </p:sp>
            </p:grpSp>
            <p:sp>
              <p:nvSpPr>
                <p:cNvPr id="13" name="TextBox 12">
                  <a:extLst>
                    <a:ext uri="{FF2B5EF4-FFF2-40B4-BE49-F238E27FC236}">
                      <a16:creationId xmlns:a16="http://schemas.microsoft.com/office/drawing/2014/main" id="{6098045C-34DB-518C-B6EE-46B67D61B847}"/>
                    </a:ext>
                  </a:extLst>
                </p:cNvPr>
                <p:cNvSpPr txBox="1"/>
                <p:nvPr/>
              </p:nvSpPr>
              <p:spPr>
                <a:xfrm>
                  <a:off x="4974961" y="6240069"/>
                  <a:ext cx="457199" cy="338554"/>
                </a:xfrm>
                <a:prstGeom prst="rect">
                  <a:avLst/>
                </a:prstGeom>
                <a:noFill/>
              </p:spPr>
              <p:txBody>
                <a:bodyPr wrap="square" rtlCol="0">
                  <a:spAutoFit/>
                </a:bodyPr>
                <a:lstStyle/>
                <a:p>
                  <a:r>
                    <a:rPr lang="en-GB" sz="1600" dirty="0">
                      <a:latin typeface="Trebuchet MS" panose="020B0603020202020204" pitchFamily="34" charset="0"/>
                    </a:rPr>
                    <a:t>IQ.</a:t>
                  </a:r>
                </a:p>
              </p:txBody>
            </p:sp>
            <p:sp>
              <p:nvSpPr>
                <p:cNvPr id="14" name="TextBox 13">
                  <a:extLst>
                    <a:ext uri="{FF2B5EF4-FFF2-40B4-BE49-F238E27FC236}">
                      <a16:creationId xmlns:a16="http://schemas.microsoft.com/office/drawing/2014/main" id="{D8712BDF-C4E2-FAF3-E4C1-13D94C0DC838}"/>
                    </a:ext>
                  </a:extLst>
                </p:cNvPr>
                <p:cNvSpPr txBox="1"/>
                <p:nvPr/>
              </p:nvSpPr>
              <p:spPr>
                <a:xfrm>
                  <a:off x="791884" y="3531900"/>
                  <a:ext cx="2071395" cy="584775"/>
                </a:xfrm>
                <a:prstGeom prst="rect">
                  <a:avLst/>
                </a:prstGeom>
                <a:noFill/>
              </p:spPr>
              <p:txBody>
                <a:bodyPr wrap="square" rtlCol="0">
                  <a:spAutoFit/>
                </a:bodyPr>
                <a:lstStyle/>
                <a:p>
                  <a:pPr algn="ctr"/>
                  <a:r>
                    <a:rPr lang="en-GB" sz="1600" dirty="0">
                      <a:latin typeface="Trebuchet MS" panose="020B0603020202020204" pitchFamily="34" charset="0"/>
                    </a:rPr>
                    <a:t>Functioning (Inverse Support Needs.)</a:t>
                  </a:r>
                </a:p>
              </p:txBody>
            </p:sp>
          </p:grpSp>
          <p:sp>
            <p:nvSpPr>
              <p:cNvPr id="11" name="TextBox 10">
                <a:extLst>
                  <a:ext uri="{FF2B5EF4-FFF2-40B4-BE49-F238E27FC236}">
                    <a16:creationId xmlns:a16="http://schemas.microsoft.com/office/drawing/2014/main" id="{64F034DA-9500-1103-6316-C0C237D4ACFF}"/>
                  </a:ext>
                </a:extLst>
              </p:cNvPr>
              <p:cNvSpPr txBox="1"/>
              <p:nvPr/>
            </p:nvSpPr>
            <p:spPr>
              <a:xfrm>
                <a:off x="7560062" y="3503166"/>
                <a:ext cx="2062062" cy="1077218"/>
              </a:xfrm>
              <a:prstGeom prst="rect">
                <a:avLst/>
              </a:prstGeom>
              <a:noFill/>
            </p:spPr>
            <p:txBody>
              <a:bodyPr wrap="square" rtlCol="0">
                <a:spAutoFit/>
              </a:bodyPr>
              <a:lstStyle/>
              <a:p>
                <a:r>
                  <a:rPr lang="en-GB" sz="1600" dirty="0">
                    <a:latin typeface="Trebuchet MS" panose="020B0603020202020204" pitchFamily="34" charset="0"/>
                  </a:rPr>
                  <a:t>Diagram is an aid to discussion, please do </a:t>
                </a:r>
                <a:r>
                  <a:rPr lang="en-GB" sz="1600" b="1" i="1" u="sng" dirty="0">
                    <a:latin typeface="Trebuchet MS" panose="020B0603020202020204" pitchFamily="34" charset="0"/>
                  </a:rPr>
                  <a:t>not</a:t>
                </a:r>
                <a:r>
                  <a:rPr lang="en-GB" sz="1600" dirty="0">
                    <a:latin typeface="Trebuchet MS" panose="020B0603020202020204" pitchFamily="34" charset="0"/>
                  </a:rPr>
                  <a:t> take it literally &amp; reify it.</a:t>
                </a:r>
              </a:p>
            </p:txBody>
          </p:sp>
        </p:grpSp>
      </p:grpSp>
    </p:spTree>
    <p:extLst>
      <p:ext uri="{BB962C8B-B14F-4D97-AF65-F5344CB8AC3E}">
        <p14:creationId xmlns:p14="http://schemas.microsoft.com/office/powerpoint/2010/main" val="917746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34</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110408"/>
            <a:ext cx="10944224" cy="4832092"/>
          </a:xfrm>
          <a:prstGeom prst="rect">
            <a:avLst/>
          </a:prstGeom>
          <a:noFill/>
        </p:spPr>
        <p:txBody>
          <a:bodyPr wrap="square">
            <a:spAutoFit/>
          </a:bodyPr>
          <a:lstStyle/>
          <a:p>
            <a:pPr lvl="0"/>
            <a:r>
              <a:rPr lang="en-GB" sz="2800" b="1" dirty="0">
                <a:latin typeface="Trebuchet MS" panose="020B0603020202020204" pitchFamily="34" charset="0"/>
              </a:rPr>
              <a:t>“</a:t>
            </a:r>
            <a:r>
              <a:rPr lang="en-GB" sz="2800" b="1" i="1" dirty="0">
                <a:latin typeface="Trebuchet MS" panose="020B0603020202020204" pitchFamily="34" charset="0"/>
              </a:rPr>
              <a:t>Profound Autism</a:t>
            </a:r>
            <a:r>
              <a:rPr lang="en-GB" sz="2800" b="1" dirty="0">
                <a:latin typeface="Trebuchet MS" panose="020B0603020202020204" pitchFamily="34" charset="0"/>
              </a:rPr>
              <a:t>” definitions.</a:t>
            </a:r>
          </a:p>
          <a:p>
            <a:pPr lvl="0"/>
            <a:endParaRPr lang="en-GB" sz="2800" dirty="0">
              <a:latin typeface="Trebuchet MS" panose="020B0603020202020204" pitchFamily="34" charset="0"/>
            </a:endParaRPr>
          </a:p>
          <a:p>
            <a:pPr marL="514350" indent="-514350">
              <a:buFontTx/>
              <a:buAutoNum type="arabicParenR"/>
            </a:pPr>
            <a:r>
              <a:rPr lang="en-US" sz="2800" dirty="0">
                <a:latin typeface="Trebuchet MS" panose="020B0603020202020204" pitchFamily="34" charset="0"/>
              </a:rPr>
              <a:t>DSM-5 has residual categories due to spiky profiles.</a:t>
            </a:r>
          </a:p>
          <a:p>
            <a:pPr marL="514350" indent="-514350">
              <a:buFontTx/>
              <a:buAutoNum type="arabicParenR"/>
            </a:pPr>
            <a:r>
              <a:rPr lang="en-US" sz="2800" dirty="0">
                <a:latin typeface="Trebuchet MS" panose="020B0603020202020204" pitchFamily="34" charset="0"/>
              </a:rPr>
              <a:t>PDD-NOS was DSM-4 autism residual category &amp; most commonly diagnosed subtype </a:t>
            </a:r>
          </a:p>
          <a:p>
            <a:pPr marL="514350" indent="-514350">
              <a:buFontTx/>
              <a:buAutoNum type="arabicParenR"/>
            </a:pPr>
            <a:r>
              <a:rPr lang="en-US" sz="2800" dirty="0">
                <a:latin typeface="Trebuchet MS" panose="020B0603020202020204" pitchFamily="34" charset="0"/>
              </a:rPr>
              <a:t>SCD is DSM-5 autism residual category (APA 2013).</a:t>
            </a:r>
          </a:p>
          <a:p>
            <a:pPr marL="514350" indent="-514350">
              <a:buFontTx/>
              <a:buAutoNum type="arabicParenR"/>
            </a:pPr>
            <a:r>
              <a:rPr lang="en-US" sz="2800" dirty="0">
                <a:latin typeface="Trebuchet MS" panose="020B0603020202020204" pitchFamily="34" charset="0"/>
              </a:rPr>
              <a:t>Seems SCD is not used much (Kapp &amp; Ne’eman 2019).</a:t>
            </a:r>
          </a:p>
          <a:p>
            <a:pPr marL="514350" indent="-514350">
              <a:buFontTx/>
              <a:buAutoNum type="arabicParenR"/>
            </a:pPr>
            <a:r>
              <a:rPr lang="en-US" sz="2800" dirty="0">
                <a:latin typeface="Trebuchet MS" panose="020B0603020202020204" pitchFamily="34" charset="0"/>
              </a:rPr>
              <a:t>“PDA Profile of ASD” can be used to split autism category to create “</a:t>
            </a:r>
            <a:r>
              <a:rPr lang="en-US" sz="2800" i="1" dirty="0">
                <a:latin typeface="Trebuchet MS" panose="020B0603020202020204" pitchFamily="34" charset="0"/>
              </a:rPr>
              <a:t>Profound Autism</a:t>
            </a:r>
            <a:r>
              <a:rPr lang="en-US" sz="2800" dirty="0">
                <a:latin typeface="Trebuchet MS" panose="020B0603020202020204" pitchFamily="34" charset="0"/>
              </a:rPr>
              <a:t>” vs “</a:t>
            </a:r>
            <a:r>
              <a:rPr lang="en-US" sz="2800" i="1" dirty="0">
                <a:latin typeface="Trebuchet MS" panose="020B0603020202020204" pitchFamily="34" charset="0"/>
              </a:rPr>
              <a:t>PDA Profile of ASD</a:t>
            </a:r>
            <a:r>
              <a:rPr lang="en-US" sz="2800" dirty="0">
                <a:latin typeface="Trebuchet MS" panose="020B0603020202020204" pitchFamily="34" charset="0"/>
              </a:rPr>
              <a:t>”.</a:t>
            </a:r>
          </a:p>
          <a:p>
            <a:pPr marL="514350" indent="-514350">
              <a:buFontTx/>
              <a:buAutoNum type="arabicParenR"/>
            </a:pPr>
            <a:r>
              <a:rPr lang="en-US" sz="2800" dirty="0">
                <a:latin typeface="Trebuchet MS" panose="020B0603020202020204" pitchFamily="34" charset="0"/>
              </a:rPr>
              <a:t>Risk of many autistic persons missing support if autism category is bifurcated.</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PROFOUNDLY DISTURBING?</a:t>
            </a:r>
          </a:p>
        </p:txBody>
      </p:sp>
    </p:spTree>
    <p:extLst>
      <p:ext uri="{BB962C8B-B14F-4D97-AF65-F5344CB8AC3E}">
        <p14:creationId xmlns:p14="http://schemas.microsoft.com/office/powerpoint/2010/main" val="4045886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35</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614261"/>
            <a:ext cx="10944224" cy="3108543"/>
          </a:xfrm>
          <a:prstGeom prst="rect">
            <a:avLst/>
          </a:prstGeom>
          <a:noFill/>
        </p:spPr>
        <p:txBody>
          <a:bodyPr wrap="square">
            <a:spAutoFit/>
          </a:bodyPr>
          <a:lstStyle/>
          <a:p>
            <a:pPr lvl="0"/>
            <a:r>
              <a:rPr lang="en-GB" sz="2800" b="1" dirty="0">
                <a:latin typeface="Trebuchet MS" panose="020B0603020202020204" pitchFamily="34" charset="0"/>
              </a:rPr>
              <a:t>“</a:t>
            </a:r>
            <a:r>
              <a:rPr lang="en-GB" sz="2800" b="1" i="1" dirty="0">
                <a:latin typeface="Trebuchet MS" panose="020B0603020202020204" pitchFamily="34" charset="0"/>
              </a:rPr>
              <a:t>Profound Autism</a:t>
            </a:r>
            <a:r>
              <a:rPr lang="en-GB" sz="2800" b="1" dirty="0">
                <a:latin typeface="Trebuchet MS" panose="020B0603020202020204" pitchFamily="34" charset="0"/>
              </a:rPr>
              <a:t>” definitions.</a:t>
            </a:r>
          </a:p>
          <a:p>
            <a:pPr lvl="0"/>
            <a:endParaRPr lang="en-GB" sz="2800" dirty="0">
              <a:latin typeface="Trebuchet MS" panose="020B0603020202020204" pitchFamily="34" charset="0"/>
            </a:endParaRPr>
          </a:p>
          <a:p>
            <a:pPr marL="514350" indent="-514350">
              <a:buFontTx/>
              <a:buAutoNum type="arabicParenR"/>
            </a:pPr>
            <a:r>
              <a:rPr lang="en-US" sz="2800" dirty="0">
                <a:latin typeface="Trebuchet MS" panose="020B0603020202020204" pitchFamily="34" charset="0"/>
              </a:rPr>
              <a:t>False dichotomy of autistic persons who themselves cannot advocate vs those whose self-advocacy is excessive &amp; is pathologised.</a:t>
            </a:r>
          </a:p>
          <a:p>
            <a:pPr marL="514350" indent="-514350">
              <a:buFontTx/>
              <a:buAutoNum type="arabicParenR"/>
            </a:pPr>
            <a:r>
              <a:rPr lang="en-US" sz="2800" dirty="0">
                <a:latin typeface="Trebuchet MS" panose="020B0603020202020204" pitchFamily="34" charset="0"/>
              </a:rPr>
              <a:t>“</a:t>
            </a:r>
            <a:r>
              <a:rPr lang="en-US" sz="2800" i="1" dirty="0">
                <a:latin typeface="Trebuchet MS" panose="020B0603020202020204" pitchFamily="34" charset="0"/>
              </a:rPr>
              <a:t>PDA Profile of ASD</a:t>
            </a:r>
            <a:r>
              <a:rPr lang="en-US" sz="2800" dirty="0">
                <a:latin typeface="Trebuchet MS" panose="020B0603020202020204" pitchFamily="34" charset="0"/>
              </a:rPr>
              <a:t>” can be used to minimise &amp; silent autistic critique of “</a:t>
            </a:r>
            <a:r>
              <a:rPr lang="en-US" sz="2800" i="1" dirty="0">
                <a:latin typeface="Trebuchet MS" panose="020B0603020202020204" pitchFamily="34" charset="0"/>
              </a:rPr>
              <a:t>Profound Autism</a:t>
            </a:r>
            <a:r>
              <a:rPr lang="en-US" sz="2800" dirty="0">
                <a:latin typeface="Trebuchet MS" panose="020B0603020202020204" pitchFamily="34" charset="0"/>
              </a:rPr>
              <a:t>”.</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PROFOUNDLY DISTURBING?</a:t>
            </a:r>
          </a:p>
        </p:txBody>
      </p:sp>
    </p:spTree>
    <p:extLst>
      <p:ext uri="{BB962C8B-B14F-4D97-AF65-F5344CB8AC3E}">
        <p14:creationId xmlns:p14="http://schemas.microsoft.com/office/powerpoint/2010/main" val="1735230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srgbClr val="C00000"/>
                </a:solidFill>
              </a:rPr>
              <a:t>“</a:t>
            </a:r>
            <a:r>
              <a:rPr lang="en-US" i="1" dirty="0">
                <a:solidFill>
                  <a:srgbClr val="C00000"/>
                </a:solidFill>
              </a:rPr>
              <a:t>PDA Profile of ASD</a:t>
            </a:r>
            <a:r>
              <a:rPr lang="en-US" dirty="0">
                <a:solidFill>
                  <a:srgbClr val="C00000"/>
                </a:solidFill>
              </a:rPr>
              <a:t>” &amp; “</a:t>
            </a:r>
            <a:r>
              <a:rPr lang="en-US" i="1" dirty="0">
                <a:solidFill>
                  <a:srgbClr val="C00000"/>
                </a:solidFill>
              </a:rPr>
              <a:t>Profound Autism</a:t>
            </a:r>
            <a:r>
              <a:rPr lang="en-US" dirty="0">
                <a:solidFill>
                  <a:srgbClr val="C00000"/>
                </a:solidFill>
              </a:rPr>
              <a:t>”.</a:t>
            </a:r>
            <a:endParaRPr lang="en-GB" dirty="0">
              <a:solidFill>
                <a:srgbClr val="C00000"/>
              </a:solidFill>
            </a:endParaRPr>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36</a:t>
            </a:fld>
            <a:endParaRPr lang="en-GB" dirty="0">
              <a:solidFill>
                <a:srgbClr val="C00000"/>
              </a:solidFill>
            </a:endParaRPr>
          </a:p>
        </p:txBody>
      </p:sp>
      <p:sp>
        <p:nvSpPr>
          <p:cNvPr id="4" name="Rectangle 3"/>
          <p:cNvSpPr/>
          <p:nvPr/>
        </p:nvSpPr>
        <p:spPr>
          <a:xfrm>
            <a:off x="623888" y="180401"/>
            <a:ext cx="10944225"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A GOOD APPROACH?</a:t>
            </a:r>
          </a:p>
        </p:txBody>
      </p:sp>
      <p:sp>
        <p:nvSpPr>
          <p:cNvPr id="6" name="Rectangle 5"/>
          <p:cNvSpPr/>
          <p:nvPr/>
        </p:nvSpPr>
        <p:spPr>
          <a:xfrm>
            <a:off x="623888" y="2077617"/>
            <a:ext cx="10944225" cy="1815882"/>
          </a:xfrm>
          <a:prstGeom prst="rect">
            <a:avLst/>
          </a:prstGeom>
        </p:spPr>
        <p:txBody>
          <a:bodyPr wrap="square">
            <a:spAutoFit/>
          </a:bodyPr>
          <a:lstStyle/>
          <a:p>
            <a:pPr lvl="0"/>
            <a:r>
              <a:rPr lang="en-GB" sz="2800" b="1" dirty="0">
                <a:latin typeface="Trebuchet MS" panose="020B0603020202020204" pitchFamily="34" charset="0"/>
              </a:rPr>
              <a:t>Good practice.</a:t>
            </a:r>
            <a:endParaRPr lang="en-GB" sz="2800" dirty="0">
              <a:latin typeface="Trebuchet MS" panose="020B0603020202020204" pitchFamily="34" charset="0"/>
            </a:endParaRPr>
          </a:p>
          <a:p>
            <a:pPr marL="342900" indent="-342900">
              <a:buFontTx/>
              <a:buChar char="-"/>
            </a:pPr>
            <a:endParaRPr lang="en-GB" sz="2800" dirty="0">
              <a:latin typeface="Trebuchet MS" panose="020B0603020202020204" pitchFamily="34" charset="0"/>
            </a:endParaRPr>
          </a:p>
          <a:p>
            <a:pPr marL="514350" indent="-514350">
              <a:buFontTx/>
              <a:buAutoNum type="arabicParenR"/>
            </a:pPr>
            <a:r>
              <a:rPr lang="en-GB" sz="2800" dirty="0">
                <a:latin typeface="Trebuchet MS" panose="020B0603020202020204" pitchFamily="34" charset="0"/>
              </a:rPr>
              <a:t>Please can you list strategies that you think are good practice?</a:t>
            </a:r>
          </a:p>
          <a:p>
            <a:pPr marL="514350" indent="-514350">
              <a:buFontTx/>
              <a:buAutoNum type="arabicParenR"/>
            </a:pPr>
            <a:r>
              <a:rPr lang="en-GB" sz="2800" dirty="0">
                <a:latin typeface="Trebuchet MS" panose="020B0603020202020204" pitchFamily="34" charset="0"/>
              </a:rPr>
              <a:t>E.g. allowing someone time to process information.</a:t>
            </a:r>
          </a:p>
        </p:txBody>
      </p:sp>
    </p:spTree>
    <p:extLst>
      <p:ext uri="{BB962C8B-B14F-4D97-AF65-F5344CB8AC3E}">
        <p14:creationId xmlns:p14="http://schemas.microsoft.com/office/powerpoint/2010/main" val="16713161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srgbClr val="C00000"/>
                </a:solidFill>
              </a:rPr>
              <a:t>“</a:t>
            </a:r>
            <a:r>
              <a:rPr lang="en-US" i="1" dirty="0">
                <a:solidFill>
                  <a:srgbClr val="C00000"/>
                </a:solidFill>
              </a:rPr>
              <a:t>PDA Profile of ASD</a:t>
            </a:r>
            <a:r>
              <a:rPr lang="en-US" dirty="0">
                <a:solidFill>
                  <a:srgbClr val="C00000"/>
                </a:solidFill>
              </a:rPr>
              <a:t>” &amp; “</a:t>
            </a:r>
            <a:r>
              <a:rPr lang="en-US" i="1" dirty="0">
                <a:solidFill>
                  <a:srgbClr val="C00000"/>
                </a:solidFill>
              </a:rPr>
              <a:t>Profound Autism</a:t>
            </a:r>
            <a:r>
              <a:rPr lang="en-US" dirty="0">
                <a:solidFill>
                  <a:srgbClr val="C00000"/>
                </a:solidFill>
              </a:rPr>
              <a:t>”.</a:t>
            </a:r>
            <a:endParaRPr lang="en-GB" dirty="0">
              <a:solidFill>
                <a:srgbClr val="C00000"/>
              </a:solidFill>
            </a:endParaRPr>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37</a:t>
            </a:fld>
            <a:endParaRPr lang="en-GB" dirty="0">
              <a:solidFill>
                <a:srgbClr val="C00000"/>
              </a:solidFill>
            </a:endParaRPr>
          </a:p>
        </p:txBody>
      </p:sp>
      <p:sp>
        <p:nvSpPr>
          <p:cNvPr id="4" name="Rectangle 3"/>
          <p:cNvSpPr/>
          <p:nvPr/>
        </p:nvSpPr>
        <p:spPr>
          <a:xfrm>
            <a:off x="623888" y="180401"/>
            <a:ext cx="10944224"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A FIAT PANDA?</a:t>
            </a:r>
          </a:p>
        </p:txBody>
      </p:sp>
      <p:sp>
        <p:nvSpPr>
          <p:cNvPr id="6" name="Rectangle 5"/>
          <p:cNvSpPr/>
          <p:nvPr/>
        </p:nvSpPr>
        <p:spPr>
          <a:xfrm>
            <a:off x="623888" y="765175"/>
            <a:ext cx="10944225" cy="5693866"/>
          </a:xfrm>
          <a:prstGeom prst="rect">
            <a:avLst/>
          </a:prstGeom>
        </p:spPr>
        <p:txBody>
          <a:bodyPr wrap="square">
            <a:spAutoFit/>
          </a:bodyPr>
          <a:lstStyle/>
          <a:p>
            <a:pPr lvl="0"/>
            <a:r>
              <a:rPr lang="en-GB" sz="2800" b="1" dirty="0">
                <a:latin typeface="Trebuchet MS" panose="020B0603020202020204" pitchFamily="34" charset="0"/>
              </a:rPr>
              <a:t>AET PDA Strategies (Woods 2019).</a:t>
            </a:r>
            <a:endParaRPr lang="en-GB" sz="2800" dirty="0">
              <a:latin typeface="Trebuchet MS" panose="020B0603020202020204" pitchFamily="34" charset="0"/>
            </a:endParaRPr>
          </a:p>
          <a:p>
            <a:pPr marL="514350" indent="-514350">
              <a:buFontTx/>
              <a:buAutoNum type="arabicParenR"/>
            </a:pPr>
            <a:r>
              <a:rPr lang="en-GB" sz="2800" dirty="0">
                <a:latin typeface="Trebuchet MS" panose="020B0603020202020204" pitchFamily="34" charset="0"/>
              </a:rPr>
              <a:t>A specific keyworker &amp; trusted relationship.</a:t>
            </a:r>
          </a:p>
          <a:p>
            <a:pPr marL="514350" indent="-514350">
              <a:buFontTx/>
              <a:buAutoNum type="arabicParenR"/>
            </a:pPr>
            <a:r>
              <a:rPr lang="en-GB" sz="2800" dirty="0">
                <a:latin typeface="Trebuchet MS" panose="020B0603020202020204" pitchFamily="34" charset="0"/>
              </a:rPr>
              <a:t>Being flexible &amp; adaptable.</a:t>
            </a:r>
          </a:p>
          <a:p>
            <a:pPr marL="514350" indent="-514350">
              <a:buFontTx/>
              <a:buAutoNum type="arabicParenR"/>
            </a:pPr>
            <a:r>
              <a:rPr lang="en-GB" sz="2800" dirty="0">
                <a:latin typeface="Trebuchet MS" panose="020B0603020202020204" pitchFamily="34" charset="0"/>
              </a:rPr>
              <a:t>Indirect praise.</a:t>
            </a:r>
          </a:p>
          <a:p>
            <a:pPr marL="514350" indent="-514350">
              <a:buFontTx/>
              <a:buAutoNum type="arabicParenR"/>
            </a:pPr>
            <a:r>
              <a:rPr lang="en-GB" sz="2800" dirty="0">
                <a:latin typeface="Trebuchet MS" panose="020B0603020202020204" pitchFamily="34" charset="0"/>
              </a:rPr>
              <a:t>Letting things go.</a:t>
            </a:r>
          </a:p>
          <a:p>
            <a:pPr marL="514350" indent="-514350">
              <a:buFontTx/>
              <a:buAutoNum type="arabicParenR"/>
            </a:pPr>
            <a:r>
              <a:rPr lang="en-GB" sz="2800" dirty="0">
                <a:latin typeface="Trebuchet MS" panose="020B0603020202020204" pitchFamily="34" charset="0"/>
              </a:rPr>
              <a:t>Negotiating by providing choices to pupils.</a:t>
            </a:r>
          </a:p>
          <a:p>
            <a:pPr marL="514350" indent="-514350">
              <a:buFontTx/>
              <a:buAutoNum type="arabicParenR"/>
            </a:pPr>
            <a:r>
              <a:rPr lang="en-GB" sz="2800" dirty="0">
                <a:latin typeface="Trebuchet MS" panose="020B0603020202020204" pitchFamily="34" charset="0"/>
              </a:rPr>
              <a:t>Positive relations.</a:t>
            </a:r>
          </a:p>
          <a:p>
            <a:pPr marL="514350" indent="-514350">
              <a:buFontTx/>
              <a:buAutoNum type="arabicParenR"/>
            </a:pPr>
            <a:r>
              <a:rPr lang="en-GB" sz="2800" dirty="0">
                <a:latin typeface="Trebuchet MS" panose="020B0603020202020204" pitchFamily="34" charset="0"/>
              </a:rPr>
              <a:t>Thinking aloud.</a:t>
            </a:r>
          </a:p>
          <a:p>
            <a:pPr marL="514350" indent="-514350">
              <a:buFontTx/>
              <a:buAutoNum type="arabicParenR"/>
            </a:pPr>
            <a:r>
              <a:rPr lang="en-GB" sz="2800" dirty="0">
                <a:latin typeface="Trebuchet MS" panose="020B0603020202020204" pitchFamily="34" charset="0"/>
              </a:rPr>
              <a:t>Tone of voice.</a:t>
            </a:r>
          </a:p>
          <a:p>
            <a:pPr marL="514350" indent="-514350">
              <a:buFontTx/>
              <a:buAutoNum type="arabicParenR"/>
            </a:pPr>
            <a:r>
              <a:rPr lang="en-GB" sz="2800" dirty="0">
                <a:latin typeface="Trebuchet MS" panose="020B0603020202020204" pitchFamily="34" charset="0"/>
              </a:rPr>
              <a:t>Treating anger as communication.</a:t>
            </a:r>
          </a:p>
          <a:p>
            <a:pPr marL="514350" indent="-514350">
              <a:buFontTx/>
              <a:buAutoNum type="arabicParenR"/>
            </a:pPr>
            <a:r>
              <a:rPr lang="en-GB" sz="2800" dirty="0">
                <a:latin typeface="Trebuchet MS" panose="020B0603020202020204" pitchFamily="34" charset="0"/>
              </a:rPr>
              <a:t>Use humour.</a:t>
            </a:r>
          </a:p>
          <a:p>
            <a:pPr marL="514350" indent="-514350">
              <a:buFontTx/>
              <a:buAutoNum type="arabicParenR"/>
            </a:pPr>
            <a:r>
              <a:rPr lang="en-GB" sz="2800" dirty="0">
                <a:latin typeface="Trebuchet MS" panose="020B0603020202020204" pitchFamily="34" charset="0"/>
              </a:rPr>
              <a:t>Use role play, novelty &amp; various materials.</a:t>
            </a:r>
          </a:p>
          <a:p>
            <a:pPr marL="514350" indent="-514350">
              <a:buFontTx/>
              <a:buAutoNum type="arabicParenR"/>
            </a:pPr>
            <a:r>
              <a:rPr lang="en-GB" sz="2800" dirty="0">
                <a:latin typeface="Trebuchet MS" panose="020B0603020202020204" pitchFamily="34" charset="0"/>
              </a:rPr>
              <a:t>Visual communication methods.</a:t>
            </a:r>
          </a:p>
        </p:txBody>
      </p:sp>
    </p:spTree>
    <p:extLst>
      <p:ext uri="{BB962C8B-B14F-4D97-AF65-F5344CB8AC3E}">
        <p14:creationId xmlns:p14="http://schemas.microsoft.com/office/powerpoint/2010/main" val="2036991872"/>
      </p:ext>
    </p:extLst>
  </p:cSld>
  <p:clrMapOvr>
    <a:masterClrMapping/>
  </p:clrMapOvr>
  <mc:AlternateContent xmlns:mc="http://schemas.openxmlformats.org/markup-compatibility/2006" xmlns:p14="http://schemas.microsoft.com/office/powerpoint/2010/main">
    <mc:Choice Requires="p14">
      <p:transition spd="slow" p14:dur="2000" advTm="25009"/>
    </mc:Choice>
    <mc:Fallback xmlns="">
      <p:transition spd="slow" advTm="25009"/>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srgbClr val="C00000"/>
                </a:solidFill>
              </a:rPr>
              <a:t>“</a:t>
            </a:r>
            <a:r>
              <a:rPr lang="en-US" i="1" dirty="0">
                <a:solidFill>
                  <a:srgbClr val="C00000"/>
                </a:solidFill>
              </a:rPr>
              <a:t>PDA Profile of ASD</a:t>
            </a:r>
            <a:r>
              <a:rPr lang="en-US" dirty="0">
                <a:solidFill>
                  <a:srgbClr val="C00000"/>
                </a:solidFill>
              </a:rPr>
              <a:t>” &amp; “</a:t>
            </a:r>
            <a:r>
              <a:rPr lang="en-US" i="1" dirty="0">
                <a:solidFill>
                  <a:srgbClr val="C00000"/>
                </a:solidFill>
              </a:rPr>
              <a:t>Profound Autism</a:t>
            </a:r>
            <a:r>
              <a:rPr lang="en-US" dirty="0">
                <a:solidFill>
                  <a:srgbClr val="C00000"/>
                </a:solidFill>
              </a:rPr>
              <a:t>”.</a:t>
            </a:r>
            <a:endParaRPr lang="en-GB" dirty="0">
              <a:solidFill>
                <a:srgbClr val="C00000"/>
              </a:solidFill>
            </a:endParaRPr>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38</a:t>
            </a:fld>
            <a:endParaRPr lang="en-GB" dirty="0">
              <a:solidFill>
                <a:srgbClr val="C00000"/>
              </a:solidFill>
            </a:endParaRPr>
          </a:p>
        </p:txBody>
      </p:sp>
      <p:sp>
        <p:nvSpPr>
          <p:cNvPr id="4" name="Rectangle 3"/>
          <p:cNvSpPr/>
          <p:nvPr/>
        </p:nvSpPr>
        <p:spPr>
          <a:xfrm>
            <a:off x="623888" y="180401"/>
            <a:ext cx="10944224"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A FIAT PANDA?</a:t>
            </a:r>
          </a:p>
        </p:txBody>
      </p:sp>
      <p:pic>
        <p:nvPicPr>
          <p:cNvPr id="9" name="Picture 8" descr="Diagram, text&#10;&#10;Description automatically generated">
            <a:extLst>
              <a:ext uri="{FF2B5EF4-FFF2-40B4-BE49-F238E27FC236}">
                <a16:creationId xmlns:a16="http://schemas.microsoft.com/office/drawing/2014/main" id="{D242AD5D-975B-446E-BDA7-0F9F00D808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888" y="765175"/>
            <a:ext cx="7338217" cy="5503663"/>
          </a:xfrm>
          <a:prstGeom prst="rect">
            <a:avLst/>
          </a:prstGeom>
        </p:spPr>
      </p:pic>
      <p:sp>
        <p:nvSpPr>
          <p:cNvPr id="5" name="TextBox 4">
            <a:extLst>
              <a:ext uri="{FF2B5EF4-FFF2-40B4-BE49-F238E27FC236}">
                <a16:creationId xmlns:a16="http://schemas.microsoft.com/office/drawing/2014/main" id="{EEBEB107-E992-4132-84F9-AA01779DEB75}"/>
              </a:ext>
            </a:extLst>
          </p:cNvPr>
          <p:cNvSpPr txBox="1"/>
          <p:nvPr/>
        </p:nvSpPr>
        <p:spPr>
          <a:xfrm>
            <a:off x="7962105" y="2470952"/>
            <a:ext cx="3606007" cy="1384995"/>
          </a:xfrm>
          <a:prstGeom prst="rect">
            <a:avLst/>
          </a:prstGeom>
          <a:noFill/>
        </p:spPr>
        <p:txBody>
          <a:bodyPr wrap="square" rtlCol="0">
            <a:spAutoFit/>
          </a:bodyPr>
          <a:lstStyle/>
          <a:p>
            <a:r>
              <a:rPr lang="en-US" sz="2800" dirty="0">
                <a:latin typeface="Trebuchet MS" panose="020B0603020202020204" pitchFamily="34" charset="0"/>
              </a:rPr>
              <a:t>PANDA Strategies Infographic (PDA Society 2019).</a:t>
            </a:r>
            <a:endParaRPr lang="en-GB" sz="2800" dirty="0">
              <a:latin typeface="Trebuchet MS" panose="020B0603020202020204" pitchFamily="34" charset="0"/>
            </a:endParaRPr>
          </a:p>
        </p:txBody>
      </p:sp>
    </p:spTree>
    <p:extLst>
      <p:ext uri="{BB962C8B-B14F-4D97-AF65-F5344CB8AC3E}">
        <p14:creationId xmlns:p14="http://schemas.microsoft.com/office/powerpoint/2010/main" val="669766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srgbClr val="C00000"/>
                </a:solidFill>
              </a:rPr>
              <a:t>“</a:t>
            </a:r>
            <a:r>
              <a:rPr lang="en-US" i="1" dirty="0">
                <a:solidFill>
                  <a:srgbClr val="C00000"/>
                </a:solidFill>
              </a:rPr>
              <a:t>PDA Profile of ASD</a:t>
            </a:r>
            <a:r>
              <a:rPr lang="en-US" dirty="0">
                <a:solidFill>
                  <a:srgbClr val="C00000"/>
                </a:solidFill>
              </a:rPr>
              <a:t>” &amp; “</a:t>
            </a:r>
            <a:r>
              <a:rPr lang="en-US" i="1" dirty="0">
                <a:solidFill>
                  <a:srgbClr val="C00000"/>
                </a:solidFill>
              </a:rPr>
              <a:t>Profound Autism</a:t>
            </a:r>
            <a:r>
              <a:rPr lang="en-US" dirty="0">
                <a:solidFill>
                  <a:srgbClr val="C00000"/>
                </a:solidFill>
              </a:rPr>
              <a:t>”.</a:t>
            </a:r>
            <a:endParaRPr lang="en-GB" dirty="0">
              <a:solidFill>
                <a:srgbClr val="C00000"/>
              </a:solidFill>
            </a:endParaRPr>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39</a:t>
            </a:fld>
            <a:endParaRPr lang="en-GB" dirty="0">
              <a:solidFill>
                <a:srgbClr val="C00000"/>
              </a:solidFill>
            </a:endParaRPr>
          </a:p>
        </p:txBody>
      </p:sp>
      <p:sp>
        <p:nvSpPr>
          <p:cNvPr id="4" name="Rectangle 3"/>
          <p:cNvSpPr/>
          <p:nvPr/>
        </p:nvSpPr>
        <p:spPr>
          <a:xfrm>
            <a:off x="623888" y="180401"/>
            <a:ext cx="10944225"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A GOOD APPROACH?</a:t>
            </a:r>
          </a:p>
        </p:txBody>
      </p:sp>
      <p:sp>
        <p:nvSpPr>
          <p:cNvPr id="6" name="Rectangle 5"/>
          <p:cNvSpPr/>
          <p:nvPr/>
        </p:nvSpPr>
        <p:spPr>
          <a:xfrm>
            <a:off x="623887" y="1694891"/>
            <a:ext cx="10944225" cy="3108543"/>
          </a:xfrm>
          <a:prstGeom prst="rect">
            <a:avLst/>
          </a:prstGeom>
        </p:spPr>
        <p:txBody>
          <a:bodyPr wrap="square">
            <a:spAutoFit/>
          </a:bodyPr>
          <a:lstStyle/>
          <a:p>
            <a:pPr lvl="0"/>
            <a:r>
              <a:rPr lang="en-GB" sz="2800" b="1" dirty="0">
                <a:latin typeface="Trebuchet MS" panose="020B0603020202020204" pitchFamily="34" charset="0"/>
              </a:rPr>
              <a:t>Good practice.</a:t>
            </a:r>
          </a:p>
          <a:p>
            <a:pPr lvl="0"/>
            <a:endParaRPr lang="en-GB" sz="2800" dirty="0">
              <a:latin typeface="Trebuchet MS" panose="020B0603020202020204" pitchFamily="34" charset="0"/>
            </a:endParaRPr>
          </a:p>
          <a:p>
            <a:pPr marL="514350" indent="-514350">
              <a:buAutoNum type="arabicParenR"/>
            </a:pPr>
            <a:r>
              <a:rPr lang="en-GB" sz="2800" dirty="0">
                <a:latin typeface="Trebuchet MS" panose="020B0603020202020204" pitchFamily="34" charset="0"/>
              </a:rPr>
              <a:t>Please compare your ideal approaches to the PDA strategies?</a:t>
            </a:r>
          </a:p>
          <a:p>
            <a:pPr marL="514350" indent="-514350">
              <a:buAutoNum type="arabicParenR"/>
            </a:pPr>
            <a:r>
              <a:rPr lang="en-GB" sz="2800" dirty="0">
                <a:latin typeface="Trebuchet MS" panose="020B0603020202020204" pitchFamily="34" charset="0"/>
              </a:rPr>
              <a:t>You should see that PDA strategies overlap your own list of generic good practice strategies.</a:t>
            </a:r>
          </a:p>
          <a:p>
            <a:pPr marL="514350" indent="-514350">
              <a:buAutoNum type="arabicParenR"/>
            </a:pPr>
            <a:r>
              <a:rPr lang="en-GB" sz="2800" dirty="0">
                <a:latin typeface="Trebuchet MS" panose="020B0603020202020204" pitchFamily="34" charset="0"/>
              </a:rPr>
              <a:t>PDA strategies heavily overlap LA Approach, perhaps even a personalised variation of LA Approach.</a:t>
            </a:r>
          </a:p>
        </p:txBody>
      </p:sp>
    </p:spTree>
    <p:extLst>
      <p:ext uri="{BB962C8B-B14F-4D97-AF65-F5344CB8AC3E}">
        <p14:creationId xmlns:p14="http://schemas.microsoft.com/office/powerpoint/2010/main" val="1373501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471288"/>
            <a:ext cx="10944224" cy="3539430"/>
          </a:xfrm>
          <a:prstGeom prst="rect">
            <a:avLst/>
          </a:prstGeom>
          <a:noFill/>
        </p:spPr>
        <p:txBody>
          <a:bodyPr wrap="square">
            <a:spAutoFit/>
          </a:bodyPr>
          <a:lstStyle/>
          <a:p>
            <a:pPr lvl="0"/>
            <a:r>
              <a:rPr lang="en-GB" sz="2800" b="1" dirty="0">
                <a:latin typeface="Trebuchet MS" panose="020B0603020202020204" pitchFamily="34" charset="0"/>
              </a:rPr>
              <a:t>Introduction.</a:t>
            </a:r>
          </a:p>
          <a:p>
            <a:pPr lvl="0"/>
            <a:endParaRPr lang="en-GB" sz="2800" dirty="0">
              <a:solidFill>
                <a:prstClr val="black"/>
              </a:solidFill>
              <a:latin typeface="Trebuchet MS" panose="020B0603020202020204" pitchFamily="34" charset="0"/>
            </a:endParaRPr>
          </a:p>
          <a:p>
            <a:pPr marL="514350" indent="-514350">
              <a:buAutoNum type="arabicParenR"/>
            </a:pPr>
            <a:r>
              <a:rPr lang="en-US" sz="2800" dirty="0">
                <a:solidFill>
                  <a:prstClr val="black"/>
                </a:solidFill>
                <a:latin typeface="Trebuchet MS" panose="020B0603020202020204" pitchFamily="34" charset="0"/>
              </a:rPr>
              <a:t>Purpose of diagnoses &amp; autism subgroups.</a:t>
            </a:r>
          </a:p>
          <a:p>
            <a:pPr marL="514350" indent="-514350">
              <a:buAutoNum type="arabicParenR"/>
            </a:pPr>
            <a:r>
              <a:rPr lang="en-US" sz="2800" dirty="0">
                <a:solidFill>
                  <a:prstClr val="black"/>
                </a:solidFill>
                <a:latin typeface="Trebuchet MS" panose="020B0603020202020204" pitchFamily="34" charset="0"/>
              </a:rPr>
              <a:t>How “</a:t>
            </a:r>
            <a:r>
              <a:rPr lang="en-US" sz="2800" i="1" dirty="0">
                <a:solidFill>
                  <a:prstClr val="black"/>
                </a:solidFill>
                <a:latin typeface="Trebuchet MS" panose="020B0603020202020204" pitchFamily="34" charset="0"/>
              </a:rPr>
              <a:t>Profound Autism</a:t>
            </a:r>
            <a:r>
              <a:rPr lang="en-US" sz="2800" dirty="0">
                <a:solidFill>
                  <a:prstClr val="black"/>
                </a:solidFill>
                <a:latin typeface="Trebuchet MS" panose="020B0603020202020204" pitchFamily="34" charset="0"/>
              </a:rPr>
              <a:t>” &amp; “</a:t>
            </a:r>
            <a:r>
              <a:rPr lang="en-US" sz="2800" i="1" dirty="0">
                <a:solidFill>
                  <a:prstClr val="black"/>
                </a:solidFill>
                <a:latin typeface="Trebuchet MS" panose="020B0603020202020204" pitchFamily="34" charset="0"/>
              </a:rPr>
              <a:t>PDA Profile of ASD</a:t>
            </a:r>
            <a:r>
              <a:rPr lang="en-US" sz="2800" dirty="0">
                <a:solidFill>
                  <a:prstClr val="black"/>
                </a:solidFill>
                <a:latin typeface="Trebuchet MS" panose="020B0603020202020204" pitchFamily="34" charset="0"/>
              </a:rPr>
              <a:t>” are defined.</a:t>
            </a:r>
          </a:p>
          <a:p>
            <a:pPr marL="514350" indent="-514350">
              <a:buAutoNum type="arabicParenR"/>
            </a:pPr>
            <a:r>
              <a:rPr lang="en-US" sz="2800" dirty="0">
                <a:solidFill>
                  <a:prstClr val="black"/>
                </a:solidFill>
                <a:latin typeface="Trebuchet MS" panose="020B0603020202020204" pitchFamily="34" charset="0"/>
              </a:rPr>
              <a:t>Pertinent critique of “</a:t>
            </a:r>
            <a:r>
              <a:rPr lang="en-US" sz="2800" i="1" dirty="0">
                <a:solidFill>
                  <a:prstClr val="black"/>
                </a:solidFill>
                <a:latin typeface="Trebuchet MS" panose="020B0603020202020204" pitchFamily="34" charset="0"/>
              </a:rPr>
              <a:t>PDA Profile of ASD</a:t>
            </a:r>
            <a:r>
              <a:rPr lang="en-US" sz="2800" dirty="0">
                <a:solidFill>
                  <a:prstClr val="black"/>
                </a:solidFill>
                <a:latin typeface="Trebuchet MS" panose="020B0603020202020204" pitchFamily="34" charset="0"/>
              </a:rPr>
              <a:t>” &amp; “</a:t>
            </a:r>
            <a:r>
              <a:rPr lang="en-US" sz="2800" i="1" dirty="0">
                <a:solidFill>
                  <a:prstClr val="black"/>
                </a:solidFill>
                <a:latin typeface="Trebuchet MS" panose="020B0603020202020204" pitchFamily="34" charset="0"/>
              </a:rPr>
              <a:t>Profound Autism</a:t>
            </a:r>
            <a:r>
              <a:rPr lang="en-US" sz="2800" dirty="0">
                <a:solidFill>
                  <a:prstClr val="black"/>
                </a:solidFill>
                <a:latin typeface="Trebuchet MS" panose="020B0603020202020204" pitchFamily="34" charset="0"/>
              </a:rPr>
              <a:t>”.</a:t>
            </a:r>
          </a:p>
          <a:p>
            <a:pPr marL="514350" indent="-514350">
              <a:buAutoNum type="arabicParenR"/>
            </a:pPr>
            <a:r>
              <a:rPr lang="en-US" sz="2800" dirty="0">
                <a:solidFill>
                  <a:prstClr val="black"/>
                </a:solidFill>
                <a:latin typeface="Trebuchet MS" panose="020B0603020202020204" pitchFamily="34" charset="0"/>
              </a:rPr>
              <a:t>Self-advocacy, “</a:t>
            </a:r>
            <a:r>
              <a:rPr lang="en-US" sz="2800" i="1" dirty="0">
                <a:solidFill>
                  <a:prstClr val="black"/>
                </a:solidFill>
                <a:latin typeface="Trebuchet MS" panose="020B0603020202020204" pitchFamily="34" charset="0"/>
              </a:rPr>
              <a:t>PDA Profile of ASD</a:t>
            </a:r>
            <a:r>
              <a:rPr lang="en-US" sz="2800" dirty="0">
                <a:solidFill>
                  <a:prstClr val="black"/>
                </a:solidFill>
                <a:latin typeface="Trebuchet MS" panose="020B0603020202020204" pitchFamily="34" charset="0"/>
              </a:rPr>
              <a:t>”, &amp; “</a:t>
            </a:r>
            <a:r>
              <a:rPr lang="en-US" sz="2800" i="1" dirty="0">
                <a:solidFill>
                  <a:prstClr val="black"/>
                </a:solidFill>
                <a:latin typeface="Trebuchet MS" panose="020B0603020202020204" pitchFamily="34" charset="0"/>
              </a:rPr>
              <a:t>Profound Autism</a:t>
            </a:r>
            <a:r>
              <a:rPr lang="en-US" sz="2800" dirty="0">
                <a:solidFill>
                  <a:prstClr val="black"/>
                </a:solidFill>
                <a:latin typeface="Trebuchet MS" panose="020B0603020202020204" pitchFamily="34" charset="0"/>
              </a:rPr>
              <a:t>”.</a:t>
            </a:r>
          </a:p>
          <a:p>
            <a:pPr marL="514350" indent="-514350">
              <a:buAutoNum type="arabicParenR"/>
            </a:pPr>
            <a:r>
              <a:rPr lang="en-US" sz="2800" dirty="0">
                <a:solidFill>
                  <a:prstClr val="black"/>
                </a:solidFill>
                <a:latin typeface="Trebuchet MS" panose="020B0603020202020204" pitchFamily="34" charset="0"/>
              </a:rPr>
              <a:t>Evaluating PDA strategies.</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IN THE BEGINNING.</a:t>
            </a:r>
          </a:p>
        </p:txBody>
      </p:sp>
    </p:spTree>
    <p:extLst>
      <p:ext uri="{BB962C8B-B14F-4D97-AF65-F5344CB8AC3E}">
        <p14:creationId xmlns:p14="http://schemas.microsoft.com/office/powerpoint/2010/main" val="9866294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40</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765175"/>
            <a:ext cx="10944225" cy="5693866"/>
          </a:xfrm>
          <a:prstGeom prst="rect">
            <a:avLst/>
          </a:prstGeom>
          <a:noFill/>
        </p:spPr>
        <p:txBody>
          <a:bodyPr wrap="square" rtlCol="0">
            <a:spAutoFit/>
          </a:bodyPr>
          <a:lstStyle/>
          <a:p>
            <a:r>
              <a:rPr lang="en-US" sz="2800" b="1" dirty="0">
                <a:latin typeface="Trebuchet MS" panose="020B0603020202020204" pitchFamily="34" charset="0"/>
              </a:rPr>
              <a:t>Are usual autism approaches effective?</a:t>
            </a:r>
          </a:p>
          <a:p>
            <a:endParaRPr lang="en-US" sz="2800" dirty="0">
              <a:latin typeface="Trebuchet MS" panose="020B0603020202020204" pitchFamily="34" charset="0"/>
            </a:endParaRPr>
          </a:p>
          <a:p>
            <a:pPr marL="342900" indent="-342900">
              <a:buAutoNum type="arabicParenR"/>
            </a:pPr>
            <a:r>
              <a:rPr lang="en-US" sz="2800" dirty="0">
                <a:latin typeface="Trebuchet MS" panose="020B0603020202020204" pitchFamily="34" charset="0"/>
              </a:rPr>
              <a:t>No evidence of differential treatments between subtypes (Happé 2011).</a:t>
            </a:r>
          </a:p>
          <a:p>
            <a:pPr marL="342900" indent="-342900">
              <a:buAutoNum type="arabicParenR"/>
            </a:pPr>
            <a:r>
              <a:rPr lang="en-US" sz="2800" dirty="0">
                <a:latin typeface="Trebuchet MS" panose="020B0603020202020204" pitchFamily="34" charset="0"/>
              </a:rPr>
              <a:t>Autistic persons note traditional autism interventions are often ineffective (Milton 2017).</a:t>
            </a:r>
          </a:p>
          <a:p>
            <a:pPr marL="342900" indent="-342900">
              <a:buFontTx/>
              <a:buAutoNum type="arabicParenR"/>
            </a:pPr>
            <a:r>
              <a:rPr lang="en-US" sz="2800" dirty="0">
                <a:latin typeface="Trebuchet MS" panose="020B0603020202020204" pitchFamily="34" charset="0"/>
              </a:rPr>
              <a:t>Early autism interventions have little to no good quality evidence suggesting they are work (Sandbank et al 2020).</a:t>
            </a:r>
          </a:p>
          <a:p>
            <a:pPr marL="342900" indent="-342900">
              <a:buFontTx/>
              <a:buAutoNum type="arabicParenR"/>
            </a:pPr>
            <a:r>
              <a:rPr lang="en-US" sz="2800" dirty="0">
                <a:latin typeface="Trebuchet MS" panose="020B0603020202020204" pitchFamily="34" charset="0"/>
              </a:rPr>
              <a:t>Autism “</a:t>
            </a:r>
            <a:r>
              <a:rPr lang="en-US" sz="2800" i="1" dirty="0">
                <a:latin typeface="Trebuchet MS" panose="020B0603020202020204" pitchFamily="34" charset="0"/>
              </a:rPr>
              <a:t>interventions</a:t>
            </a:r>
            <a:r>
              <a:rPr lang="en-US" sz="2800" dirty="0">
                <a:latin typeface="Trebuchet MS" panose="020B0603020202020204" pitchFamily="34" charset="0"/>
              </a:rPr>
              <a:t>” equivalent to PDA strategies have been practiced independent of PDA for years (Green et al 2018).</a:t>
            </a:r>
          </a:p>
          <a:p>
            <a:pPr marL="342900" indent="-342900">
              <a:buAutoNum type="arabicParenR"/>
            </a:pPr>
            <a:r>
              <a:rPr lang="en-US" sz="2800" dirty="0">
                <a:latin typeface="Trebuchet MS" panose="020B0603020202020204" pitchFamily="34" charset="0"/>
              </a:rPr>
              <a:t>PBS should only be used with those with Intellectual Disability (Gore et al 2022).</a:t>
            </a:r>
          </a:p>
          <a:p>
            <a:pPr marL="342900" indent="-342900">
              <a:buAutoNum type="arabicParenR"/>
            </a:pPr>
            <a:r>
              <a:rPr lang="en-US" sz="2800" dirty="0">
                <a:latin typeface="Trebuchet MS" panose="020B0603020202020204" pitchFamily="34" charset="0"/>
              </a:rPr>
              <a:t>PBS “</a:t>
            </a:r>
            <a:r>
              <a:rPr lang="en-US" sz="2800" b="1" i="1" u="sng" dirty="0">
                <a:latin typeface="Trebuchet MS" panose="020B0603020202020204" pitchFamily="34" charset="0"/>
              </a:rPr>
              <a:t>can</a:t>
            </a:r>
            <a:r>
              <a:rPr lang="en-US" sz="2800" dirty="0">
                <a:latin typeface="Trebuchet MS" panose="020B0603020202020204" pitchFamily="34" charset="0"/>
              </a:rPr>
              <a:t>” be used with those with “</a:t>
            </a:r>
            <a:r>
              <a:rPr lang="en-US" sz="2800" i="1" dirty="0">
                <a:latin typeface="Trebuchet MS" panose="020B0603020202020204" pitchFamily="34" charset="0"/>
              </a:rPr>
              <a:t>Profound Autism</a:t>
            </a:r>
            <a:r>
              <a:rPr lang="en-US" sz="2800" dirty="0">
                <a:latin typeface="Trebuchet MS" panose="020B0603020202020204" pitchFamily="34" charset="0"/>
              </a:rPr>
              <a:t>”…</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WHO HAS A “</a:t>
            </a:r>
            <a:r>
              <a:rPr lang="en-US" sz="2800" b="1" i="1" dirty="0">
                <a:solidFill>
                  <a:srgbClr val="C00000"/>
                </a:solidFill>
                <a:latin typeface="Trebuchet MS" panose="020B0603020202020204" pitchFamily="34" charset="0"/>
              </a:rPr>
              <a:t>PATHOLOGICAL</a:t>
            </a:r>
            <a:r>
              <a:rPr lang="en-US" sz="2800" b="1" dirty="0">
                <a:solidFill>
                  <a:srgbClr val="C00000"/>
                </a:solidFill>
                <a:latin typeface="Trebuchet MS" panose="020B0603020202020204" pitchFamily="34" charset="0"/>
              </a:rPr>
              <a:t>” NEED TO CONTROL WHOM?</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3980469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41</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985799"/>
            <a:ext cx="10944225" cy="5262979"/>
          </a:xfrm>
          <a:prstGeom prst="rect">
            <a:avLst/>
          </a:prstGeom>
          <a:noFill/>
        </p:spPr>
        <p:txBody>
          <a:bodyPr wrap="square" rtlCol="0">
            <a:spAutoFit/>
          </a:bodyPr>
          <a:lstStyle/>
          <a:p>
            <a:r>
              <a:rPr lang="en-US" sz="2800" b="1" dirty="0">
                <a:latin typeface="Trebuchet MS" panose="020B0603020202020204" pitchFamily="34" charset="0"/>
              </a:rPr>
              <a:t>Are usual autism approaches effective?</a:t>
            </a:r>
          </a:p>
          <a:p>
            <a:endParaRPr lang="en-US" sz="2800" dirty="0">
              <a:latin typeface="Trebuchet MS" panose="020B0603020202020204" pitchFamily="34" charset="0"/>
            </a:endParaRPr>
          </a:p>
          <a:p>
            <a:pPr marL="342900" indent="-342900">
              <a:buAutoNum type="arabicParenR"/>
            </a:pPr>
            <a:r>
              <a:rPr lang="en-US" sz="2800" dirty="0">
                <a:latin typeface="Trebuchet MS" panose="020B0603020202020204" pitchFamily="34" charset="0"/>
              </a:rPr>
              <a:t>“</a:t>
            </a:r>
            <a:r>
              <a:rPr lang="en-US" sz="2800" i="1" dirty="0">
                <a:latin typeface="Trebuchet MS" panose="020B0603020202020204" pitchFamily="34" charset="0"/>
              </a:rPr>
              <a:t>For example, bidirectional effects exist between autistic people’s externalizing behaviors and parental distress or criticism, but they appear more driven by parents’ impacts on their children [177,178].</a:t>
            </a:r>
            <a:r>
              <a:rPr lang="en-US" sz="2800" dirty="0">
                <a:latin typeface="Trebuchet MS" panose="020B0603020202020204" pitchFamily="34" charset="0"/>
              </a:rPr>
              <a:t>” (Kapp 2023, p10).</a:t>
            </a:r>
          </a:p>
          <a:p>
            <a:pPr marL="342900" indent="-342900">
              <a:buAutoNum type="arabicParenR"/>
            </a:pPr>
            <a:r>
              <a:rPr lang="en-US" sz="2800" dirty="0">
                <a:latin typeface="Trebuchet MS" panose="020B0603020202020204" pitchFamily="34" charset="0"/>
              </a:rPr>
              <a:t>LA Approach intrinsically is personalised independent of categories attributed to them.</a:t>
            </a:r>
          </a:p>
          <a:p>
            <a:pPr marL="342900" indent="-342900">
              <a:buAutoNum type="arabicParenR"/>
            </a:pPr>
            <a:r>
              <a:rPr lang="en-US" sz="2800" dirty="0">
                <a:latin typeface="Trebuchet MS" panose="020B0603020202020204" pitchFamily="34" charset="0"/>
              </a:rPr>
              <a:t>Strategies/ “</a:t>
            </a:r>
            <a:r>
              <a:rPr lang="en-US" sz="2800" i="1" dirty="0">
                <a:latin typeface="Trebuchet MS" panose="020B0603020202020204" pitchFamily="34" charset="0"/>
              </a:rPr>
              <a:t>interventions</a:t>
            </a:r>
            <a:r>
              <a:rPr lang="en-US" sz="2800" dirty="0">
                <a:latin typeface="Trebuchet MS" panose="020B0603020202020204" pitchFamily="34" charset="0"/>
              </a:rPr>
              <a:t>” tend to be issues/ “</a:t>
            </a:r>
            <a:r>
              <a:rPr lang="en-US" sz="2800" i="1" dirty="0">
                <a:latin typeface="Trebuchet MS" panose="020B0603020202020204" pitchFamily="34" charset="0"/>
              </a:rPr>
              <a:t>symptoms</a:t>
            </a:r>
            <a:r>
              <a:rPr lang="en-US" sz="2800" dirty="0">
                <a:latin typeface="Trebuchet MS" panose="020B0603020202020204" pitchFamily="34" charset="0"/>
              </a:rPr>
              <a:t>” specific.</a:t>
            </a:r>
          </a:p>
          <a:p>
            <a:pPr marL="342900" indent="-342900">
              <a:buAutoNum type="arabicParenR"/>
            </a:pPr>
            <a:r>
              <a:rPr lang="en-US" sz="2800" dirty="0">
                <a:latin typeface="Trebuchet MS" panose="020B0603020202020204" pitchFamily="34" charset="0"/>
              </a:rPr>
              <a:t>Generally poor state of autistic population’s wellbeing indicates usual autism approaches are ineffective.</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WHO HAS A “</a:t>
            </a:r>
            <a:r>
              <a:rPr lang="en-US" sz="2800" b="1" i="1" dirty="0">
                <a:solidFill>
                  <a:srgbClr val="C00000"/>
                </a:solidFill>
                <a:latin typeface="Trebuchet MS" panose="020B0603020202020204" pitchFamily="34" charset="0"/>
              </a:rPr>
              <a:t>PATHOLOGICAL</a:t>
            </a:r>
            <a:r>
              <a:rPr lang="en-US" sz="2800" b="1" dirty="0">
                <a:solidFill>
                  <a:srgbClr val="C00000"/>
                </a:solidFill>
                <a:latin typeface="Trebuchet MS" panose="020B0603020202020204" pitchFamily="34" charset="0"/>
              </a:rPr>
              <a:t>” NEED TO CONTROL WHOM?</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1149313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42</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33219" y="1135089"/>
            <a:ext cx="10944225" cy="4832092"/>
          </a:xfrm>
          <a:prstGeom prst="rect">
            <a:avLst/>
          </a:prstGeom>
          <a:noFill/>
        </p:spPr>
        <p:txBody>
          <a:bodyPr wrap="square" rtlCol="0">
            <a:spAutoFit/>
          </a:bodyPr>
          <a:lstStyle/>
          <a:p>
            <a:r>
              <a:rPr lang="en-US" sz="2800" b="1" dirty="0">
                <a:latin typeface="Trebuchet MS" panose="020B0603020202020204" pitchFamily="34" charset="0"/>
              </a:rPr>
              <a:t>Are usual autism approaches effective?</a:t>
            </a:r>
          </a:p>
          <a:p>
            <a:endParaRPr lang="en-US" sz="2800" dirty="0">
              <a:latin typeface="Trebuchet MS" panose="020B0603020202020204" pitchFamily="34" charset="0"/>
            </a:endParaRPr>
          </a:p>
          <a:p>
            <a:pPr marL="514350" indent="-514350">
              <a:buAutoNum type="arabicParenR"/>
            </a:pPr>
            <a:r>
              <a:rPr lang="en-US" sz="2800" dirty="0">
                <a:latin typeface="Trebuchet MS" panose="020B0603020202020204" pitchFamily="34" charset="0"/>
              </a:rPr>
              <a:t>Simplistic &amp; reactive approaches are stressful to teachers &amp; do not adequately teach children because their behaviours should change (O’Hare 2019).</a:t>
            </a:r>
          </a:p>
          <a:p>
            <a:pPr marL="514350" indent="-514350">
              <a:buAutoNum type="arabicParenR"/>
            </a:pPr>
            <a:r>
              <a:rPr lang="en-US" sz="2800" dirty="0">
                <a:latin typeface="Trebuchet MS" panose="020B0603020202020204" pitchFamily="34" charset="0"/>
              </a:rPr>
              <a:t>Pertinent with demographic known for experiencing social problems, such as autistic persons.</a:t>
            </a: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Warm supportive relationships with adults, a sense of belonging, high expectations, teaching social-emotional skills and autonomy are the key ‘ingredients’ to positive behaviour change for children and young people.</a:t>
            </a:r>
            <a:r>
              <a:rPr lang="en-US" sz="2800" dirty="0">
                <a:latin typeface="Trebuchet MS" panose="020B0603020202020204" pitchFamily="34" charset="0"/>
              </a:rPr>
              <a:t>” (O’Hare 2019).</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WHO HAS A “</a:t>
            </a:r>
            <a:r>
              <a:rPr lang="en-US" sz="2800" b="1" i="1" dirty="0">
                <a:solidFill>
                  <a:srgbClr val="C00000"/>
                </a:solidFill>
                <a:latin typeface="Trebuchet MS" panose="020B0603020202020204" pitchFamily="34" charset="0"/>
              </a:rPr>
              <a:t>PATHOLOGICAL</a:t>
            </a:r>
            <a:r>
              <a:rPr lang="en-US" sz="2800" b="1" dirty="0">
                <a:solidFill>
                  <a:srgbClr val="C00000"/>
                </a:solidFill>
                <a:latin typeface="Trebuchet MS" panose="020B0603020202020204" pitchFamily="34" charset="0"/>
              </a:rPr>
              <a:t>” NEED TO CONTROL WHOM?</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643963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srgbClr val="C00000"/>
                </a:solidFill>
              </a:rPr>
              <a:t>“</a:t>
            </a:r>
            <a:r>
              <a:rPr lang="en-US" i="1" dirty="0">
                <a:solidFill>
                  <a:srgbClr val="C00000"/>
                </a:solidFill>
              </a:rPr>
              <a:t>PDA Profile of ASD</a:t>
            </a:r>
            <a:r>
              <a:rPr lang="en-US" dirty="0">
                <a:solidFill>
                  <a:srgbClr val="C00000"/>
                </a:solidFill>
              </a:rPr>
              <a:t>” &amp; “</a:t>
            </a:r>
            <a:r>
              <a:rPr lang="en-US" i="1" dirty="0">
                <a:solidFill>
                  <a:srgbClr val="C00000"/>
                </a:solidFill>
              </a:rPr>
              <a:t>Profound Autism</a:t>
            </a:r>
            <a:r>
              <a:rPr lang="en-US" dirty="0">
                <a:solidFill>
                  <a:srgbClr val="C00000"/>
                </a:solidFill>
              </a:rPr>
              <a:t>”.</a:t>
            </a:r>
            <a:endParaRPr lang="en-GB" dirty="0">
              <a:solidFill>
                <a:srgbClr val="C00000"/>
              </a:solidFill>
            </a:endParaRPr>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43</a:t>
            </a:fld>
            <a:endParaRPr lang="en-GB" dirty="0">
              <a:solidFill>
                <a:srgbClr val="C00000"/>
              </a:solidFill>
            </a:endParaRPr>
          </a:p>
        </p:txBody>
      </p:sp>
      <p:sp>
        <p:nvSpPr>
          <p:cNvPr id="4" name="Rectangle 3"/>
          <p:cNvSpPr/>
          <p:nvPr/>
        </p:nvSpPr>
        <p:spPr>
          <a:xfrm>
            <a:off x="623888" y="180401"/>
            <a:ext cx="10944225"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A PANORAMIC VIEW?</a:t>
            </a:r>
          </a:p>
        </p:txBody>
      </p:sp>
      <p:sp>
        <p:nvSpPr>
          <p:cNvPr id="6" name="Rectangle 5"/>
          <p:cNvSpPr/>
          <p:nvPr/>
        </p:nvSpPr>
        <p:spPr>
          <a:xfrm>
            <a:off x="623888" y="2077617"/>
            <a:ext cx="10944225" cy="1815882"/>
          </a:xfrm>
          <a:prstGeom prst="rect">
            <a:avLst/>
          </a:prstGeom>
        </p:spPr>
        <p:txBody>
          <a:bodyPr wrap="square">
            <a:spAutoFit/>
          </a:bodyPr>
          <a:lstStyle/>
          <a:p>
            <a:pPr lvl="0"/>
            <a:r>
              <a:rPr lang="en-GB" sz="2800" b="1" dirty="0">
                <a:latin typeface="Trebuchet MS" panose="020B0603020202020204" pitchFamily="34" charset="0"/>
              </a:rPr>
              <a:t>Final reflective point.</a:t>
            </a:r>
          </a:p>
          <a:p>
            <a:pPr lvl="0"/>
            <a:endParaRPr lang="en-GB" sz="2800" dirty="0">
              <a:latin typeface="Trebuchet MS" panose="020B0603020202020204" pitchFamily="34" charset="0"/>
            </a:endParaRPr>
          </a:p>
          <a:p>
            <a:pPr marL="514350" indent="-514350">
              <a:buFontTx/>
              <a:buAutoNum type="arabicParenR"/>
            </a:pPr>
            <a:r>
              <a:rPr lang="en-GB" sz="2800" dirty="0">
                <a:latin typeface="Trebuchet MS" panose="020B0603020202020204" pitchFamily="34" charset="0"/>
              </a:rPr>
              <a:t>Is it reasonable for BBC Panorama to investigate “</a:t>
            </a:r>
            <a:r>
              <a:rPr lang="en-GB" sz="2800" i="1" dirty="0">
                <a:latin typeface="Trebuchet MS" panose="020B0603020202020204" pitchFamily="34" charset="0"/>
              </a:rPr>
              <a:t>PDA Profile of ASD</a:t>
            </a:r>
            <a:r>
              <a:rPr lang="en-GB" sz="2800" dirty="0">
                <a:latin typeface="Trebuchet MS" panose="020B0603020202020204" pitchFamily="34" charset="0"/>
              </a:rPr>
              <a:t>” &amp;/ “</a:t>
            </a:r>
            <a:r>
              <a:rPr lang="en-GB" sz="2800" i="1" dirty="0">
                <a:latin typeface="Trebuchet MS" panose="020B0603020202020204" pitchFamily="34" charset="0"/>
              </a:rPr>
              <a:t>Profound Autism</a:t>
            </a:r>
            <a:r>
              <a:rPr lang="en-GB" sz="2800" dirty="0">
                <a:latin typeface="Trebuchet MS" panose="020B0603020202020204" pitchFamily="34" charset="0"/>
              </a:rPr>
              <a:t>?</a:t>
            </a:r>
          </a:p>
        </p:txBody>
      </p:sp>
    </p:spTree>
    <p:extLst>
      <p:ext uri="{BB962C8B-B14F-4D97-AF65-F5344CB8AC3E}">
        <p14:creationId xmlns:p14="http://schemas.microsoft.com/office/powerpoint/2010/main" val="34627411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44</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871729"/>
            <a:ext cx="10944224" cy="2246769"/>
          </a:xfrm>
          <a:prstGeom prst="rect">
            <a:avLst/>
          </a:prstGeom>
          <a:noFill/>
        </p:spPr>
        <p:txBody>
          <a:bodyPr wrap="square">
            <a:spAutoFit/>
          </a:bodyPr>
          <a:lstStyle/>
          <a:p>
            <a:pPr lvl="0"/>
            <a:r>
              <a:rPr lang="en-GB" sz="2800" b="1" dirty="0">
                <a:latin typeface="Trebuchet MS" panose="020B0603020202020204" pitchFamily="34" charset="0"/>
              </a:rPr>
              <a:t>Safeguarding note.</a:t>
            </a:r>
          </a:p>
          <a:p>
            <a:pPr lvl="0"/>
            <a:endParaRPr lang="en-GB" sz="2800" dirty="0">
              <a:latin typeface="Trebuchet MS" panose="020B0603020202020204" pitchFamily="34" charset="0"/>
            </a:endParaRPr>
          </a:p>
          <a:p>
            <a:pPr marL="514350" indent="-514350">
              <a:buFontTx/>
              <a:buAutoNum type="arabicParenR"/>
            </a:pPr>
            <a:r>
              <a:rPr lang="en-US" sz="2800" b="1" i="1" u="sng" dirty="0">
                <a:latin typeface="Trebuchet MS" panose="020B0603020202020204" pitchFamily="34" charset="0"/>
              </a:rPr>
              <a:t>TRIGGER WARNING.</a:t>
            </a:r>
            <a:br>
              <a:rPr lang="en-US" sz="2800" b="1" i="1" u="sng" dirty="0">
                <a:latin typeface="Trebuchet MS" panose="020B0603020202020204" pitchFamily="34" charset="0"/>
              </a:rPr>
            </a:br>
            <a:br>
              <a:rPr lang="en-US" sz="2800" b="1" i="1" u="sng" dirty="0">
                <a:latin typeface="Trebuchet MS" panose="020B0603020202020204" pitchFamily="34" charset="0"/>
              </a:rPr>
            </a:br>
            <a:r>
              <a:rPr lang="en-US" sz="2800" dirty="0">
                <a:latin typeface="Trebuchet MS" panose="020B0603020202020204" pitchFamily="34" charset="0"/>
              </a:rPr>
              <a:t>Preventable autistic deaths, suicides, &amp; filicides.</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GREAT DEPRESSION.</a:t>
            </a:r>
          </a:p>
        </p:txBody>
      </p:sp>
    </p:spTree>
    <p:extLst>
      <p:ext uri="{BB962C8B-B14F-4D97-AF65-F5344CB8AC3E}">
        <p14:creationId xmlns:p14="http://schemas.microsoft.com/office/powerpoint/2010/main" val="24871701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45</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933126"/>
            <a:ext cx="10944225" cy="5262979"/>
          </a:xfrm>
          <a:prstGeom prst="rect">
            <a:avLst/>
          </a:prstGeom>
          <a:noFill/>
        </p:spPr>
        <p:txBody>
          <a:bodyPr wrap="square" rtlCol="0">
            <a:spAutoFit/>
          </a:bodyPr>
          <a:lstStyle/>
          <a:p>
            <a:r>
              <a:rPr lang="en-US" sz="2800" b="1" dirty="0">
                <a:latin typeface="Trebuchet MS" panose="020B0603020202020204" pitchFamily="34" charset="0"/>
              </a:rPr>
              <a:t>Concluding comments.</a:t>
            </a:r>
          </a:p>
          <a:p>
            <a:endParaRPr lang="en-US" sz="2800" dirty="0">
              <a:latin typeface="Trebuchet MS" panose="020B0603020202020204" pitchFamily="34" charset="0"/>
            </a:endParaRPr>
          </a:p>
          <a:p>
            <a:pPr marL="514350" indent="-514350">
              <a:buAutoNum type="arabicParenR"/>
            </a:pPr>
            <a:r>
              <a:rPr lang="en-US" sz="2800" dirty="0">
                <a:latin typeface="Trebuchet MS" panose="020B0603020202020204" pitchFamily="34" charset="0"/>
              </a:rPr>
              <a:t>“</a:t>
            </a:r>
            <a:r>
              <a:rPr lang="en-US" sz="2800" i="1" dirty="0">
                <a:latin typeface="Trebuchet MS" panose="020B0603020202020204" pitchFamily="34" charset="0"/>
              </a:rPr>
              <a:t>PDA Profile of ASD</a:t>
            </a:r>
            <a:r>
              <a:rPr lang="en-US" sz="2800" dirty="0">
                <a:latin typeface="Trebuchet MS" panose="020B0603020202020204" pitchFamily="34" charset="0"/>
              </a:rPr>
              <a:t>” &amp; “</a:t>
            </a:r>
            <a:r>
              <a:rPr lang="en-US" sz="2800" i="1" dirty="0">
                <a:latin typeface="Trebuchet MS" panose="020B0603020202020204" pitchFamily="34" charset="0"/>
              </a:rPr>
              <a:t>Profound Autism</a:t>
            </a:r>
            <a:r>
              <a:rPr lang="en-US" sz="2800" dirty="0">
                <a:latin typeface="Trebuchet MS" panose="020B0603020202020204" pitchFamily="34" charset="0"/>
              </a:rPr>
              <a:t>” are two proposed autism subgroups.</a:t>
            </a:r>
          </a:p>
          <a:p>
            <a:pPr marL="514350" indent="-514350">
              <a:buAutoNum type="arabicParenR"/>
            </a:pPr>
            <a:r>
              <a:rPr lang="en-US" sz="2800" dirty="0">
                <a:latin typeface="Trebuchet MS" panose="020B0603020202020204" pitchFamily="34" charset="0"/>
              </a:rPr>
              <a:t>Much critique of “</a:t>
            </a:r>
            <a:r>
              <a:rPr lang="en-US" sz="2800" i="1" dirty="0">
                <a:latin typeface="Trebuchet MS" panose="020B0603020202020204" pitchFamily="34" charset="0"/>
              </a:rPr>
              <a:t>PDA Profile of ASD</a:t>
            </a:r>
            <a:r>
              <a:rPr lang="en-US" sz="2800" dirty="0">
                <a:latin typeface="Trebuchet MS" panose="020B0603020202020204" pitchFamily="34" charset="0"/>
              </a:rPr>
              <a:t>” is applicable to “</a:t>
            </a:r>
            <a:r>
              <a:rPr lang="en-US" sz="2800" i="1" dirty="0">
                <a:latin typeface="Trebuchet MS" panose="020B0603020202020204" pitchFamily="34" charset="0"/>
              </a:rPr>
              <a:t>Profound Autism</a:t>
            </a:r>
            <a:r>
              <a:rPr lang="en-US" sz="2800" dirty="0">
                <a:latin typeface="Trebuchet MS" panose="020B0603020202020204" pitchFamily="34" charset="0"/>
              </a:rPr>
              <a:t>”, &amp; vice versa.</a:t>
            </a:r>
          </a:p>
          <a:p>
            <a:pPr marL="514350" indent="-514350">
              <a:buAutoNum type="arabicParenR"/>
            </a:pPr>
            <a:r>
              <a:rPr lang="en-US" sz="2800" dirty="0">
                <a:latin typeface="Trebuchet MS" panose="020B0603020202020204" pitchFamily="34" charset="0"/>
              </a:rPr>
              <a:t>Many good reasons to stop wasting time &amp; resources attempting to create autism subgroups.</a:t>
            </a:r>
          </a:p>
          <a:p>
            <a:pPr marL="514350" indent="-514350">
              <a:buAutoNum type="arabicParenR"/>
            </a:pPr>
            <a:r>
              <a:rPr lang="en-US" sz="2800" dirty="0">
                <a:latin typeface="Trebuchet MS" panose="020B0603020202020204" pitchFamily="34" charset="0"/>
              </a:rPr>
              <a:t>Including to protect lives autistic lives against preventable deaths, suicide, &amp; filicide.</a:t>
            </a:r>
          </a:p>
          <a:p>
            <a:pPr marL="514350" indent="-514350">
              <a:buAutoNum type="arabicParenR"/>
            </a:pPr>
            <a:r>
              <a:rPr lang="en-US" sz="2800" dirty="0">
                <a:latin typeface="Trebuchet MS" panose="020B0603020202020204" pitchFamily="34" charset="0"/>
              </a:rPr>
              <a:t>Should prioritise integrity of autism category over “</a:t>
            </a:r>
            <a:r>
              <a:rPr lang="en-US" sz="2800" i="1" dirty="0">
                <a:latin typeface="Trebuchet MS" panose="020B0603020202020204" pitchFamily="34" charset="0"/>
              </a:rPr>
              <a:t>PDA Profile of ASD</a:t>
            </a:r>
            <a:r>
              <a:rPr lang="en-US" sz="2800" dirty="0">
                <a:latin typeface="Trebuchet MS" panose="020B0603020202020204" pitchFamily="34" charset="0"/>
              </a:rPr>
              <a:t>” &amp; “</a:t>
            </a:r>
            <a:r>
              <a:rPr lang="en-US" sz="2800" i="1" dirty="0">
                <a:latin typeface="Trebuchet MS" panose="020B0603020202020204" pitchFamily="34" charset="0"/>
              </a:rPr>
              <a:t>Profound Autism</a:t>
            </a:r>
            <a:r>
              <a:rPr lang="en-US" sz="2800" dirty="0">
                <a:latin typeface="Trebuchet MS" panose="020B0603020202020204" pitchFamily="34" charset="0"/>
              </a:rPr>
              <a:t>”.</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AVOIDING VARIANCE.</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28807116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46</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553089"/>
            <a:ext cx="10944224" cy="3539430"/>
          </a:xfrm>
          <a:prstGeom prst="rect">
            <a:avLst/>
          </a:prstGeom>
          <a:noFill/>
        </p:spPr>
        <p:txBody>
          <a:bodyPr wrap="square">
            <a:spAutoFit/>
          </a:bodyPr>
          <a:lstStyle/>
          <a:p>
            <a:pPr lvl="0"/>
            <a:r>
              <a:rPr lang="en-GB" sz="2800" b="1" dirty="0">
                <a:latin typeface="Trebuchet MS" panose="020B0603020202020204" pitchFamily="34" charset="0"/>
              </a:rPr>
              <a:t>The End Game.</a:t>
            </a:r>
          </a:p>
          <a:p>
            <a:pPr lvl="0"/>
            <a:endParaRPr lang="en-GB" sz="2800" dirty="0">
              <a:latin typeface="Trebuchet MS" panose="020B0603020202020204" pitchFamily="34" charset="0"/>
            </a:endParaRPr>
          </a:p>
          <a:p>
            <a:pPr marL="514350" indent="-514350">
              <a:buAutoNum type="arabicParenR"/>
            </a:pPr>
            <a:r>
              <a:rPr lang="en-GB" sz="2800" dirty="0">
                <a:latin typeface="Trebuchet MS" panose="020B0603020202020204" pitchFamily="34" charset="0"/>
              </a:rPr>
              <a:t>Contact Details: </a:t>
            </a:r>
            <a:r>
              <a:rPr lang="en-GB" sz="2800" dirty="0">
                <a:latin typeface="Trebuchet MS" panose="020B0603020202020204" pitchFamily="34" charset="0"/>
                <a:hlinkClick r:id="rId2"/>
              </a:rPr>
              <a:t>richardwoodsautism@gmail.com</a:t>
            </a:r>
            <a:r>
              <a:rPr lang="en-GB" sz="2800" dirty="0">
                <a:latin typeface="Trebuchet MS" panose="020B0603020202020204" pitchFamily="34" charset="0"/>
              </a:rPr>
              <a:t> </a:t>
            </a:r>
          </a:p>
          <a:p>
            <a:pPr marL="514350" indent="-514350">
              <a:buAutoNum type="arabicParenR"/>
            </a:pPr>
            <a:r>
              <a:rPr lang="en-GB" sz="2800" dirty="0">
                <a:latin typeface="Trebuchet MS" panose="020B0603020202020204" pitchFamily="34" charset="0"/>
              </a:rPr>
              <a:t>Twitter handle:</a:t>
            </a:r>
            <a:br>
              <a:rPr lang="en-GB" sz="2800" dirty="0">
                <a:latin typeface="Trebuchet MS" panose="020B0603020202020204" pitchFamily="34" charset="0"/>
              </a:rPr>
            </a:br>
            <a:r>
              <a:rPr lang="en-GB" sz="2800" dirty="0">
                <a:latin typeface="Trebuchet MS" panose="020B0603020202020204" pitchFamily="34" charset="0"/>
              </a:rPr>
              <a:t>@Richard_Autism  </a:t>
            </a:r>
          </a:p>
          <a:p>
            <a:pPr marL="514350" indent="-514350">
              <a:buAutoNum type="arabicParenR"/>
            </a:pPr>
            <a:r>
              <a:rPr lang="en-GB" sz="2800" dirty="0">
                <a:latin typeface="Trebuchet MS" panose="020B0603020202020204" pitchFamily="34" charset="0"/>
              </a:rPr>
              <a:t>My researchgate:</a:t>
            </a:r>
            <a:br>
              <a:rPr lang="en-GB" sz="2800" dirty="0">
                <a:latin typeface="Trebuchet MS" panose="020B0603020202020204" pitchFamily="34" charset="0"/>
              </a:rPr>
            </a:br>
            <a:r>
              <a:rPr lang="en-GB" sz="2800" dirty="0">
                <a:latin typeface="Trebuchet MS" panose="020B0603020202020204" pitchFamily="34" charset="0"/>
                <a:hlinkClick r:id="rId3"/>
              </a:rPr>
              <a:t>https://www.researchgate.net/profile/Richard_Woods10</a:t>
            </a:r>
            <a:r>
              <a:rPr lang="en-GB" sz="2800" dirty="0">
                <a:latin typeface="Trebuchet MS" panose="020B0603020202020204" pitchFamily="34" charset="0"/>
              </a:rPr>
              <a:t>  </a:t>
            </a:r>
          </a:p>
          <a:p>
            <a:pPr marL="514350" indent="-514350">
              <a:buAutoNum type="arabicParenR"/>
            </a:pPr>
            <a:r>
              <a:rPr lang="en-GB" sz="2800" dirty="0">
                <a:latin typeface="Trebuchet MS" panose="020B0603020202020204" pitchFamily="34" charset="0"/>
              </a:rPr>
              <a:t>Any questions?</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ANY QUESTIONS?</a:t>
            </a:r>
          </a:p>
        </p:txBody>
      </p:sp>
    </p:spTree>
    <p:extLst>
      <p:ext uri="{BB962C8B-B14F-4D97-AF65-F5344CB8AC3E}">
        <p14:creationId xmlns:p14="http://schemas.microsoft.com/office/powerpoint/2010/main" val="2996107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47</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017101"/>
            <a:ext cx="10944224"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American Psychiatric Association. (2013).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Diagnostic and Statistical Manual of Mental Disorders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Fifth Edition. Washington, DC, American Psychiatric Association.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Science Foundation. (2022).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Apply for a Profound Autism Pilot Grant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resource).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https://autismsciencefoundation.org/apply-for-a-profound-autism-pilot-grant/#:~:text=Autism%20Science%20Foundation%20will%20award,used%20to%20cover%20tuition%20payments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Berney, T., Bevan, R., Carpenter, P., Clarke, F. Doherty, M… Young, G.. (2020).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psychiatric management of autism in adults </a:t>
            </a:r>
            <a:r>
              <a:rPr kumimoji="0" lang="en-US" sz="1600" b="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CR228, July 2020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report). Retrieved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https://www.rcpsych.ac.uk/docs/default-source/improving-care/better-mh-policy/college-reports/college-report-cr228.pdf?sfvrsn=c64e10e3_2</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Bishop, E. (2018).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Relationship between Theory of Mind and Traits Associated with Autism Spectrum Condition and Pathological Demand Avoidance Presentations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Doctorate of Clinical Psychology, University College London.</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Christie, P. (2007). The distinctive clinical and educational needs of children with pathological demand avoidance syndrome: guidelines for good practice.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Good Autism Practice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8(1), 3–11.</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Christie, P. (2019). Towards an understanding of Pathological Demand Avoidance (PDA): clinical, research and educational perspectives. In: National Autistic Society (Ed),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Pathological Demand Avoidance Conference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London: National Autistic Society. </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FIRST JOB REFERENCE.</a:t>
            </a:r>
          </a:p>
        </p:txBody>
      </p:sp>
    </p:spTree>
    <p:extLst>
      <p:ext uri="{BB962C8B-B14F-4D97-AF65-F5344CB8AC3E}">
        <p14:creationId xmlns:p14="http://schemas.microsoft.com/office/powerpoint/2010/main" val="34938597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48</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914464"/>
            <a:ext cx="10944224"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Department of Health. (2015).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Statutory guidance for Local Authorities and NHS organisations to support implementation of the Adult Autism Strategy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Government Guidance).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https://assets.publishing.service.gov.uk/government/uploads/system/uploads/attachment_data/file/422338/autism-guidance.pdf</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Egan, V., Linenburg, O., &amp; O’Nions, L. (2019). The Measurement of Adult Pathological Demand Avoidance Traits.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Journal of Autism and Developmental Disorders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49(2), 481-494.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Fletcher-Watson, S., &amp; Happé, F. (2019).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a new introduction to psychological theory and current debate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2nd edition. Abingdon-on-Thames, UK: Routledge.</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Gore, N., Sapiets, S., Denne, L., Hastings, R., Toogood, S., Anne MacDonald, A., &amp;… Williams, D.(2022). Positive Behavioural Support in the UK: A State of the Nation Report.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Journal of Positive Behavioural Support</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12, Supplement 1, 4-39.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Green, J., Absoud, M., Grahame, V., Malik, O., Simonoff, E., Le Couteur, A., &amp; Baird, G. (2018). Demand avoidance is not necessarily defiance: Authors’ reply</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Lancet Child &amp; Adolescent Health</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 (9), e21.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Happé, F. (2011). Criteria, categories, and continua: Autism and related disorders in DSM-5. American Academy of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Child and Adolescent Psychiatry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50(6), 540–542.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Howlin, P., Back, E., Bates. A., Conallen, K., Crabtree, J., Daves-Hales.,… O’Dell, L. (2021).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Working with autism Best practice guidelines for psychologists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(Online guidance).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https://cms.bps.org.uk/sites/default/files/2022-06/Working%20with%20autism%20-%20best%20practice%20guidelines%20for%20psychologists.pdf</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SECOND JOB REFERENCE.</a:t>
            </a:r>
          </a:p>
        </p:txBody>
      </p:sp>
    </p:spTree>
    <p:extLst>
      <p:ext uri="{BB962C8B-B14F-4D97-AF65-F5344CB8AC3E}">
        <p14:creationId xmlns:p14="http://schemas.microsoft.com/office/powerpoint/2010/main" val="2055125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49</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839819"/>
            <a:ext cx="10944224" cy="55092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Kapp, S. (2023). Profound Concerns about “Profound Autism”: Dangers of Severity Scales and Functioning Labels for Support Needs.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Education Sciences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Doi: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https://doi.org/10.3390/educsci13020106</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Kapp, S., &amp; Ne’eman, A. (2019). Lobbying autism’s diagnostic revision in the DSM-5. In: Kapp, S. (Ed.),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Autistic Community and the Neurodiversity Movement</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(pp. 167–194). New York: Springer Nature.</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Kildahl, A., Helverschou, S., Rysstad, A., Wigaard, E., Hellerud, J., Ludvigsen, L., &amp; Howlin, P. (2021). Pathological demand avoidance in children and adolescents: A systematic review. Autism, 25(8), 2162–2176.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Linenberg, O. (2021</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The relationship of Stalking to Autism Spectrum Disorders and Personality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Doctor of Forensic Psychology thesis. University of Nottingham.</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Lord, C., Charman, T., Havdahl, A., Carbone, P., Anagnostou, E., Boyd, B.,… McCauley, J. (2021). The Lancet Commission on the future of care and clinical research in autism.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Lancet</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399(10321), 271-334.</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Lutz, A. (2021).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Lancet Commission Calls for New Category: "Profound Autism"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magazine article).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https://www.psychologytoday.com/gb/blog/inspectrum/202112/lancet-commission-calls-new-category-profound-autism</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Milton, D. (2017). 'Natures answer to over-conformity': deconstructing Pathological Demand Avoidance. In: Milton, D. (Ed),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 Mismatch of Salience: Explorations of the nature of autism from theory to practice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(pp. 27-38). Hove, UK, Pavilion Publishing and Media Limited.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Mols, D., &amp; Danckaerts, M. (2022). Diagnostische validiteit van het concept Pathological Demand Avoidance: een systematische literatuurreview.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TVGG</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4"/>
              </a:rPr>
              <a:t>https://tvgg.be/nl/proefschriften/diagnostische-validiteit-van-het-concept-pathological-demand-avoidance-een-systematische-literatuurreview</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 </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THIRD JOB REFERENCE.</a:t>
            </a:r>
          </a:p>
        </p:txBody>
      </p:sp>
    </p:spTree>
    <p:extLst>
      <p:ext uri="{BB962C8B-B14F-4D97-AF65-F5344CB8AC3E}">
        <p14:creationId xmlns:p14="http://schemas.microsoft.com/office/powerpoint/2010/main" val="3704451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solidFill>
                  <a:srgbClr val="C00000"/>
                </a:solidFill>
              </a:rPr>
              <a:t>“</a:t>
            </a:r>
            <a:r>
              <a:rPr lang="en-US" i="1" dirty="0">
                <a:solidFill>
                  <a:srgbClr val="C00000"/>
                </a:solidFill>
              </a:rPr>
              <a:t>PDA Profile of ASD</a:t>
            </a:r>
            <a:r>
              <a:rPr lang="en-US" dirty="0">
                <a:solidFill>
                  <a:srgbClr val="C00000"/>
                </a:solidFill>
              </a:rPr>
              <a:t>” &amp; “</a:t>
            </a:r>
            <a:r>
              <a:rPr lang="en-US" i="1" dirty="0">
                <a:solidFill>
                  <a:srgbClr val="C00000"/>
                </a:solidFill>
              </a:rPr>
              <a:t>Profound Autism</a:t>
            </a:r>
            <a:r>
              <a:rPr lang="en-US" dirty="0">
                <a:solidFill>
                  <a:srgbClr val="C00000"/>
                </a:solidFill>
              </a:rPr>
              <a:t>”.</a:t>
            </a:r>
            <a:endParaRPr lang="en-GB" dirty="0">
              <a:solidFill>
                <a:srgbClr val="C00000"/>
              </a:solidFill>
            </a:endParaRPr>
          </a:p>
        </p:txBody>
      </p:sp>
      <p:sp>
        <p:nvSpPr>
          <p:cNvPr id="3" name="Slide Number Placeholder 2"/>
          <p:cNvSpPr>
            <a:spLocks noGrp="1"/>
          </p:cNvSpPr>
          <p:nvPr>
            <p:ph type="sldNum" sz="quarter" idx="12"/>
          </p:nvPr>
        </p:nvSpPr>
        <p:spPr/>
        <p:txBody>
          <a:bodyPr/>
          <a:lstStyle/>
          <a:p>
            <a:fld id="{FBFFB674-A772-4D56-AC9E-CBE176711D7F}" type="slidenum">
              <a:rPr lang="en-GB" smtClean="0">
                <a:solidFill>
                  <a:srgbClr val="C00000"/>
                </a:solidFill>
              </a:rPr>
              <a:pPr/>
              <a:t>5</a:t>
            </a:fld>
            <a:endParaRPr lang="en-GB" dirty="0">
              <a:solidFill>
                <a:srgbClr val="C00000"/>
              </a:solidFill>
            </a:endParaRPr>
          </a:p>
        </p:txBody>
      </p:sp>
      <p:sp>
        <p:nvSpPr>
          <p:cNvPr id="4" name="Rectangle 3"/>
          <p:cNvSpPr/>
          <p:nvPr/>
        </p:nvSpPr>
        <p:spPr>
          <a:xfrm>
            <a:off x="623890" y="180401"/>
            <a:ext cx="10944224" cy="584775"/>
          </a:xfrm>
          <a:prstGeom prst="rect">
            <a:avLst/>
          </a:prstGeom>
        </p:spPr>
        <p:txBody>
          <a:bodyPr wrap="square">
            <a:spAutoFit/>
          </a:bodyPr>
          <a:lstStyle/>
          <a:p>
            <a:pPr algn="ctr"/>
            <a:r>
              <a:rPr lang="en-GB" sz="3200" b="1" dirty="0">
                <a:solidFill>
                  <a:srgbClr val="C00000"/>
                </a:solidFill>
                <a:latin typeface="Trebuchet MS" panose="020B0603020202020204" pitchFamily="34" charset="0"/>
              </a:rPr>
              <a:t>FOOD FOR THOUGHT.</a:t>
            </a:r>
          </a:p>
        </p:txBody>
      </p:sp>
      <p:sp>
        <p:nvSpPr>
          <p:cNvPr id="6" name="Rectangle 5"/>
          <p:cNvSpPr/>
          <p:nvPr/>
        </p:nvSpPr>
        <p:spPr>
          <a:xfrm>
            <a:off x="623888" y="765175"/>
            <a:ext cx="10944224" cy="5693866"/>
          </a:xfrm>
          <a:prstGeom prst="rect">
            <a:avLst/>
          </a:prstGeom>
        </p:spPr>
        <p:txBody>
          <a:bodyPr wrap="square">
            <a:spAutoFit/>
          </a:bodyPr>
          <a:lstStyle/>
          <a:p>
            <a:pPr lvl="0"/>
            <a:r>
              <a:rPr lang="en-US" sz="2800" b="1" dirty="0">
                <a:latin typeface="Trebuchet MS" panose="020B0603020202020204" pitchFamily="34" charset="0"/>
              </a:rPr>
              <a:t>Is this person autistic?</a:t>
            </a:r>
          </a:p>
          <a:p>
            <a:pPr marL="457200" lvl="0" indent="-457200">
              <a:buFont typeface="Arial" panose="020B0604020202020204" pitchFamily="34" charset="0"/>
              <a:buChar char="•"/>
            </a:pPr>
            <a:r>
              <a:rPr lang="en-US" sz="2800" dirty="0">
                <a:latin typeface="Trebuchet MS" panose="020B0603020202020204" pitchFamily="34" charset="0"/>
              </a:rPr>
              <a:t>Have a unique talent e.g. role play.</a:t>
            </a:r>
          </a:p>
          <a:p>
            <a:pPr marL="457200" lvl="0" indent="-457200">
              <a:buFont typeface="Arial" panose="020B0604020202020204" pitchFamily="34" charset="0"/>
              <a:buChar char="•"/>
            </a:pPr>
            <a:r>
              <a:rPr lang="en-US" sz="2800" dirty="0">
                <a:latin typeface="Trebuchet MS" panose="020B0603020202020204" pitchFamily="34" charset="0"/>
              </a:rPr>
              <a:t>Preference for stability in e.g. best friend or routines.</a:t>
            </a:r>
          </a:p>
          <a:p>
            <a:pPr marL="457200" lvl="0" indent="-457200">
              <a:buFont typeface="Arial" panose="020B0604020202020204" pitchFamily="34" charset="0"/>
              <a:buChar char="•"/>
            </a:pPr>
            <a:r>
              <a:rPr lang="en-US" sz="2800" dirty="0">
                <a:latin typeface="Trebuchet MS" panose="020B0603020202020204" pitchFamily="34" charset="0"/>
              </a:rPr>
              <a:t>Sensory sensitivities e.g. cannot wear certain clothes or finds certain sounds painful.</a:t>
            </a:r>
          </a:p>
          <a:p>
            <a:pPr marL="457200" lvl="0" indent="-457200">
              <a:buFont typeface="Arial" panose="020B0604020202020204" pitchFamily="34" charset="0"/>
              <a:buChar char="•"/>
            </a:pPr>
            <a:r>
              <a:rPr lang="en-US" sz="2800" dirty="0">
                <a:latin typeface="Trebuchet MS" panose="020B0603020202020204" pitchFamily="34" charset="0"/>
              </a:rPr>
              <a:t>Likes to have friends.</a:t>
            </a:r>
          </a:p>
          <a:p>
            <a:pPr marL="457200" lvl="0" indent="-457200">
              <a:buFont typeface="Arial" panose="020B0604020202020204" pitchFamily="34" charset="0"/>
              <a:buChar char="•"/>
            </a:pPr>
            <a:r>
              <a:rPr lang="en-US" sz="2800" dirty="0">
                <a:latin typeface="Trebuchet MS" panose="020B0603020202020204" pitchFamily="34" charset="0"/>
              </a:rPr>
              <a:t>Perfectionism e.g. will not stop until their work is perfect.</a:t>
            </a:r>
          </a:p>
          <a:p>
            <a:pPr marL="457200" lvl="0" indent="-457200">
              <a:buFont typeface="Arial" panose="020B0604020202020204" pitchFamily="34" charset="0"/>
              <a:buChar char="•"/>
            </a:pPr>
            <a:r>
              <a:rPr lang="en-GB" sz="2800" dirty="0">
                <a:latin typeface="Trebuchet MS" panose="020B0603020202020204" pitchFamily="34" charset="0"/>
              </a:rPr>
              <a:t>Avoidance of eye contact.</a:t>
            </a:r>
          </a:p>
          <a:p>
            <a:pPr marL="457200" lvl="0" indent="-457200">
              <a:buFont typeface="Arial" panose="020B0604020202020204" pitchFamily="34" charset="0"/>
              <a:buChar char="•"/>
            </a:pPr>
            <a:r>
              <a:rPr lang="en-GB" sz="2800" dirty="0">
                <a:latin typeface="Trebuchet MS" panose="020B0603020202020204" pitchFamily="34" charset="0"/>
              </a:rPr>
              <a:t>Has high anxiety.</a:t>
            </a:r>
          </a:p>
          <a:p>
            <a:pPr marL="457200" lvl="0" indent="-457200">
              <a:buFont typeface="Arial" panose="020B0604020202020204" pitchFamily="34" charset="0"/>
              <a:buChar char="•"/>
            </a:pPr>
            <a:r>
              <a:rPr lang="en-GB" sz="2800" dirty="0">
                <a:latin typeface="Trebuchet MS" panose="020B0603020202020204" pitchFamily="34" charset="0"/>
              </a:rPr>
              <a:t>Restricted range of interests.</a:t>
            </a:r>
          </a:p>
          <a:p>
            <a:pPr marL="457200" lvl="0" indent="-457200">
              <a:buFont typeface="Arial" panose="020B0604020202020204" pitchFamily="34" charset="0"/>
              <a:buChar char="•"/>
            </a:pPr>
            <a:r>
              <a:rPr lang="en-GB" sz="2800" dirty="0">
                <a:latin typeface="Trebuchet MS" panose="020B0603020202020204" pitchFamily="34" charset="0"/>
              </a:rPr>
              <a:t>Social awkwardness.</a:t>
            </a:r>
          </a:p>
          <a:p>
            <a:pPr marL="457200" lvl="0" indent="-457200">
              <a:buFont typeface="Arial" panose="020B0604020202020204" pitchFamily="34" charset="0"/>
              <a:buChar char="•"/>
            </a:pPr>
            <a:r>
              <a:rPr lang="en-GB" sz="2800" dirty="0">
                <a:latin typeface="Trebuchet MS" panose="020B0603020202020204" pitchFamily="34" charset="0"/>
              </a:rPr>
              <a:t>Had language delay e.g. only spoke after 4 years old.</a:t>
            </a:r>
          </a:p>
          <a:p>
            <a:pPr marL="457200" lvl="0" indent="-457200">
              <a:buFont typeface="Arial" panose="020B0604020202020204" pitchFamily="34" charset="0"/>
              <a:buChar char="•"/>
            </a:pPr>
            <a:r>
              <a:rPr lang="en-GB" sz="2800" dirty="0">
                <a:latin typeface="Trebuchet MS" panose="020B0603020202020204" pitchFamily="34" charset="0"/>
              </a:rPr>
              <a:t>Is clumsy.</a:t>
            </a:r>
          </a:p>
        </p:txBody>
      </p:sp>
    </p:spTree>
    <p:extLst>
      <p:ext uri="{BB962C8B-B14F-4D97-AF65-F5344CB8AC3E}">
        <p14:creationId xmlns:p14="http://schemas.microsoft.com/office/powerpoint/2010/main" val="37941824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50</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839819"/>
            <a:ext cx="10944224"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Moore, A. (2020). Pathological Demand Avoidance: what and who are being pathologized and in whose interests?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Global Studies of Childhood</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10(1), 39-52.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National Institute for Health and Care Excellence (NICE). (2021a).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Surveillance consultation report October 2020 – Autism theme (NICE guidelines CG128, CG142 and CG170)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document).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https://www.nice.org.uk/guidance/cg128/documents/surveillance-review-proposal</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Newson, E., Le Maréchal, K., &amp; David, C. (2003). Pathological demand avoidance syndrome: A necessary distinction within the pervasive developmental disorders.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Archives of Disease in Childhood</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88, 595–600.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O’Hare, D. (2019).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Educational psychologists concerned about government proposals that will marginalise, exclude and harm vulnerable children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article).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https://www.bps.org.uk/blog/educational-psychologists-concerned-about-government-proposals-will-marginalise-exclude-and</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O'Nions, E., Christie, P., Gould, J., Viding, E., &amp; Happé, F. (2014). Development of the ‘Extreme Demand Avoidance Questionnaire’ (EDA-Q): Preliminary observations on a trait measure for Pathological Demand Avoidance.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Journal of Child Psychology and Psychiatry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55, 758–768.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O'Nions, E., Gould, J., Christie, P., Gillberg, C., Viding, E., &amp; Happé, F. (2016). Identifying features of ‘pathological demand avoidance’ using the Diagnostic Interview for Social and Communication Disorders (DISCO).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European Child &amp; Adolescent Psychiatry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25(4), 407–419.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PDA Society (2019).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Helpful approaches infographic: PANDA approaches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resource).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4"/>
              </a:rPr>
              <a:t>https://www.pdasociety.org.uk/resources/helpful-approaches-infographic/</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26 June 2021). </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FOURTH JOB REFERENCE.</a:t>
            </a:r>
          </a:p>
        </p:txBody>
      </p:sp>
    </p:spTree>
    <p:extLst>
      <p:ext uri="{BB962C8B-B14F-4D97-AF65-F5344CB8AC3E}">
        <p14:creationId xmlns:p14="http://schemas.microsoft.com/office/powerpoint/2010/main" val="20813020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51</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839819"/>
            <a:ext cx="10944224" cy="55092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PDA Society. (2022).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Identifying &amp; Assessing a PDA profile - Practice Guidance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research).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https://www.pdasociety.org.uk/wp-content/uploads/2023/02/Identifying-Assessing-a-PDA-profile-Practice-Guidance-v1.1.pdf</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Pellicano, E., Fatima, U., Hall, G., Heyworth, M., Lawson, W., Lilley, R.,… Stears, M. (2022). A capabilities approach to understanding and supporting autistic adulthood</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Nature Reviews Psychology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1(2022), 624–639.</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Pukki, H., Bettin. J., Outlaw. A., Hennessy, J., Brook, K., Dekker, M.,… Yoon, W. (2022). Autistic Perspectives on the Future of Clinical Autism Research.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in Adulthood</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4(2), 93-101.</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Sandbank, M., Bottema-Beutel, K., Crowley, S., Cassidy, M., Dunham, K., Feldman, J. I., &amp;…Woynaroski, T. G. (2020). Project AIM: Autism intervention meta-analysis for studies of young children.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Psychological Bulletin</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146(1), 1–29.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Singer, A. (2022).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It’s time to embrace ‘profound autism’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news article).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https://doi.org/10.53053/HPJN5392</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26 May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Singer, A., Lutz, A., Escher, J., &amp; Halladay, A. (2023). A full semantic toolbox is essential for autism research and practice to thrive.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Research</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16(3), 497-501.</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Waizbard-Bartov. F., Fein, D., Lord, C., &amp; Amaral, D. (2023). Autism severity and its relationship to disability.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Autism Research</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16(4), 685-696.</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(2017a). Pathological demand avoidance: my thoughts on looping effects and commodification of autism.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Disability &amp; Society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34(5), 753–758</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(2017b). Exploring how the social model of disability can be re-invigorated for autism: in response to Jonathan Levitt.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Disability &amp; Society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32(7), 1090–1095. </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FIFTH JOB REFERENCE.</a:t>
            </a:r>
          </a:p>
        </p:txBody>
      </p:sp>
    </p:spTree>
    <p:extLst>
      <p:ext uri="{BB962C8B-B14F-4D97-AF65-F5344CB8AC3E}">
        <p14:creationId xmlns:p14="http://schemas.microsoft.com/office/powerpoint/2010/main" val="17068316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52</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1054423"/>
            <a:ext cx="10944224"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References.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(2019). Demand avoidance phenomena: circularity, integrity and validity – A commentary on the 2018 National Autistic Society PDA Conference.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Good Autism Practice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20, 28–40.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(2020). Pathological Demand Avoidance and the DSM-5: a rebuttal to Judy Eaton’s response.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Good Autism Practice</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21(2), 74-76.</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(2021). Pathological demand avoidance (DAP): Its four schools of thought.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Neurodevelopmental Psychology Forum: Newsletter of the Developmental Section</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94(2), 10-14. ISSN: 2396-8699.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(2022).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Demand Avoidance Phenomena (Pathological Extreme ” Demand Avoidance): What if it is a Neurodevelopmental Disorder?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(Online conference paper).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2"/>
              </a:rPr>
              <a:t>https://www.researchgate.net/publication/366205629_Demand_Avoidance_Phenomena_Pathological_Extreme_Demand_Avoidance_What_if_it_is_a_Neurodevelopmental_Disorder</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26 May 2023).</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(2022b). Rational (Pathological) Demand Avoidance: As a mental disorder and an evolving social construct. In: Milton, D., &amp; Ryan, S. (Eds),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The Routledge International Handbook of Critical Autism Studies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(pp. 56-75), Abingdon-on-Thames, UK, Routledge Publishing.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R., Waldock, K., Keates, N., &amp; Morgan, H. (2023). Empathy and a Personalised Approach in Autism.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Journal of Autism and Developmental Disorders</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53(2023), 850–852.</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Woods et al. (Submitted) ‘Profound Autism’: The Dire Consequences of Diagnostic Overshadowing. Under review.</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Yergeau, M. (2010). Circle Wars: Reshaping the Typical Autism Essay (Online journal article). </a:t>
            </a:r>
            <a:r>
              <a:rPr kumimoji="0" lang="en-US" sz="1600" b="0" i="1"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Disability Studies Quarterly</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Retrieved from: </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hlinkClick r:id="rId3"/>
              </a:rPr>
              <a:t>https://dsq-sds.org/index.php/dsq/article/view/1063/1222</a:t>
            </a:r>
            <a:r>
              <a:rPr kumimoji="0" lang="en-US"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(Accessed 25 May 2023).</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THE LAST JOB REFERENCE.</a:t>
            </a:r>
          </a:p>
        </p:txBody>
      </p:sp>
    </p:spTree>
    <p:extLst>
      <p:ext uri="{BB962C8B-B14F-4D97-AF65-F5344CB8AC3E}">
        <p14:creationId xmlns:p14="http://schemas.microsoft.com/office/powerpoint/2010/main" val="295953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6</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2245729"/>
            <a:ext cx="10944224" cy="1384995"/>
          </a:xfrm>
          <a:prstGeom prst="rect">
            <a:avLst/>
          </a:prstGeom>
          <a:noFill/>
        </p:spPr>
        <p:txBody>
          <a:bodyPr wrap="square">
            <a:spAutoFit/>
          </a:bodyPr>
          <a:lstStyle/>
          <a:p>
            <a:pPr lvl="0"/>
            <a:r>
              <a:rPr lang="en-GB" sz="2800" b="1" dirty="0">
                <a:latin typeface="Trebuchet MS" panose="020B0603020202020204" pitchFamily="34" charset="0"/>
              </a:rPr>
              <a:t>“</a:t>
            </a:r>
            <a:r>
              <a:rPr lang="en-GB" sz="2800" b="1" i="1" dirty="0">
                <a:latin typeface="Trebuchet MS" panose="020B0603020202020204" pitchFamily="34" charset="0"/>
              </a:rPr>
              <a:t>Diagnoses</a:t>
            </a:r>
            <a:r>
              <a:rPr lang="en-GB" sz="2800" b="1" dirty="0">
                <a:latin typeface="Trebuchet MS" panose="020B0603020202020204" pitchFamily="34" charset="0"/>
              </a:rPr>
              <a:t>”.</a:t>
            </a:r>
          </a:p>
          <a:p>
            <a:pPr lvl="0"/>
            <a:endParaRPr lang="en-GB" sz="2800" dirty="0">
              <a:solidFill>
                <a:prstClr val="black"/>
              </a:solidFill>
              <a:latin typeface="Trebuchet MS" panose="020B0603020202020204" pitchFamily="34" charset="0"/>
            </a:endParaRPr>
          </a:p>
          <a:p>
            <a:pPr marL="514350" indent="-514350">
              <a:buAutoNum type="arabicParenR"/>
            </a:pPr>
            <a:r>
              <a:rPr lang="en-US" sz="2800" dirty="0">
                <a:solidFill>
                  <a:prstClr val="black"/>
                </a:solidFill>
                <a:latin typeface="Trebuchet MS" panose="020B0603020202020204" pitchFamily="34" charset="0"/>
              </a:rPr>
              <a:t>What are is the purpose of a diagnosis of a mental disorder?</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ASSESSMENT OPTIONS?</a:t>
            </a:r>
          </a:p>
        </p:txBody>
      </p:sp>
    </p:spTree>
    <p:extLst>
      <p:ext uri="{BB962C8B-B14F-4D97-AF65-F5344CB8AC3E}">
        <p14:creationId xmlns:p14="http://schemas.microsoft.com/office/powerpoint/2010/main" val="3583701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7</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967435"/>
            <a:ext cx="10944224" cy="5262979"/>
          </a:xfrm>
          <a:prstGeom prst="rect">
            <a:avLst/>
          </a:prstGeom>
          <a:noFill/>
        </p:spPr>
        <p:txBody>
          <a:bodyPr wrap="square">
            <a:spAutoFit/>
          </a:bodyPr>
          <a:lstStyle/>
          <a:p>
            <a:pPr lvl="0"/>
            <a:r>
              <a:rPr lang="en-GB" sz="2800" b="1" dirty="0">
                <a:latin typeface="Trebuchet MS" panose="020B0603020202020204" pitchFamily="34" charset="0"/>
              </a:rPr>
              <a:t>“</a:t>
            </a:r>
            <a:r>
              <a:rPr lang="en-GB" sz="2800" b="1" i="1" dirty="0">
                <a:latin typeface="Trebuchet MS" panose="020B0603020202020204" pitchFamily="34" charset="0"/>
              </a:rPr>
              <a:t>Diagnoses</a:t>
            </a:r>
            <a:r>
              <a:rPr lang="en-GB" sz="2800" b="1" dirty="0">
                <a:latin typeface="Trebuchet MS" panose="020B0603020202020204" pitchFamily="34" charset="0"/>
              </a:rPr>
              <a:t>”.</a:t>
            </a:r>
          </a:p>
          <a:p>
            <a:pPr lvl="0"/>
            <a:endParaRPr lang="en-GB" sz="2800" dirty="0">
              <a:solidFill>
                <a:prstClr val="black"/>
              </a:solidFill>
              <a:latin typeface="Trebuchet MS" panose="020B0603020202020204" pitchFamily="34" charset="0"/>
            </a:endParaRPr>
          </a:p>
          <a:p>
            <a:pPr marL="514350" lvl="0" indent="-514350">
              <a:buAutoNum type="arabicParenR"/>
            </a:pPr>
            <a:r>
              <a:rPr lang="en-US" sz="2800" dirty="0">
                <a:solidFill>
                  <a:prstClr val="black"/>
                </a:solidFill>
                <a:latin typeface="Trebuchet MS" panose="020B0603020202020204" pitchFamily="34" charset="0"/>
              </a:rPr>
              <a:t>“…</a:t>
            </a:r>
            <a:r>
              <a:rPr lang="en-US" sz="2800" i="1" dirty="0">
                <a:solidFill>
                  <a:prstClr val="black"/>
                </a:solidFill>
                <a:latin typeface="Trebuchet MS" panose="020B0603020202020204" pitchFamily="34" charset="0"/>
              </a:rPr>
              <a:t>to better understand and make sense of individuals and to use that understanding to help us formulate more effective forms of intervention and provision.</a:t>
            </a:r>
            <a:r>
              <a:rPr lang="en-US" sz="2800" dirty="0">
                <a:solidFill>
                  <a:prstClr val="black"/>
                </a:solidFill>
                <a:latin typeface="Trebuchet MS" panose="020B0603020202020204" pitchFamily="34" charset="0"/>
              </a:rPr>
              <a:t>” (Christie 2007, p6).</a:t>
            </a:r>
          </a:p>
          <a:p>
            <a:pPr marL="514350" lvl="0" indent="-514350">
              <a:buAutoNum type="arabicParenR"/>
            </a:pPr>
            <a:r>
              <a:rPr lang="en-US" sz="2800" dirty="0">
                <a:solidFill>
                  <a:prstClr val="black"/>
                </a:solidFill>
                <a:latin typeface="Trebuchet MS" panose="020B0603020202020204" pitchFamily="34" charset="0"/>
              </a:rPr>
              <a:t>“</a:t>
            </a:r>
            <a:r>
              <a:rPr lang="en-US" sz="2800" i="1" dirty="0">
                <a:solidFill>
                  <a:prstClr val="black"/>
                </a:solidFill>
                <a:latin typeface="Trebuchet MS" panose="020B0603020202020204" pitchFamily="34" charset="0"/>
              </a:rPr>
              <a:t>Until incontrovertible etiological or pathophysiological mechanisms are identified to fully validate specific disorders or disorder spectra, the most important standard for the DSM-5 disorder criteria will be their clinical utility for the assessment of clinical course and treatment response of individuals grouped by a given set of diagnostic criteria.</a:t>
            </a:r>
            <a:r>
              <a:rPr lang="en-US" sz="2800" dirty="0">
                <a:solidFill>
                  <a:prstClr val="black"/>
                </a:solidFill>
                <a:latin typeface="Trebuchet MS" panose="020B0603020202020204" pitchFamily="34" charset="0"/>
              </a:rPr>
              <a:t>” (APA 2013, p20).</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ASSESSMENT OPTIONS?</a:t>
            </a:r>
          </a:p>
        </p:txBody>
      </p:sp>
    </p:spTree>
    <p:extLst>
      <p:ext uri="{BB962C8B-B14F-4D97-AF65-F5344CB8AC3E}">
        <p14:creationId xmlns:p14="http://schemas.microsoft.com/office/powerpoint/2010/main" val="1782565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2D4D5F5-AE76-4B46-9B68-3E6F98457691}"/>
              </a:ext>
            </a:extLst>
          </p:cNvPr>
          <p:cNvSpPr>
            <a:spLocks noGrp="1"/>
          </p:cNvSpPr>
          <p:nvPr>
            <p:ph type="ftr" sz="quarter" idx="11"/>
          </p:nvPr>
        </p:nvSpPr>
        <p:spPr/>
        <p:txBody>
          <a:bodyPr/>
          <a:lstStyle/>
          <a:p>
            <a:r>
              <a:rPr lang="en-US" dirty="0"/>
              <a:t>“</a:t>
            </a:r>
            <a:r>
              <a:rPr lang="en-US" i="1" dirty="0"/>
              <a:t>PDA Profile of ASD</a:t>
            </a:r>
            <a:r>
              <a:rPr lang="en-US" dirty="0"/>
              <a:t>” &amp; “</a:t>
            </a:r>
            <a:r>
              <a:rPr lang="en-US" i="1" dirty="0"/>
              <a:t>Profound Autism</a:t>
            </a:r>
            <a:r>
              <a:rPr lang="en-US" dirty="0"/>
              <a:t>”.</a:t>
            </a:r>
            <a:endParaRPr lang="en-GB" dirty="0"/>
          </a:p>
        </p:txBody>
      </p:sp>
      <p:sp>
        <p:nvSpPr>
          <p:cNvPr id="3" name="Slide Number Placeholder 2">
            <a:extLst>
              <a:ext uri="{FF2B5EF4-FFF2-40B4-BE49-F238E27FC236}">
                <a16:creationId xmlns:a16="http://schemas.microsoft.com/office/drawing/2014/main" id="{5CF79353-CE6F-4A37-B376-7FAB3E565423}"/>
              </a:ext>
            </a:extLst>
          </p:cNvPr>
          <p:cNvSpPr>
            <a:spLocks noGrp="1"/>
          </p:cNvSpPr>
          <p:nvPr>
            <p:ph type="sldNum" sz="quarter" idx="12"/>
          </p:nvPr>
        </p:nvSpPr>
        <p:spPr/>
        <p:txBody>
          <a:bodyPr/>
          <a:lstStyle/>
          <a:p>
            <a:fld id="{D3344BA4-4677-4BD1-9EE6-117499FF2004}" type="slidenum">
              <a:rPr lang="en-GB" smtClean="0"/>
              <a:pPr/>
              <a:t>8</a:t>
            </a:fld>
            <a:endParaRPr lang="en-GB" dirty="0"/>
          </a:p>
        </p:txBody>
      </p:sp>
      <p:sp>
        <p:nvSpPr>
          <p:cNvPr id="5" name="TextBox 4">
            <a:extLst>
              <a:ext uri="{FF2B5EF4-FFF2-40B4-BE49-F238E27FC236}">
                <a16:creationId xmlns:a16="http://schemas.microsoft.com/office/drawing/2014/main" id="{CB0BFCCE-EE40-448B-A941-6798CB82E33D}"/>
              </a:ext>
            </a:extLst>
          </p:cNvPr>
          <p:cNvSpPr txBox="1"/>
          <p:nvPr/>
        </p:nvSpPr>
        <p:spPr>
          <a:xfrm>
            <a:off x="623888" y="2245729"/>
            <a:ext cx="10944224" cy="1384995"/>
          </a:xfrm>
          <a:prstGeom prst="rect">
            <a:avLst/>
          </a:prstGeom>
          <a:noFill/>
        </p:spPr>
        <p:txBody>
          <a:bodyPr wrap="square">
            <a:spAutoFit/>
          </a:bodyPr>
          <a:lstStyle/>
          <a:p>
            <a:pPr lvl="0"/>
            <a:r>
              <a:rPr lang="en-GB" sz="2800" b="1" dirty="0">
                <a:latin typeface="Trebuchet MS" panose="020B0603020202020204" pitchFamily="34" charset="0"/>
              </a:rPr>
              <a:t>“</a:t>
            </a:r>
            <a:r>
              <a:rPr lang="en-GB" sz="2800" b="1" i="1" dirty="0">
                <a:latin typeface="Trebuchet MS" panose="020B0603020202020204" pitchFamily="34" charset="0"/>
              </a:rPr>
              <a:t>Subgroups</a:t>
            </a:r>
            <a:r>
              <a:rPr lang="en-GB" sz="2800" b="1" dirty="0">
                <a:latin typeface="Trebuchet MS" panose="020B0603020202020204" pitchFamily="34" charset="0"/>
              </a:rPr>
              <a:t>”.</a:t>
            </a:r>
          </a:p>
          <a:p>
            <a:pPr lvl="0"/>
            <a:endParaRPr lang="en-GB" sz="2800" dirty="0">
              <a:solidFill>
                <a:prstClr val="black"/>
              </a:solidFill>
              <a:latin typeface="Trebuchet MS" panose="020B0603020202020204" pitchFamily="34" charset="0"/>
            </a:endParaRPr>
          </a:p>
          <a:p>
            <a:pPr marL="514350" indent="-514350">
              <a:buAutoNum type="arabicParenR"/>
            </a:pPr>
            <a:r>
              <a:rPr lang="en-US" sz="2800" dirty="0">
                <a:solidFill>
                  <a:prstClr val="black"/>
                </a:solidFill>
                <a:latin typeface="Trebuchet MS" panose="020B0603020202020204" pitchFamily="34" charset="0"/>
              </a:rPr>
              <a:t>What are your views on autism subgroups?</a:t>
            </a:r>
          </a:p>
        </p:txBody>
      </p:sp>
      <p:sp>
        <p:nvSpPr>
          <p:cNvPr id="7" name="TextBox 6">
            <a:extLst>
              <a:ext uri="{FF2B5EF4-FFF2-40B4-BE49-F238E27FC236}">
                <a16:creationId xmlns:a16="http://schemas.microsoft.com/office/drawing/2014/main" id="{71632520-CC7D-4B36-BE54-099F59F320B2}"/>
              </a:ext>
            </a:extLst>
          </p:cNvPr>
          <p:cNvSpPr txBox="1"/>
          <p:nvPr/>
        </p:nvSpPr>
        <p:spPr>
          <a:xfrm>
            <a:off x="623888" y="241955"/>
            <a:ext cx="10944225" cy="523220"/>
          </a:xfrm>
          <a:prstGeom prst="rect">
            <a:avLst/>
          </a:prstGeom>
          <a:noFill/>
        </p:spPr>
        <p:txBody>
          <a:bodyPr wrap="square">
            <a:spAutoFit/>
          </a:bodyPr>
          <a:lstStyle/>
          <a:p>
            <a:pPr algn="ctr"/>
            <a:r>
              <a:rPr lang="en-GB" sz="2800" b="1" dirty="0">
                <a:solidFill>
                  <a:srgbClr val="C00000"/>
                </a:solidFill>
                <a:latin typeface="Trebuchet MS" panose="020B0603020202020204" pitchFamily="34" charset="0"/>
              </a:rPr>
              <a:t>SPLITTING HAIRS?</a:t>
            </a:r>
          </a:p>
        </p:txBody>
      </p:sp>
    </p:spTree>
    <p:extLst>
      <p:ext uri="{BB962C8B-B14F-4D97-AF65-F5344CB8AC3E}">
        <p14:creationId xmlns:p14="http://schemas.microsoft.com/office/powerpoint/2010/main" val="79021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120835-F99D-4BAD-B940-A745995CEC0A}"/>
              </a:ext>
            </a:extLst>
          </p:cNvPr>
          <p:cNvSpPr>
            <a:spLocks noGrp="1"/>
          </p:cNvSpPr>
          <p:nvPr>
            <p:ph type="ftr" sz="quarter" idx="11"/>
          </p:nvPr>
        </p:nvSpPr>
        <p:spPr/>
        <p:txBody>
          <a:bodyPr/>
          <a:lstStyle/>
          <a:p>
            <a:r>
              <a:rPr lang="en-US" sz="1100" dirty="0"/>
              <a:t>“</a:t>
            </a:r>
            <a:r>
              <a:rPr lang="en-US" sz="1100" i="1" dirty="0"/>
              <a:t>PDA Profile of ASD</a:t>
            </a:r>
            <a:r>
              <a:rPr lang="en-US" sz="1100" dirty="0"/>
              <a:t>” &amp; “</a:t>
            </a:r>
            <a:r>
              <a:rPr lang="en-US" sz="1100" i="1" dirty="0"/>
              <a:t>Profound Autism</a:t>
            </a:r>
            <a:r>
              <a:rPr lang="en-US" sz="1100" dirty="0"/>
              <a:t>”.</a:t>
            </a:r>
            <a:endParaRPr lang="en-GB" sz="1100" dirty="0"/>
          </a:p>
        </p:txBody>
      </p:sp>
      <p:sp>
        <p:nvSpPr>
          <p:cNvPr id="3" name="Slide Number Placeholder 2">
            <a:extLst>
              <a:ext uri="{FF2B5EF4-FFF2-40B4-BE49-F238E27FC236}">
                <a16:creationId xmlns:a16="http://schemas.microsoft.com/office/drawing/2014/main" id="{FA7F2B9D-67F5-42D5-B393-B92169F7052F}"/>
              </a:ext>
            </a:extLst>
          </p:cNvPr>
          <p:cNvSpPr>
            <a:spLocks noGrp="1"/>
          </p:cNvSpPr>
          <p:nvPr>
            <p:ph type="sldNum" sz="quarter" idx="12"/>
          </p:nvPr>
        </p:nvSpPr>
        <p:spPr/>
        <p:txBody>
          <a:bodyPr/>
          <a:lstStyle/>
          <a:p>
            <a:fld id="{8D88584D-8F1A-46B4-838D-EE417A13F475}" type="slidenum">
              <a:rPr lang="en-GB" sz="1100" smtClean="0"/>
              <a:pPr/>
              <a:t>9</a:t>
            </a:fld>
            <a:endParaRPr lang="en-GB" sz="1100" dirty="0"/>
          </a:p>
        </p:txBody>
      </p:sp>
      <p:sp>
        <p:nvSpPr>
          <p:cNvPr id="4" name="TextBox 3">
            <a:extLst>
              <a:ext uri="{FF2B5EF4-FFF2-40B4-BE49-F238E27FC236}">
                <a16:creationId xmlns:a16="http://schemas.microsoft.com/office/drawing/2014/main" id="{52D427DD-325B-434D-8183-DE5099664DE3}"/>
              </a:ext>
            </a:extLst>
          </p:cNvPr>
          <p:cNvSpPr txBox="1"/>
          <p:nvPr/>
        </p:nvSpPr>
        <p:spPr>
          <a:xfrm>
            <a:off x="623888" y="765175"/>
            <a:ext cx="10944225" cy="5693866"/>
          </a:xfrm>
          <a:prstGeom prst="rect">
            <a:avLst/>
          </a:prstGeom>
          <a:noFill/>
        </p:spPr>
        <p:txBody>
          <a:bodyPr wrap="square" rtlCol="0">
            <a:spAutoFit/>
          </a:bodyPr>
          <a:lstStyle/>
          <a:p>
            <a:r>
              <a:rPr lang="en-US" sz="2800" b="1" dirty="0">
                <a:latin typeface="Trebuchet MS" panose="020B0603020202020204" pitchFamily="34" charset="0"/>
              </a:rPr>
              <a:t>Rationale for “</a:t>
            </a:r>
            <a:r>
              <a:rPr lang="en-US" sz="2800" b="1" i="1" dirty="0">
                <a:latin typeface="Trebuchet MS" panose="020B0603020202020204" pitchFamily="34" charset="0"/>
              </a:rPr>
              <a:t>Profound Autism</a:t>
            </a:r>
            <a:r>
              <a:rPr lang="en-US" sz="2800" b="1" dirty="0">
                <a:latin typeface="Trebuchet MS" panose="020B0603020202020204" pitchFamily="34" charset="0"/>
              </a:rPr>
              <a:t>” vs “</a:t>
            </a:r>
            <a:r>
              <a:rPr lang="en-US" sz="2800" b="1" i="1" dirty="0">
                <a:latin typeface="Trebuchet MS" panose="020B0603020202020204" pitchFamily="34" charset="0"/>
              </a:rPr>
              <a:t>PDA Profile of ASD</a:t>
            </a:r>
            <a:r>
              <a:rPr lang="en-US" sz="2800" b="1" dirty="0">
                <a:latin typeface="Trebuchet MS" panose="020B0603020202020204" pitchFamily="34" charset="0"/>
              </a:rPr>
              <a:t>”.</a:t>
            </a:r>
          </a:p>
          <a:p>
            <a:endParaRPr lang="en-US" sz="2800" dirty="0">
              <a:latin typeface="Trebuchet MS" panose="020B0603020202020204" pitchFamily="34" charset="0"/>
            </a:endParaRPr>
          </a:p>
          <a:p>
            <a:pPr marL="342900" indent="-342900">
              <a:buAutoNum type="arabicParenR"/>
            </a:pPr>
            <a:r>
              <a:rPr lang="en-US" sz="2800" dirty="0">
                <a:latin typeface="Trebuchet MS" panose="020B0603020202020204" pitchFamily="34" charset="0"/>
              </a:rPr>
              <a:t>Has different support needs from other autistic persons.</a:t>
            </a:r>
          </a:p>
          <a:p>
            <a:pPr marL="342900" indent="-342900">
              <a:buAutoNum type="arabicParenR"/>
            </a:pPr>
            <a:r>
              <a:rPr lang="en-US" sz="2800" dirty="0">
                <a:latin typeface="Trebuchet MS" panose="020B0603020202020204" pitchFamily="34" charset="0"/>
              </a:rPr>
              <a:t>Clinical communities to prioritise needs of this vulnerable &amp; underserved group.</a:t>
            </a:r>
          </a:p>
          <a:p>
            <a:pPr marL="342900" indent="-342900">
              <a:buAutoNum type="arabicParenR"/>
            </a:pPr>
            <a:r>
              <a:rPr lang="en-US" sz="2800" dirty="0">
                <a:latin typeface="Trebuchet MS" panose="020B0603020202020204" pitchFamily="34" charset="0"/>
              </a:rPr>
              <a:t>Group is often excluded from research &amp; research prioritised by those with HFA. </a:t>
            </a:r>
          </a:p>
          <a:p>
            <a:pPr marL="342900" indent="-342900">
              <a:buAutoNum type="arabicParenR"/>
            </a:pPr>
            <a:r>
              <a:rPr lang="en-US" sz="2800" dirty="0">
                <a:latin typeface="Trebuchet MS" panose="020B0603020202020204" pitchFamily="34" charset="0"/>
              </a:rPr>
              <a:t>Prioritise research funding to this group (Lutz 2021).</a:t>
            </a:r>
          </a:p>
          <a:p>
            <a:pPr marL="342900" indent="-342900">
              <a:buAutoNum type="arabicParenR"/>
            </a:pPr>
            <a:r>
              <a:rPr lang="en-US" sz="2800" dirty="0">
                <a:latin typeface="Trebuchet MS" panose="020B0603020202020204" pitchFamily="34" charset="0"/>
              </a:rPr>
              <a:t>Split autism category into two (Singer 2022).</a:t>
            </a:r>
          </a:p>
          <a:p>
            <a:pPr marL="342900" indent="-342900">
              <a:buAutoNum type="arabicParenR"/>
            </a:pPr>
            <a:r>
              <a:rPr lang="en-US" sz="2800" dirty="0">
                <a:latin typeface="Trebuchet MS" panose="020B0603020202020204" pitchFamily="34" charset="0"/>
              </a:rPr>
              <a:t>Strategic planning.</a:t>
            </a:r>
          </a:p>
          <a:p>
            <a:pPr marL="342900" indent="-342900">
              <a:buAutoNum type="arabicParenR"/>
            </a:pPr>
            <a:r>
              <a:rPr lang="en-US" sz="2800" dirty="0">
                <a:latin typeface="Trebuchet MS" panose="020B0603020202020204" pitchFamily="34" charset="0"/>
              </a:rPr>
              <a:t>Comparison of research findings.</a:t>
            </a:r>
          </a:p>
          <a:p>
            <a:pPr marL="342900" indent="-342900">
              <a:buAutoNum type="arabicParenR"/>
            </a:pPr>
            <a:r>
              <a:rPr lang="en-US" sz="2800" dirty="0">
                <a:latin typeface="Trebuchet MS" panose="020B0603020202020204" pitchFamily="34" charset="0"/>
              </a:rPr>
              <a:t>Enabling access to certain resources.</a:t>
            </a:r>
          </a:p>
          <a:p>
            <a:pPr marL="342900" indent="-342900">
              <a:buAutoNum type="arabicParenR"/>
            </a:pPr>
            <a:r>
              <a:rPr lang="en-US" sz="2800" dirty="0">
                <a:latin typeface="Trebuchet MS" panose="020B0603020202020204" pitchFamily="34" charset="0"/>
              </a:rPr>
              <a:t>To better understand CYP (Christie 2019).</a:t>
            </a:r>
          </a:p>
        </p:txBody>
      </p:sp>
      <p:sp>
        <p:nvSpPr>
          <p:cNvPr id="5" name="TextBox 4">
            <a:extLst>
              <a:ext uri="{FF2B5EF4-FFF2-40B4-BE49-F238E27FC236}">
                <a16:creationId xmlns:a16="http://schemas.microsoft.com/office/drawing/2014/main" id="{08EF1569-C554-4739-8548-482282E27188}"/>
              </a:ext>
            </a:extLst>
          </p:cNvPr>
          <p:cNvSpPr txBox="1"/>
          <p:nvPr/>
        </p:nvSpPr>
        <p:spPr>
          <a:xfrm>
            <a:off x="623888" y="230909"/>
            <a:ext cx="10949276" cy="523220"/>
          </a:xfrm>
          <a:prstGeom prst="rect">
            <a:avLst/>
          </a:prstGeom>
          <a:noFill/>
        </p:spPr>
        <p:txBody>
          <a:bodyPr wrap="square" rtlCol="0">
            <a:spAutoFit/>
          </a:bodyPr>
          <a:lstStyle/>
          <a:p>
            <a:pPr algn="ctr"/>
            <a:r>
              <a:rPr lang="en-US" sz="2800" b="1" dirty="0">
                <a:solidFill>
                  <a:srgbClr val="C00000"/>
                </a:solidFill>
                <a:latin typeface="Trebuchet MS" panose="020B0603020202020204" pitchFamily="34" charset="0"/>
              </a:rPr>
              <a:t>WHO HAS A “</a:t>
            </a:r>
            <a:r>
              <a:rPr lang="en-US" sz="2800" b="1" i="1" dirty="0">
                <a:solidFill>
                  <a:srgbClr val="C00000"/>
                </a:solidFill>
                <a:latin typeface="Trebuchet MS" panose="020B0603020202020204" pitchFamily="34" charset="0"/>
              </a:rPr>
              <a:t>PATHOLOGICAL</a:t>
            </a:r>
            <a:r>
              <a:rPr lang="en-US" sz="2800" b="1" dirty="0">
                <a:solidFill>
                  <a:srgbClr val="C00000"/>
                </a:solidFill>
                <a:latin typeface="Trebuchet MS" panose="020B0603020202020204" pitchFamily="34" charset="0"/>
              </a:rPr>
              <a:t>” NEED TO CONTROL WHOM?</a:t>
            </a:r>
            <a:endParaRPr lang="en-GB" sz="2800" b="1" dirty="0">
              <a:solidFill>
                <a:srgbClr val="C00000"/>
              </a:solidFill>
              <a:latin typeface="Trebuchet MS" panose="020B0603020202020204" pitchFamily="34" charset="0"/>
            </a:endParaRPr>
          </a:p>
        </p:txBody>
      </p:sp>
    </p:spTree>
    <p:extLst>
      <p:ext uri="{BB962C8B-B14F-4D97-AF65-F5344CB8AC3E}">
        <p14:creationId xmlns:p14="http://schemas.microsoft.com/office/powerpoint/2010/main" val="2163488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5909</Words>
  <Application>Microsoft Office PowerPoint</Application>
  <PresentationFormat>Widescreen</PresentationFormat>
  <Paragraphs>489</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Calibri Light</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Woods, Richard Philip 8</dc:creator>
  <cp:lastModifiedBy>Woods, Richard Philip 8</cp:lastModifiedBy>
  <cp:revision>724</cp:revision>
  <cp:lastPrinted>2023-05-26T07:43:55Z</cp:lastPrinted>
  <dcterms:created xsi:type="dcterms:W3CDTF">2021-12-12T20:51:52Z</dcterms:created>
  <dcterms:modified xsi:type="dcterms:W3CDTF">2023-05-26T07:52:05Z</dcterms:modified>
</cp:coreProperties>
</file>