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600" r:id="rId3"/>
    <p:sldId id="601" r:id="rId4"/>
    <p:sldId id="602" r:id="rId5"/>
    <p:sldId id="603" r:id="rId6"/>
    <p:sldId id="604" r:id="rId7"/>
    <p:sldId id="605" r:id="rId8"/>
    <p:sldId id="606" r:id="rId9"/>
    <p:sldId id="609" r:id="rId10"/>
    <p:sldId id="607" r:id="rId11"/>
    <p:sldId id="608"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728664"/>
            <a:ext cx="10363200" cy="657225"/>
          </a:xfrm>
          <a:prstGeom prst="rect">
            <a:avLst/>
          </a:prstGeom>
        </p:spPr>
        <p:txBody>
          <a:bodyPr anchor="b"/>
          <a:lstStyle>
            <a:lvl1pPr algn="l">
              <a:defRPr sz="4000" b="1">
                <a:solidFill>
                  <a:schemeClr val="tx1"/>
                </a:solidFill>
              </a:defRPr>
            </a:lvl1pPr>
          </a:lstStyle>
          <a:p>
            <a:r>
              <a:rPr lang="en-US" dirty="0"/>
              <a:t>This is the headline</a:t>
            </a:r>
          </a:p>
        </p:txBody>
      </p:sp>
      <p:sp>
        <p:nvSpPr>
          <p:cNvPr id="8" name="Subtitle 2"/>
          <p:cNvSpPr>
            <a:spLocks noGrp="1"/>
          </p:cNvSpPr>
          <p:nvPr>
            <p:ph type="subTitle" idx="1" hasCustomPrompt="1"/>
          </p:nvPr>
        </p:nvSpPr>
        <p:spPr>
          <a:xfrm>
            <a:off x="914400" y="1814514"/>
            <a:ext cx="10363200" cy="3443287"/>
          </a:xfrm>
          <a:prstGeom prst="rect">
            <a:avLst/>
          </a:prstGeom>
        </p:spPr>
        <p:txBody>
          <a:bodyPr/>
          <a:lstStyle>
            <a:lvl1pPr marL="0" indent="0" algn="l">
              <a:spcBef>
                <a:spcPts val="0"/>
              </a:spcBef>
              <a:buFont typeface="Arial" charset="0"/>
              <a:buNone/>
              <a:defRPr sz="2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br>
              <a:rPr lang="en-US" dirty="0"/>
            </a:br>
            <a:r>
              <a:rPr lang="en-US" dirty="0"/>
              <a:t>This is our Business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 </a:t>
            </a:r>
            <a:br>
              <a:rPr lang="en-US" dirty="0"/>
            </a:br>
            <a:br>
              <a:rPr lang="en-US" dirty="0"/>
            </a:br>
            <a:r>
              <a:rPr lang="en-US" dirty="0"/>
              <a:t>Arial is used because it is common across all computers and is a clear, legible sans serif, similar to our corporate font, Gilroy.</a:t>
            </a:r>
          </a:p>
        </p:txBody>
      </p:sp>
    </p:spTree>
    <p:extLst>
      <p:ext uri="{BB962C8B-B14F-4D97-AF65-F5344CB8AC3E}">
        <p14:creationId xmlns:p14="http://schemas.microsoft.com/office/powerpoint/2010/main" val="29248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1620002"/>
            <a:ext cx="8979125" cy="503999"/>
          </a:xfrm>
        </p:spPr>
        <p:txBody>
          <a:bodyPr lIns="90000" anchor="t" anchorCtr="0">
            <a:noAutofit/>
          </a:bodyPr>
          <a:lstStyle>
            <a:lvl1pPr algn="l">
              <a:defRPr sz="3600"/>
            </a:lvl1pPr>
          </a:lstStyle>
          <a:p>
            <a:r>
              <a:rPr lang="en-US" dirty="0"/>
              <a:t>Slide Title – Arial Bold Size 36</a:t>
            </a:r>
          </a:p>
        </p:txBody>
      </p:sp>
      <p:sp>
        <p:nvSpPr>
          <p:cNvPr id="3" name="Subtitle 2"/>
          <p:cNvSpPr>
            <a:spLocks noGrp="1"/>
          </p:cNvSpPr>
          <p:nvPr>
            <p:ph type="subTitle" idx="1" hasCustomPrompt="1"/>
          </p:nvPr>
        </p:nvSpPr>
        <p:spPr>
          <a:xfrm>
            <a:off x="576000" y="2269068"/>
            <a:ext cx="8640000" cy="3670933"/>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dirty="0"/>
              <a:t>Slide text – Arial Size 24</a:t>
            </a:r>
          </a:p>
        </p:txBody>
      </p:sp>
    </p:spTree>
    <p:extLst>
      <p:ext uri="{BB962C8B-B14F-4D97-AF65-F5344CB8AC3E}">
        <p14:creationId xmlns:p14="http://schemas.microsoft.com/office/powerpoint/2010/main" val="242306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4511" y="5545040"/>
            <a:ext cx="2473613" cy="884719"/>
          </a:xfrm>
          <a:prstGeom prst="rect">
            <a:avLst/>
          </a:prstGeom>
        </p:spPr>
      </p:pic>
    </p:spTree>
    <p:extLst>
      <p:ext uri="{BB962C8B-B14F-4D97-AF65-F5344CB8AC3E}">
        <p14:creationId xmlns:p14="http://schemas.microsoft.com/office/powerpoint/2010/main" val="32547582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stryu2@lsbu.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a:spLocks noGrp="1"/>
          </p:cNvSpPr>
          <p:nvPr>
            <p:ph type="title"/>
          </p:nvPr>
        </p:nvSpPr>
        <p:spPr>
          <a:xfrm>
            <a:off x="1991544" y="1124744"/>
            <a:ext cx="7772400" cy="3888432"/>
          </a:xfrm>
          <a:prstGeom prst="rect">
            <a:avLst/>
          </a:prstGeom>
        </p:spPr>
        <p:txBody>
          <a:bodyPr lIns="0" tIns="0" rIns="0" bIns="0" anchor="b">
            <a:normAutofit fontScale="90000"/>
          </a:bodyPr>
          <a:lstStyle/>
          <a:p>
            <a:pPr algn="ctr" defTabSz="740662">
              <a:defRPr sz="1800">
                <a:solidFill>
                  <a:srgbClr val="000000"/>
                </a:solidFill>
              </a:defRPr>
            </a:pPr>
            <a:br>
              <a:rPr lang="en-US" sz="3500" dirty="0"/>
            </a:br>
            <a:br>
              <a:rPr lang="en-US" sz="3500" dirty="0"/>
            </a:br>
            <a:br>
              <a:rPr lang="en-US" sz="3500" dirty="0"/>
            </a:br>
            <a:br>
              <a:rPr lang="en-US" sz="3500" dirty="0"/>
            </a:br>
            <a:br>
              <a:rPr lang="en-US" sz="3500" dirty="0"/>
            </a:br>
            <a:br>
              <a:rPr lang="en-US" sz="3500" dirty="0"/>
            </a:br>
            <a:br>
              <a:rPr lang="en-US" sz="3500" dirty="0"/>
            </a:br>
            <a:r>
              <a:rPr lang="en-GB" sz="4900" dirty="0"/>
              <a:t>Curriculum Design from stakeholder’s perspective </a:t>
            </a:r>
            <a:br>
              <a:rPr lang="en-US" sz="4900" dirty="0"/>
            </a:br>
            <a:br>
              <a:rPr lang="en-US" sz="4900" dirty="0"/>
            </a:br>
            <a:r>
              <a:rPr lang="en-GB" sz="3100" dirty="0"/>
              <a:t>Usha Mistry</a:t>
            </a:r>
            <a:br>
              <a:rPr lang="en-GB" sz="3100" dirty="0"/>
            </a:br>
            <a:r>
              <a:rPr lang="en-GB" sz="3100" dirty="0"/>
              <a:t>The Business School</a:t>
            </a:r>
            <a:br>
              <a:rPr lang="en-GB" sz="3100" dirty="0"/>
            </a:br>
            <a:r>
              <a:rPr lang="en-GB" sz="3100" dirty="0"/>
              <a:t>London South Bank University</a:t>
            </a:r>
            <a:br>
              <a:rPr lang="en-GB" sz="3500" dirty="0"/>
            </a:br>
            <a:r>
              <a:rPr lang="en-GB" sz="3100" dirty="0"/>
              <a:t>Email: </a:t>
            </a:r>
            <a:r>
              <a:rPr lang="en-GB" sz="3100" dirty="0">
                <a:hlinkClick r:id="rId2"/>
              </a:rPr>
              <a:t>mistryu2@lsbu.ac.uk</a:t>
            </a:r>
            <a:br>
              <a:rPr lang="en-GB" sz="2200" dirty="0"/>
            </a:br>
            <a:endParaRPr sz="2900" dirty="0"/>
          </a:p>
        </p:txBody>
      </p:sp>
    </p:spTree>
    <p:extLst>
      <p:ext uri="{BB962C8B-B14F-4D97-AF65-F5344CB8AC3E}">
        <p14:creationId xmlns:p14="http://schemas.microsoft.com/office/powerpoint/2010/main" val="428340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0DA6-0F03-4B7D-911C-4515EA1141D2}"/>
              </a:ext>
            </a:extLst>
          </p:cNvPr>
          <p:cNvSpPr>
            <a:spLocks noGrp="1"/>
          </p:cNvSpPr>
          <p:nvPr>
            <p:ph type="ctrTitle"/>
          </p:nvPr>
        </p:nvSpPr>
        <p:spPr>
          <a:xfrm>
            <a:off x="914400" y="394835"/>
            <a:ext cx="10363200" cy="918707"/>
          </a:xfrm>
        </p:spPr>
        <p:txBody>
          <a:bodyPr/>
          <a:lstStyle/>
          <a:p>
            <a:r>
              <a:rPr lang="en-GB" sz="3200" dirty="0"/>
              <a:t>Rationale for the Taught Degree Awarding Powers (TDAP) undergraduate accounting degree</a:t>
            </a:r>
          </a:p>
        </p:txBody>
      </p:sp>
      <p:pic>
        <p:nvPicPr>
          <p:cNvPr id="4" name="Picture 3">
            <a:extLst>
              <a:ext uri="{FF2B5EF4-FFF2-40B4-BE49-F238E27FC236}">
                <a16:creationId xmlns:a16="http://schemas.microsoft.com/office/drawing/2014/main" id="{3401687B-065F-449C-8194-04B466E30169}"/>
              </a:ext>
            </a:extLst>
          </p:cNvPr>
          <p:cNvPicPr/>
          <p:nvPr/>
        </p:nvPicPr>
        <p:blipFill rotWithShape="1">
          <a:blip r:embed="rId2"/>
          <a:srcRect l="33460" t="24996" r="23221" b="8172"/>
          <a:stretch/>
        </p:blipFill>
        <p:spPr bwMode="auto">
          <a:xfrm>
            <a:off x="812800" y="1563624"/>
            <a:ext cx="10464800" cy="39442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24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F5DB-53FC-4EF4-8C9B-8E194FE18B5C}"/>
              </a:ext>
            </a:extLst>
          </p:cNvPr>
          <p:cNvSpPr>
            <a:spLocks noGrp="1"/>
          </p:cNvSpPr>
          <p:nvPr>
            <p:ph type="ctrTitle"/>
          </p:nvPr>
        </p:nvSpPr>
        <p:spPr>
          <a:xfrm>
            <a:off x="914400" y="408625"/>
            <a:ext cx="10707624" cy="615504"/>
          </a:xfrm>
        </p:spPr>
        <p:txBody>
          <a:bodyPr/>
          <a:lstStyle/>
          <a:p>
            <a:r>
              <a:rPr lang="en-US" sz="3200" dirty="0"/>
              <a:t>Inclusive Curriculum – Our Stakeholders Consultation</a:t>
            </a:r>
            <a:endParaRPr lang="en-GB" sz="3200" dirty="0"/>
          </a:p>
        </p:txBody>
      </p:sp>
      <p:pic>
        <p:nvPicPr>
          <p:cNvPr id="4" name="Picture 3">
            <a:extLst>
              <a:ext uri="{FF2B5EF4-FFF2-40B4-BE49-F238E27FC236}">
                <a16:creationId xmlns:a16="http://schemas.microsoft.com/office/drawing/2014/main" id="{CAFA2E86-2F83-4B98-9F92-848E8E3AACDC}"/>
              </a:ext>
            </a:extLst>
          </p:cNvPr>
          <p:cNvPicPr/>
          <p:nvPr/>
        </p:nvPicPr>
        <p:blipFill rotWithShape="1">
          <a:blip r:embed="rId2"/>
          <a:srcRect l="24179" t="31242" r="39965" b="17504"/>
          <a:stretch/>
        </p:blipFill>
        <p:spPr bwMode="auto">
          <a:xfrm>
            <a:off x="914400" y="1211011"/>
            <a:ext cx="10363200" cy="4105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348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88D0-0937-4C98-8A0A-9B8812618439}"/>
              </a:ext>
            </a:extLst>
          </p:cNvPr>
          <p:cNvSpPr>
            <a:spLocks noGrp="1"/>
          </p:cNvSpPr>
          <p:nvPr>
            <p:ph type="ctrTitle"/>
          </p:nvPr>
        </p:nvSpPr>
        <p:spPr/>
        <p:txBody>
          <a:bodyPr/>
          <a:lstStyle/>
          <a:p>
            <a:r>
              <a:rPr lang="en-US" dirty="0"/>
              <a:t>Findings</a:t>
            </a:r>
            <a:endParaRPr lang="en-GB" dirty="0"/>
          </a:p>
        </p:txBody>
      </p:sp>
      <p:pic>
        <p:nvPicPr>
          <p:cNvPr id="4" name="Picture 3" descr="C:\Users\usham\AppData\Local\Microsoft\Windows\INetCache\Content.MSO\4C3688C0.tmp">
            <a:extLst>
              <a:ext uri="{FF2B5EF4-FFF2-40B4-BE49-F238E27FC236}">
                <a16:creationId xmlns:a16="http://schemas.microsoft.com/office/drawing/2014/main" id="{1AAAE553-E66D-49B4-A68D-7150906D12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9348" y="1707356"/>
            <a:ext cx="10433304" cy="3443287"/>
          </a:xfrm>
          <a:prstGeom prst="rect">
            <a:avLst/>
          </a:prstGeom>
          <a:noFill/>
          <a:ln>
            <a:noFill/>
          </a:ln>
        </p:spPr>
      </p:pic>
    </p:spTree>
    <p:extLst>
      <p:ext uri="{BB962C8B-B14F-4D97-AF65-F5344CB8AC3E}">
        <p14:creationId xmlns:p14="http://schemas.microsoft.com/office/powerpoint/2010/main" val="298768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A070-C74B-4331-9C21-594D01907AAB}"/>
              </a:ext>
            </a:extLst>
          </p:cNvPr>
          <p:cNvSpPr>
            <a:spLocks noGrp="1"/>
          </p:cNvSpPr>
          <p:nvPr>
            <p:ph type="ctrTitle"/>
          </p:nvPr>
        </p:nvSpPr>
        <p:spPr>
          <a:xfrm>
            <a:off x="914400" y="536640"/>
            <a:ext cx="10363200" cy="657225"/>
          </a:xfrm>
        </p:spPr>
        <p:txBody>
          <a:bodyPr/>
          <a:lstStyle/>
          <a:p>
            <a:r>
              <a:rPr lang="en-US" sz="3600" dirty="0"/>
              <a:t>Internal Community Qualitative comments</a:t>
            </a:r>
            <a:endParaRPr lang="en-GB" sz="3600" dirty="0"/>
          </a:p>
        </p:txBody>
      </p:sp>
      <p:sp>
        <p:nvSpPr>
          <p:cNvPr id="3" name="Subtitle 2">
            <a:extLst>
              <a:ext uri="{FF2B5EF4-FFF2-40B4-BE49-F238E27FC236}">
                <a16:creationId xmlns:a16="http://schemas.microsoft.com/office/drawing/2014/main" id="{EC4B004A-5341-4D09-8DCE-DCA0794F6B21}"/>
              </a:ext>
            </a:extLst>
          </p:cNvPr>
          <p:cNvSpPr>
            <a:spLocks noGrp="1"/>
          </p:cNvSpPr>
          <p:nvPr>
            <p:ph type="subTitle" idx="1"/>
          </p:nvPr>
        </p:nvSpPr>
        <p:spPr>
          <a:xfrm>
            <a:off x="914400" y="1339026"/>
            <a:ext cx="10363200" cy="4668582"/>
          </a:xfrm>
        </p:spPr>
        <p:txBody>
          <a:bodyPr/>
          <a:lstStyle/>
          <a:p>
            <a:pPr>
              <a:buSzPct val="25000"/>
            </a:pPr>
            <a:r>
              <a:rPr lang="en-GB" b="1" i="1" dirty="0"/>
              <a:t>Senior Management:</a:t>
            </a:r>
            <a:r>
              <a:rPr lang="en-GB" dirty="0"/>
              <a:t> </a:t>
            </a:r>
            <a:r>
              <a:rPr lang="en-GB" i="1" dirty="0"/>
              <a:t>‘It is much improved already with embedded </a:t>
            </a:r>
            <a:r>
              <a:rPr lang="en-GB" b="1" i="1" dirty="0"/>
              <a:t>PDP, Ethics module, and additional</a:t>
            </a:r>
            <a:r>
              <a:rPr lang="en-GB" i="1" dirty="0"/>
              <a:t> Level 6 option modules.</a:t>
            </a:r>
            <a:r>
              <a:rPr lang="en-GB" dirty="0"/>
              <a:t>’</a:t>
            </a:r>
          </a:p>
          <a:p>
            <a:pPr>
              <a:buSzPct val="25000"/>
            </a:pPr>
            <a:r>
              <a:rPr lang="en-GB" b="1" i="1" dirty="0"/>
              <a:t>Senior Management:</a:t>
            </a:r>
            <a:r>
              <a:rPr lang="en-GB" dirty="0"/>
              <a:t> </a:t>
            </a:r>
            <a:r>
              <a:rPr lang="en-GB" i="1" dirty="0"/>
              <a:t>‘I do like the </a:t>
            </a:r>
            <a:r>
              <a:rPr lang="en-GB" b="1" i="1" dirty="0"/>
              <a:t>two new option modules (People &amp; relationship Management and Corporate Governance &amp; ethics) </a:t>
            </a:r>
            <a:r>
              <a:rPr lang="en-GB" i="1" dirty="0"/>
              <a:t>being made available.’ </a:t>
            </a:r>
          </a:p>
          <a:p>
            <a:pPr>
              <a:buSzPct val="25000"/>
            </a:pPr>
            <a:r>
              <a:rPr lang="en-GB" b="1" dirty="0"/>
              <a:t>Marketing:</a:t>
            </a:r>
            <a:r>
              <a:rPr lang="en-GB" dirty="0"/>
              <a:t> ‘</a:t>
            </a:r>
            <a:r>
              <a:rPr lang="en-GB" i="1" dirty="0"/>
              <a:t>Would be nice if </a:t>
            </a:r>
            <a:r>
              <a:rPr lang="en-GB" b="1" i="1" dirty="0"/>
              <a:t>PDP </a:t>
            </a:r>
            <a:r>
              <a:rPr lang="en-GB" i="1" dirty="0"/>
              <a:t>module could count for some additional </a:t>
            </a:r>
            <a:r>
              <a:rPr lang="en-GB" b="1" i="1" dirty="0"/>
              <a:t>credits</a:t>
            </a:r>
            <a:r>
              <a:rPr lang="en-GB" i="1" dirty="0"/>
              <a:t>, e.g. 5 per cent a year. </a:t>
            </a:r>
            <a:r>
              <a:rPr lang="en-GB" b="1" i="1" dirty="0"/>
              <a:t>Industry links are critical </a:t>
            </a:r>
            <a:r>
              <a:rPr lang="en-GB" i="1" dirty="0"/>
              <a:t>to the internship module being successful and attractive.’</a:t>
            </a:r>
            <a:endParaRPr lang="en-GB" dirty="0"/>
          </a:p>
          <a:p>
            <a:pPr>
              <a:buSzPct val="25000"/>
            </a:pPr>
            <a:r>
              <a:rPr lang="en-GB" b="1" i="1" dirty="0"/>
              <a:t>Learning technology specialist</a:t>
            </a:r>
            <a:r>
              <a:rPr lang="en-GB" dirty="0"/>
              <a:t>: </a:t>
            </a:r>
            <a:r>
              <a:rPr lang="en-GB" i="1" dirty="0"/>
              <a:t>‘I like the internship placement and Independent Learning Module!  Where I'd study </a:t>
            </a:r>
            <a:r>
              <a:rPr lang="en-GB" b="1" i="1" dirty="0"/>
              <a:t>topics that arose in the placement.</a:t>
            </a:r>
            <a:r>
              <a:rPr lang="en-GB" i="1" dirty="0"/>
              <a:t>  This could enhance my employability/work-based learning and might tip the balance in getting a job with the placement firm.’</a:t>
            </a:r>
            <a:endParaRPr lang="en-GB" dirty="0"/>
          </a:p>
          <a:p>
            <a:r>
              <a:rPr lang="en-GB" b="1" i="1" dirty="0"/>
              <a:t>Academic:</a:t>
            </a:r>
            <a:r>
              <a:rPr lang="en-GB" i="1" dirty="0"/>
              <a:t> ‘Cannot ignore </a:t>
            </a:r>
            <a:r>
              <a:rPr lang="en-GB" b="1" i="1" dirty="0"/>
              <a:t>Risk</a:t>
            </a:r>
            <a:r>
              <a:rPr lang="en-GB" i="1" dirty="0"/>
              <a:t>. Not clear if and how this is being effectively addressed.’ </a:t>
            </a:r>
            <a:endParaRPr lang="en-GB" dirty="0"/>
          </a:p>
          <a:p>
            <a:r>
              <a:rPr lang="en-GB" b="1" i="1" dirty="0"/>
              <a:t>Academic:</a:t>
            </a:r>
            <a:r>
              <a:rPr lang="en-GB" i="1" dirty="0"/>
              <a:t> ‘</a:t>
            </a:r>
            <a:r>
              <a:rPr lang="en-GB" b="1" i="1" dirty="0"/>
              <a:t>Sustainability</a:t>
            </a:r>
            <a:r>
              <a:rPr lang="en-GB" i="1" dirty="0"/>
              <a:t> is quite an important dimension.’</a:t>
            </a:r>
            <a:endParaRPr lang="en-GB" dirty="0"/>
          </a:p>
          <a:p>
            <a:endParaRPr lang="en-GB" dirty="0"/>
          </a:p>
        </p:txBody>
      </p:sp>
    </p:spTree>
    <p:extLst>
      <p:ext uri="{BB962C8B-B14F-4D97-AF65-F5344CB8AC3E}">
        <p14:creationId xmlns:p14="http://schemas.microsoft.com/office/powerpoint/2010/main" val="71462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D924-ADE5-4031-A8EB-B5E86F5C0459}"/>
              </a:ext>
            </a:extLst>
          </p:cNvPr>
          <p:cNvSpPr>
            <a:spLocks noGrp="1"/>
          </p:cNvSpPr>
          <p:nvPr>
            <p:ph type="ctrTitle"/>
          </p:nvPr>
        </p:nvSpPr>
        <p:spPr>
          <a:xfrm>
            <a:off x="914400" y="473509"/>
            <a:ext cx="10363200" cy="657225"/>
          </a:xfrm>
        </p:spPr>
        <p:txBody>
          <a:bodyPr/>
          <a:lstStyle/>
          <a:p>
            <a:r>
              <a:rPr lang="en-US" dirty="0"/>
              <a:t>Student’s Response</a:t>
            </a:r>
            <a:endParaRPr lang="en-GB" dirty="0"/>
          </a:p>
        </p:txBody>
      </p:sp>
      <p:sp>
        <p:nvSpPr>
          <p:cNvPr id="6" name="Text Placeholder 2">
            <a:extLst>
              <a:ext uri="{FF2B5EF4-FFF2-40B4-BE49-F238E27FC236}">
                <a16:creationId xmlns:a16="http://schemas.microsoft.com/office/drawing/2014/main" id="{EE960F51-AD6A-498E-B6EA-6D23DB47DC6E}"/>
              </a:ext>
            </a:extLst>
          </p:cNvPr>
          <p:cNvSpPr>
            <a:spLocks noGrp="1"/>
          </p:cNvSpPr>
          <p:nvPr>
            <p:ph type="subTitle" idx="1"/>
          </p:nvPr>
        </p:nvSpPr>
        <p:spPr>
          <a:xfrm>
            <a:off x="914400" y="1252729"/>
            <a:ext cx="10363200" cy="4946904"/>
          </a:xfrm>
        </p:spPr>
        <p:txBody>
          <a:bodyPr>
            <a:normAutofit/>
          </a:bodyPr>
          <a:lstStyle/>
          <a:p>
            <a:pPr marL="0" indent="0">
              <a:buNone/>
            </a:pPr>
            <a:r>
              <a:rPr lang="en-GB" sz="2000" b="1" dirty="0">
                <a:solidFill>
                  <a:schemeClr val="tx1"/>
                </a:solidFill>
              </a:rPr>
              <a:t>Are you a UK, EU or international student (i.e. not from the UK or EU)? </a:t>
            </a:r>
          </a:p>
          <a:p>
            <a:pPr>
              <a:buAutoNum type="arabicPeriod"/>
            </a:pPr>
            <a:endParaRPr lang="en-US" b="1" dirty="0"/>
          </a:p>
          <a:p>
            <a:pPr>
              <a:buAutoNum type="arabicPeriod"/>
            </a:pPr>
            <a:endParaRPr lang="en-US" b="1" dirty="0"/>
          </a:p>
          <a:p>
            <a:pPr>
              <a:buAutoNum type="arabicPeriod"/>
            </a:pPr>
            <a:endParaRPr lang="en-US" b="1" dirty="0"/>
          </a:p>
          <a:p>
            <a:pPr>
              <a:buAutoNum type="arabicPeriod"/>
            </a:pPr>
            <a:endParaRPr lang="en-US" b="1" dirty="0"/>
          </a:p>
          <a:p>
            <a:pPr marL="0" indent="0">
              <a:buNone/>
            </a:pPr>
            <a:endParaRPr lang="en-US" b="1" dirty="0"/>
          </a:p>
          <a:p>
            <a:pPr marL="0" indent="0">
              <a:buNone/>
            </a:pPr>
            <a:endParaRPr lang="en-GB" sz="2000" b="1" dirty="0">
              <a:solidFill>
                <a:schemeClr val="tx1"/>
              </a:solidFill>
            </a:endParaRPr>
          </a:p>
          <a:p>
            <a:pPr marL="0" indent="0">
              <a:buNone/>
            </a:pPr>
            <a:endParaRPr lang="en-GB" sz="2000" b="1" dirty="0">
              <a:solidFill>
                <a:schemeClr val="tx1"/>
              </a:solidFill>
            </a:endParaRPr>
          </a:p>
          <a:p>
            <a:pPr marL="0" indent="0">
              <a:buNone/>
            </a:pPr>
            <a:r>
              <a:rPr lang="en-GB" sz="2000" b="1" dirty="0">
                <a:solidFill>
                  <a:schemeClr val="tx1"/>
                </a:solidFill>
              </a:rPr>
              <a:t>Which type of degree did you initially start with us on?</a:t>
            </a:r>
            <a:endParaRPr lang="en-GB" sz="2000" dirty="0">
              <a:solidFill>
                <a:schemeClr val="tx1"/>
              </a:solidFill>
            </a:endParaRPr>
          </a:p>
          <a:p>
            <a:endParaRPr lang="en-GB" dirty="0"/>
          </a:p>
        </p:txBody>
      </p:sp>
      <p:pic>
        <p:nvPicPr>
          <p:cNvPr id="7" name="Picture 6">
            <a:extLst>
              <a:ext uri="{FF2B5EF4-FFF2-40B4-BE49-F238E27FC236}">
                <a16:creationId xmlns:a16="http://schemas.microsoft.com/office/drawing/2014/main" id="{153AA8BC-7F1C-451F-8921-06CBF7117AA1}"/>
              </a:ext>
            </a:extLst>
          </p:cNvPr>
          <p:cNvPicPr/>
          <p:nvPr/>
        </p:nvPicPr>
        <p:blipFill rotWithShape="1">
          <a:blip r:embed="rId2"/>
          <a:srcRect l="21043" t="32822" r="16178" b="8541"/>
          <a:stretch/>
        </p:blipFill>
        <p:spPr bwMode="auto">
          <a:xfrm>
            <a:off x="3767328" y="1627632"/>
            <a:ext cx="3895344" cy="1956816"/>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BC52A38-7609-473B-B675-F0E47436ECC3}"/>
              </a:ext>
            </a:extLst>
          </p:cNvPr>
          <p:cNvPicPr/>
          <p:nvPr/>
        </p:nvPicPr>
        <p:blipFill rotWithShape="1">
          <a:blip r:embed="rId3"/>
          <a:srcRect l="24377" t="25527" r="19911" b="21871"/>
          <a:stretch/>
        </p:blipFill>
        <p:spPr bwMode="auto">
          <a:xfrm>
            <a:off x="3849624" y="3986784"/>
            <a:ext cx="4387936" cy="17404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474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D95A-C1B7-4F86-B95B-00C47B19868A}"/>
              </a:ext>
            </a:extLst>
          </p:cNvPr>
          <p:cNvSpPr>
            <a:spLocks noGrp="1"/>
          </p:cNvSpPr>
          <p:nvPr>
            <p:ph type="ctrTitle"/>
          </p:nvPr>
        </p:nvSpPr>
        <p:spPr/>
        <p:txBody>
          <a:bodyPr/>
          <a:lstStyle/>
          <a:p>
            <a:r>
              <a:rPr lang="en-US" dirty="0"/>
              <a:t>Student’s Response</a:t>
            </a:r>
            <a:endParaRPr lang="en-GB" dirty="0"/>
          </a:p>
        </p:txBody>
      </p:sp>
      <p:sp>
        <p:nvSpPr>
          <p:cNvPr id="4" name="Text Placeholder 3">
            <a:extLst>
              <a:ext uri="{FF2B5EF4-FFF2-40B4-BE49-F238E27FC236}">
                <a16:creationId xmlns:a16="http://schemas.microsoft.com/office/drawing/2014/main" id="{B2F7B237-B03F-4588-BFA6-2412ED6EA7B1}"/>
              </a:ext>
            </a:extLst>
          </p:cNvPr>
          <p:cNvSpPr>
            <a:spLocks noGrp="1"/>
          </p:cNvSpPr>
          <p:nvPr>
            <p:ph type="subTitle" idx="1"/>
          </p:nvPr>
        </p:nvSpPr>
        <p:spPr>
          <a:xfrm>
            <a:off x="914400" y="1426466"/>
            <a:ext cx="10363200" cy="3443287"/>
          </a:xfrm>
        </p:spPr>
        <p:txBody>
          <a:bodyPr/>
          <a:lstStyle/>
          <a:p>
            <a:pPr marL="0" indent="0">
              <a:buNone/>
            </a:pPr>
            <a:r>
              <a:rPr lang="en-US" b="1" dirty="0">
                <a:solidFill>
                  <a:schemeClr val="tx1"/>
                </a:solidFill>
              </a:rPr>
              <a:t>How important are the following factors on the course?</a:t>
            </a:r>
          </a:p>
          <a:p>
            <a:endParaRPr lang="en-GB" dirty="0"/>
          </a:p>
        </p:txBody>
      </p:sp>
      <p:pic>
        <p:nvPicPr>
          <p:cNvPr id="5" name="Picture 4">
            <a:extLst>
              <a:ext uri="{FF2B5EF4-FFF2-40B4-BE49-F238E27FC236}">
                <a16:creationId xmlns:a16="http://schemas.microsoft.com/office/drawing/2014/main" id="{DC44D4F4-F9A6-4A57-BE1C-CBF93D0D2B3F}"/>
              </a:ext>
            </a:extLst>
          </p:cNvPr>
          <p:cNvPicPr/>
          <p:nvPr/>
        </p:nvPicPr>
        <p:blipFill rotWithShape="1">
          <a:blip r:embed="rId2"/>
          <a:srcRect l="14429" t="31449" r="35765" b="20752"/>
          <a:stretch/>
        </p:blipFill>
        <p:spPr bwMode="auto">
          <a:xfrm>
            <a:off x="1088136" y="1837944"/>
            <a:ext cx="6937960" cy="3827335"/>
          </a:xfrm>
          <a:prstGeom prst="rect">
            <a:avLst/>
          </a:prstGeom>
          <a:ln>
            <a:noFill/>
          </a:ln>
          <a:extLst>
            <a:ext uri="{53640926-AAD7-44D8-BBD7-CCE9431645EC}">
              <a14:shadowObscured xmlns:a14="http://schemas.microsoft.com/office/drawing/2010/main"/>
            </a:ext>
          </a:extLst>
        </p:spPr>
      </p:pic>
      <p:sp>
        <p:nvSpPr>
          <p:cNvPr id="6" name="Speech Bubble: Oval 5">
            <a:extLst>
              <a:ext uri="{FF2B5EF4-FFF2-40B4-BE49-F238E27FC236}">
                <a16:creationId xmlns:a16="http://schemas.microsoft.com/office/drawing/2014/main" id="{F1F54E89-77E4-4DDF-BD8F-F2C06846E2AF}"/>
              </a:ext>
            </a:extLst>
          </p:cNvPr>
          <p:cNvSpPr/>
          <p:nvPr/>
        </p:nvSpPr>
        <p:spPr>
          <a:xfrm>
            <a:off x="8324801" y="2296646"/>
            <a:ext cx="3251504" cy="2147338"/>
          </a:xfrm>
          <a:prstGeom prst="wedgeEllipseCallout">
            <a:avLst/>
          </a:prstGeom>
          <a:solidFill>
            <a:srgbClr val="E89CCD"/>
          </a:solidFill>
        </p:spPr>
        <p:style>
          <a:lnRef idx="1">
            <a:schemeClr val="accent4"/>
          </a:lnRef>
          <a:fillRef idx="2">
            <a:schemeClr val="accent4"/>
          </a:fillRef>
          <a:effectRef idx="1">
            <a:schemeClr val="accent4"/>
          </a:effectRef>
          <a:fontRef idx="minor">
            <a:schemeClr val="dk1"/>
          </a:fontRef>
        </p:style>
        <p:txBody>
          <a:bodyPr rtlCol="0" anchor="ctr"/>
          <a:lstStyle/>
          <a:p>
            <a:pPr algn="ctr">
              <a:buSzPct val="25000"/>
            </a:pPr>
            <a:r>
              <a:rPr lang="en-GB" sz="2000" i="1" dirty="0">
                <a:solidFill>
                  <a:schemeClr val="tx1"/>
                </a:solidFill>
                <a:latin typeface="Arial" panose="020B0604020202020204" pitchFamily="34" charset="0"/>
                <a:cs typeface="Arial" panose="020B0604020202020204" pitchFamily="34" charset="0"/>
              </a:rPr>
              <a:t>‘I think having PDP, academic and Employability skills to all years will be very helpful for the students.’</a:t>
            </a:r>
          </a:p>
        </p:txBody>
      </p:sp>
    </p:spTree>
    <p:extLst>
      <p:ext uri="{BB962C8B-B14F-4D97-AF65-F5344CB8AC3E}">
        <p14:creationId xmlns:p14="http://schemas.microsoft.com/office/powerpoint/2010/main" val="428582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1F33-14E4-4083-A1D5-D2320FBD4E70}"/>
              </a:ext>
            </a:extLst>
          </p:cNvPr>
          <p:cNvSpPr>
            <a:spLocks noGrp="1"/>
          </p:cNvSpPr>
          <p:nvPr>
            <p:ph type="ctrTitle"/>
          </p:nvPr>
        </p:nvSpPr>
        <p:spPr>
          <a:xfrm>
            <a:off x="914400" y="248458"/>
            <a:ext cx="10363200" cy="657225"/>
          </a:xfrm>
        </p:spPr>
        <p:txBody>
          <a:bodyPr/>
          <a:lstStyle/>
          <a:p>
            <a:r>
              <a:rPr lang="en-US" dirty="0"/>
              <a:t>Student’s Responses</a:t>
            </a:r>
            <a:endParaRPr lang="en-GB" dirty="0"/>
          </a:p>
        </p:txBody>
      </p:sp>
      <p:sp>
        <p:nvSpPr>
          <p:cNvPr id="3" name="Subtitle 2">
            <a:extLst>
              <a:ext uri="{FF2B5EF4-FFF2-40B4-BE49-F238E27FC236}">
                <a16:creationId xmlns:a16="http://schemas.microsoft.com/office/drawing/2014/main" id="{550564ED-00B1-4FE2-B066-782DC00B8AA4}"/>
              </a:ext>
            </a:extLst>
          </p:cNvPr>
          <p:cNvSpPr>
            <a:spLocks noGrp="1"/>
          </p:cNvSpPr>
          <p:nvPr>
            <p:ph type="subTitle" idx="1"/>
          </p:nvPr>
        </p:nvSpPr>
        <p:spPr>
          <a:xfrm>
            <a:off x="914400" y="1052729"/>
            <a:ext cx="10363200" cy="4069081"/>
          </a:xfrm>
        </p:spPr>
        <p:txBody>
          <a:bodyPr/>
          <a:lstStyle/>
          <a:p>
            <a:r>
              <a:rPr lang="en-GB" sz="2400" b="1" dirty="0"/>
              <a:t>Do you think the number of ACCA and CIMA exemptions offered on an Accounting course influences the decision-making process of new prospective students?</a:t>
            </a:r>
            <a:endParaRPr lang="en-GB" sz="2400" dirty="0"/>
          </a:p>
          <a:p>
            <a:endParaRPr lang="en-GB" dirty="0"/>
          </a:p>
        </p:txBody>
      </p:sp>
      <p:pic>
        <p:nvPicPr>
          <p:cNvPr id="4" name="Picture 3">
            <a:extLst>
              <a:ext uri="{FF2B5EF4-FFF2-40B4-BE49-F238E27FC236}">
                <a16:creationId xmlns:a16="http://schemas.microsoft.com/office/drawing/2014/main" id="{5017C2E1-B5DA-40DD-B124-24440F2CE294}"/>
              </a:ext>
            </a:extLst>
          </p:cNvPr>
          <p:cNvPicPr/>
          <p:nvPr/>
        </p:nvPicPr>
        <p:blipFill rotWithShape="1">
          <a:blip r:embed="rId2"/>
          <a:srcRect l="23849" t="37590" r="42824" b="9804"/>
          <a:stretch/>
        </p:blipFill>
        <p:spPr bwMode="auto">
          <a:xfrm>
            <a:off x="1331640" y="2350008"/>
            <a:ext cx="4986864" cy="3483864"/>
          </a:xfrm>
          <a:prstGeom prst="rect">
            <a:avLst/>
          </a:prstGeom>
          <a:ln>
            <a:noFill/>
          </a:ln>
          <a:extLst>
            <a:ext uri="{53640926-AAD7-44D8-BBD7-CCE9431645EC}">
              <a14:shadowObscured xmlns:a14="http://schemas.microsoft.com/office/drawing/2010/main"/>
            </a:ext>
          </a:extLst>
        </p:spPr>
      </p:pic>
      <p:sp>
        <p:nvSpPr>
          <p:cNvPr id="5" name="Speech Bubble: Oval 4">
            <a:extLst>
              <a:ext uri="{FF2B5EF4-FFF2-40B4-BE49-F238E27FC236}">
                <a16:creationId xmlns:a16="http://schemas.microsoft.com/office/drawing/2014/main" id="{C82F24DB-DFAB-4330-B441-99C50B6B92E6}"/>
              </a:ext>
            </a:extLst>
          </p:cNvPr>
          <p:cNvSpPr/>
          <p:nvPr/>
        </p:nvSpPr>
        <p:spPr>
          <a:xfrm>
            <a:off x="7461504" y="1911098"/>
            <a:ext cx="3511296" cy="1773934"/>
          </a:xfrm>
          <a:prstGeom prst="wedgeEllipseCallout">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i="1" dirty="0">
                <a:latin typeface="Arial" panose="020B0604020202020204" pitchFamily="34" charset="0"/>
                <a:cs typeface="Arial" panose="020B0604020202020204" pitchFamily="34" charset="0"/>
              </a:rPr>
              <a:t>‘CIMA/ACCA is internationally recognised.’ </a:t>
            </a:r>
            <a:endParaRPr lang="en-GB" sz="2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04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6307-21B3-4838-B645-C29ABB76BAA5}"/>
              </a:ext>
            </a:extLst>
          </p:cNvPr>
          <p:cNvSpPr>
            <a:spLocks noGrp="1"/>
          </p:cNvSpPr>
          <p:nvPr>
            <p:ph type="ctrTitle"/>
          </p:nvPr>
        </p:nvSpPr>
        <p:spPr>
          <a:xfrm>
            <a:off x="914400" y="473369"/>
            <a:ext cx="10363200" cy="657225"/>
          </a:xfrm>
        </p:spPr>
        <p:txBody>
          <a:bodyPr/>
          <a:lstStyle/>
          <a:p>
            <a:r>
              <a:rPr lang="en-US" dirty="0"/>
              <a:t>Student’s Response</a:t>
            </a:r>
            <a:endParaRPr lang="en-GB" dirty="0"/>
          </a:p>
        </p:txBody>
      </p:sp>
      <p:sp>
        <p:nvSpPr>
          <p:cNvPr id="3" name="Subtitle 2">
            <a:extLst>
              <a:ext uri="{FF2B5EF4-FFF2-40B4-BE49-F238E27FC236}">
                <a16:creationId xmlns:a16="http://schemas.microsoft.com/office/drawing/2014/main" id="{1BA3BA3E-5E6D-4ED9-A2C3-7A3033D9D6F7}"/>
              </a:ext>
            </a:extLst>
          </p:cNvPr>
          <p:cNvSpPr>
            <a:spLocks noGrp="1"/>
          </p:cNvSpPr>
          <p:nvPr>
            <p:ph type="subTitle" idx="1"/>
          </p:nvPr>
        </p:nvSpPr>
        <p:spPr>
          <a:xfrm>
            <a:off x="914400" y="1261872"/>
            <a:ext cx="10363200" cy="3995929"/>
          </a:xfrm>
        </p:spPr>
        <p:txBody>
          <a:bodyPr/>
          <a:lstStyle/>
          <a:p>
            <a:r>
              <a:rPr lang="en-GB" b="1" dirty="0"/>
              <a:t>Do you think having access to online ACCA and CIMA resources whilst studying will be attractive to new prospective students?</a:t>
            </a:r>
          </a:p>
          <a:p>
            <a:endParaRPr lang="en-GB" dirty="0"/>
          </a:p>
        </p:txBody>
      </p:sp>
      <p:pic>
        <p:nvPicPr>
          <p:cNvPr id="4" name="Picture 3">
            <a:extLst>
              <a:ext uri="{FF2B5EF4-FFF2-40B4-BE49-F238E27FC236}">
                <a16:creationId xmlns:a16="http://schemas.microsoft.com/office/drawing/2014/main" id="{812FFB3A-4DB0-4126-9764-00E3E4910A59}"/>
              </a:ext>
            </a:extLst>
          </p:cNvPr>
          <p:cNvPicPr/>
          <p:nvPr/>
        </p:nvPicPr>
        <p:blipFill rotWithShape="1">
          <a:blip r:embed="rId2"/>
          <a:srcRect l="26305" t="24826" r="29585" b="15275"/>
          <a:stretch/>
        </p:blipFill>
        <p:spPr bwMode="auto">
          <a:xfrm>
            <a:off x="1910376" y="1963340"/>
            <a:ext cx="6712416" cy="39959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25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0F5-1682-4B15-9F8F-94875CC17638}"/>
              </a:ext>
            </a:extLst>
          </p:cNvPr>
          <p:cNvSpPr>
            <a:spLocks noGrp="1"/>
          </p:cNvSpPr>
          <p:nvPr>
            <p:ph type="ctrTitle"/>
          </p:nvPr>
        </p:nvSpPr>
        <p:spPr>
          <a:xfrm>
            <a:off x="914400" y="317184"/>
            <a:ext cx="10363200" cy="657225"/>
          </a:xfrm>
        </p:spPr>
        <p:txBody>
          <a:bodyPr/>
          <a:lstStyle/>
          <a:p>
            <a:r>
              <a:rPr lang="en-US" dirty="0"/>
              <a:t>Student’s Response</a:t>
            </a:r>
            <a:endParaRPr lang="en-GB" dirty="0"/>
          </a:p>
        </p:txBody>
      </p:sp>
      <p:sp>
        <p:nvSpPr>
          <p:cNvPr id="3" name="Subtitle 2">
            <a:extLst>
              <a:ext uri="{FF2B5EF4-FFF2-40B4-BE49-F238E27FC236}">
                <a16:creationId xmlns:a16="http://schemas.microsoft.com/office/drawing/2014/main" id="{A734C2B1-893F-4281-A751-F6CEB576F6CF}"/>
              </a:ext>
            </a:extLst>
          </p:cNvPr>
          <p:cNvSpPr>
            <a:spLocks noGrp="1"/>
          </p:cNvSpPr>
          <p:nvPr>
            <p:ph type="subTitle" idx="1"/>
          </p:nvPr>
        </p:nvSpPr>
        <p:spPr>
          <a:xfrm>
            <a:off x="914400" y="974409"/>
            <a:ext cx="10363200" cy="5325807"/>
          </a:xfrm>
        </p:spPr>
        <p:txBody>
          <a:bodyPr/>
          <a:lstStyle/>
          <a:p>
            <a:r>
              <a:rPr lang="en-GB" sz="2400" b="1" dirty="0"/>
              <a:t>Do you think a Bloomsbury Institute accredited degree will be more attractive, less attractive or as attractive to prospective students (compared with the University of Northampton)?</a:t>
            </a:r>
          </a:p>
          <a:p>
            <a:br>
              <a:rPr lang="en-GB" b="1" dirty="0"/>
            </a:br>
            <a:br>
              <a:rPr lang="en-GB" dirty="0"/>
            </a:br>
            <a:endParaRPr lang="en-GB" dirty="0"/>
          </a:p>
          <a:p>
            <a:endParaRPr lang="en-GB" sz="2800" b="1" dirty="0"/>
          </a:p>
          <a:p>
            <a:endParaRPr lang="en-GB" sz="1000" b="1" dirty="0"/>
          </a:p>
          <a:p>
            <a:endParaRPr lang="en-GB" sz="600" b="1" dirty="0"/>
          </a:p>
          <a:p>
            <a:r>
              <a:rPr lang="en-GB" sz="2800" b="1" dirty="0"/>
              <a:t>Would you have chosen to study with us if you knew your degree would be accredited by Bloomsbury Institute and not the University of Northampton?</a:t>
            </a:r>
            <a:endParaRPr lang="en-GB" sz="2800" dirty="0"/>
          </a:p>
          <a:p>
            <a:endParaRPr lang="en-GB" dirty="0"/>
          </a:p>
        </p:txBody>
      </p:sp>
      <p:pic>
        <p:nvPicPr>
          <p:cNvPr id="4" name="Picture 3">
            <a:extLst>
              <a:ext uri="{FF2B5EF4-FFF2-40B4-BE49-F238E27FC236}">
                <a16:creationId xmlns:a16="http://schemas.microsoft.com/office/drawing/2014/main" id="{B57ED2EF-0E59-4DCA-A4A0-AF20F257314B}"/>
              </a:ext>
            </a:extLst>
          </p:cNvPr>
          <p:cNvPicPr/>
          <p:nvPr/>
        </p:nvPicPr>
        <p:blipFill rotWithShape="1">
          <a:blip r:embed="rId2"/>
          <a:srcRect l="24729" t="26369" r="36334" b="23692"/>
          <a:stretch/>
        </p:blipFill>
        <p:spPr bwMode="auto">
          <a:xfrm>
            <a:off x="2545769" y="2024368"/>
            <a:ext cx="4586551" cy="140463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CFF9DDD-9009-4496-A811-184DBA6EC51E}"/>
              </a:ext>
            </a:extLst>
          </p:cNvPr>
          <p:cNvPicPr/>
          <p:nvPr/>
        </p:nvPicPr>
        <p:blipFill rotWithShape="1">
          <a:blip r:embed="rId3"/>
          <a:srcRect l="17189" t="26650" r="36418" b="17377"/>
          <a:stretch/>
        </p:blipFill>
        <p:spPr bwMode="auto">
          <a:xfrm>
            <a:off x="2483768" y="4581143"/>
            <a:ext cx="4648552" cy="1511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75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3680-614C-4567-8A94-BF1E879E6CD8}"/>
              </a:ext>
            </a:extLst>
          </p:cNvPr>
          <p:cNvSpPr>
            <a:spLocks noGrp="1"/>
          </p:cNvSpPr>
          <p:nvPr>
            <p:ph type="ctrTitle"/>
          </p:nvPr>
        </p:nvSpPr>
        <p:spPr/>
        <p:txBody>
          <a:bodyPr/>
          <a:lstStyle/>
          <a:p>
            <a:r>
              <a:rPr lang="en-US" dirty="0"/>
              <a:t>Students’ Response</a:t>
            </a:r>
            <a:endParaRPr lang="en-GB" dirty="0"/>
          </a:p>
        </p:txBody>
      </p:sp>
      <p:sp>
        <p:nvSpPr>
          <p:cNvPr id="4" name="Speech Bubble: Oval 3">
            <a:extLst>
              <a:ext uri="{FF2B5EF4-FFF2-40B4-BE49-F238E27FC236}">
                <a16:creationId xmlns:a16="http://schemas.microsoft.com/office/drawing/2014/main" id="{46E2E7A9-BF56-4C87-BF5F-F501C089F969}"/>
              </a:ext>
            </a:extLst>
          </p:cNvPr>
          <p:cNvSpPr/>
          <p:nvPr/>
        </p:nvSpPr>
        <p:spPr>
          <a:xfrm>
            <a:off x="834843" y="1556545"/>
            <a:ext cx="8592621" cy="1297436"/>
          </a:xfrm>
          <a:prstGeom prst="wedgeEllipseCallou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lang="en-GB" sz="1600" dirty="0">
              <a:latin typeface="Arial" panose="020B0604020202020204" pitchFamily="34" charset="0"/>
              <a:cs typeface="Arial" panose="020B0604020202020204" pitchFamily="34" charset="0"/>
            </a:endParaRPr>
          </a:p>
          <a:p>
            <a:r>
              <a:rPr lang="en-GB" sz="2000" i="1" dirty="0">
                <a:latin typeface="Arial" panose="020B0604020202020204" pitchFamily="34" charset="0"/>
                <a:cs typeface="Arial" panose="020B0604020202020204" pitchFamily="34" charset="0"/>
              </a:rPr>
              <a:t>‘People would rather apply to a university with more exemptions. This is a chance to become full qualified  accountant quickly.’</a:t>
            </a:r>
          </a:p>
          <a:p>
            <a:endParaRPr lang="en-GB" dirty="0">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id="{8467C006-DFAD-47E4-9CCD-7D95A8564258}"/>
              </a:ext>
            </a:extLst>
          </p:cNvPr>
          <p:cNvSpPr/>
          <p:nvPr/>
        </p:nvSpPr>
        <p:spPr>
          <a:xfrm>
            <a:off x="1020393" y="3165181"/>
            <a:ext cx="8041311" cy="869617"/>
          </a:xfrm>
          <a:prstGeom prst="wedgeEllipseCallout">
            <a:avLst/>
          </a:prstGeom>
          <a:solidFill>
            <a:srgbClr val="E89CCD"/>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‘University sounds more attractive than Institute.’</a:t>
            </a:r>
            <a:endParaRPr lang="en-GB" sz="2000" dirty="0">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5B59C9F0-00B8-45C9-9203-EA2D2EB179BB}"/>
              </a:ext>
            </a:extLst>
          </p:cNvPr>
          <p:cNvSpPr/>
          <p:nvPr/>
        </p:nvSpPr>
        <p:spPr>
          <a:xfrm>
            <a:off x="3273552" y="4174674"/>
            <a:ext cx="6345935" cy="1297436"/>
          </a:xfrm>
          <a:prstGeom prst="wedgeEllipseCallou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just">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‘It wasn't really about the name for me when I came. I liked the fact it was a small </a:t>
            </a:r>
            <a:r>
              <a:rPr lang="en-GB" sz="2000" dirty="0" err="1">
                <a:latin typeface="Arial" panose="020B0604020202020204" pitchFamily="34" charset="0"/>
                <a:ea typeface="Calibri" panose="020F0502020204030204" pitchFamily="34" charset="0"/>
                <a:cs typeface="Times New Roman" panose="02020603050405020304" pitchFamily="18" charset="0"/>
              </a:rPr>
              <a:t>uni</a:t>
            </a:r>
            <a:r>
              <a:rPr lang="en-GB" sz="2000" dirty="0">
                <a:latin typeface="Arial" panose="020B0604020202020204" pitchFamily="34" charset="0"/>
                <a:ea typeface="Calibri" panose="020F0502020204030204" pitchFamily="34" charset="0"/>
                <a:cs typeface="Times New Roman" panose="02020603050405020304" pitchFamily="18" charset="0"/>
              </a:rPr>
              <a:t> and needed more attention.’</a:t>
            </a:r>
          </a:p>
        </p:txBody>
      </p:sp>
    </p:spTree>
    <p:extLst>
      <p:ext uri="{BB962C8B-B14F-4D97-AF65-F5344CB8AC3E}">
        <p14:creationId xmlns:p14="http://schemas.microsoft.com/office/powerpoint/2010/main" val="33592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9533-CD37-41CD-BB75-BC91DB8EF20A}"/>
              </a:ext>
            </a:extLst>
          </p:cNvPr>
          <p:cNvSpPr>
            <a:spLocks noGrp="1"/>
          </p:cNvSpPr>
          <p:nvPr>
            <p:ph type="ctrTitle"/>
          </p:nvPr>
        </p:nvSpPr>
        <p:spPr/>
        <p:txBody>
          <a:bodyPr/>
          <a:lstStyle/>
          <a:p>
            <a:r>
              <a:rPr lang="en-US" dirty="0"/>
              <a:t>Content</a:t>
            </a:r>
            <a:endParaRPr lang="en-GB" dirty="0"/>
          </a:p>
        </p:txBody>
      </p:sp>
      <p:sp>
        <p:nvSpPr>
          <p:cNvPr id="3" name="Subtitle 2">
            <a:extLst>
              <a:ext uri="{FF2B5EF4-FFF2-40B4-BE49-F238E27FC236}">
                <a16:creationId xmlns:a16="http://schemas.microsoft.com/office/drawing/2014/main" id="{20AF016A-4C31-4856-9E10-5DD3838A2CAE}"/>
              </a:ext>
            </a:extLst>
          </p:cNvPr>
          <p:cNvSpPr>
            <a:spLocks noGrp="1"/>
          </p:cNvSpPr>
          <p:nvPr>
            <p:ph type="subTitle" idx="1"/>
          </p:nvPr>
        </p:nvSpPr>
        <p:spPr>
          <a:xfrm>
            <a:off x="914400" y="1463040"/>
            <a:ext cx="10363200" cy="3630169"/>
          </a:xfrm>
        </p:spPr>
        <p:txBody>
          <a:bodyPr/>
          <a:lstStyle/>
          <a:p>
            <a:pPr marL="342900" indent="-342900">
              <a:buFont typeface="Wingdings" panose="05000000000000000000" pitchFamily="2" charset="2"/>
              <a:buChar char="§"/>
            </a:pPr>
            <a:r>
              <a:rPr lang="en-GB" sz="2400" dirty="0"/>
              <a:t>Inclusive Curriculum -  Purpose of study + Definition</a:t>
            </a:r>
          </a:p>
          <a:p>
            <a:pPr marL="342900" indent="-342900">
              <a:buFont typeface="Wingdings" panose="05000000000000000000" pitchFamily="2" charset="2"/>
              <a:buChar char="§"/>
            </a:pPr>
            <a:r>
              <a:rPr lang="en-GB" sz="2400" dirty="0"/>
              <a:t>Inclusive Curriculum - Importance + Benefits</a:t>
            </a:r>
            <a:endParaRPr lang="en-GB" altLang="en-US" sz="2400" dirty="0"/>
          </a:p>
          <a:p>
            <a:pPr marL="342900" indent="-342900">
              <a:buFont typeface="Wingdings" panose="05000000000000000000" pitchFamily="2" charset="2"/>
              <a:buChar char="§"/>
            </a:pPr>
            <a:r>
              <a:rPr lang="en-US" sz="2400" dirty="0"/>
              <a:t>Constructive Alignment Model (Biggs 2013) – Theory vs Practice</a:t>
            </a:r>
          </a:p>
          <a:p>
            <a:pPr marL="342900" indent="-342900">
              <a:buFont typeface="Wingdings" panose="05000000000000000000" pitchFamily="2" charset="2"/>
              <a:buChar char="§"/>
            </a:pPr>
            <a:r>
              <a:rPr lang="en-US" sz="2400" dirty="0"/>
              <a:t>Literature Review</a:t>
            </a:r>
            <a:endParaRPr lang="en-GB" sz="2400" dirty="0"/>
          </a:p>
          <a:p>
            <a:pPr marL="342900" indent="-342900">
              <a:buFont typeface="Wingdings" panose="05000000000000000000" pitchFamily="2" charset="2"/>
              <a:buChar char="§"/>
            </a:pPr>
            <a:r>
              <a:rPr lang="en-GB" sz="2400" dirty="0"/>
              <a:t>Rationale for TDAP </a:t>
            </a:r>
          </a:p>
          <a:p>
            <a:pPr marL="342900" indent="-342900">
              <a:buFont typeface="Wingdings" panose="05000000000000000000" pitchFamily="2" charset="2"/>
              <a:buChar char="§"/>
            </a:pPr>
            <a:r>
              <a:rPr lang="en-US" sz="2400" dirty="0"/>
              <a:t>Inclusive Curriculum – Stakeholders Consultation</a:t>
            </a:r>
          </a:p>
          <a:p>
            <a:pPr marL="342900" indent="-342900">
              <a:buFont typeface="Wingdings" panose="05000000000000000000" pitchFamily="2" charset="2"/>
              <a:buChar char="§"/>
            </a:pPr>
            <a:r>
              <a:rPr lang="en-GB" altLang="en-US" sz="2400" dirty="0"/>
              <a:t>Research Method</a:t>
            </a:r>
          </a:p>
          <a:p>
            <a:pPr marL="342900" indent="-342900">
              <a:buFont typeface="Wingdings" panose="05000000000000000000" pitchFamily="2" charset="2"/>
              <a:buChar char="§"/>
            </a:pPr>
            <a:r>
              <a:rPr lang="en-GB" altLang="en-US" sz="2400" dirty="0"/>
              <a:t>Findings</a:t>
            </a:r>
          </a:p>
          <a:p>
            <a:pPr marL="342900" indent="-342900">
              <a:buFont typeface="Wingdings" panose="05000000000000000000" pitchFamily="2" charset="2"/>
              <a:buChar char="§"/>
            </a:pPr>
            <a:r>
              <a:rPr lang="en-US" altLang="en-US" sz="2400" dirty="0"/>
              <a:t>Success through education -  Our stakeholders</a:t>
            </a:r>
          </a:p>
          <a:p>
            <a:pPr marL="342900" indent="-342900">
              <a:buFont typeface="Wingdings" panose="05000000000000000000" pitchFamily="2" charset="2"/>
              <a:buChar char="§"/>
            </a:pPr>
            <a:r>
              <a:rPr lang="en-US" altLang="en-US" sz="2400" dirty="0"/>
              <a:t>Conclusion and Takeaways</a:t>
            </a:r>
            <a:endParaRPr lang="en-GB" altLang="en-US" sz="2400" dirty="0"/>
          </a:p>
          <a:p>
            <a:pPr marL="342900" indent="-342900">
              <a:buFont typeface="Wingdings" panose="05000000000000000000" pitchFamily="2" charset="2"/>
              <a:buChar char="§"/>
            </a:pPr>
            <a:r>
              <a:rPr lang="en-US" altLang="en-US" sz="2400" dirty="0"/>
              <a:t>A</a:t>
            </a:r>
            <a:r>
              <a:rPr lang="en-GB" altLang="en-US" sz="2400" dirty="0" err="1"/>
              <a:t>ny</a:t>
            </a:r>
            <a:r>
              <a:rPr lang="en-GB" altLang="en-US" sz="2400" dirty="0"/>
              <a:t> Questions?</a:t>
            </a:r>
          </a:p>
          <a:p>
            <a:pPr marL="342900" indent="-342900">
              <a:buFont typeface="Wingdings" panose="05000000000000000000" pitchFamily="2" charset="2"/>
              <a:buChar char="§"/>
            </a:pPr>
            <a:r>
              <a:rPr lang="en-US" altLang="en-US" sz="2400" dirty="0"/>
              <a:t>References</a:t>
            </a:r>
            <a:endParaRPr lang="en-GB" altLang="en-US" sz="2400" dirty="0"/>
          </a:p>
          <a:p>
            <a:endParaRPr lang="en-GB" dirty="0"/>
          </a:p>
        </p:txBody>
      </p:sp>
    </p:spTree>
    <p:extLst>
      <p:ext uri="{BB962C8B-B14F-4D97-AF65-F5344CB8AC3E}">
        <p14:creationId xmlns:p14="http://schemas.microsoft.com/office/powerpoint/2010/main" val="172993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EE42-49C9-479A-B8CD-A6C109E19B26}"/>
              </a:ext>
            </a:extLst>
          </p:cNvPr>
          <p:cNvSpPr>
            <a:spLocks noGrp="1"/>
          </p:cNvSpPr>
          <p:nvPr>
            <p:ph type="ctrTitle"/>
          </p:nvPr>
        </p:nvSpPr>
        <p:spPr/>
        <p:txBody>
          <a:bodyPr/>
          <a:lstStyle/>
          <a:p>
            <a:r>
              <a:rPr lang="en-US" dirty="0"/>
              <a:t>Student’s Response</a:t>
            </a:r>
            <a:endParaRPr lang="en-GB" dirty="0"/>
          </a:p>
        </p:txBody>
      </p:sp>
      <p:sp>
        <p:nvSpPr>
          <p:cNvPr id="3" name="Subtitle 2">
            <a:extLst>
              <a:ext uri="{FF2B5EF4-FFF2-40B4-BE49-F238E27FC236}">
                <a16:creationId xmlns:a16="http://schemas.microsoft.com/office/drawing/2014/main" id="{CFFE3B92-18BD-48B1-9B48-7E4DFC7EE0BC}"/>
              </a:ext>
            </a:extLst>
          </p:cNvPr>
          <p:cNvSpPr>
            <a:spLocks noGrp="1"/>
          </p:cNvSpPr>
          <p:nvPr>
            <p:ph type="subTitle" idx="1"/>
          </p:nvPr>
        </p:nvSpPr>
        <p:spPr>
          <a:xfrm>
            <a:off x="914400" y="1385890"/>
            <a:ext cx="10363200" cy="3871912"/>
          </a:xfrm>
        </p:spPr>
        <p:txBody>
          <a:bodyPr/>
          <a:lstStyle/>
          <a:p>
            <a:r>
              <a:rPr lang="en-GB" sz="2400" b="1" dirty="0"/>
              <a:t>How important are league tables to new prospective students in deciding where to study?</a:t>
            </a:r>
            <a:endParaRPr lang="en-GB" sz="2400" dirty="0"/>
          </a:p>
          <a:p>
            <a:endParaRPr lang="en-GB" dirty="0"/>
          </a:p>
        </p:txBody>
      </p:sp>
      <p:pic>
        <p:nvPicPr>
          <p:cNvPr id="4" name="Picture 3">
            <a:extLst>
              <a:ext uri="{FF2B5EF4-FFF2-40B4-BE49-F238E27FC236}">
                <a16:creationId xmlns:a16="http://schemas.microsoft.com/office/drawing/2014/main" id="{422C0968-1506-438D-9EF4-7D86FA89EE08}"/>
              </a:ext>
            </a:extLst>
          </p:cNvPr>
          <p:cNvPicPr/>
          <p:nvPr/>
        </p:nvPicPr>
        <p:blipFill rotWithShape="1">
          <a:blip r:embed="rId2"/>
          <a:srcRect l="13763" t="24125" r="25641" b="14019"/>
          <a:stretch/>
        </p:blipFill>
        <p:spPr bwMode="auto">
          <a:xfrm>
            <a:off x="1069848" y="2194584"/>
            <a:ext cx="9235440" cy="3063218"/>
          </a:xfrm>
          <a:prstGeom prst="rect">
            <a:avLst/>
          </a:prstGeom>
          <a:ln>
            <a:noFill/>
          </a:ln>
          <a:extLst>
            <a:ext uri="{53640926-AAD7-44D8-BBD7-CCE9431645EC}">
              <a14:shadowObscured xmlns:a14="http://schemas.microsoft.com/office/drawing/2010/main"/>
            </a:ext>
          </a:extLst>
        </p:spPr>
      </p:pic>
      <p:sp>
        <p:nvSpPr>
          <p:cNvPr id="5" name="Speech Bubble: Oval 4">
            <a:extLst>
              <a:ext uri="{FF2B5EF4-FFF2-40B4-BE49-F238E27FC236}">
                <a16:creationId xmlns:a16="http://schemas.microsoft.com/office/drawing/2014/main" id="{259A19DB-2DB9-4073-A163-AA5B26F5D2E0}"/>
              </a:ext>
            </a:extLst>
          </p:cNvPr>
          <p:cNvSpPr/>
          <p:nvPr/>
        </p:nvSpPr>
        <p:spPr>
          <a:xfrm>
            <a:off x="1069848" y="5257803"/>
            <a:ext cx="7909560" cy="1225294"/>
          </a:xfrm>
          <a:prstGeom prst="wedgeEllipseCallout">
            <a:avLst/>
          </a:prstGeom>
          <a:solidFill>
            <a:srgbClr val="E89CCD"/>
          </a:solidFill>
        </p:spPr>
        <p:style>
          <a:lnRef idx="1">
            <a:schemeClr val="accent4"/>
          </a:lnRef>
          <a:fillRef idx="2">
            <a:schemeClr val="accent4"/>
          </a:fillRef>
          <a:effectRef idx="1">
            <a:schemeClr val="accent4"/>
          </a:effectRef>
          <a:fontRef idx="minor">
            <a:schemeClr val="dk1"/>
          </a:fontRef>
        </p:style>
        <p:txBody>
          <a:bodyPr rtlCol="0" anchor="ctr"/>
          <a:lstStyle/>
          <a:p>
            <a:pPr algn="ctr">
              <a:buSzPct val="25000"/>
            </a:pPr>
            <a:r>
              <a:rPr lang="en-GB" dirty="0"/>
              <a:t>‘Jobs. Internships. Further education. Everyone looks at league tables, whether they say they do or don't. Oxbridge and Russell group wouldn't be a thing.’</a:t>
            </a:r>
            <a:endParaRPr lang="en-GB"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34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28A3-DB1F-4EC8-9A18-85FB5CDE22DA}"/>
              </a:ext>
            </a:extLst>
          </p:cNvPr>
          <p:cNvSpPr>
            <a:spLocks noGrp="1"/>
          </p:cNvSpPr>
          <p:nvPr>
            <p:ph type="ctrTitle"/>
          </p:nvPr>
        </p:nvSpPr>
        <p:spPr>
          <a:xfrm>
            <a:off x="914400" y="538351"/>
            <a:ext cx="10363200" cy="657225"/>
          </a:xfrm>
        </p:spPr>
        <p:txBody>
          <a:bodyPr/>
          <a:lstStyle/>
          <a:p>
            <a:r>
              <a:rPr lang="en-US" dirty="0"/>
              <a:t>Other Stakeholders Response</a:t>
            </a:r>
            <a:endParaRPr lang="en-GB" dirty="0"/>
          </a:p>
        </p:txBody>
      </p:sp>
      <p:sp>
        <p:nvSpPr>
          <p:cNvPr id="3" name="Subtitle 2">
            <a:extLst>
              <a:ext uri="{FF2B5EF4-FFF2-40B4-BE49-F238E27FC236}">
                <a16:creationId xmlns:a16="http://schemas.microsoft.com/office/drawing/2014/main" id="{D4828CE1-F735-469F-AA8C-B98EDC2F684D}"/>
              </a:ext>
            </a:extLst>
          </p:cNvPr>
          <p:cNvSpPr>
            <a:spLocks noGrp="1"/>
          </p:cNvSpPr>
          <p:nvPr>
            <p:ph type="subTitle" idx="1"/>
          </p:nvPr>
        </p:nvSpPr>
        <p:spPr>
          <a:xfrm>
            <a:off x="914400" y="1385890"/>
            <a:ext cx="10363200" cy="3871912"/>
          </a:xfrm>
        </p:spPr>
        <p:txBody>
          <a:bodyPr/>
          <a:lstStyle/>
          <a:p>
            <a:r>
              <a:rPr lang="en-US" dirty="0"/>
              <a:t>NHS, ACCA, CIMA, Internal and External academic representation (Cambridge Judge Business School) input information provided after validation:</a:t>
            </a:r>
          </a:p>
          <a:p>
            <a:endParaRPr lang="en-GB" dirty="0"/>
          </a:p>
        </p:txBody>
      </p:sp>
      <p:graphicFrame>
        <p:nvGraphicFramePr>
          <p:cNvPr id="4" name="Table 3">
            <a:extLst>
              <a:ext uri="{FF2B5EF4-FFF2-40B4-BE49-F238E27FC236}">
                <a16:creationId xmlns:a16="http://schemas.microsoft.com/office/drawing/2014/main" id="{D34F00A0-565B-476A-AEDB-12CA24026292}"/>
              </a:ext>
            </a:extLst>
          </p:cNvPr>
          <p:cNvGraphicFramePr>
            <a:graphicFrameLocks noGrp="1"/>
          </p:cNvGraphicFramePr>
          <p:nvPr>
            <p:extLst>
              <p:ext uri="{D42A27DB-BD31-4B8C-83A1-F6EECF244321}">
                <p14:modId xmlns:p14="http://schemas.microsoft.com/office/powerpoint/2010/main" val="3389560035"/>
              </p:ext>
            </p:extLst>
          </p:nvPr>
        </p:nvGraphicFramePr>
        <p:xfrm>
          <a:off x="1062985" y="2073424"/>
          <a:ext cx="8010232" cy="822960"/>
        </p:xfrm>
        <a:graphic>
          <a:graphicData uri="http://schemas.openxmlformats.org/drawingml/2006/table">
            <a:tbl>
              <a:tblPr firstRow="1" firstCol="1" bandRow="1"/>
              <a:tblGrid>
                <a:gridCol w="8010232">
                  <a:extLst>
                    <a:ext uri="{9D8B030D-6E8A-4147-A177-3AD203B41FA5}">
                      <a16:colId xmlns:a16="http://schemas.microsoft.com/office/drawing/2014/main" val="3454602308"/>
                    </a:ext>
                  </a:extLst>
                </a:gridCol>
              </a:tblGrid>
              <a:tr h="0">
                <a:tc>
                  <a:txBody>
                    <a:bodyPr/>
                    <a:lstStyle/>
                    <a:p>
                      <a:pPr algn="just">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Details of conditions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08434013"/>
                  </a:ext>
                </a:extLst>
              </a:tr>
              <a:tr h="0">
                <a:tc>
                  <a:txBody>
                    <a:bodyPr/>
                    <a:lstStyle/>
                    <a:p>
                      <a:pPr algn="just">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produce the Accounting Internship Module Handbook.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865648"/>
                  </a:ext>
                </a:extLst>
              </a:tr>
              <a:tr h="0">
                <a:tc>
                  <a:txBody>
                    <a:bodyPr/>
                    <a:lstStyle/>
                    <a:p>
                      <a:pPr algn="just">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amend one module specification typo in assessment box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156520"/>
                  </a:ext>
                </a:extLst>
              </a:tr>
            </a:tbl>
          </a:graphicData>
        </a:graphic>
      </p:graphicFrame>
      <p:graphicFrame>
        <p:nvGraphicFramePr>
          <p:cNvPr id="5" name="Table 4">
            <a:extLst>
              <a:ext uri="{FF2B5EF4-FFF2-40B4-BE49-F238E27FC236}">
                <a16:creationId xmlns:a16="http://schemas.microsoft.com/office/drawing/2014/main" id="{0AC4FC74-A20E-47AC-98B9-DC49D68DAC5E}"/>
              </a:ext>
            </a:extLst>
          </p:cNvPr>
          <p:cNvGraphicFramePr>
            <a:graphicFrameLocks noGrp="1"/>
          </p:cNvGraphicFramePr>
          <p:nvPr>
            <p:extLst>
              <p:ext uri="{D42A27DB-BD31-4B8C-83A1-F6EECF244321}">
                <p14:modId xmlns:p14="http://schemas.microsoft.com/office/powerpoint/2010/main" val="376940831"/>
              </p:ext>
            </p:extLst>
          </p:nvPr>
        </p:nvGraphicFramePr>
        <p:xfrm>
          <a:off x="1062985" y="3033528"/>
          <a:ext cx="7951013" cy="2743200"/>
        </p:xfrm>
        <a:graphic>
          <a:graphicData uri="http://schemas.openxmlformats.org/drawingml/2006/table">
            <a:tbl>
              <a:tblPr firstRow="1" firstCol="1" bandRow="1"/>
              <a:tblGrid>
                <a:gridCol w="7951013">
                  <a:extLst>
                    <a:ext uri="{9D8B030D-6E8A-4147-A177-3AD203B41FA5}">
                      <a16:colId xmlns:a16="http://schemas.microsoft.com/office/drawing/2014/main" val="3118863224"/>
                    </a:ext>
                  </a:extLst>
                </a:gridCol>
              </a:tblGrid>
              <a:tr h="0">
                <a:tc>
                  <a:txBody>
                    <a:bodyPr/>
                    <a:lstStyle/>
                    <a:p>
                      <a:pPr algn="just">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Details of recommendations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3326218"/>
                  </a:ext>
                </a:extLst>
              </a:tr>
              <a:tr h="0">
                <a:tc>
                  <a:txBody>
                    <a:bodyPr/>
                    <a:lstStyle/>
                    <a:p>
                      <a:pPr algn="just">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revise a Programme Handbook to include further detail concerning PSRBs accreditation 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921846"/>
                  </a:ext>
                </a:extLst>
              </a:tr>
              <a:tr h="0">
                <a:tc>
                  <a:txBody>
                    <a:bodyPr/>
                    <a:lstStyle/>
                    <a:p>
                      <a:pPr algn="just">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review and consider revising the assessment weighting of the Account and Finance Research Project in regard to possibly increasing the weighting of the Research Proposal in order to support the research ethos of the institution overall.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523227"/>
                  </a:ext>
                </a:extLst>
              </a:tr>
              <a:tr h="0">
                <a:tc>
                  <a:txBody>
                    <a:bodyPr/>
                    <a:lstStyle/>
                    <a:p>
                      <a:pPr algn="just">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To review the suite of Module Specifications to ensure more explicit reference in the indicative content to IT (particularly Excel) and ethics.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114824"/>
                  </a:ext>
                </a:extLst>
              </a:tr>
              <a:tr h="0">
                <a:tc>
                  <a:txBody>
                    <a:bodyPr/>
                    <a:lstStyle/>
                    <a:p>
                      <a:pPr algn="just">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consider introducing group work as a form of summative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278612"/>
                  </a:ext>
                </a:extLst>
              </a:tr>
            </a:tbl>
          </a:graphicData>
        </a:graphic>
      </p:graphicFrame>
    </p:spTree>
    <p:extLst>
      <p:ext uri="{BB962C8B-B14F-4D97-AF65-F5344CB8AC3E}">
        <p14:creationId xmlns:p14="http://schemas.microsoft.com/office/powerpoint/2010/main" val="72965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E0F-D4CB-4DD0-9F9B-BB29466720BF}"/>
              </a:ext>
            </a:extLst>
          </p:cNvPr>
          <p:cNvSpPr>
            <a:spLocks noGrp="1"/>
          </p:cNvSpPr>
          <p:nvPr>
            <p:ph type="ctrTitle"/>
          </p:nvPr>
        </p:nvSpPr>
        <p:spPr>
          <a:xfrm>
            <a:off x="914400" y="509208"/>
            <a:ext cx="10363200" cy="657225"/>
          </a:xfrm>
        </p:spPr>
        <p:txBody>
          <a:bodyPr/>
          <a:lstStyle/>
          <a:p>
            <a:r>
              <a:rPr lang="en-US" sz="3400" dirty="0"/>
              <a:t>Success through education – our stakeholders</a:t>
            </a:r>
            <a:endParaRPr lang="en-GB" sz="3400" dirty="0"/>
          </a:p>
        </p:txBody>
      </p:sp>
      <p:pic>
        <p:nvPicPr>
          <p:cNvPr id="4" name="Picture 3">
            <a:extLst>
              <a:ext uri="{FF2B5EF4-FFF2-40B4-BE49-F238E27FC236}">
                <a16:creationId xmlns:a16="http://schemas.microsoft.com/office/drawing/2014/main" id="{0D40C317-F665-4321-852D-8004DB05C343}"/>
              </a:ext>
            </a:extLst>
          </p:cNvPr>
          <p:cNvPicPr/>
          <p:nvPr/>
        </p:nvPicPr>
        <p:blipFill rotWithShape="1">
          <a:blip r:embed="rId2"/>
          <a:srcRect l="30513" t="30997" r="16611" b="13734"/>
          <a:stretch/>
        </p:blipFill>
        <p:spPr bwMode="auto">
          <a:xfrm>
            <a:off x="914400" y="1243584"/>
            <a:ext cx="10363200" cy="4270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52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8109-8354-4E26-9879-7E2ED9856B0C}"/>
              </a:ext>
            </a:extLst>
          </p:cNvPr>
          <p:cNvSpPr>
            <a:spLocks noGrp="1"/>
          </p:cNvSpPr>
          <p:nvPr>
            <p:ph type="ctrTitle"/>
          </p:nvPr>
        </p:nvSpPr>
        <p:spPr/>
        <p:txBody>
          <a:bodyPr/>
          <a:lstStyle/>
          <a:p>
            <a:r>
              <a:rPr lang="en-US" dirty="0"/>
              <a:t>Conclusion and Take Away</a:t>
            </a:r>
            <a:endParaRPr lang="en-GB" dirty="0"/>
          </a:p>
        </p:txBody>
      </p:sp>
      <p:sp>
        <p:nvSpPr>
          <p:cNvPr id="3" name="Subtitle 2">
            <a:extLst>
              <a:ext uri="{FF2B5EF4-FFF2-40B4-BE49-F238E27FC236}">
                <a16:creationId xmlns:a16="http://schemas.microsoft.com/office/drawing/2014/main" id="{BE632E58-517A-4E14-8429-C20E716B0DE9}"/>
              </a:ext>
            </a:extLst>
          </p:cNvPr>
          <p:cNvSpPr>
            <a:spLocks noGrp="1"/>
          </p:cNvSpPr>
          <p:nvPr>
            <p:ph type="subTitle" idx="1"/>
          </p:nvPr>
        </p:nvSpPr>
        <p:spPr>
          <a:xfrm>
            <a:off x="914400" y="1609344"/>
            <a:ext cx="10363200" cy="3648457"/>
          </a:xfrm>
        </p:spPr>
        <p:txBody>
          <a:bodyPr/>
          <a:lstStyle/>
          <a:p>
            <a:r>
              <a:rPr lang="en-US" sz="2800" dirty="0"/>
              <a:t>Significance – Theory and practical steps to ensure </a:t>
            </a:r>
            <a:r>
              <a:rPr lang="en-US" sz="2800" b="1" dirty="0"/>
              <a:t>curriculum design </a:t>
            </a:r>
            <a:r>
              <a:rPr lang="en-US" sz="2800" dirty="0"/>
              <a:t>effectively </a:t>
            </a:r>
            <a:r>
              <a:rPr lang="en-US" sz="2800" b="1" dirty="0"/>
              <a:t>supports</a:t>
            </a:r>
            <a:r>
              <a:rPr lang="en-US" sz="2800" dirty="0"/>
              <a:t> the development of </a:t>
            </a:r>
            <a:r>
              <a:rPr lang="en-US" sz="2800" b="1" dirty="0"/>
              <a:t>graduate capabilities</a:t>
            </a:r>
            <a:r>
              <a:rPr lang="en-US" sz="2800" dirty="0"/>
              <a:t>. </a:t>
            </a:r>
            <a:endParaRPr lang="en-GB" sz="2800" dirty="0"/>
          </a:p>
          <a:p>
            <a:endParaRPr lang="en-US" sz="2800" dirty="0"/>
          </a:p>
          <a:p>
            <a:r>
              <a:rPr lang="en-US" sz="2800" dirty="0"/>
              <a:t>Inclusive education is </a:t>
            </a:r>
            <a:r>
              <a:rPr lang="en-US" sz="2800" b="1" dirty="0"/>
              <a:t>life long learning.</a:t>
            </a:r>
            <a:endParaRPr lang="en-US" sz="2800" dirty="0"/>
          </a:p>
          <a:p>
            <a:endParaRPr lang="en-US" sz="2800" dirty="0"/>
          </a:p>
          <a:p>
            <a:r>
              <a:rPr lang="en-US" sz="2800" dirty="0"/>
              <a:t>Importance of stakeholders in design of curriculum. </a:t>
            </a:r>
          </a:p>
          <a:p>
            <a:endParaRPr lang="en-GB" dirty="0"/>
          </a:p>
        </p:txBody>
      </p:sp>
    </p:spTree>
    <p:extLst>
      <p:ext uri="{BB962C8B-B14F-4D97-AF65-F5344CB8AC3E}">
        <p14:creationId xmlns:p14="http://schemas.microsoft.com/office/powerpoint/2010/main" val="303089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25CF-1D82-482E-BF61-FBA50639ECDE}"/>
              </a:ext>
            </a:extLst>
          </p:cNvPr>
          <p:cNvSpPr>
            <a:spLocks noGrp="1"/>
          </p:cNvSpPr>
          <p:nvPr>
            <p:ph type="ctrTitle"/>
          </p:nvPr>
        </p:nvSpPr>
        <p:spPr/>
        <p:txBody>
          <a:bodyPr/>
          <a:lstStyle/>
          <a:p>
            <a:r>
              <a:rPr lang="en-US" dirty="0"/>
              <a:t>Inclusive curriculum </a:t>
            </a:r>
            <a:endParaRPr lang="en-GB" dirty="0"/>
          </a:p>
        </p:txBody>
      </p:sp>
      <p:sp>
        <p:nvSpPr>
          <p:cNvPr id="3" name="Subtitle 2">
            <a:extLst>
              <a:ext uri="{FF2B5EF4-FFF2-40B4-BE49-F238E27FC236}">
                <a16:creationId xmlns:a16="http://schemas.microsoft.com/office/drawing/2014/main" id="{0BDA3B56-4E7C-49A2-BB24-15F17E8C9193}"/>
              </a:ext>
            </a:extLst>
          </p:cNvPr>
          <p:cNvSpPr>
            <a:spLocks noGrp="1"/>
          </p:cNvSpPr>
          <p:nvPr>
            <p:ph type="subTitle" idx="1"/>
          </p:nvPr>
        </p:nvSpPr>
        <p:spPr>
          <a:xfrm>
            <a:off x="914400" y="1536192"/>
            <a:ext cx="10363200" cy="3721609"/>
          </a:xfrm>
        </p:spPr>
        <p:txBody>
          <a:bodyPr/>
          <a:lstStyle/>
          <a:p>
            <a:r>
              <a:rPr lang="en-US" sz="2400" b="1" dirty="0"/>
              <a:t>Purpose of study:</a:t>
            </a:r>
          </a:p>
          <a:p>
            <a:pPr lvl="0">
              <a:buSzPct val="25000"/>
            </a:pPr>
            <a:r>
              <a:rPr lang="en-GB" sz="2400" dirty="0"/>
              <a:t>Empirical study on </a:t>
            </a:r>
            <a:r>
              <a:rPr lang="en-GB" sz="2400" b="1" dirty="0"/>
              <a:t>importance of stakeholders involvement in designing an undergraduate  </a:t>
            </a:r>
            <a:r>
              <a:rPr lang="en-GB" sz="2400" dirty="0"/>
              <a:t>BA (Hons) Accounting and Financial Management degree?</a:t>
            </a:r>
            <a:r>
              <a:rPr lang="en-US" sz="2400" dirty="0"/>
              <a:t> </a:t>
            </a:r>
            <a:endParaRPr lang="en-GB" sz="2400" dirty="0"/>
          </a:p>
          <a:p>
            <a:endParaRPr lang="en-US" altLang="en-US" sz="2400" b="1" dirty="0"/>
          </a:p>
          <a:p>
            <a:r>
              <a:rPr lang="en-US" altLang="en-US" sz="2400" b="1" dirty="0"/>
              <a:t>Definition</a:t>
            </a:r>
          </a:p>
          <a:p>
            <a:r>
              <a:rPr lang="en-GB" sz="2400" dirty="0"/>
              <a:t>‘An inclusive environment for learning </a:t>
            </a:r>
            <a:r>
              <a:rPr lang="en-GB" sz="2400" b="1" dirty="0"/>
              <a:t>anticipates</a:t>
            </a:r>
            <a:r>
              <a:rPr lang="en-GB" sz="2400" dirty="0"/>
              <a:t> the </a:t>
            </a:r>
            <a:r>
              <a:rPr lang="en-GB" sz="2400" b="1" dirty="0"/>
              <a:t>varied requirements of learners</a:t>
            </a:r>
            <a:r>
              <a:rPr lang="en-GB" sz="2400" dirty="0"/>
              <a:t>, for example, because of a declared disability, specific cultural background, location, or age, and </a:t>
            </a:r>
            <a:r>
              <a:rPr lang="en-GB" sz="2400" b="1" dirty="0"/>
              <a:t>aims to ensure that all students have equal access to educational opportunities.</a:t>
            </a:r>
            <a:r>
              <a:rPr lang="en-GB" sz="2400" dirty="0"/>
              <a:t> Higher education providers, staff and students </a:t>
            </a:r>
            <a:r>
              <a:rPr lang="en-GB" sz="2400" b="1" dirty="0"/>
              <a:t>all have a role in and responsibility for promoting equality</a:t>
            </a:r>
            <a:r>
              <a:rPr lang="en-GB" sz="2400" dirty="0"/>
              <a:t>.’ (QAA Quality Code Part B, 2013).</a:t>
            </a:r>
          </a:p>
          <a:p>
            <a:endParaRPr lang="en-GB" dirty="0"/>
          </a:p>
        </p:txBody>
      </p:sp>
    </p:spTree>
    <p:extLst>
      <p:ext uri="{BB962C8B-B14F-4D97-AF65-F5344CB8AC3E}">
        <p14:creationId xmlns:p14="http://schemas.microsoft.com/office/powerpoint/2010/main" val="184419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1990B0-CD11-4054-9077-5A075CD3C523}"/>
              </a:ext>
            </a:extLst>
          </p:cNvPr>
          <p:cNvSpPr>
            <a:spLocks noGrp="1"/>
          </p:cNvSpPr>
          <p:nvPr>
            <p:ph type="subTitle" idx="1"/>
          </p:nvPr>
        </p:nvSpPr>
        <p:spPr>
          <a:xfrm>
            <a:off x="914400" y="777240"/>
            <a:ext cx="10363200" cy="4937760"/>
          </a:xfrm>
        </p:spPr>
        <p:txBody>
          <a:bodyPr/>
          <a:lstStyle/>
          <a:p>
            <a:pPr lvl="0">
              <a:buSzPct val="70000"/>
            </a:pPr>
            <a:r>
              <a:rPr lang="en-US" sz="2400" b="1" dirty="0"/>
              <a:t>Importance</a:t>
            </a:r>
            <a:endParaRPr lang="en-GB" sz="2400" b="1" dirty="0"/>
          </a:p>
          <a:p>
            <a:pPr lvl="0">
              <a:buSzPct val="70000"/>
              <a:buFont typeface="Wingdings" panose="05000000000000000000" pitchFamily="2" charset="2"/>
              <a:buChar char="Ø"/>
            </a:pPr>
            <a:r>
              <a:rPr lang="en-GB" sz="2400" dirty="0"/>
              <a:t>Increasing diversity of student population</a:t>
            </a:r>
          </a:p>
          <a:p>
            <a:pPr>
              <a:buSzPct val="70000"/>
              <a:buFont typeface="Wingdings" panose="05000000000000000000" pitchFamily="2" charset="2"/>
              <a:buChar char="Ø"/>
            </a:pPr>
            <a:r>
              <a:rPr lang="en-GB" sz="2400" dirty="0"/>
              <a:t>Equality Act 2010 Protected characteristics, age, disability,  pregnant, race, religion, married/civil partnership, sexual orientation, sex, transsexual. </a:t>
            </a:r>
          </a:p>
          <a:p>
            <a:pPr>
              <a:buSzPct val="70000"/>
              <a:buFont typeface="Wingdings" panose="05000000000000000000" pitchFamily="2" charset="2"/>
              <a:buChar char="Ø"/>
            </a:pPr>
            <a:r>
              <a:rPr lang="en-GB" sz="2400" dirty="0"/>
              <a:t>Students from disadvantaged background</a:t>
            </a:r>
          </a:p>
          <a:p>
            <a:pPr lvl="0">
              <a:buSzPct val="70000"/>
              <a:buFont typeface="Wingdings" panose="05000000000000000000" pitchFamily="2" charset="2"/>
              <a:buChar char="Ø"/>
            </a:pPr>
            <a:r>
              <a:rPr lang="en-GB" sz="2400" dirty="0"/>
              <a:t>Non traditional entry</a:t>
            </a:r>
          </a:p>
          <a:p>
            <a:pPr lvl="0">
              <a:buSzPct val="70000"/>
              <a:buFont typeface="Wingdings" panose="05000000000000000000" pitchFamily="2" charset="2"/>
              <a:buChar char="Ø"/>
            </a:pPr>
            <a:r>
              <a:rPr lang="en-US" sz="2400" dirty="0"/>
              <a:t>Ban the Box – UCAS 2019 application</a:t>
            </a:r>
            <a:endParaRPr lang="en-GB" sz="2400" dirty="0"/>
          </a:p>
          <a:p>
            <a:pPr lvl="0">
              <a:buSzPct val="70000"/>
            </a:pPr>
            <a:endParaRPr lang="en-US" sz="2400" b="1" dirty="0"/>
          </a:p>
          <a:p>
            <a:pPr lvl="0">
              <a:buSzPct val="70000"/>
            </a:pPr>
            <a:r>
              <a:rPr lang="en-US" sz="2400" b="1" dirty="0"/>
              <a:t>Potential Benefits</a:t>
            </a:r>
            <a:endParaRPr lang="en-GB" sz="2400" b="1" dirty="0"/>
          </a:p>
          <a:p>
            <a:pPr>
              <a:buSzPct val="70000"/>
              <a:buFont typeface="Wingdings" panose="05000000000000000000" pitchFamily="2" charset="2"/>
              <a:buChar char="Ø"/>
            </a:pPr>
            <a:r>
              <a:rPr lang="en-GB" sz="2400" dirty="0"/>
              <a:t>Integration into society</a:t>
            </a:r>
            <a:endParaRPr lang="en-US" sz="2400" dirty="0"/>
          </a:p>
          <a:p>
            <a:pPr>
              <a:buSzPct val="70000"/>
              <a:buFont typeface="Wingdings" panose="05000000000000000000" pitchFamily="2" charset="2"/>
              <a:buChar char="Ø"/>
            </a:pPr>
            <a:r>
              <a:rPr lang="en-US" sz="2400" dirty="0"/>
              <a:t>Improves degree attainment </a:t>
            </a:r>
          </a:p>
          <a:p>
            <a:pPr lvl="0">
              <a:buSzPct val="70000"/>
              <a:buFont typeface="Wingdings" panose="05000000000000000000" pitchFamily="2" charset="2"/>
              <a:buChar char="Ø"/>
            </a:pPr>
            <a:r>
              <a:rPr lang="en-US" sz="2400" dirty="0"/>
              <a:t>Improves TEF –  Retention, Graduate Outcome, NSS </a:t>
            </a:r>
          </a:p>
          <a:p>
            <a:endParaRPr lang="en-GB" dirty="0"/>
          </a:p>
        </p:txBody>
      </p:sp>
    </p:spTree>
    <p:extLst>
      <p:ext uri="{BB962C8B-B14F-4D97-AF65-F5344CB8AC3E}">
        <p14:creationId xmlns:p14="http://schemas.microsoft.com/office/powerpoint/2010/main" val="291037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3147-6E2A-4AF3-B46D-00C87BDB4CA8}"/>
              </a:ext>
            </a:extLst>
          </p:cNvPr>
          <p:cNvSpPr>
            <a:spLocks noGrp="1"/>
          </p:cNvSpPr>
          <p:nvPr>
            <p:ph type="ctrTitle"/>
          </p:nvPr>
        </p:nvSpPr>
        <p:spPr>
          <a:xfrm>
            <a:off x="978408" y="466344"/>
            <a:ext cx="10363200" cy="621792"/>
          </a:xfrm>
        </p:spPr>
        <p:txBody>
          <a:bodyPr/>
          <a:lstStyle/>
          <a:p>
            <a:br>
              <a:rPr lang="en-GB" dirty="0"/>
            </a:br>
            <a:r>
              <a:rPr lang="en-GB" sz="3200" dirty="0"/>
              <a:t>Constructive alignment (adapted model Biggs, 2013)</a:t>
            </a:r>
          </a:p>
        </p:txBody>
      </p:sp>
      <p:pic>
        <p:nvPicPr>
          <p:cNvPr id="5" name="Picture 4">
            <a:extLst>
              <a:ext uri="{FF2B5EF4-FFF2-40B4-BE49-F238E27FC236}">
                <a16:creationId xmlns:a16="http://schemas.microsoft.com/office/drawing/2014/main" id="{76B62F78-9199-469D-A0C6-3E66ACF0FA4C}"/>
              </a:ext>
            </a:extLst>
          </p:cNvPr>
          <p:cNvPicPr/>
          <p:nvPr/>
        </p:nvPicPr>
        <p:blipFill rotWithShape="1">
          <a:blip r:embed="rId2"/>
          <a:srcRect l="16034" t="29270" r="28598" b="12534"/>
          <a:stretch/>
        </p:blipFill>
        <p:spPr bwMode="auto">
          <a:xfrm>
            <a:off x="795528" y="1408176"/>
            <a:ext cx="10442448" cy="3803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83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1220-197F-4DC0-8DBE-9B6E222CB2FE}"/>
              </a:ext>
            </a:extLst>
          </p:cNvPr>
          <p:cNvSpPr>
            <a:spLocks noGrp="1"/>
          </p:cNvSpPr>
          <p:nvPr>
            <p:ph type="ctrTitle"/>
          </p:nvPr>
        </p:nvSpPr>
        <p:spPr>
          <a:xfrm>
            <a:off x="914400" y="436056"/>
            <a:ext cx="10363200" cy="1085850"/>
          </a:xfrm>
        </p:spPr>
        <p:txBody>
          <a:bodyPr/>
          <a:lstStyle/>
          <a:p>
            <a:r>
              <a:rPr lang="en-US" sz="2400" dirty="0"/>
              <a:t>Theory vs Practice – Constructive Alignment</a:t>
            </a:r>
            <a:br>
              <a:rPr lang="en-US" sz="2400" dirty="0"/>
            </a:br>
            <a:r>
              <a:rPr lang="en-US" sz="2400" b="0" dirty="0"/>
              <a:t>Steps involved in designing constructive aligned learning outcomes, teaching and assessment on the undergraduate Accounting degree</a:t>
            </a:r>
            <a:endParaRPr lang="en-GB" sz="2400" dirty="0"/>
          </a:p>
        </p:txBody>
      </p:sp>
      <p:sp>
        <p:nvSpPr>
          <p:cNvPr id="3" name="Subtitle 2">
            <a:extLst>
              <a:ext uri="{FF2B5EF4-FFF2-40B4-BE49-F238E27FC236}">
                <a16:creationId xmlns:a16="http://schemas.microsoft.com/office/drawing/2014/main" id="{A7C3F85D-D0B5-4ABE-B5F6-7AC491A68699}"/>
              </a:ext>
            </a:extLst>
          </p:cNvPr>
          <p:cNvSpPr>
            <a:spLocks noGrp="1"/>
          </p:cNvSpPr>
          <p:nvPr>
            <p:ph type="subTitle" idx="1"/>
          </p:nvPr>
        </p:nvSpPr>
        <p:spPr>
          <a:xfrm>
            <a:off x="1277257" y="5336094"/>
            <a:ext cx="10363200" cy="868681"/>
          </a:xfrm>
        </p:spPr>
        <p:txBody>
          <a:bodyPr/>
          <a:lstStyle/>
          <a:p>
            <a:r>
              <a:rPr lang="en-US" b="1" dirty="0">
                <a:latin typeface="Arial" panose="020B0604020202020204" pitchFamily="34" charset="0"/>
                <a:cs typeface="Arial" panose="020B0604020202020204" pitchFamily="34" charset="0"/>
              </a:rPr>
              <a:t>Drawback </a:t>
            </a:r>
            <a:r>
              <a:rPr lang="en-US" dirty="0">
                <a:latin typeface="Arial" panose="020B0604020202020204" pitchFamily="34" charset="0"/>
                <a:cs typeface="Arial" panose="020B0604020202020204" pitchFamily="34" charset="0"/>
              </a:rPr>
              <a:t>of this approach is that academics will not be able to </a:t>
            </a:r>
          </a:p>
          <a:p>
            <a:r>
              <a:rPr lang="en-US" dirty="0">
                <a:latin typeface="Arial" panose="020B0604020202020204" pitchFamily="34" charset="0"/>
                <a:cs typeface="Arial" panose="020B0604020202020204" pitchFamily="34" charset="0"/>
              </a:rPr>
              <a:t>reward students demonstrating learning outcomes not identified </a:t>
            </a:r>
          </a:p>
          <a:p>
            <a:r>
              <a:rPr lang="en-US" dirty="0">
                <a:latin typeface="Arial" panose="020B0604020202020204" pitchFamily="34" charset="0"/>
                <a:cs typeface="Arial" panose="020B0604020202020204" pitchFamily="34" charset="0"/>
              </a:rPr>
              <a:t>earlier </a:t>
            </a:r>
            <a:r>
              <a:rPr lang="en-GB" dirty="0">
                <a:latin typeface="Arial" panose="020B0604020202020204" pitchFamily="34" charset="0"/>
                <a:cs typeface="Arial" panose="020B0604020202020204" pitchFamily="34" charset="0"/>
              </a:rPr>
              <a:t>(Lok et al, 2018)</a:t>
            </a:r>
            <a:endParaRPr lang="en-US" dirty="0">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B32E16CF-B99C-431F-BE1B-88BA5C6384C0}"/>
              </a:ext>
            </a:extLst>
          </p:cNvPr>
          <p:cNvPicPr/>
          <p:nvPr/>
        </p:nvPicPr>
        <p:blipFill rotWithShape="1">
          <a:blip r:embed="rId2"/>
          <a:srcRect l="19888" t="20384" r="44975" b="20940"/>
          <a:stretch/>
        </p:blipFill>
        <p:spPr bwMode="auto">
          <a:xfrm>
            <a:off x="1451428" y="1521906"/>
            <a:ext cx="8621485" cy="3761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978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6D8-E623-45B9-9926-399677B9C972}"/>
              </a:ext>
            </a:extLst>
          </p:cNvPr>
          <p:cNvSpPr>
            <a:spLocks noGrp="1"/>
          </p:cNvSpPr>
          <p:nvPr>
            <p:ph type="ctrTitle"/>
          </p:nvPr>
        </p:nvSpPr>
        <p:spPr>
          <a:xfrm>
            <a:off x="914400" y="598261"/>
            <a:ext cx="10363200" cy="657225"/>
          </a:xfrm>
        </p:spPr>
        <p:txBody>
          <a:bodyPr/>
          <a:lstStyle/>
          <a:p>
            <a:r>
              <a:rPr lang="en-US" dirty="0"/>
              <a:t>Literature Review</a:t>
            </a:r>
            <a:endParaRPr lang="en-GB" dirty="0"/>
          </a:p>
        </p:txBody>
      </p:sp>
      <p:sp>
        <p:nvSpPr>
          <p:cNvPr id="3" name="Subtitle 2">
            <a:extLst>
              <a:ext uri="{FF2B5EF4-FFF2-40B4-BE49-F238E27FC236}">
                <a16:creationId xmlns:a16="http://schemas.microsoft.com/office/drawing/2014/main" id="{A34FE8B5-A7CA-4A75-A088-803924821192}"/>
              </a:ext>
            </a:extLst>
          </p:cNvPr>
          <p:cNvSpPr>
            <a:spLocks noGrp="1"/>
          </p:cNvSpPr>
          <p:nvPr>
            <p:ph type="subTitle" idx="1"/>
          </p:nvPr>
        </p:nvSpPr>
        <p:spPr>
          <a:xfrm>
            <a:off x="914400" y="1385889"/>
            <a:ext cx="10363200" cy="4216625"/>
          </a:xfrm>
        </p:spPr>
        <p:txBody>
          <a:bodyPr/>
          <a:lstStyle/>
          <a:p>
            <a:r>
              <a:rPr lang="en-US" sz="2400" dirty="0"/>
              <a:t>According to Ornstein and </a:t>
            </a:r>
            <a:r>
              <a:rPr lang="en-US" sz="2400" dirty="0" err="1"/>
              <a:t>Hunkins</a:t>
            </a:r>
            <a:r>
              <a:rPr lang="en-US" sz="2400" dirty="0"/>
              <a:t> (2009) the development of a curriculum includes how it is </a:t>
            </a:r>
            <a:r>
              <a:rPr lang="en-US" sz="2400" b="1" dirty="0"/>
              <a:t>planned, implemented and evaluated</a:t>
            </a:r>
            <a:r>
              <a:rPr lang="en-US" sz="2400" dirty="0"/>
              <a:t> as well as the </a:t>
            </a:r>
            <a:r>
              <a:rPr lang="en-US" sz="2400" b="1" dirty="0"/>
              <a:t>people, processes and procedures </a:t>
            </a:r>
            <a:r>
              <a:rPr lang="en-US" sz="2400" dirty="0"/>
              <a:t>involved. </a:t>
            </a:r>
          </a:p>
          <a:p>
            <a:endParaRPr lang="en-GB" sz="2400" dirty="0"/>
          </a:p>
          <a:p>
            <a:r>
              <a:rPr lang="en-GB" sz="2400" dirty="0"/>
              <a:t>According to the University of Newport the adoption of an inclusive curriculum will be a </a:t>
            </a:r>
            <a:r>
              <a:rPr lang="en-GB" sz="2400" b="1" dirty="0"/>
              <a:t>positive and proactive response to a diverse student population.</a:t>
            </a:r>
            <a:endParaRPr lang="en-GB" sz="2400" dirty="0"/>
          </a:p>
          <a:p>
            <a:endParaRPr lang="en-US" sz="2400" b="1" dirty="0"/>
          </a:p>
          <a:p>
            <a:r>
              <a:rPr lang="en-US" sz="2400" b="1" dirty="0"/>
              <a:t>E-Learning</a:t>
            </a:r>
            <a:r>
              <a:rPr lang="en-US" sz="2400" dirty="0"/>
              <a:t> if used in innovative ways can lead to improvements </a:t>
            </a:r>
            <a:r>
              <a:rPr lang="en-US" sz="2400" b="1" dirty="0"/>
              <a:t>learning and teaching </a:t>
            </a:r>
            <a:r>
              <a:rPr lang="en-US" sz="2400" dirty="0"/>
              <a:t>Donnelly and </a:t>
            </a:r>
            <a:r>
              <a:rPr lang="en-US" sz="2400" dirty="0" err="1"/>
              <a:t>O'Rouke</a:t>
            </a:r>
            <a:r>
              <a:rPr lang="en-US" sz="2400" dirty="0"/>
              <a:t> (2007) as well as have positive effect in reducing </a:t>
            </a:r>
            <a:r>
              <a:rPr lang="en-US" sz="2400" b="1" dirty="0"/>
              <a:t>dropout rates and improving exam marks </a:t>
            </a:r>
            <a:r>
              <a:rPr lang="en-US" sz="2400" dirty="0"/>
              <a:t>López-Pérez, et al (2011), Technology can help students with </a:t>
            </a:r>
            <a:r>
              <a:rPr lang="en-US" sz="2400" b="1" dirty="0"/>
              <a:t>special needs </a:t>
            </a:r>
            <a:r>
              <a:rPr lang="en-US" sz="2400" dirty="0"/>
              <a:t>to improve education and lifelong learning (Liaqat, 2018).</a:t>
            </a:r>
          </a:p>
          <a:p>
            <a:endParaRPr lang="en-GB" dirty="0"/>
          </a:p>
        </p:txBody>
      </p:sp>
    </p:spTree>
    <p:extLst>
      <p:ext uri="{BB962C8B-B14F-4D97-AF65-F5344CB8AC3E}">
        <p14:creationId xmlns:p14="http://schemas.microsoft.com/office/powerpoint/2010/main" val="245014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99F0-7230-449B-867C-1D440856D820}"/>
              </a:ext>
            </a:extLst>
          </p:cNvPr>
          <p:cNvSpPr>
            <a:spLocks noGrp="1"/>
          </p:cNvSpPr>
          <p:nvPr>
            <p:ph type="ctrTitle"/>
          </p:nvPr>
        </p:nvSpPr>
        <p:spPr>
          <a:xfrm>
            <a:off x="914400" y="388304"/>
            <a:ext cx="10363200" cy="657225"/>
          </a:xfrm>
        </p:spPr>
        <p:txBody>
          <a:bodyPr/>
          <a:lstStyle/>
          <a:p>
            <a:r>
              <a:rPr lang="en-GB" dirty="0"/>
              <a:t>Literature review </a:t>
            </a:r>
          </a:p>
        </p:txBody>
      </p:sp>
      <p:sp>
        <p:nvSpPr>
          <p:cNvPr id="3" name="Subtitle 2">
            <a:extLst>
              <a:ext uri="{FF2B5EF4-FFF2-40B4-BE49-F238E27FC236}">
                <a16:creationId xmlns:a16="http://schemas.microsoft.com/office/drawing/2014/main" id="{6829967A-4140-4760-ACD0-03DB096C57F8}"/>
              </a:ext>
            </a:extLst>
          </p:cNvPr>
          <p:cNvSpPr>
            <a:spLocks noGrp="1"/>
          </p:cNvSpPr>
          <p:nvPr>
            <p:ph type="subTitle" idx="1"/>
          </p:nvPr>
        </p:nvSpPr>
        <p:spPr>
          <a:xfrm>
            <a:off x="914400" y="1127262"/>
            <a:ext cx="10363200" cy="3443287"/>
          </a:xfrm>
        </p:spPr>
        <p:txBody>
          <a:bodyPr/>
          <a:lstStyle/>
          <a:p>
            <a:r>
              <a:rPr lang="en-GB" sz="2300" b="1" dirty="0"/>
              <a:t>Tomlinson (2008) </a:t>
            </a:r>
            <a:r>
              <a:rPr lang="en-GB" sz="2300" dirty="0"/>
              <a:t>Embedding employability into higher education has been an important priority.</a:t>
            </a:r>
          </a:p>
          <a:p>
            <a:endParaRPr lang="en-GB" sz="2300" b="1" dirty="0"/>
          </a:p>
          <a:p>
            <a:r>
              <a:rPr lang="en-GB" sz="2300" b="1" dirty="0" err="1"/>
              <a:t>Trede</a:t>
            </a:r>
            <a:r>
              <a:rPr lang="en-GB" sz="2300" b="1" dirty="0"/>
              <a:t> et al (2012), </a:t>
            </a:r>
            <a:r>
              <a:rPr lang="en-GB" sz="2300" dirty="0"/>
              <a:t>argues ‘universities need to claim their role in </a:t>
            </a:r>
            <a:r>
              <a:rPr lang="en-GB" sz="2300" b="1" dirty="0"/>
              <a:t>professional identity </a:t>
            </a:r>
          </a:p>
          <a:p>
            <a:r>
              <a:rPr lang="en-GB" sz="2300" b="1" dirty="0"/>
              <a:t>development</a:t>
            </a:r>
            <a:r>
              <a:rPr lang="en-GB" sz="2300" dirty="0"/>
              <a:t> to prepare graduates for </a:t>
            </a:r>
            <a:r>
              <a:rPr lang="en-GB" sz="2300" b="1" dirty="0"/>
              <a:t>global citizenship, for leadership qualities and for future practice</a:t>
            </a:r>
            <a:r>
              <a:rPr lang="en-GB" sz="2300" dirty="0"/>
              <a:t>.’ </a:t>
            </a:r>
          </a:p>
          <a:p>
            <a:endParaRPr lang="en-US" sz="2300" b="1" dirty="0"/>
          </a:p>
          <a:p>
            <a:r>
              <a:rPr lang="en-US" sz="2300" b="1" dirty="0"/>
              <a:t>Benson et al (2013), </a:t>
            </a:r>
            <a:r>
              <a:rPr lang="en-GB" sz="2300" b="1" dirty="0"/>
              <a:t>social networking awareness </a:t>
            </a:r>
            <a:r>
              <a:rPr lang="en-GB" sz="2300" dirty="0"/>
              <a:t>is </a:t>
            </a:r>
            <a:r>
              <a:rPr lang="en-GB" sz="2300" b="1" dirty="0"/>
              <a:t>missing </a:t>
            </a:r>
            <a:r>
              <a:rPr lang="en-GB" sz="2300" dirty="0"/>
              <a:t>in the </a:t>
            </a:r>
            <a:r>
              <a:rPr lang="en-GB" sz="2300" b="1" dirty="0"/>
              <a:t>higher education curriculum. Well-connected people performing better in life</a:t>
            </a:r>
            <a:r>
              <a:rPr lang="en-GB" sz="2300" dirty="0"/>
              <a:t> and thought to enjoy an advantage in </a:t>
            </a:r>
            <a:r>
              <a:rPr lang="en-GB" sz="2300" b="1" dirty="0"/>
              <a:t>career management.</a:t>
            </a:r>
            <a:endParaRPr lang="en-GB" sz="2300" dirty="0"/>
          </a:p>
          <a:p>
            <a:endParaRPr lang="en-GB" sz="2300" dirty="0"/>
          </a:p>
          <a:p>
            <a:r>
              <a:rPr lang="en-GB" sz="2300" dirty="0"/>
              <a:t>PSRB students membership gives students an opportunity </a:t>
            </a:r>
            <a:r>
              <a:rPr lang="en-GB" sz="2300" b="1" dirty="0"/>
              <a:t>to begin developing their skills, competency development, professional values, ethics and attitudes at earlier in education (</a:t>
            </a:r>
            <a:r>
              <a:rPr lang="en-GB" sz="2300" dirty="0"/>
              <a:t>IFAC International Educational Standards No. 3, 2014)</a:t>
            </a:r>
          </a:p>
          <a:p>
            <a:endParaRPr lang="en-GB" dirty="0"/>
          </a:p>
        </p:txBody>
      </p:sp>
    </p:spTree>
    <p:extLst>
      <p:ext uri="{BB962C8B-B14F-4D97-AF65-F5344CB8AC3E}">
        <p14:creationId xmlns:p14="http://schemas.microsoft.com/office/powerpoint/2010/main" val="66359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EACA-947D-4237-869F-8D2695C07F4E}"/>
              </a:ext>
            </a:extLst>
          </p:cNvPr>
          <p:cNvSpPr>
            <a:spLocks noGrp="1"/>
          </p:cNvSpPr>
          <p:nvPr>
            <p:ph type="ctrTitle"/>
          </p:nvPr>
        </p:nvSpPr>
        <p:spPr>
          <a:xfrm>
            <a:off x="914400" y="344616"/>
            <a:ext cx="10363200" cy="657225"/>
          </a:xfrm>
        </p:spPr>
        <p:txBody>
          <a:bodyPr/>
          <a:lstStyle/>
          <a:p>
            <a:r>
              <a:rPr lang="en-US" dirty="0"/>
              <a:t>Research Method</a:t>
            </a:r>
            <a:endParaRPr lang="en-GB" dirty="0"/>
          </a:p>
        </p:txBody>
      </p:sp>
      <p:sp>
        <p:nvSpPr>
          <p:cNvPr id="3" name="Subtitle 2">
            <a:extLst>
              <a:ext uri="{FF2B5EF4-FFF2-40B4-BE49-F238E27FC236}">
                <a16:creationId xmlns:a16="http://schemas.microsoft.com/office/drawing/2014/main" id="{AAEDC849-E75B-4F13-8DF8-3AAB49B68177}"/>
              </a:ext>
            </a:extLst>
          </p:cNvPr>
          <p:cNvSpPr>
            <a:spLocks noGrp="1"/>
          </p:cNvSpPr>
          <p:nvPr>
            <p:ph type="subTitle" idx="1"/>
          </p:nvPr>
        </p:nvSpPr>
        <p:spPr>
          <a:xfrm>
            <a:off x="914400" y="1111569"/>
            <a:ext cx="10363200" cy="4822887"/>
          </a:xfrm>
        </p:spPr>
        <p:txBody>
          <a:bodyPr/>
          <a:lstStyle/>
          <a:p>
            <a:pPr marL="342900" lvl="1" indent="-342900" algn="l">
              <a:buFont typeface="Wingdings" panose="05000000000000000000" pitchFamily="2" charset="2"/>
              <a:buChar char="§"/>
            </a:pPr>
            <a:r>
              <a:rPr lang="en-US" sz="2400" dirty="0"/>
              <a:t>Initial outline of proposed </a:t>
            </a:r>
            <a:r>
              <a:rPr lang="en-US" sz="2400" dirty="0" err="1"/>
              <a:t>programme</a:t>
            </a:r>
            <a:r>
              <a:rPr lang="en-US" sz="2400" dirty="0"/>
              <a:t> was circulated together with online questionnaire to both students and academic community as well as ACCA and CIMA.</a:t>
            </a:r>
          </a:p>
          <a:p>
            <a:pPr marL="342900" lvl="1" indent="-342900" algn="l">
              <a:buFont typeface="Wingdings" panose="05000000000000000000" pitchFamily="2" charset="2"/>
              <a:buChar char="§"/>
            </a:pPr>
            <a:r>
              <a:rPr lang="en-US" sz="2400" dirty="0"/>
              <a:t>Proposed </a:t>
            </a:r>
            <a:r>
              <a:rPr lang="en-US" sz="2400" dirty="0" err="1"/>
              <a:t>programme</a:t>
            </a:r>
            <a:r>
              <a:rPr lang="en-US" sz="2400" dirty="0"/>
              <a:t> specification and module specifications were distributed for further input.</a:t>
            </a:r>
          </a:p>
          <a:p>
            <a:pPr marL="342900" lvl="1" indent="-342900" algn="l">
              <a:buFont typeface="Wingdings" panose="05000000000000000000" pitchFamily="2" charset="2"/>
              <a:buChar char="§"/>
            </a:pPr>
            <a:r>
              <a:rPr lang="en-GB" sz="2400" dirty="0"/>
              <a:t>Meetings with students held and email responses were invited</a:t>
            </a:r>
            <a:endParaRPr lang="en-US" sz="2400" dirty="0"/>
          </a:p>
          <a:p>
            <a:pPr marL="342900" lvl="1" indent="-342900" algn="l">
              <a:buFont typeface="Wingdings" panose="05000000000000000000" pitchFamily="2" charset="2"/>
              <a:buChar char="§"/>
            </a:pPr>
            <a:r>
              <a:rPr lang="en-US" sz="2400" dirty="0"/>
              <a:t>Anonymous questionnaire survey sent to students.</a:t>
            </a:r>
          </a:p>
          <a:p>
            <a:pPr marL="342900" lvl="1" indent="-342900" algn="l">
              <a:buFont typeface="Wingdings" panose="05000000000000000000" pitchFamily="2" charset="2"/>
              <a:buChar char="§"/>
            </a:pPr>
            <a:r>
              <a:rPr lang="en-US" sz="2400" dirty="0"/>
              <a:t>Responses received 8 from academic community and 52 from students. ACCA and CIMA gave their input at the validation meeting.</a:t>
            </a:r>
          </a:p>
          <a:p>
            <a:pPr marL="342900" lvl="1" indent="-342900" algn="l">
              <a:buFont typeface="Wingdings" panose="05000000000000000000" pitchFamily="2" charset="2"/>
              <a:buChar char="§"/>
            </a:pPr>
            <a:r>
              <a:rPr lang="en-US" sz="2400" dirty="0"/>
              <a:t>Academic community gave mainly qualitative feedback.</a:t>
            </a:r>
          </a:p>
          <a:p>
            <a:pPr marL="342900" lvl="1" indent="-342900" algn="l">
              <a:buFont typeface="Wingdings" panose="05000000000000000000" pitchFamily="2" charset="2"/>
              <a:buChar char="§"/>
            </a:pPr>
            <a:r>
              <a:rPr lang="en-US" sz="2400" dirty="0"/>
              <a:t>Students gave both quantitative and qualitative feedback.</a:t>
            </a:r>
          </a:p>
          <a:p>
            <a:pPr marL="342900" lvl="1" indent="-342900" algn="l">
              <a:buFont typeface="Wingdings" panose="05000000000000000000" pitchFamily="2" charset="2"/>
              <a:buChar char="§"/>
            </a:pPr>
            <a:r>
              <a:rPr lang="en-US" sz="2400" dirty="0"/>
              <a:t>Quantitative questionnaire responses </a:t>
            </a:r>
            <a:r>
              <a:rPr lang="en-US" sz="2400" dirty="0" err="1"/>
              <a:t>analysed</a:t>
            </a:r>
            <a:r>
              <a:rPr lang="en-US" sz="2400" dirty="0"/>
              <a:t> using excel.</a:t>
            </a:r>
          </a:p>
          <a:p>
            <a:endParaRPr lang="en-GB" dirty="0"/>
          </a:p>
        </p:txBody>
      </p:sp>
    </p:spTree>
    <p:extLst>
      <p:ext uri="{BB962C8B-B14F-4D97-AF65-F5344CB8AC3E}">
        <p14:creationId xmlns:p14="http://schemas.microsoft.com/office/powerpoint/2010/main" val="293004234"/>
      </p:ext>
    </p:extLst>
  </p:cSld>
  <p:clrMapOvr>
    <a:masterClrMapping/>
  </p:clrMapOvr>
</p:sld>
</file>

<file path=ppt/theme/theme1.xml><?xml version="1.0" encoding="utf-8"?>
<a:theme xmlns:a="http://schemas.openxmlformats.org/drawingml/2006/main" name="Divisional Meeting 05.09.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 template standard" id="{47DC2156-69AF-CD41-8B52-35CD4D83F5A2}" vid="{D4AFF2D1-4DF6-114D-8E2A-BB119C7EBEA5}"/>
    </a:ext>
  </a:extLst>
</a:theme>
</file>

<file path=docProps/app.xml><?xml version="1.0" encoding="utf-8"?>
<Properties xmlns="http://schemas.openxmlformats.org/officeDocument/2006/extended-properties" xmlns:vt="http://schemas.openxmlformats.org/officeDocument/2006/docPropsVTypes">
  <TotalTime>124</TotalTime>
  <Words>1107</Words>
  <Application>Microsoft Office PowerPoint</Application>
  <PresentationFormat>Widescreen</PresentationFormat>
  <Paragraphs>120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Divisional Meeting 05.09.18</vt:lpstr>
      <vt:lpstr>       Curriculum Design from stakeholder’s perspective   Usha Mistry The Business School London South Bank University Email: mistryu2@lsbu.ac.uk </vt:lpstr>
      <vt:lpstr>Content</vt:lpstr>
      <vt:lpstr>Inclusive curriculum </vt:lpstr>
      <vt:lpstr>PowerPoint Presentation</vt:lpstr>
      <vt:lpstr> Constructive alignment (adapted model Biggs, 2013)</vt:lpstr>
      <vt:lpstr>Theory vs Practice – Constructive Alignment Steps involved in designing constructive aligned learning outcomes, teaching and assessment on the undergraduate Accounting degree</vt:lpstr>
      <vt:lpstr>Literature Review</vt:lpstr>
      <vt:lpstr>Literature review </vt:lpstr>
      <vt:lpstr>Research Method</vt:lpstr>
      <vt:lpstr>Rationale for the Taught Degree Awarding Powers (TDAP) undergraduate accounting degree</vt:lpstr>
      <vt:lpstr>Inclusive Curriculum – Our Stakeholders Consultation</vt:lpstr>
      <vt:lpstr>Findings</vt:lpstr>
      <vt:lpstr>Internal Community Qualitative comments</vt:lpstr>
      <vt:lpstr>Student’s Response</vt:lpstr>
      <vt:lpstr>Student’s Response</vt:lpstr>
      <vt:lpstr>Student’s Responses</vt:lpstr>
      <vt:lpstr>Student’s Response</vt:lpstr>
      <vt:lpstr>Student’s Response</vt:lpstr>
      <vt:lpstr>Students’ Response</vt:lpstr>
      <vt:lpstr>Student’s Response</vt:lpstr>
      <vt:lpstr>Other Stakeholders Response</vt:lpstr>
      <vt:lpstr>Success through education – our stakeholders</vt:lpstr>
      <vt:lpstr>Conclusion and Take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Design from stakeholder’s perspective   Usha Mistry The Business School London South Bank University Email: mistryu2@lsbu.ac.uk</dc:title>
  <dc:creator>ushamistry1@yahoo.com</dc:creator>
  <cp:lastModifiedBy>ushamistry1@yahoo.com</cp:lastModifiedBy>
  <cp:revision>14</cp:revision>
  <dcterms:created xsi:type="dcterms:W3CDTF">2020-02-07T13:37:29Z</dcterms:created>
  <dcterms:modified xsi:type="dcterms:W3CDTF">2020-03-02T17:57:42Z</dcterms:modified>
</cp:coreProperties>
</file>