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65" r:id="rId2"/>
    <p:sldId id="285" r:id="rId3"/>
    <p:sldId id="317" r:id="rId4"/>
    <p:sldId id="294" r:id="rId5"/>
    <p:sldId id="318" r:id="rId6"/>
    <p:sldId id="319" r:id="rId7"/>
    <p:sldId id="320" r:id="rId8"/>
    <p:sldId id="324" r:id="rId9"/>
    <p:sldId id="326" r:id="rId10"/>
    <p:sldId id="327" r:id="rId11"/>
    <p:sldId id="328" r:id="rId12"/>
    <p:sldId id="330" r:id="rId13"/>
    <p:sldId id="316" r:id="rId14"/>
    <p:sldId id="309" r:id="rId15"/>
    <p:sldId id="310" r:id="rId16"/>
    <p:sldId id="311" r:id="rId17"/>
    <p:sldId id="312" r:id="rId18"/>
    <p:sldId id="313" r:id="rId19"/>
    <p:sldId id="314" r:id="rId20"/>
    <p:sldId id="321" r:id="rId21"/>
    <p:sldId id="322" r:id="rId22"/>
    <p:sldId id="323" r:id="rId23"/>
    <p:sldId id="300" r:id="rId24"/>
  </p:sldIdLst>
  <p:sldSz cx="9144000" cy="6858000" type="screen4x3"/>
  <p:notesSz cx="6724650"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09">
          <p15:clr>
            <a:srgbClr val="A4A3A4"/>
          </p15:clr>
        </p15:guide>
        <p15:guide id="2" orient="horz" pos="164">
          <p15:clr>
            <a:srgbClr val="A4A3A4"/>
          </p15:clr>
        </p15:guide>
        <p15:guide id="3" orient="horz" pos="598">
          <p15:clr>
            <a:srgbClr val="A4A3A4"/>
          </p15:clr>
        </p15:guide>
        <p15:guide id="4" orient="horz" pos="889">
          <p15:clr>
            <a:srgbClr val="A4A3A4"/>
          </p15:clr>
        </p15:guide>
        <p15:guide id="5" orient="horz" pos="4179">
          <p15:clr>
            <a:srgbClr val="A4A3A4"/>
          </p15:clr>
        </p15:guide>
        <p15:guide id="6" orient="horz" pos="366">
          <p15:clr>
            <a:srgbClr val="A4A3A4"/>
          </p15:clr>
        </p15:guide>
        <p15:guide id="7" pos="5658">
          <p15:clr>
            <a:srgbClr val="A4A3A4"/>
          </p15:clr>
        </p15:guide>
        <p15:guide id="8" pos="1049">
          <p15:clr>
            <a:srgbClr val="A4A3A4"/>
          </p15:clr>
        </p15:guide>
        <p15:guide id="9" pos="565">
          <p15:clr>
            <a:srgbClr val="A4A3A4"/>
          </p15:clr>
        </p15:guide>
        <p15:guide id="10" pos="2115">
          <p15:clr>
            <a:srgbClr val="A4A3A4"/>
          </p15:clr>
        </p15:guide>
        <p15:guide id="11" pos="1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3C3B"/>
    <a:srgbClr val="E20000"/>
    <a:srgbClr val="FF1302"/>
    <a:srgbClr val="CB2923"/>
    <a:srgbClr val="CA2423"/>
    <a:srgbClr val="EC1302"/>
    <a:srgbClr val="FF1509"/>
    <a:srgbClr val="DC1E27"/>
    <a:srgbClr val="E438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8425" autoAdjust="0"/>
  </p:normalViewPr>
  <p:slideViewPr>
    <p:cSldViewPr snapToGrid="0" snapToObjects="1" showGuides="1">
      <p:cViewPr varScale="1">
        <p:scale>
          <a:sx n="61" d="100"/>
          <a:sy n="61" d="100"/>
        </p:scale>
        <p:origin x="858" y="66"/>
      </p:cViewPr>
      <p:guideLst>
        <p:guide orient="horz" pos="3709"/>
        <p:guide orient="horz" pos="164"/>
        <p:guide orient="horz" pos="598"/>
        <p:guide orient="horz" pos="889"/>
        <p:guide orient="horz" pos="4179"/>
        <p:guide orient="horz" pos="366"/>
        <p:guide pos="5658"/>
        <p:guide pos="1049"/>
        <p:guide pos="565"/>
        <p:guide pos="2115"/>
        <p:guide pos="122"/>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08413" y="0"/>
            <a:ext cx="2914650" cy="493713"/>
          </a:xfrm>
          <a:prstGeom prst="rect">
            <a:avLst/>
          </a:prstGeom>
        </p:spPr>
        <p:txBody>
          <a:bodyPr vert="horz" lIns="91440" tIns="45720" rIns="91440" bIns="45720" rtlCol="0"/>
          <a:lstStyle>
            <a:lvl1pPr algn="r">
              <a:defRPr sz="1200"/>
            </a:lvl1pPr>
          </a:lstStyle>
          <a:p>
            <a:fld id="{64ADF2EF-6545-4D46-9470-2BC848014BC2}" type="datetimeFigureOut">
              <a:rPr lang="en-US" smtClean="0"/>
              <a:t>10/9/2023</a:t>
            </a:fld>
            <a:endParaRPr lang="en-US"/>
          </a:p>
        </p:txBody>
      </p:sp>
      <p:sp>
        <p:nvSpPr>
          <p:cNvPr id="4" name="Footer Placeholder 3"/>
          <p:cNvSpPr>
            <a:spLocks noGrp="1"/>
          </p:cNvSpPr>
          <p:nvPr>
            <p:ph type="ftr" sz="quarter" idx="2"/>
          </p:nvPr>
        </p:nvSpPr>
        <p:spPr>
          <a:xfrm>
            <a:off x="0" y="9378950"/>
            <a:ext cx="2914650" cy="493713"/>
          </a:xfrm>
          <a:prstGeom prst="rect">
            <a:avLst/>
          </a:prstGeom>
        </p:spPr>
        <p:txBody>
          <a:bodyPr vert="horz" lIns="91440" tIns="45720" rIns="91440" bIns="45720" rtlCol="0" anchor="b"/>
          <a:lstStyle>
            <a:lvl1pPr algn="l">
              <a:defRPr sz="1200"/>
            </a:lvl1pPr>
          </a:lstStyle>
          <a:p>
            <a:r>
              <a:rPr lang="en-US"/>
              <a:t>@IoD_Students</a:t>
            </a:r>
          </a:p>
        </p:txBody>
      </p:sp>
      <p:sp>
        <p:nvSpPr>
          <p:cNvPr id="5" name="Slide Number Placeholder 4"/>
          <p:cNvSpPr>
            <a:spLocks noGrp="1"/>
          </p:cNvSpPr>
          <p:nvPr>
            <p:ph type="sldNum" sz="quarter" idx="3"/>
          </p:nvPr>
        </p:nvSpPr>
        <p:spPr>
          <a:xfrm>
            <a:off x="3808413" y="9378950"/>
            <a:ext cx="2914650" cy="493713"/>
          </a:xfrm>
          <a:prstGeom prst="rect">
            <a:avLst/>
          </a:prstGeom>
        </p:spPr>
        <p:txBody>
          <a:bodyPr vert="horz" lIns="91440" tIns="45720" rIns="91440" bIns="45720" rtlCol="0" anchor="b"/>
          <a:lstStyle>
            <a:lvl1pPr algn="r">
              <a:defRPr sz="1200"/>
            </a:lvl1pPr>
          </a:lstStyle>
          <a:p>
            <a:fld id="{DD7DCDEE-FA8A-EF4A-9941-B17CCC4A4935}" type="slidenum">
              <a:rPr lang="en-US" smtClean="0"/>
              <a:t>‹#›</a:t>
            </a:fld>
            <a:endParaRPr lang="en-US"/>
          </a:p>
        </p:txBody>
      </p:sp>
    </p:spTree>
    <p:extLst>
      <p:ext uri="{BB962C8B-B14F-4D97-AF65-F5344CB8AC3E}">
        <p14:creationId xmlns:p14="http://schemas.microsoft.com/office/powerpoint/2010/main" val="21398201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FFEC9183-0DCF-0E43-8CCD-94B403606C23}" type="datetimeFigureOut">
              <a:rPr lang="en-US" smtClean="0"/>
              <a:t>10/9/2023</a:t>
            </a:fld>
            <a:endParaRPr lang="en-US"/>
          </a:p>
        </p:txBody>
      </p:sp>
      <p:sp>
        <p:nvSpPr>
          <p:cNvPr id="4" name="Slide Image Placeholder 3"/>
          <p:cNvSpPr>
            <a:spLocks noGrp="1" noRot="1" noChangeAspect="1"/>
          </p:cNvSpPr>
          <p:nvPr>
            <p:ph type="sldImg" idx="2"/>
          </p:nvPr>
        </p:nvSpPr>
        <p:spPr>
          <a:xfrm>
            <a:off x="895350"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378950"/>
            <a:ext cx="2914650" cy="493713"/>
          </a:xfrm>
          <a:prstGeom prst="rect">
            <a:avLst/>
          </a:prstGeom>
        </p:spPr>
        <p:txBody>
          <a:bodyPr vert="horz" lIns="91440" tIns="45720" rIns="91440" bIns="45720" rtlCol="0" anchor="b"/>
          <a:lstStyle>
            <a:lvl1pPr algn="l">
              <a:defRPr sz="1200"/>
            </a:lvl1pPr>
          </a:lstStyle>
          <a:p>
            <a:r>
              <a:rPr lang="en-US"/>
              <a:t>@IoD_Students</a:t>
            </a:r>
          </a:p>
        </p:txBody>
      </p:sp>
      <p:sp>
        <p:nvSpPr>
          <p:cNvPr id="7" name="Slide Number Placeholder 6"/>
          <p:cNvSpPr>
            <a:spLocks noGrp="1"/>
          </p:cNvSpPr>
          <p:nvPr>
            <p:ph type="sldNum" sz="quarter" idx="5"/>
          </p:nvPr>
        </p:nvSpPr>
        <p:spPr>
          <a:xfrm>
            <a:off x="3808413" y="9378950"/>
            <a:ext cx="2914650" cy="493713"/>
          </a:xfrm>
          <a:prstGeom prst="rect">
            <a:avLst/>
          </a:prstGeom>
        </p:spPr>
        <p:txBody>
          <a:bodyPr vert="horz" lIns="91440" tIns="45720" rIns="91440" bIns="45720" rtlCol="0" anchor="b"/>
          <a:lstStyle>
            <a:lvl1pPr algn="r">
              <a:defRPr sz="1200"/>
            </a:lvl1pPr>
          </a:lstStyle>
          <a:p>
            <a:fld id="{38150E47-C5F3-2844-84DA-E1324E169E4F}" type="slidenum">
              <a:rPr lang="en-US" smtClean="0"/>
              <a:t>‹#›</a:t>
            </a:fld>
            <a:endParaRPr lang="en-US"/>
          </a:p>
        </p:txBody>
      </p:sp>
    </p:spTree>
    <p:extLst>
      <p:ext uri="{BB962C8B-B14F-4D97-AF65-F5344CB8AC3E}">
        <p14:creationId xmlns:p14="http://schemas.microsoft.com/office/powerpoint/2010/main" val="59754745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150E47-C5F3-2844-84DA-E1324E169E4F}" type="slidenum">
              <a:rPr lang="en-US" smtClean="0"/>
              <a:t>1</a:t>
            </a:fld>
            <a:endParaRPr lang="en-US"/>
          </a:p>
        </p:txBody>
      </p:sp>
    </p:spTree>
    <p:extLst>
      <p:ext uri="{BB962C8B-B14F-4D97-AF65-F5344CB8AC3E}">
        <p14:creationId xmlns:p14="http://schemas.microsoft.com/office/powerpoint/2010/main" val="1672559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206375" y="590637"/>
            <a:ext cx="8748000" cy="6084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905996" y="1411289"/>
            <a:ext cx="5102226" cy="2189162"/>
          </a:xfrm>
        </p:spPr>
        <p:txBody>
          <a:bodyPr anchor="t">
            <a:normAutofit/>
          </a:bodyPr>
          <a:lstStyle>
            <a:lvl1pPr>
              <a:lnSpc>
                <a:spcPts val="5500"/>
              </a:lnSpc>
              <a:spcAft>
                <a:spcPts val="500"/>
              </a:spcAft>
              <a:defRPr sz="5500" b="0">
                <a:solidFill>
                  <a:schemeClr val="bg1"/>
                </a:solidFill>
              </a:defRPr>
            </a:lvl1pPr>
          </a:lstStyle>
          <a:p>
            <a:r>
              <a:rPr lang="en-GB" dirty="0"/>
              <a:t>Click to edit title</a:t>
            </a:r>
            <a:endParaRPr lang="en-US" dirty="0"/>
          </a:p>
        </p:txBody>
      </p:sp>
      <p:sp>
        <p:nvSpPr>
          <p:cNvPr id="3" name="Subtitle 2"/>
          <p:cNvSpPr>
            <a:spLocks noGrp="1"/>
          </p:cNvSpPr>
          <p:nvPr>
            <p:ph type="subTitle" idx="1" hasCustomPrompt="1"/>
          </p:nvPr>
        </p:nvSpPr>
        <p:spPr>
          <a:xfrm>
            <a:off x="898526" y="5551488"/>
            <a:ext cx="5102226" cy="731837"/>
          </a:xfrm>
        </p:spPr>
        <p:txBody>
          <a:bodyPr anchor="b">
            <a:normAutofit/>
          </a:bodyPr>
          <a:lstStyle>
            <a:lvl1pPr marL="0" indent="0" algn="l">
              <a:buNone/>
              <a:defRPr sz="1800" b="0">
                <a:solidFill>
                  <a:srgbClr val="FFFFFF"/>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Date</a:t>
            </a:r>
          </a:p>
          <a:p>
            <a:r>
              <a:rPr lang="en-GB" dirty="0"/>
              <a:t>and Author</a:t>
            </a:r>
            <a:endParaRPr lang="en-US" dirty="0"/>
          </a:p>
        </p:txBody>
      </p:sp>
      <p:sp>
        <p:nvSpPr>
          <p:cNvPr id="9" name="Text Placeholder 8"/>
          <p:cNvSpPr>
            <a:spLocks noGrp="1"/>
          </p:cNvSpPr>
          <p:nvPr>
            <p:ph type="body" sz="quarter" idx="10" hasCustomPrompt="1"/>
          </p:nvPr>
        </p:nvSpPr>
        <p:spPr>
          <a:xfrm>
            <a:off x="905996" y="3028950"/>
            <a:ext cx="5102225" cy="844550"/>
          </a:xfrm>
        </p:spPr>
        <p:txBody>
          <a:bodyPr>
            <a:normAutofit/>
          </a:bodyPr>
          <a:lstStyle>
            <a:lvl1pPr marL="0" indent="0">
              <a:buNone/>
              <a:defRPr sz="3500">
                <a:solidFill>
                  <a:schemeClr val="accent5"/>
                </a:solidFill>
                <a:latin typeface="Georgia"/>
                <a:cs typeface="Georgia"/>
              </a:defRPr>
            </a:lvl1pPr>
          </a:lstStyle>
          <a:p>
            <a:pPr lvl="0"/>
            <a:r>
              <a:rPr lang="en-US" dirty="0"/>
              <a:t>Click to add Sub-title</a:t>
            </a:r>
          </a:p>
        </p:txBody>
      </p:sp>
    </p:spTree>
    <p:extLst>
      <p:ext uri="{BB962C8B-B14F-4D97-AF65-F5344CB8AC3E}">
        <p14:creationId xmlns:p14="http://schemas.microsoft.com/office/powerpoint/2010/main" val="564587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12" name="Picture Placeholder 11"/>
          <p:cNvSpPr>
            <a:spLocks noGrp="1"/>
          </p:cNvSpPr>
          <p:nvPr>
            <p:ph type="pic" sz="quarter" idx="11" hasCustomPrompt="1"/>
          </p:nvPr>
        </p:nvSpPr>
        <p:spPr>
          <a:xfrm>
            <a:off x="206376" y="955632"/>
            <a:ext cx="5045446" cy="4945106"/>
          </a:xfrm>
        </p:spPr>
        <p:txBody>
          <a:bodyPr/>
          <a:lstStyle>
            <a:lvl1pPr marL="0" indent="0" algn="l">
              <a:buNone/>
              <a:defRPr/>
            </a:lvl1pPr>
          </a:lstStyle>
          <a:p>
            <a:r>
              <a:rPr lang="en-US" dirty="0"/>
              <a:t>Insert picture</a:t>
            </a:r>
          </a:p>
        </p:txBody>
      </p:sp>
      <p:sp>
        <p:nvSpPr>
          <p:cNvPr id="10" name="Content Placeholder 9"/>
          <p:cNvSpPr>
            <a:spLocks noGrp="1"/>
          </p:cNvSpPr>
          <p:nvPr>
            <p:ph sz="quarter" idx="10" hasCustomPrompt="1"/>
          </p:nvPr>
        </p:nvSpPr>
        <p:spPr>
          <a:xfrm>
            <a:off x="5251822" y="955632"/>
            <a:ext cx="3711015" cy="4945106"/>
          </a:xfrm>
          <a:solidFill>
            <a:schemeClr val="tx2"/>
          </a:solidFill>
        </p:spPr>
        <p:txBody>
          <a:bodyPr lIns="360000" tIns="216000" rIns="360000" bIns="216000"/>
          <a:lstStyle>
            <a:lvl1pPr marL="342900" indent="-342900">
              <a:buFont typeface="Arial"/>
              <a:buChar char="•"/>
              <a:defRPr b="0" baseline="0">
                <a:solidFill>
                  <a:schemeClr val="bg1"/>
                </a:solidFill>
                <a:latin typeface="Calibri"/>
                <a:cs typeface="Calibri"/>
              </a:defRPr>
            </a:lvl1pPr>
            <a:lvl2pPr marL="457200" indent="0">
              <a:buNone/>
              <a:defRPr>
                <a:latin typeface="Georgia"/>
                <a:cs typeface="Georgia"/>
              </a:defRPr>
            </a:lvl2pPr>
            <a:lvl3pPr marL="914400" indent="0">
              <a:buNone/>
              <a:defRPr>
                <a:latin typeface="Georgia"/>
                <a:cs typeface="Georgia"/>
              </a:defRPr>
            </a:lvl3pPr>
            <a:lvl4pPr marL="1371600" indent="0">
              <a:buNone/>
              <a:defRPr>
                <a:latin typeface="Georgia"/>
                <a:cs typeface="Georgia"/>
              </a:defRPr>
            </a:lvl4pPr>
            <a:lvl5pPr marL="1828800" indent="0">
              <a:buNone/>
              <a:defRPr>
                <a:latin typeface="Georgia"/>
                <a:cs typeface="Georgia"/>
              </a:defRPr>
            </a:lvl5pPr>
          </a:lstStyle>
          <a:p>
            <a:pPr lvl="0"/>
            <a:r>
              <a:rPr lang="en-GB" dirty="0"/>
              <a:t>Click to edit concise ideas.</a:t>
            </a:r>
          </a:p>
          <a:p>
            <a:pPr lvl="0"/>
            <a:r>
              <a:rPr lang="en-GB" dirty="0"/>
              <a:t>You can change the background and text colour to suit the image</a:t>
            </a:r>
          </a:p>
        </p:txBody>
      </p:sp>
      <p:sp>
        <p:nvSpPr>
          <p:cNvPr id="5" name="Date Placeholder 3"/>
          <p:cNvSpPr>
            <a:spLocks noGrp="1"/>
          </p:cNvSpPr>
          <p:nvPr>
            <p:ph type="dt" sz="half" idx="12"/>
          </p:nvPr>
        </p:nvSpPr>
        <p:spPr>
          <a:xfrm>
            <a:off x="910581" y="6265863"/>
            <a:ext cx="1565919" cy="365125"/>
          </a:xfrm>
        </p:spPr>
        <p:txBody>
          <a:bodyPr anchor="b"/>
          <a:lstStyle>
            <a:lvl1pPr algn="l">
              <a:defRPr sz="1000"/>
            </a:lvl1pPr>
          </a:lstStyle>
          <a:p>
            <a:endParaRPr lang="en-US" dirty="0"/>
          </a:p>
        </p:txBody>
      </p:sp>
      <p:sp>
        <p:nvSpPr>
          <p:cNvPr id="7" name="Slide Number Placeholder 5"/>
          <p:cNvSpPr>
            <a:spLocks noGrp="1"/>
          </p:cNvSpPr>
          <p:nvPr>
            <p:ph type="sldNum" sz="quarter" idx="14"/>
          </p:nvPr>
        </p:nvSpPr>
        <p:spPr>
          <a:xfrm>
            <a:off x="174625" y="6265863"/>
            <a:ext cx="723900" cy="365125"/>
          </a:xfrm>
        </p:spPr>
        <p:txBody>
          <a:bodyPr anchor="b"/>
          <a:lstStyle/>
          <a:p>
            <a:pPr algn="l"/>
            <a:r>
              <a:rPr lang="en-US" dirty="0"/>
              <a:t>Slide </a:t>
            </a:r>
            <a:fld id="{A7A06E2B-8230-BB47-8A2C-E80FEEBB8AF0}" type="slidenum">
              <a:rPr lang="en-US" smtClean="0"/>
              <a:pPr algn="l"/>
              <a:t>‹#›</a:t>
            </a:fld>
            <a:endParaRPr lang="en-US" dirty="0"/>
          </a:p>
        </p:txBody>
      </p:sp>
    </p:spTree>
    <p:extLst>
      <p:ext uri="{BB962C8B-B14F-4D97-AF65-F5344CB8AC3E}">
        <p14:creationId xmlns:p14="http://schemas.microsoft.com/office/powerpoint/2010/main" val="665311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Blank">
    <p:spTree>
      <p:nvGrpSpPr>
        <p:cNvPr id="1" name=""/>
        <p:cNvGrpSpPr/>
        <p:nvPr/>
      </p:nvGrpSpPr>
      <p:grpSpPr>
        <a:xfrm>
          <a:off x="0" y="0"/>
          <a:ext cx="0" cy="0"/>
          <a:chOff x="0" y="0"/>
          <a:chExt cx="0" cy="0"/>
        </a:xfrm>
      </p:grpSpPr>
      <p:sp>
        <p:nvSpPr>
          <p:cNvPr id="12" name="Picture Placeholder 11"/>
          <p:cNvSpPr>
            <a:spLocks noGrp="1"/>
          </p:cNvSpPr>
          <p:nvPr>
            <p:ph type="pic" sz="quarter" idx="11" hasCustomPrompt="1"/>
          </p:nvPr>
        </p:nvSpPr>
        <p:spPr>
          <a:xfrm>
            <a:off x="206376" y="955631"/>
            <a:ext cx="5045446" cy="5678531"/>
          </a:xfrm>
        </p:spPr>
        <p:txBody>
          <a:bodyPr/>
          <a:lstStyle>
            <a:lvl1pPr marL="0" indent="0" algn="l">
              <a:buNone/>
              <a:defRPr/>
            </a:lvl1pPr>
          </a:lstStyle>
          <a:p>
            <a:r>
              <a:rPr lang="en-US" dirty="0"/>
              <a:t>Insert picture</a:t>
            </a:r>
          </a:p>
        </p:txBody>
      </p:sp>
      <p:sp>
        <p:nvSpPr>
          <p:cNvPr id="10" name="Content Placeholder 9"/>
          <p:cNvSpPr>
            <a:spLocks noGrp="1"/>
          </p:cNvSpPr>
          <p:nvPr>
            <p:ph sz="quarter" idx="10" hasCustomPrompt="1"/>
          </p:nvPr>
        </p:nvSpPr>
        <p:spPr>
          <a:xfrm>
            <a:off x="5251822" y="955632"/>
            <a:ext cx="3711015" cy="5678530"/>
          </a:xfrm>
          <a:solidFill>
            <a:srgbClr val="000000"/>
          </a:solidFill>
        </p:spPr>
        <p:txBody>
          <a:bodyPr lIns="360000" tIns="216000" rIns="360000" bIns="216000"/>
          <a:lstStyle>
            <a:lvl1pPr marL="342900" indent="-342900">
              <a:buFont typeface="Arial"/>
              <a:buChar char="•"/>
              <a:defRPr b="0" baseline="0">
                <a:solidFill>
                  <a:schemeClr val="bg1"/>
                </a:solidFill>
                <a:latin typeface="Calibri"/>
                <a:cs typeface="Calibri"/>
              </a:defRPr>
            </a:lvl1pPr>
            <a:lvl2pPr marL="457200" indent="0">
              <a:buNone/>
              <a:defRPr>
                <a:latin typeface="Georgia"/>
                <a:cs typeface="Georgia"/>
              </a:defRPr>
            </a:lvl2pPr>
            <a:lvl3pPr marL="914400" indent="0">
              <a:buNone/>
              <a:defRPr>
                <a:latin typeface="Georgia"/>
                <a:cs typeface="Georgia"/>
              </a:defRPr>
            </a:lvl3pPr>
            <a:lvl4pPr marL="1371600" indent="0">
              <a:buNone/>
              <a:defRPr>
                <a:latin typeface="Georgia"/>
                <a:cs typeface="Georgia"/>
              </a:defRPr>
            </a:lvl4pPr>
            <a:lvl5pPr marL="1828800" indent="0">
              <a:buNone/>
              <a:defRPr>
                <a:latin typeface="Georgia"/>
                <a:cs typeface="Georgia"/>
              </a:defRPr>
            </a:lvl5pPr>
          </a:lstStyle>
          <a:p>
            <a:pPr lvl="0"/>
            <a:r>
              <a:rPr lang="en-GB" dirty="0"/>
              <a:t>Click to edit concise ideas.</a:t>
            </a:r>
          </a:p>
          <a:p>
            <a:pPr lvl="0"/>
            <a:r>
              <a:rPr lang="en-GB" dirty="0"/>
              <a:t>You can change the background and text colour to suit the image</a:t>
            </a:r>
          </a:p>
        </p:txBody>
      </p:sp>
    </p:spTree>
    <p:extLst>
      <p:ext uri="{BB962C8B-B14F-4D97-AF65-F5344CB8AC3E}">
        <p14:creationId xmlns:p14="http://schemas.microsoft.com/office/powerpoint/2010/main" val="1283953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Blank">
    <p:spTree>
      <p:nvGrpSpPr>
        <p:cNvPr id="1" name=""/>
        <p:cNvGrpSpPr/>
        <p:nvPr/>
      </p:nvGrpSpPr>
      <p:grpSpPr>
        <a:xfrm>
          <a:off x="0" y="0"/>
          <a:ext cx="0" cy="0"/>
          <a:chOff x="0" y="0"/>
          <a:chExt cx="0" cy="0"/>
        </a:xfrm>
      </p:grpSpPr>
      <p:sp>
        <p:nvSpPr>
          <p:cNvPr id="12" name="Picture Placeholder 11"/>
          <p:cNvSpPr>
            <a:spLocks noGrp="1"/>
          </p:cNvSpPr>
          <p:nvPr>
            <p:ph type="pic" sz="quarter" idx="11" hasCustomPrompt="1"/>
          </p:nvPr>
        </p:nvSpPr>
        <p:spPr>
          <a:xfrm>
            <a:off x="206376" y="955632"/>
            <a:ext cx="5045446" cy="4932406"/>
          </a:xfrm>
        </p:spPr>
        <p:txBody>
          <a:bodyPr/>
          <a:lstStyle>
            <a:lvl1pPr marL="0" indent="0" algn="l">
              <a:buNone/>
              <a:defRPr/>
            </a:lvl1pPr>
          </a:lstStyle>
          <a:p>
            <a:r>
              <a:rPr lang="en-US" dirty="0"/>
              <a:t>Insert picture</a:t>
            </a:r>
          </a:p>
        </p:txBody>
      </p:sp>
      <p:sp>
        <p:nvSpPr>
          <p:cNvPr id="10" name="Content Placeholder 9"/>
          <p:cNvSpPr>
            <a:spLocks noGrp="1"/>
          </p:cNvSpPr>
          <p:nvPr>
            <p:ph sz="quarter" idx="10" hasCustomPrompt="1"/>
          </p:nvPr>
        </p:nvSpPr>
        <p:spPr>
          <a:xfrm>
            <a:off x="5251822" y="1844842"/>
            <a:ext cx="3711015" cy="4043196"/>
          </a:xfrm>
          <a:noFill/>
        </p:spPr>
        <p:txBody>
          <a:bodyPr lIns="360000" tIns="216000" rIns="360000" bIns="216000">
            <a:normAutofit/>
          </a:bodyPr>
          <a:lstStyle>
            <a:lvl1pPr marL="0" indent="0">
              <a:buFont typeface="Arial"/>
              <a:buNone/>
              <a:defRPr sz="2100" b="0" baseline="0">
                <a:solidFill>
                  <a:srgbClr val="0E3A4D"/>
                </a:solidFill>
                <a:latin typeface="Calibri"/>
                <a:cs typeface="Calibri"/>
              </a:defRPr>
            </a:lvl1pPr>
            <a:lvl2pPr marL="457200" indent="0">
              <a:buNone/>
              <a:defRPr>
                <a:latin typeface="Georgia"/>
                <a:cs typeface="Georgia"/>
              </a:defRPr>
            </a:lvl2pPr>
            <a:lvl3pPr marL="914400" indent="0">
              <a:buNone/>
              <a:defRPr>
                <a:latin typeface="Georgia"/>
                <a:cs typeface="Georgia"/>
              </a:defRPr>
            </a:lvl3pPr>
            <a:lvl4pPr marL="1371600" indent="0">
              <a:buNone/>
              <a:defRPr>
                <a:latin typeface="Georgia"/>
                <a:cs typeface="Georgia"/>
              </a:defRPr>
            </a:lvl4pPr>
            <a:lvl5pPr marL="1828800" indent="0">
              <a:buNone/>
              <a:defRPr>
                <a:latin typeface="Georgia"/>
                <a:cs typeface="Georgia"/>
              </a:defRPr>
            </a:lvl5pPr>
          </a:lstStyle>
          <a:p>
            <a:pPr lvl="0"/>
            <a:r>
              <a:rPr lang="en-GB" dirty="0"/>
              <a:t>Click to edit concise ideas.</a:t>
            </a:r>
          </a:p>
        </p:txBody>
      </p:sp>
      <p:sp>
        <p:nvSpPr>
          <p:cNvPr id="11" name="Title 1"/>
          <p:cNvSpPr>
            <a:spLocks noGrp="1"/>
          </p:cNvSpPr>
          <p:nvPr>
            <p:ph type="title" hasCustomPrompt="1"/>
          </p:nvPr>
        </p:nvSpPr>
        <p:spPr>
          <a:xfrm>
            <a:off x="5251822" y="955633"/>
            <a:ext cx="3711015" cy="889210"/>
          </a:xfrm>
        </p:spPr>
        <p:txBody>
          <a:bodyPr lIns="360000" tIns="0" rIns="360000" bIns="144000" anchor="t">
            <a:normAutofit/>
          </a:bodyPr>
          <a:lstStyle>
            <a:lvl1pPr>
              <a:defRPr sz="2400" b="0">
                <a:solidFill>
                  <a:schemeClr val="tx2"/>
                </a:solidFill>
              </a:defRPr>
            </a:lvl1pPr>
          </a:lstStyle>
          <a:p>
            <a:r>
              <a:rPr lang="en-GB" dirty="0"/>
              <a:t>Click to edit title</a:t>
            </a:r>
            <a:endParaRPr lang="en-US" dirty="0"/>
          </a:p>
        </p:txBody>
      </p:sp>
      <p:sp>
        <p:nvSpPr>
          <p:cNvPr id="13" name="Date Placeholder 3"/>
          <p:cNvSpPr>
            <a:spLocks noGrp="1"/>
          </p:cNvSpPr>
          <p:nvPr>
            <p:ph type="dt" sz="half" idx="12"/>
          </p:nvPr>
        </p:nvSpPr>
        <p:spPr>
          <a:xfrm>
            <a:off x="910581" y="6265863"/>
            <a:ext cx="1565919" cy="365125"/>
          </a:xfrm>
        </p:spPr>
        <p:txBody>
          <a:bodyPr anchor="b"/>
          <a:lstStyle>
            <a:lvl1pPr algn="l">
              <a:defRPr sz="1000"/>
            </a:lvl1pPr>
          </a:lstStyle>
          <a:p>
            <a:endParaRPr lang="en-US" dirty="0"/>
          </a:p>
        </p:txBody>
      </p:sp>
      <p:sp>
        <p:nvSpPr>
          <p:cNvPr id="15" name="Slide Number Placeholder 5"/>
          <p:cNvSpPr>
            <a:spLocks noGrp="1"/>
          </p:cNvSpPr>
          <p:nvPr>
            <p:ph type="sldNum" sz="quarter" idx="16"/>
          </p:nvPr>
        </p:nvSpPr>
        <p:spPr>
          <a:xfrm>
            <a:off x="174625" y="6265863"/>
            <a:ext cx="723900" cy="365125"/>
          </a:xfrm>
        </p:spPr>
        <p:txBody>
          <a:bodyPr anchor="b"/>
          <a:lstStyle/>
          <a:p>
            <a:pPr algn="l"/>
            <a:r>
              <a:rPr lang="en-US" dirty="0"/>
              <a:t>Slide </a:t>
            </a:r>
            <a:fld id="{A7A06E2B-8230-BB47-8A2C-E80FEEBB8AF0}" type="slidenum">
              <a:rPr lang="en-US" smtClean="0"/>
              <a:pPr algn="l"/>
              <a:t>‹#›</a:t>
            </a:fld>
            <a:endParaRPr lang="en-US" dirty="0"/>
          </a:p>
        </p:txBody>
      </p:sp>
    </p:spTree>
    <p:extLst>
      <p:ext uri="{BB962C8B-B14F-4D97-AF65-F5344CB8AC3E}">
        <p14:creationId xmlns:p14="http://schemas.microsoft.com/office/powerpoint/2010/main" val="10815991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old headline 3">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0582" y="1411287"/>
            <a:ext cx="8061968" cy="4505325"/>
          </a:xfrm>
        </p:spPr>
        <p:txBody>
          <a:bodyPr anchor="t">
            <a:normAutofit/>
          </a:bodyPr>
          <a:lstStyle>
            <a:lvl1pPr>
              <a:lnSpc>
                <a:spcPts val="3600"/>
              </a:lnSpc>
              <a:defRPr sz="3600" b="0" baseline="0">
                <a:solidFill>
                  <a:schemeClr val="accent3"/>
                </a:solidFill>
              </a:defRPr>
            </a:lvl1pPr>
          </a:lstStyle>
          <a:p>
            <a:r>
              <a:rPr lang="en-GB" dirty="0"/>
              <a:t>Click to edit bold headline</a:t>
            </a:r>
            <a:endParaRPr lang="en-US" dirty="0"/>
          </a:p>
        </p:txBody>
      </p:sp>
      <p:cxnSp>
        <p:nvCxnSpPr>
          <p:cNvPr id="8" name="Straight Connector 7"/>
          <p:cNvCxnSpPr/>
          <p:nvPr userDrawn="1"/>
        </p:nvCxnSpPr>
        <p:spPr>
          <a:xfrm>
            <a:off x="910582" y="1411288"/>
            <a:ext cx="0" cy="4505325"/>
          </a:xfrm>
          <a:prstGeom prst="line">
            <a:avLst/>
          </a:prstGeom>
          <a:ln w="127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Date Placeholder 3"/>
          <p:cNvSpPr>
            <a:spLocks noGrp="1"/>
          </p:cNvSpPr>
          <p:nvPr>
            <p:ph type="dt" sz="half" idx="12"/>
          </p:nvPr>
        </p:nvSpPr>
        <p:spPr>
          <a:xfrm>
            <a:off x="910581" y="6265863"/>
            <a:ext cx="1565919" cy="365125"/>
          </a:xfrm>
        </p:spPr>
        <p:txBody>
          <a:bodyPr anchor="b"/>
          <a:lstStyle>
            <a:lvl1pPr algn="l">
              <a:defRPr sz="1000"/>
            </a:lvl1pPr>
          </a:lstStyle>
          <a:p>
            <a:endParaRPr lang="en-US" dirty="0"/>
          </a:p>
        </p:txBody>
      </p:sp>
      <p:sp>
        <p:nvSpPr>
          <p:cNvPr id="15" name="Slide Number Placeholder 5"/>
          <p:cNvSpPr>
            <a:spLocks noGrp="1"/>
          </p:cNvSpPr>
          <p:nvPr>
            <p:ph type="sldNum" sz="quarter" idx="16"/>
          </p:nvPr>
        </p:nvSpPr>
        <p:spPr>
          <a:xfrm>
            <a:off x="174625" y="6265863"/>
            <a:ext cx="723900" cy="365125"/>
          </a:xfrm>
        </p:spPr>
        <p:txBody>
          <a:bodyPr anchor="b"/>
          <a:lstStyle/>
          <a:p>
            <a:pPr algn="l"/>
            <a:r>
              <a:rPr lang="en-US" dirty="0"/>
              <a:t>Slide </a:t>
            </a:r>
            <a:fld id="{A7A06E2B-8230-BB47-8A2C-E80FEEBB8AF0}" type="slidenum">
              <a:rPr lang="en-US" smtClean="0"/>
              <a:pPr algn="l"/>
              <a:t>‹#›</a:t>
            </a:fld>
            <a:endParaRPr lang="en-US" dirty="0"/>
          </a:p>
        </p:txBody>
      </p:sp>
    </p:spTree>
    <p:extLst>
      <p:ext uri="{BB962C8B-B14F-4D97-AF65-F5344CB8AC3E}">
        <p14:creationId xmlns:p14="http://schemas.microsoft.com/office/powerpoint/2010/main" val="2650440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3" name="Content Placeholder 2"/>
          <p:cNvSpPr>
            <a:spLocks noGrp="1"/>
          </p:cNvSpPr>
          <p:nvPr>
            <p:ph idx="1"/>
          </p:nvPr>
        </p:nvSpPr>
        <p:spPr>
          <a:xfrm>
            <a:off x="910582" y="1433514"/>
            <a:ext cx="2439043" cy="4483099"/>
          </a:xfrm>
          <a:noFill/>
        </p:spPr>
        <p:txBody>
          <a:bodyPr>
            <a:normAutofit/>
          </a:bodyPr>
          <a:lstStyle>
            <a:lvl1pPr marL="0" indent="0">
              <a:buFont typeface="Arial"/>
              <a:buNone/>
              <a:defRPr sz="1800" baseline="0"/>
            </a:lvl1pPr>
          </a:lstStyle>
          <a:p>
            <a:pPr lvl="0"/>
            <a:r>
              <a:rPr lang="en-GB" dirty="0"/>
              <a:t>Click to edit Master text styles</a:t>
            </a:r>
          </a:p>
          <a:p>
            <a:pPr lvl="0"/>
            <a:r>
              <a:rPr lang="en-GB" dirty="0"/>
              <a:t>These slides should be used primarily for hand-outs, not impact presentations</a:t>
            </a:r>
            <a:endParaRPr lang="en-US" dirty="0"/>
          </a:p>
        </p:txBody>
      </p:sp>
      <p:sp>
        <p:nvSpPr>
          <p:cNvPr id="11" name="Picture Placeholder 10"/>
          <p:cNvSpPr>
            <a:spLocks noGrp="1"/>
          </p:cNvSpPr>
          <p:nvPr>
            <p:ph type="pic" sz="quarter" idx="13"/>
          </p:nvPr>
        </p:nvSpPr>
        <p:spPr>
          <a:xfrm>
            <a:off x="3460750" y="1433514"/>
            <a:ext cx="5511800" cy="4505326"/>
          </a:xfrm>
        </p:spPr>
        <p:txBody>
          <a:bodyPr/>
          <a:lstStyle/>
          <a:p>
            <a:endParaRPr lang="en-US" dirty="0"/>
          </a:p>
        </p:txBody>
      </p:sp>
      <p:cxnSp>
        <p:nvCxnSpPr>
          <p:cNvPr id="13" name="Straight Connector 12"/>
          <p:cNvCxnSpPr/>
          <p:nvPr userDrawn="1"/>
        </p:nvCxnSpPr>
        <p:spPr>
          <a:xfrm>
            <a:off x="910582" y="1411288"/>
            <a:ext cx="0" cy="4505325"/>
          </a:xfrm>
          <a:prstGeom prst="line">
            <a:avLst/>
          </a:prstGeom>
          <a:ln w="127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3345807" y="1433514"/>
            <a:ext cx="0" cy="4505325"/>
          </a:xfrm>
          <a:prstGeom prst="line">
            <a:avLst/>
          </a:prstGeom>
          <a:ln w="127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Date Placeholder 3"/>
          <p:cNvSpPr>
            <a:spLocks noGrp="1"/>
          </p:cNvSpPr>
          <p:nvPr>
            <p:ph type="dt" sz="half" idx="12"/>
          </p:nvPr>
        </p:nvSpPr>
        <p:spPr>
          <a:xfrm>
            <a:off x="910581" y="6265863"/>
            <a:ext cx="1565919" cy="365125"/>
          </a:xfrm>
        </p:spPr>
        <p:txBody>
          <a:bodyPr anchor="b"/>
          <a:lstStyle>
            <a:lvl1pPr algn="l">
              <a:defRPr sz="1000"/>
            </a:lvl1pPr>
          </a:lstStyle>
          <a:p>
            <a:endParaRPr lang="en-US" dirty="0"/>
          </a:p>
        </p:txBody>
      </p:sp>
      <p:sp>
        <p:nvSpPr>
          <p:cNvPr id="24" name="Slide Number Placeholder 5"/>
          <p:cNvSpPr>
            <a:spLocks noGrp="1"/>
          </p:cNvSpPr>
          <p:nvPr>
            <p:ph type="sldNum" sz="quarter" idx="16"/>
          </p:nvPr>
        </p:nvSpPr>
        <p:spPr>
          <a:xfrm>
            <a:off x="174625" y="6265863"/>
            <a:ext cx="723900" cy="365125"/>
          </a:xfrm>
        </p:spPr>
        <p:txBody>
          <a:bodyPr anchor="b"/>
          <a:lstStyle/>
          <a:p>
            <a:pPr algn="l"/>
            <a:r>
              <a:rPr lang="en-US" dirty="0"/>
              <a:t>Slide </a:t>
            </a:r>
            <a:fld id="{A7A06E2B-8230-BB47-8A2C-E80FEEBB8AF0}" type="slidenum">
              <a:rPr lang="en-US" smtClean="0"/>
              <a:pPr algn="l"/>
              <a:t>‹#›</a:t>
            </a:fld>
            <a:endParaRPr lang="en-US" dirty="0"/>
          </a:p>
        </p:txBody>
      </p:sp>
      <p:sp>
        <p:nvSpPr>
          <p:cNvPr id="25" name="Title 1"/>
          <p:cNvSpPr>
            <a:spLocks noGrp="1"/>
          </p:cNvSpPr>
          <p:nvPr>
            <p:ph type="title"/>
          </p:nvPr>
        </p:nvSpPr>
        <p:spPr>
          <a:xfrm>
            <a:off x="896938" y="260350"/>
            <a:ext cx="8061968" cy="931862"/>
          </a:xfrm>
        </p:spPr>
        <p:txBody>
          <a:bodyPr anchor="t">
            <a:normAutofit/>
          </a:bodyPr>
          <a:lstStyle>
            <a:lvl1pPr>
              <a:defRPr sz="3500" b="0">
                <a:solidFill>
                  <a:schemeClr val="tx2"/>
                </a:solidFill>
              </a:defRPr>
            </a:lvl1pPr>
          </a:lstStyle>
          <a:p>
            <a:r>
              <a:rPr lang="en-GB" dirty="0"/>
              <a:t>Click to edit Master title style</a:t>
            </a:r>
            <a:endParaRPr lang="en-US" dirty="0"/>
          </a:p>
        </p:txBody>
      </p:sp>
    </p:spTree>
    <p:extLst>
      <p:ext uri="{BB962C8B-B14F-4D97-AF65-F5344CB8AC3E}">
        <p14:creationId xmlns:p14="http://schemas.microsoft.com/office/powerpoint/2010/main" val="1818051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cxnSp>
        <p:nvCxnSpPr>
          <p:cNvPr id="9" name="Straight Connector 8"/>
          <p:cNvCxnSpPr/>
          <p:nvPr userDrawn="1"/>
        </p:nvCxnSpPr>
        <p:spPr>
          <a:xfrm>
            <a:off x="910582" y="1411288"/>
            <a:ext cx="0" cy="4505325"/>
          </a:xfrm>
          <a:prstGeom prst="line">
            <a:avLst/>
          </a:prstGeom>
          <a:ln w="127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Date Placeholder 3"/>
          <p:cNvSpPr>
            <a:spLocks noGrp="1"/>
          </p:cNvSpPr>
          <p:nvPr>
            <p:ph type="dt" sz="half" idx="12"/>
          </p:nvPr>
        </p:nvSpPr>
        <p:spPr>
          <a:xfrm>
            <a:off x="910581" y="6265863"/>
            <a:ext cx="1565919" cy="365125"/>
          </a:xfrm>
        </p:spPr>
        <p:txBody>
          <a:bodyPr anchor="b"/>
          <a:lstStyle>
            <a:lvl1pPr algn="l">
              <a:defRPr sz="1000"/>
            </a:lvl1pPr>
          </a:lstStyle>
          <a:p>
            <a:endParaRPr lang="en-US" dirty="0"/>
          </a:p>
        </p:txBody>
      </p:sp>
      <p:sp>
        <p:nvSpPr>
          <p:cNvPr id="20" name="Slide Number Placeholder 5"/>
          <p:cNvSpPr>
            <a:spLocks noGrp="1"/>
          </p:cNvSpPr>
          <p:nvPr>
            <p:ph type="sldNum" sz="quarter" idx="16"/>
          </p:nvPr>
        </p:nvSpPr>
        <p:spPr>
          <a:xfrm>
            <a:off x="174625" y="6265863"/>
            <a:ext cx="723900" cy="365125"/>
          </a:xfrm>
        </p:spPr>
        <p:txBody>
          <a:bodyPr anchor="b"/>
          <a:lstStyle/>
          <a:p>
            <a:pPr algn="l"/>
            <a:r>
              <a:rPr lang="en-US" dirty="0"/>
              <a:t>Slide </a:t>
            </a:r>
            <a:fld id="{A7A06E2B-8230-BB47-8A2C-E80FEEBB8AF0}" type="slidenum">
              <a:rPr lang="en-US" smtClean="0"/>
              <a:pPr algn="l"/>
              <a:t>‹#›</a:t>
            </a:fld>
            <a:endParaRPr lang="en-US" dirty="0"/>
          </a:p>
        </p:txBody>
      </p:sp>
      <p:sp>
        <p:nvSpPr>
          <p:cNvPr id="21" name="Title 1"/>
          <p:cNvSpPr>
            <a:spLocks noGrp="1"/>
          </p:cNvSpPr>
          <p:nvPr>
            <p:ph type="title"/>
          </p:nvPr>
        </p:nvSpPr>
        <p:spPr>
          <a:xfrm>
            <a:off x="896938" y="260350"/>
            <a:ext cx="8061968" cy="931862"/>
          </a:xfrm>
        </p:spPr>
        <p:txBody>
          <a:bodyPr anchor="t">
            <a:normAutofit/>
          </a:bodyPr>
          <a:lstStyle>
            <a:lvl1pPr>
              <a:defRPr sz="3500" b="0">
                <a:solidFill>
                  <a:schemeClr val="tx2"/>
                </a:solidFill>
              </a:defRPr>
            </a:lvl1pPr>
          </a:lstStyle>
          <a:p>
            <a:r>
              <a:rPr lang="en-GB" dirty="0"/>
              <a:t>Click to edit Master title style</a:t>
            </a:r>
            <a:endParaRPr lang="en-US" dirty="0"/>
          </a:p>
        </p:txBody>
      </p:sp>
      <p:sp>
        <p:nvSpPr>
          <p:cNvPr id="3" name="Text Placeholder 2"/>
          <p:cNvSpPr>
            <a:spLocks noGrp="1"/>
          </p:cNvSpPr>
          <p:nvPr>
            <p:ph type="body" sz="quarter" idx="17"/>
          </p:nvPr>
        </p:nvSpPr>
        <p:spPr>
          <a:xfrm>
            <a:off x="911225" y="1411288"/>
            <a:ext cx="8047038" cy="4476750"/>
          </a:xfrm>
        </p:spPr>
        <p:txBody>
          <a:bodyPr/>
          <a:lstStyle/>
          <a:p>
            <a:pPr lvl="0"/>
            <a:r>
              <a:rPr lang="en-GB" dirty="0"/>
              <a:t>Click to edit Master text styles</a:t>
            </a:r>
          </a:p>
          <a:p>
            <a:pPr lvl="0"/>
            <a:r>
              <a:rPr lang="en-GB" dirty="0"/>
              <a:t>These slides should be used primarily for hand-outs, not impact presentations</a:t>
            </a:r>
            <a:endParaRPr lang="en-US" dirty="0"/>
          </a:p>
        </p:txBody>
      </p:sp>
    </p:spTree>
    <p:extLst>
      <p:ext uri="{BB962C8B-B14F-4D97-AF65-F5344CB8AC3E}">
        <p14:creationId xmlns:p14="http://schemas.microsoft.com/office/powerpoint/2010/main" val="3366916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96938" y="260350"/>
            <a:ext cx="8061968" cy="931862"/>
          </a:xfrm>
        </p:spPr>
        <p:txBody>
          <a:bodyPr anchor="t">
            <a:normAutofit/>
          </a:bodyPr>
          <a:lstStyle>
            <a:lvl1pPr>
              <a:defRPr sz="3500" b="0">
                <a:solidFill>
                  <a:schemeClr val="tx2"/>
                </a:solidFill>
              </a:defRPr>
            </a:lvl1pPr>
          </a:lstStyle>
          <a:p>
            <a:r>
              <a:rPr lang="en-GB" dirty="0"/>
              <a:t>Click to edit Master title style</a:t>
            </a:r>
            <a:endParaRPr lang="en-US" dirty="0"/>
          </a:p>
        </p:txBody>
      </p:sp>
      <p:sp>
        <p:nvSpPr>
          <p:cNvPr id="3" name="Content Placeholder 2"/>
          <p:cNvSpPr>
            <a:spLocks noGrp="1"/>
          </p:cNvSpPr>
          <p:nvPr>
            <p:ph idx="1"/>
          </p:nvPr>
        </p:nvSpPr>
        <p:spPr>
          <a:xfrm>
            <a:off x="910582" y="1411287"/>
            <a:ext cx="2439043" cy="4500000"/>
          </a:xfrm>
        </p:spPr>
        <p:txBody>
          <a:bodyPr>
            <a:normAutofit/>
          </a:bodyPr>
          <a:lstStyle>
            <a:lvl1pPr marL="0" indent="0">
              <a:buFont typeface="Arial"/>
              <a:buNone/>
              <a:defRPr sz="1800"/>
            </a:lvl1pPr>
          </a:lstStyle>
          <a:p>
            <a:pPr lvl="0"/>
            <a:r>
              <a:rPr lang="en-GB" dirty="0"/>
              <a:t>Click to edit Master text styles</a:t>
            </a:r>
          </a:p>
          <a:p>
            <a:pPr lvl="0"/>
            <a:r>
              <a:rPr lang="en-GB" dirty="0"/>
              <a:t>These slides should be used primarily for hand-outs, not impact presentations</a:t>
            </a:r>
            <a:endParaRPr lang="en-US" dirty="0"/>
          </a:p>
        </p:txBody>
      </p:sp>
      <p:sp>
        <p:nvSpPr>
          <p:cNvPr id="13" name="Content Placeholder 2"/>
          <p:cNvSpPr>
            <a:spLocks noGrp="1"/>
          </p:cNvSpPr>
          <p:nvPr>
            <p:ph idx="13"/>
          </p:nvPr>
        </p:nvSpPr>
        <p:spPr>
          <a:xfrm>
            <a:off x="3502024" y="1411287"/>
            <a:ext cx="2628000" cy="4500000"/>
          </a:xfrm>
        </p:spPr>
        <p:txBody>
          <a:bodyPr>
            <a:normAutofit/>
          </a:bodyPr>
          <a:lstStyle>
            <a:lvl1pPr marL="0" indent="0">
              <a:buFont typeface="Arial"/>
              <a:buNone/>
              <a:defRPr sz="1800"/>
            </a:lvl1pPr>
          </a:lstStyle>
          <a:p>
            <a:pPr lvl="0"/>
            <a:r>
              <a:rPr lang="en-GB" dirty="0"/>
              <a:t>Click to edit Master text styles</a:t>
            </a:r>
            <a:endParaRPr lang="en-US" dirty="0"/>
          </a:p>
        </p:txBody>
      </p:sp>
      <p:sp>
        <p:nvSpPr>
          <p:cNvPr id="14" name="Content Placeholder 2"/>
          <p:cNvSpPr>
            <a:spLocks noGrp="1"/>
          </p:cNvSpPr>
          <p:nvPr>
            <p:ph idx="14"/>
          </p:nvPr>
        </p:nvSpPr>
        <p:spPr>
          <a:xfrm>
            <a:off x="6350001" y="1411287"/>
            <a:ext cx="2628000" cy="4500000"/>
          </a:xfrm>
        </p:spPr>
        <p:txBody>
          <a:bodyPr>
            <a:normAutofit/>
          </a:bodyPr>
          <a:lstStyle>
            <a:lvl1pPr marL="0" indent="0">
              <a:buFont typeface="Arial"/>
              <a:buNone/>
              <a:defRPr sz="1800"/>
            </a:lvl1pPr>
          </a:lstStyle>
          <a:p>
            <a:pPr lvl="0"/>
            <a:r>
              <a:rPr lang="en-GB" dirty="0"/>
              <a:t>Click to edit Master text styles</a:t>
            </a:r>
            <a:endParaRPr lang="en-US" dirty="0"/>
          </a:p>
        </p:txBody>
      </p:sp>
      <p:cxnSp>
        <p:nvCxnSpPr>
          <p:cNvPr id="15" name="Straight Connector 14"/>
          <p:cNvCxnSpPr/>
          <p:nvPr userDrawn="1"/>
        </p:nvCxnSpPr>
        <p:spPr>
          <a:xfrm>
            <a:off x="3365500" y="1411287"/>
            <a:ext cx="0" cy="4500000"/>
          </a:xfrm>
          <a:prstGeom prst="line">
            <a:avLst/>
          </a:prstGeom>
          <a:ln w="127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910582" y="1411287"/>
            <a:ext cx="0" cy="4500000"/>
          </a:xfrm>
          <a:prstGeom prst="line">
            <a:avLst/>
          </a:prstGeom>
          <a:ln w="127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6206482" y="1411287"/>
            <a:ext cx="0" cy="4500000"/>
          </a:xfrm>
          <a:prstGeom prst="line">
            <a:avLst/>
          </a:prstGeom>
          <a:ln w="127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3" name="Date Placeholder 3"/>
          <p:cNvSpPr>
            <a:spLocks noGrp="1"/>
          </p:cNvSpPr>
          <p:nvPr>
            <p:ph type="dt" sz="half" idx="12"/>
          </p:nvPr>
        </p:nvSpPr>
        <p:spPr>
          <a:xfrm>
            <a:off x="910581" y="6265863"/>
            <a:ext cx="1565919" cy="365125"/>
          </a:xfrm>
        </p:spPr>
        <p:txBody>
          <a:bodyPr anchor="b"/>
          <a:lstStyle>
            <a:lvl1pPr algn="l">
              <a:defRPr sz="1000"/>
            </a:lvl1pPr>
          </a:lstStyle>
          <a:p>
            <a:endParaRPr lang="en-US" dirty="0"/>
          </a:p>
        </p:txBody>
      </p:sp>
      <p:sp>
        <p:nvSpPr>
          <p:cNvPr id="25" name="Slide Number Placeholder 5"/>
          <p:cNvSpPr>
            <a:spLocks noGrp="1"/>
          </p:cNvSpPr>
          <p:nvPr>
            <p:ph type="sldNum" sz="quarter" idx="16"/>
          </p:nvPr>
        </p:nvSpPr>
        <p:spPr>
          <a:xfrm>
            <a:off x="174625" y="6265863"/>
            <a:ext cx="723900" cy="365125"/>
          </a:xfrm>
        </p:spPr>
        <p:txBody>
          <a:bodyPr anchor="b"/>
          <a:lstStyle/>
          <a:p>
            <a:pPr algn="l"/>
            <a:r>
              <a:rPr lang="en-US" dirty="0"/>
              <a:t>Slide </a:t>
            </a:r>
            <a:fld id="{A7A06E2B-8230-BB47-8A2C-E80FEEBB8AF0}" type="slidenum">
              <a:rPr lang="en-US" smtClean="0"/>
              <a:pPr algn="l"/>
              <a:t>‹#›</a:t>
            </a:fld>
            <a:endParaRPr lang="en-US" dirty="0"/>
          </a:p>
        </p:txBody>
      </p:sp>
    </p:spTree>
    <p:extLst>
      <p:ext uri="{BB962C8B-B14F-4D97-AF65-F5344CB8AC3E}">
        <p14:creationId xmlns:p14="http://schemas.microsoft.com/office/powerpoint/2010/main" val="478928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8" name="Picture 7" descr="IoD_logo_RGB_v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98526" y="264193"/>
            <a:ext cx="2432049" cy="704807"/>
          </a:xfrm>
          <a:prstGeom prst="rect">
            <a:avLst/>
          </a:prstGeom>
        </p:spPr>
      </p:pic>
      <p:sp>
        <p:nvSpPr>
          <p:cNvPr id="12" name="Date Placeholder 3"/>
          <p:cNvSpPr>
            <a:spLocks noGrp="1"/>
          </p:cNvSpPr>
          <p:nvPr>
            <p:ph type="dt" sz="half" idx="12"/>
          </p:nvPr>
        </p:nvSpPr>
        <p:spPr>
          <a:xfrm>
            <a:off x="910581" y="6265863"/>
            <a:ext cx="1565919" cy="365125"/>
          </a:xfrm>
        </p:spPr>
        <p:txBody>
          <a:bodyPr anchor="b"/>
          <a:lstStyle>
            <a:lvl1pPr algn="l">
              <a:defRPr sz="1000"/>
            </a:lvl1pPr>
          </a:lstStyle>
          <a:p>
            <a:endParaRPr lang="en-US" dirty="0"/>
          </a:p>
        </p:txBody>
      </p:sp>
      <p:sp>
        <p:nvSpPr>
          <p:cNvPr id="14" name="Slide Number Placeholder 5"/>
          <p:cNvSpPr>
            <a:spLocks noGrp="1"/>
          </p:cNvSpPr>
          <p:nvPr>
            <p:ph type="sldNum" sz="quarter" idx="14"/>
          </p:nvPr>
        </p:nvSpPr>
        <p:spPr>
          <a:xfrm>
            <a:off x="174625" y="6265863"/>
            <a:ext cx="723900" cy="365125"/>
          </a:xfrm>
        </p:spPr>
        <p:txBody>
          <a:bodyPr anchor="b"/>
          <a:lstStyle/>
          <a:p>
            <a:pPr algn="l"/>
            <a:r>
              <a:rPr lang="en-US" dirty="0"/>
              <a:t>Slide </a:t>
            </a:r>
            <a:fld id="{A7A06E2B-8230-BB47-8A2C-E80FEEBB8AF0}" type="slidenum">
              <a:rPr lang="en-US" smtClean="0"/>
              <a:pPr algn="l"/>
              <a:t>‹#›</a:t>
            </a:fld>
            <a:endParaRPr lang="en-US" dirty="0"/>
          </a:p>
        </p:txBody>
      </p:sp>
      <p:cxnSp>
        <p:nvCxnSpPr>
          <p:cNvPr id="15" name="Straight Connector 14"/>
          <p:cNvCxnSpPr/>
          <p:nvPr userDrawn="1"/>
        </p:nvCxnSpPr>
        <p:spPr>
          <a:xfrm>
            <a:off x="910582" y="1411288"/>
            <a:ext cx="0" cy="4505325"/>
          </a:xfrm>
          <a:prstGeom prst="line">
            <a:avLst/>
          </a:prstGeom>
          <a:ln w="127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047130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47C9B81F-C347-4BEF-BFDF-29C42F48304A}" type="datetimeFigureOut">
              <a:rPr lang="en-US"/>
              <a:pPr>
                <a:defRPr/>
              </a:pPr>
              <a:t>10/9/2023</a:t>
            </a:fld>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EB0DFAC9-1004-4C17-B17A-DCB68727EA28}" type="slidenum">
              <a:rPr lang="en-US"/>
              <a:pPr>
                <a:defRPr/>
              </a:pPr>
              <a:t>‹#›</a:t>
            </a:fld>
            <a:endParaRPr lang="en-US"/>
          </a:p>
        </p:txBody>
      </p:sp>
    </p:spTree>
    <p:extLst>
      <p:ext uri="{BB962C8B-B14F-4D97-AF65-F5344CB8AC3E}">
        <p14:creationId xmlns:p14="http://schemas.microsoft.com/office/powerpoint/2010/main" val="1513616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Rectangle 6"/>
          <p:cNvSpPr/>
          <p:nvPr userDrawn="1"/>
        </p:nvSpPr>
        <p:spPr>
          <a:xfrm>
            <a:off x="206375" y="590637"/>
            <a:ext cx="8748000" cy="6084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905996" y="1411289"/>
            <a:ext cx="5102226" cy="2189162"/>
          </a:xfrm>
        </p:spPr>
        <p:txBody>
          <a:bodyPr anchor="t">
            <a:normAutofit/>
          </a:bodyPr>
          <a:lstStyle>
            <a:lvl1pPr>
              <a:lnSpc>
                <a:spcPts val="5500"/>
              </a:lnSpc>
              <a:spcAft>
                <a:spcPts val="500"/>
              </a:spcAft>
              <a:defRPr sz="5500" b="0">
                <a:solidFill>
                  <a:schemeClr val="bg1"/>
                </a:solidFill>
              </a:defRPr>
            </a:lvl1pPr>
          </a:lstStyle>
          <a:p>
            <a:r>
              <a:rPr lang="en-GB" dirty="0"/>
              <a:t>Click to edit title</a:t>
            </a:r>
            <a:endParaRPr lang="en-US" dirty="0"/>
          </a:p>
        </p:txBody>
      </p:sp>
      <p:sp>
        <p:nvSpPr>
          <p:cNvPr id="3" name="Subtitle 2"/>
          <p:cNvSpPr>
            <a:spLocks noGrp="1"/>
          </p:cNvSpPr>
          <p:nvPr>
            <p:ph type="subTitle" idx="1" hasCustomPrompt="1"/>
          </p:nvPr>
        </p:nvSpPr>
        <p:spPr>
          <a:xfrm>
            <a:off x="898526" y="5551488"/>
            <a:ext cx="5102226" cy="731837"/>
          </a:xfrm>
        </p:spPr>
        <p:txBody>
          <a:bodyPr anchor="b">
            <a:normAutofit/>
          </a:bodyPr>
          <a:lstStyle>
            <a:lvl1pPr marL="0" indent="0" algn="l">
              <a:buNone/>
              <a:defRPr sz="1800" b="0">
                <a:solidFill>
                  <a:srgbClr val="FFFFFF"/>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Date</a:t>
            </a:r>
          </a:p>
          <a:p>
            <a:r>
              <a:rPr lang="en-GB" dirty="0"/>
              <a:t>and Author</a:t>
            </a:r>
            <a:endParaRPr lang="en-US" dirty="0"/>
          </a:p>
        </p:txBody>
      </p:sp>
      <p:sp>
        <p:nvSpPr>
          <p:cNvPr id="9" name="Text Placeholder 8"/>
          <p:cNvSpPr>
            <a:spLocks noGrp="1"/>
          </p:cNvSpPr>
          <p:nvPr>
            <p:ph type="body" sz="quarter" idx="10" hasCustomPrompt="1"/>
          </p:nvPr>
        </p:nvSpPr>
        <p:spPr>
          <a:xfrm>
            <a:off x="905996" y="3028950"/>
            <a:ext cx="5102225" cy="844550"/>
          </a:xfrm>
        </p:spPr>
        <p:txBody>
          <a:bodyPr>
            <a:normAutofit/>
          </a:bodyPr>
          <a:lstStyle>
            <a:lvl1pPr marL="0" indent="0">
              <a:buNone/>
              <a:defRPr sz="3500">
                <a:solidFill>
                  <a:schemeClr val="accent5"/>
                </a:solidFill>
                <a:latin typeface="Georgia"/>
                <a:cs typeface="Georgia"/>
              </a:defRPr>
            </a:lvl1pPr>
          </a:lstStyle>
          <a:p>
            <a:pPr lvl="0"/>
            <a:r>
              <a:rPr lang="en-US" dirty="0"/>
              <a:t>Click to add Sub-title</a:t>
            </a:r>
          </a:p>
        </p:txBody>
      </p:sp>
    </p:spTree>
    <p:extLst>
      <p:ext uri="{BB962C8B-B14F-4D97-AF65-F5344CB8AC3E}">
        <p14:creationId xmlns:p14="http://schemas.microsoft.com/office/powerpoint/2010/main" val="4245756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7" name="Rectangle 6"/>
          <p:cNvSpPr/>
          <p:nvPr userDrawn="1"/>
        </p:nvSpPr>
        <p:spPr>
          <a:xfrm>
            <a:off x="206375" y="181155"/>
            <a:ext cx="8748000" cy="649348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905996" y="1411289"/>
            <a:ext cx="5102226" cy="2189162"/>
          </a:xfrm>
        </p:spPr>
        <p:txBody>
          <a:bodyPr anchor="t">
            <a:normAutofit/>
          </a:bodyPr>
          <a:lstStyle>
            <a:lvl1pPr>
              <a:lnSpc>
                <a:spcPts val="5500"/>
              </a:lnSpc>
              <a:spcAft>
                <a:spcPts val="500"/>
              </a:spcAft>
              <a:defRPr sz="5500" b="0">
                <a:solidFill>
                  <a:srgbClr val="FFFF00"/>
                </a:solidFill>
              </a:defRPr>
            </a:lvl1pPr>
          </a:lstStyle>
          <a:p>
            <a:r>
              <a:rPr lang="en-GB" dirty="0"/>
              <a:t>Click to edit title</a:t>
            </a:r>
            <a:endParaRPr lang="en-US" dirty="0"/>
          </a:p>
        </p:txBody>
      </p:sp>
      <p:sp>
        <p:nvSpPr>
          <p:cNvPr id="3" name="Subtitle 2"/>
          <p:cNvSpPr>
            <a:spLocks noGrp="1"/>
          </p:cNvSpPr>
          <p:nvPr>
            <p:ph type="subTitle" idx="1" hasCustomPrompt="1"/>
          </p:nvPr>
        </p:nvSpPr>
        <p:spPr>
          <a:xfrm>
            <a:off x="898526" y="5551488"/>
            <a:ext cx="5102226" cy="731837"/>
          </a:xfrm>
        </p:spPr>
        <p:txBody>
          <a:bodyPr anchor="b">
            <a:normAutofit/>
          </a:bodyPr>
          <a:lstStyle>
            <a:lvl1pPr marL="0" indent="0" algn="l">
              <a:buNone/>
              <a:defRPr sz="1800" b="0">
                <a:solidFill>
                  <a:srgbClr val="FFFFFF"/>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Date</a:t>
            </a:r>
          </a:p>
          <a:p>
            <a:r>
              <a:rPr lang="en-GB" dirty="0"/>
              <a:t>and Author</a:t>
            </a:r>
            <a:endParaRPr lang="en-US" dirty="0"/>
          </a:p>
        </p:txBody>
      </p:sp>
      <p:sp>
        <p:nvSpPr>
          <p:cNvPr id="9" name="Text Placeholder 8"/>
          <p:cNvSpPr>
            <a:spLocks noGrp="1"/>
          </p:cNvSpPr>
          <p:nvPr>
            <p:ph type="body" sz="quarter" idx="10" hasCustomPrompt="1"/>
          </p:nvPr>
        </p:nvSpPr>
        <p:spPr>
          <a:xfrm>
            <a:off x="905996" y="3028950"/>
            <a:ext cx="5102225" cy="844550"/>
          </a:xfrm>
        </p:spPr>
        <p:txBody>
          <a:bodyPr>
            <a:normAutofit/>
          </a:bodyPr>
          <a:lstStyle>
            <a:lvl1pPr marL="0" indent="0">
              <a:buNone/>
              <a:defRPr sz="3500">
                <a:solidFill>
                  <a:schemeClr val="accent5"/>
                </a:solidFill>
                <a:latin typeface="Georgia"/>
                <a:cs typeface="Georgia"/>
              </a:defRPr>
            </a:lvl1pPr>
          </a:lstStyle>
          <a:p>
            <a:pPr lvl="0"/>
            <a:r>
              <a:rPr lang="en-US" dirty="0"/>
              <a:t>Click to add Sub-title</a:t>
            </a:r>
          </a:p>
        </p:txBody>
      </p:sp>
    </p:spTree>
    <p:extLst>
      <p:ext uri="{BB962C8B-B14F-4D97-AF65-F5344CB8AC3E}">
        <p14:creationId xmlns:p14="http://schemas.microsoft.com/office/powerpoint/2010/main" val="1907814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7" name="Rectangle 6"/>
          <p:cNvSpPr/>
          <p:nvPr userDrawn="1"/>
        </p:nvSpPr>
        <p:spPr>
          <a:xfrm>
            <a:off x="206375" y="590637"/>
            <a:ext cx="8748000" cy="6084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905996" y="1411289"/>
            <a:ext cx="5102226" cy="2189162"/>
          </a:xfrm>
        </p:spPr>
        <p:txBody>
          <a:bodyPr anchor="t">
            <a:normAutofit/>
          </a:bodyPr>
          <a:lstStyle>
            <a:lvl1pPr>
              <a:lnSpc>
                <a:spcPts val="5500"/>
              </a:lnSpc>
              <a:spcAft>
                <a:spcPts val="500"/>
              </a:spcAft>
              <a:defRPr sz="5500" b="0">
                <a:solidFill>
                  <a:schemeClr val="tx2"/>
                </a:solidFill>
              </a:defRPr>
            </a:lvl1pPr>
          </a:lstStyle>
          <a:p>
            <a:r>
              <a:rPr lang="en-GB" dirty="0"/>
              <a:t>Click to edit title</a:t>
            </a:r>
            <a:endParaRPr lang="en-US" dirty="0"/>
          </a:p>
        </p:txBody>
      </p:sp>
      <p:sp>
        <p:nvSpPr>
          <p:cNvPr id="3" name="Subtitle 2"/>
          <p:cNvSpPr>
            <a:spLocks noGrp="1"/>
          </p:cNvSpPr>
          <p:nvPr>
            <p:ph type="subTitle" idx="1" hasCustomPrompt="1"/>
          </p:nvPr>
        </p:nvSpPr>
        <p:spPr>
          <a:xfrm>
            <a:off x="898526" y="5551488"/>
            <a:ext cx="5102226" cy="731837"/>
          </a:xfrm>
        </p:spPr>
        <p:txBody>
          <a:bodyPr anchor="b">
            <a:normAutofit/>
          </a:bodyPr>
          <a:lstStyle>
            <a:lvl1pPr marL="0" indent="0" algn="l">
              <a:buNone/>
              <a:defRPr sz="1800" b="0">
                <a:solidFill>
                  <a:srgbClr val="0E3A4D"/>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Date</a:t>
            </a:r>
          </a:p>
          <a:p>
            <a:r>
              <a:rPr lang="en-GB" dirty="0"/>
              <a:t>and Author</a:t>
            </a:r>
            <a:endParaRPr lang="en-US" dirty="0"/>
          </a:p>
        </p:txBody>
      </p:sp>
      <p:sp>
        <p:nvSpPr>
          <p:cNvPr id="9" name="Text Placeholder 8"/>
          <p:cNvSpPr>
            <a:spLocks noGrp="1"/>
          </p:cNvSpPr>
          <p:nvPr>
            <p:ph type="body" sz="quarter" idx="10" hasCustomPrompt="1"/>
          </p:nvPr>
        </p:nvSpPr>
        <p:spPr>
          <a:xfrm>
            <a:off x="905996" y="3028950"/>
            <a:ext cx="5102225" cy="844550"/>
          </a:xfrm>
        </p:spPr>
        <p:txBody>
          <a:bodyPr>
            <a:normAutofit/>
          </a:bodyPr>
          <a:lstStyle>
            <a:lvl1pPr marL="0" indent="0">
              <a:buNone/>
              <a:defRPr sz="3500">
                <a:solidFill>
                  <a:srgbClr val="0E3A4D"/>
                </a:solidFill>
                <a:latin typeface="Georgia"/>
                <a:cs typeface="Georgia"/>
              </a:defRPr>
            </a:lvl1pPr>
          </a:lstStyle>
          <a:p>
            <a:pPr lvl="0"/>
            <a:r>
              <a:rPr lang="en-US" dirty="0"/>
              <a:t>Click to add Sub-title</a:t>
            </a:r>
          </a:p>
        </p:txBody>
      </p:sp>
    </p:spTree>
    <p:extLst>
      <p:ext uri="{BB962C8B-B14F-4D97-AF65-F5344CB8AC3E}">
        <p14:creationId xmlns:p14="http://schemas.microsoft.com/office/powerpoint/2010/main" val="221501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8" name="Rectangle 7"/>
          <p:cNvSpPr/>
          <p:nvPr userDrawn="1"/>
        </p:nvSpPr>
        <p:spPr>
          <a:xfrm>
            <a:off x="206375" y="250825"/>
            <a:ext cx="8797925" cy="636332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905995" y="1520825"/>
            <a:ext cx="5038725" cy="3194050"/>
          </a:xfrm>
        </p:spPr>
        <p:txBody>
          <a:bodyPr anchor="t">
            <a:normAutofit/>
          </a:bodyPr>
          <a:lstStyle>
            <a:lvl1pPr>
              <a:defRPr sz="4000" b="0">
                <a:solidFill>
                  <a:schemeClr val="bg1"/>
                </a:solidFill>
              </a:defRPr>
            </a:lvl1pPr>
          </a:lstStyle>
          <a:p>
            <a:r>
              <a:rPr lang="en-GB" dirty="0"/>
              <a:t>Click to edit divider title</a:t>
            </a:r>
            <a:endParaRPr lang="en-US" dirty="0"/>
          </a:p>
        </p:txBody>
      </p:sp>
    </p:spTree>
    <p:extLst>
      <p:ext uri="{BB962C8B-B14F-4D97-AF65-F5344CB8AC3E}">
        <p14:creationId xmlns:p14="http://schemas.microsoft.com/office/powerpoint/2010/main" val="2498059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Divider slide">
    <p:spTree>
      <p:nvGrpSpPr>
        <p:cNvPr id="1" name=""/>
        <p:cNvGrpSpPr/>
        <p:nvPr/>
      </p:nvGrpSpPr>
      <p:grpSpPr>
        <a:xfrm>
          <a:off x="0" y="0"/>
          <a:ext cx="0" cy="0"/>
          <a:chOff x="0" y="0"/>
          <a:chExt cx="0" cy="0"/>
        </a:xfrm>
      </p:grpSpPr>
      <p:sp>
        <p:nvSpPr>
          <p:cNvPr id="8" name="Rectangle 7"/>
          <p:cNvSpPr/>
          <p:nvPr userDrawn="1"/>
        </p:nvSpPr>
        <p:spPr>
          <a:xfrm>
            <a:off x="190500" y="250825"/>
            <a:ext cx="8797925" cy="637568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905996" y="1520825"/>
            <a:ext cx="4864100" cy="3019425"/>
          </a:xfrm>
        </p:spPr>
        <p:txBody>
          <a:bodyPr anchor="t">
            <a:normAutofit/>
          </a:bodyPr>
          <a:lstStyle>
            <a:lvl1pPr>
              <a:defRPr sz="4000" b="0" baseline="0">
                <a:solidFill>
                  <a:schemeClr val="bg1"/>
                </a:solidFill>
              </a:defRPr>
            </a:lvl1pPr>
          </a:lstStyle>
          <a:p>
            <a:r>
              <a:rPr lang="en-GB" dirty="0"/>
              <a:t>Click to edit Divider title</a:t>
            </a:r>
            <a:endParaRPr lang="en-US" dirty="0"/>
          </a:p>
        </p:txBody>
      </p:sp>
    </p:spTree>
    <p:extLst>
      <p:ext uri="{BB962C8B-B14F-4D97-AF65-F5344CB8AC3E}">
        <p14:creationId xmlns:p14="http://schemas.microsoft.com/office/powerpoint/2010/main" val="1885778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Divider slide">
    <p:spTree>
      <p:nvGrpSpPr>
        <p:cNvPr id="1" name=""/>
        <p:cNvGrpSpPr/>
        <p:nvPr/>
      </p:nvGrpSpPr>
      <p:grpSpPr>
        <a:xfrm>
          <a:off x="0" y="0"/>
          <a:ext cx="0" cy="0"/>
          <a:chOff x="0" y="0"/>
          <a:chExt cx="0" cy="0"/>
        </a:xfrm>
      </p:grpSpPr>
      <p:sp>
        <p:nvSpPr>
          <p:cNvPr id="8" name="Rectangle 7"/>
          <p:cNvSpPr/>
          <p:nvPr userDrawn="1"/>
        </p:nvSpPr>
        <p:spPr>
          <a:xfrm>
            <a:off x="190500" y="250825"/>
            <a:ext cx="8797925" cy="637568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905995" y="1411288"/>
            <a:ext cx="8050679" cy="4476750"/>
          </a:xfrm>
        </p:spPr>
        <p:txBody>
          <a:bodyPr anchor="t">
            <a:normAutofit/>
          </a:bodyPr>
          <a:lstStyle>
            <a:lvl1pPr>
              <a:defRPr sz="4000" b="0" baseline="0">
                <a:solidFill>
                  <a:srgbClr val="0E3A4D"/>
                </a:solidFill>
              </a:defRPr>
            </a:lvl1pPr>
          </a:lstStyle>
          <a:p>
            <a:r>
              <a:rPr lang="en-GB" dirty="0"/>
              <a:t>Click to edit large statement or introduction</a:t>
            </a:r>
            <a:endParaRPr lang="en-US" dirty="0"/>
          </a:p>
        </p:txBody>
      </p:sp>
    </p:spTree>
    <p:extLst>
      <p:ext uri="{BB962C8B-B14F-4D97-AF65-F5344CB8AC3E}">
        <p14:creationId xmlns:p14="http://schemas.microsoft.com/office/powerpoint/2010/main" val="4265659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Rectangle 1"/>
          <p:cNvSpPr/>
          <p:nvPr userDrawn="1"/>
        </p:nvSpPr>
        <p:spPr>
          <a:xfrm>
            <a:off x="206375" y="5903875"/>
            <a:ext cx="8748000" cy="7477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 Placeholder 6"/>
          <p:cNvSpPr>
            <a:spLocks noGrp="1"/>
          </p:cNvSpPr>
          <p:nvPr>
            <p:ph type="body" sz="quarter" idx="10"/>
          </p:nvPr>
        </p:nvSpPr>
        <p:spPr>
          <a:xfrm>
            <a:off x="412750" y="5903875"/>
            <a:ext cx="1701800" cy="747712"/>
          </a:xfrm>
        </p:spPr>
        <p:txBody>
          <a:bodyPr>
            <a:noAutofit/>
          </a:bodyPr>
          <a:lstStyle>
            <a:lvl1pPr marL="0" indent="0">
              <a:buNone/>
              <a:defRPr sz="1000">
                <a:solidFill>
                  <a:srgbClr val="FFFFFF"/>
                </a:solidFill>
              </a:defRPr>
            </a:lvl1pPr>
            <a:lvl2pPr marL="457200" indent="0">
              <a:buNone/>
              <a:defRPr sz="1000">
                <a:solidFill>
                  <a:srgbClr val="FFFFFF"/>
                </a:solidFill>
              </a:defRPr>
            </a:lvl2pPr>
            <a:lvl3pPr>
              <a:defRPr sz="1000"/>
            </a:lvl3pPr>
            <a:lvl4pPr>
              <a:defRPr sz="1000"/>
            </a:lvl4pPr>
            <a:lvl5pPr>
              <a:defRPr sz="1000"/>
            </a:lvl5pPr>
          </a:lstStyle>
          <a:p>
            <a:pPr lvl="0"/>
            <a:r>
              <a:rPr lang="en-GB" dirty="0"/>
              <a:t>Click to edit Master text styles</a:t>
            </a:r>
            <a:endParaRPr lang="en-US" dirty="0"/>
          </a:p>
        </p:txBody>
      </p:sp>
      <p:sp>
        <p:nvSpPr>
          <p:cNvPr id="9" name="Text Placeholder 6"/>
          <p:cNvSpPr>
            <a:spLocks noGrp="1"/>
          </p:cNvSpPr>
          <p:nvPr>
            <p:ph type="body" sz="quarter" idx="11"/>
          </p:nvPr>
        </p:nvSpPr>
        <p:spPr>
          <a:xfrm>
            <a:off x="2114550" y="5903875"/>
            <a:ext cx="1701800" cy="747712"/>
          </a:xfrm>
        </p:spPr>
        <p:txBody>
          <a:bodyPr>
            <a:noAutofit/>
          </a:bodyPr>
          <a:lstStyle>
            <a:lvl1pPr marL="0" indent="0">
              <a:buNone/>
              <a:defRPr sz="1000">
                <a:solidFill>
                  <a:srgbClr val="FFFFFF"/>
                </a:solidFill>
              </a:defRPr>
            </a:lvl1pPr>
            <a:lvl2pPr marL="457200" indent="0">
              <a:buNone/>
              <a:defRPr sz="1000">
                <a:solidFill>
                  <a:srgbClr val="FFFFFF"/>
                </a:solidFill>
              </a:defRPr>
            </a:lvl2pPr>
            <a:lvl3pPr>
              <a:defRPr sz="1000"/>
            </a:lvl3pPr>
            <a:lvl4pPr>
              <a:defRPr sz="1000"/>
            </a:lvl4pPr>
            <a:lvl5pPr>
              <a:defRPr sz="1000"/>
            </a:lvl5pPr>
          </a:lstStyle>
          <a:p>
            <a:pPr lvl="0"/>
            <a:r>
              <a:rPr lang="en-GB" dirty="0"/>
              <a:t>Click to edit Master text styles</a:t>
            </a:r>
            <a:endParaRPr lang="en-US" dirty="0"/>
          </a:p>
        </p:txBody>
      </p:sp>
      <p:sp>
        <p:nvSpPr>
          <p:cNvPr id="10" name="Text Placeholder 6"/>
          <p:cNvSpPr>
            <a:spLocks noGrp="1"/>
          </p:cNvSpPr>
          <p:nvPr>
            <p:ph type="body" sz="quarter" idx="12"/>
          </p:nvPr>
        </p:nvSpPr>
        <p:spPr>
          <a:xfrm>
            <a:off x="3816350" y="5903875"/>
            <a:ext cx="1701800" cy="747712"/>
          </a:xfrm>
          <a:noFill/>
        </p:spPr>
        <p:txBody>
          <a:bodyPr>
            <a:noAutofit/>
          </a:bodyPr>
          <a:lstStyle>
            <a:lvl1pPr marL="0" indent="0">
              <a:buNone/>
              <a:defRPr sz="1000">
                <a:solidFill>
                  <a:srgbClr val="FFFFFF"/>
                </a:solidFill>
              </a:defRPr>
            </a:lvl1pPr>
            <a:lvl2pPr marL="457200" indent="0">
              <a:buNone/>
              <a:defRPr sz="1000">
                <a:solidFill>
                  <a:srgbClr val="FFFFFF"/>
                </a:solidFill>
              </a:defRPr>
            </a:lvl2pPr>
            <a:lvl3pPr>
              <a:defRPr sz="1000"/>
            </a:lvl3pPr>
            <a:lvl4pPr>
              <a:defRPr sz="1000"/>
            </a:lvl4pPr>
            <a:lvl5pPr>
              <a:defRPr sz="1000"/>
            </a:lvl5pPr>
          </a:lstStyle>
          <a:p>
            <a:pPr lvl="0"/>
            <a:r>
              <a:rPr lang="en-GB" dirty="0"/>
              <a:t>Click to edit Master text styles</a:t>
            </a:r>
            <a:endParaRPr lang="en-US" dirty="0"/>
          </a:p>
        </p:txBody>
      </p:sp>
      <p:sp>
        <p:nvSpPr>
          <p:cNvPr id="11" name="Text Placeholder 6"/>
          <p:cNvSpPr>
            <a:spLocks noGrp="1"/>
          </p:cNvSpPr>
          <p:nvPr>
            <p:ph type="body" sz="quarter" idx="13"/>
          </p:nvPr>
        </p:nvSpPr>
        <p:spPr>
          <a:xfrm>
            <a:off x="5518150" y="5903875"/>
            <a:ext cx="1701800" cy="747712"/>
          </a:xfrm>
        </p:spPr>
        <p:txBody>
          <a:bodyPr>
            <a:noAutofit/>
          </a:bodyPr>
          <a:lstStyle>
            <a:lvl1pPr marL="0" indent="0">
              <a:buNone/>
              <a:defRPr sz="1000">
                <a:solidFill>
                  <a:srgbClr val="FFFFFF"/>
                </a:solidFill>
              </a:defRPr>
            </a:lvl1pPr>
            <a:lvl2pPr marL="457200" indent="0">
              <a:buNone/>
              <a:defRPr sz="1000">
                <a:solidFill>
                  <a:srgbClr val="FFFFFF"/>
                </a:solidFill>
              </a:defRPr>
            </a:lvl2pPr>
            <a:lvl3pPr>
              <a:defRPr sz="1000"/>
            </a:lvl3pPr>
            <a:lvl4pPr>
              <a:defRPr sz="1000"/>
            </a:lvl4pPr>
            <a:lvl5pPr>
              <a:defRPr sz="1000"/>
            </a:lvl5pPr>
          </a:lstStyle>
          <a:p>
            <a:pPr lvl="0"/>
            <a:r>
              <a:rPr lang="en-GB" dirty="0"/>
              <a:t>Click to edit Master text styles</a:t>
            </a:r>
            <a:endParaRPr lang="en-US" dirty="0"/>
          </a:p>
        </p:txBody>
      </p:sp>
      <p:sp>
        <p:nvSpPr>
          <p:cNvPr id="12" name="Text Placeholder 6"/>
          <p:cNvSpPr>
            <a:spLocks noGrp="1"/>
          </p:cNvSpPr>
          <p:nvPr>
            <p:ph type="body" sz="quarter" idx="14"/>
          </p:nvPr>
        </p:nvSpPr>
        <p:spPr>
          <a:xfrm>
            <a:off x="7219950" y="5903875"/>
            <a:ext cx="1620000" cy="747712"/>
          </a:xfrm>
        </p:spPr>
        <p:txBody>
          <a:bodyPr>
            <a:noAutofit/>
          </a:bodyPr>
          <a:lstStyle>
            <a:lvl1pPr marL="0" indent="0">
              <a:buNone/>
              <a:defRPr sz="1000">
                <a:solidFill>
                  <a:srgbClr val="FFFFFF"/>
                </a:solidFill>
              </a:defRPr>
            </a:lvl1pPr>
            <a:lvl2pPr marL="457200" indent="0">
              <a:buNone/>
              <a:defRPr sz="1000">
                <a:solidFill>
                  <a:srgbClr val="FFFFFF"/>
                </a:solidFill>
              </a:defRPr>
            </a:lvl2pPr>
            <a:lvl3pPr>
              <a:defRPr sz="1000"/>
            </a:lvl3pPr>
            <a:lvl4pPr>
              <a:defRPr sz="1000"/>
            </a:lvl4pPr>
            <a:lvl5pPr>
              <a:defRPr sz="1000"/>
            </a:lvl5pPr>
          </a:lstStyle>
          <a:p>
            <a:pPr lvl="0"/>
            <a:r>
              <a:rPr lang="en-GB" dirty="0"/>
              <a:t>Click to edit Master text styles</a:t>
            </a:r>
            <a:endParaRPr lang="en-US" dirty="0"/>
          </a:p>
        </p:txBody>
      </p:sp>
      <p:sp>
        <p:nvSpPr>
          <p:cNvPr id="4" name="Picture Placeholder 3"/>
          <p:cNvSpPr>
            <a:spLocks noGrp="1"/>
          </p:cNvSpPr>
          <p:nvPr>
            <p:ph type="pic" sz="quarter" idx="15" hasCustomPrompt="1"/>
          </p:nvPr>
        </p:nvSpPr>
        <p:spPr>
          <a:xfrm>
            <a:off x="206375" y="955632"/>
            <a:ext cx="8750299" cy="4945106"/>
          </a:xfrm>
        </p:spPr>
        <p:txBody>
          <a:bodyPr/>
          <a:lstStyle>
            <a:lvl1pPr marL="0" indent="0">
              <a:buNone/>
              <a:defRPr/>
            </a:lvl1pPr>
          </a:lstStyle>
          <a:p>
            <a:r>
              <a:rPr lang="en-US" dirty="0"/>
              <a:t>Insert picture</a:t>
            </a:r>
          </a:p>
        </p:txBody>
      </p:sp>
      <p:cxnSp>
        <p:nvCxnSpPr>
          <p:cNvPr id="6" name="Straight Connector 5"/>
          <p:cNvCxnSpPr/>
          <p:nvPr userDrawn="1"/>
        </p:nvCxnSpPr>
        <p:spPr>
          <a:xfrm>
            <a:off x="412750" y="5903875"/>
            <a:ext cx="0" cy="75599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2114550" y="5903875"/>
            <a:ext cx="0" cy="75599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816350" y="5903875"/>
            <a:ext cx="0" cy="75599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a:off x="5518150" y="5903875"/>
            <a:ext cx="0" cy="75599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7219950" y="5903875"/>
            <a:ext cx="0" cy="75599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551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12" name="Picture Placeholder 11"/>
          <p:cNvSpPr>
            <a:spLocks noGrp="1"/>
          </p:cNvSpPr>
          <p:nvPr>
            <p:ph type="pic" sz="quarter" idx="11" hasCustomPrompt="1"/>
          </p:nvPr>
        </p:nvSpPr>
        <p:spPr>
          <a:xfrm>
            <a:off x="206375" y="955632"/>
            <a:ext cx="8778875" cy="5695993"/>
          </a:xfrm>
          <a:ln>
            <a:noFill/>
          </a:ln>
        </p:spPr>
        <p:txBody>
          <a:bodyPr/>
          <a:lstStyle>
            <a:lvl1pPr marL="0" indent="0" algn="ctr">
              <a:buNone/>
              <a:defRPr/>
            </a:lvl1pPr>
          </a:lstStyle>
          <a:p>
            <a:r>
              <a:rPr lang="en-US" dirty="0"/>
              <a:t>Insert picture</a:t>
            </a:r>
          </a:p>
        </p:txBody>
      </p:sp>
      <p:sp>
        <p:nvSpPr>
          <p:cNvPr id="10" name="Content Placeholder 9"/>
          <p:cNvSpPr>
            <a:spLocks noGrp="1"/>
          </p:cNvSpPr>
          <p:nvPr>
            <p:ph sz="quarter" idx="10" hasCustomPrompt="1"/>
          </p:nvPr>
        </p:nvSpPr>
        <p:spPr>
          <a:xfrm>
            <a:off x="898526" y="2806046"/>
            <a:ext cx="4340225" cy="3095625"/>
          </a:xfrm>
          <a:solidFill>
            <a:schemeClr val="accent3"/>
          </a:solidFill>
        </p:spPr>
        <p:txBody>
          <a:bodyPr lIns="360000" tIns="216000" rIns="360000" bIns="216000"/>
          <a:lstStyle>
            <a:lvl1pPr marL="0" indent="0">
              <a:buNone/>
              <a:defRPr b="0" baseline="0">
                <a:solidFill>
                  <a:schemeClr val="bg1"/>
                </a:solidFill>
                <a:latin typeface="Georgia"/>
                <a:cs typeface="Georgia"/>
              </a:defRPr>
            </a:lvl1pPr>
            <a:lvl2pPr marL="457200" indent="0">
              <a:buNone/>
              <a:defRPr>
                <a:latin typeface="Georgia"/>
                <a:cs typeface="Georgia"/>
              </a:defRPr>
            </a:lvl2pPr>
            <a:lvl3pPr marL="914400" indent="0">
              <a:buNone/>
              <a:defRPr>
                <a:latin typeface="Georgia"/>
                <a:cs typeface="Georgia"/>
              </a:defRPr>
            </a:lvl3pPr>
            <a:lvl4pPr marL="1371600" indent="0">
              <a:buNone/>
              <a:defRPr>
                <a:latin typeface="Georgia"/>
                <a:cs typeface="Georgia"/>
              </a:defRPr>
            </a:lvl4pPr>
            <a:lvl5pPr marL="1828800" indent="0">
              <a:buNone/>
              <a:defRPr>
                <a:latin typeface="Georgia"/>
                <a:cs typeface="Georgia"/>
              </a:defRPr>
            </a:lvl5pPr>
          </a:lstStyle>
          <a:p>
            <a:pPr lvl="0"/>
            <a:r>
              <a:rPr lang="en-GB" dirty="0"/>
              <a:t>Click to edit short and sharp headlines, Change the colour of the background to suit, Make sure this box doesn’t obscure the main part of the photo behind</a:t>
            </a:r>
          </a:p>
        </p:txBody>
      </p:sp>
    </p:spTree>
    <p:extLst>
      <p:ext uri="{BB962C8B-B14F-4D97-AF65-F5344CB8AC3E}">
        <p14:creationId xmlns:p14="http://schemas.microsoft.com/office/powerpoint/2010/main" val="2512827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rgbClr val="3C3C3B"/>
                </a:solidFill>
                <a:latin typeface="Georgia"/>
                <a:cs typeface="Georgia"/>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rgbClr val="3C3C3B"/>
                </a:solidFill>
                <a:latin typeface="Georgia"/>
                <a:cs typeface="Georgia"/>
              </a:defRPr>
            </a:lvl1pPr>
          </a:lstStyle>
          <a:p>
            <a:r>
              <a:rPr lang="en-US"/>
              <a:t>Slide </a:t>
            </a:r>
            <a:fld id="{A7A06E2B-8230-BB47-8A2C-E80FEEBB8AF0}" type="slidenum">
              <a:rPr lang="en-US" smtClean="0"/>
              <a:pPr/>
              <a:t>‹#›</a:t>
            </a:fld>
            <a:endParaRPr lang="en-US" dirty="0"/>
          </a:p>
        </p:txBody>
      </p:sp>
    </p:spTree>
    <p:extLst>
      <p:ext uri="{BB962C8B-B14F-4D97-AF65-F5344CB8AC3E}">
        <p14:creationId xmlns:p14="http://schemas.microsoft.com/office/powerpoint/2010/main" val="435985944"/>
      </p:ext>
    </p:extLst>
  </p:cSld>
  <p:clrMap bg1="lt1" tx1="dk1" bg2="lt2" tx2="dk2" accent1="accent1" accent2="accent2" accent3="accent3" accent4="accent4" accent5="accent5" accent6="accent6" hlink="hlink" folHlink="folHlink"/>
  <p:sldLayoutIdLst>
    <p:sldLayoutId id="2147483649" r:id="rId1"/>
    <p:sldLayoutId id="2147483686" r:id="rId2"/>
    <p:sldLayoutId id="2147483687" r:id="rId3"/>
    <p:sldLayoutId id="2147483688" r:id="rId4"/>
    <p:sldLayoutId id="2147483664" r:id="rId5"/>
    <p:sldLayoutId id="2147483665" r:id="rId6"/>
    <p:sldLayoutId id="2147483691" r:id="rId7"/>
    <p:sldLayoutId id="2147483676" r:id="rId8"/>
    <p:sldLayoutId id="2147483674" r:id="rId9"/>
    <p:sldLayoutId id="2147483689" r:id="rId10"/>
    <p:sldLayoutId id="2147483692" r:id="rId11"/>
    <p:sldLayoutId id="2147483690" r:id="rId12"/>
    <p:sldLayoutId id="2147483670" r:id="rId13"/>
    <p:sldLayoutId id="2147483663" r:id="rId14"/>
    <p:sldLayoutId id="2147483669" r:id="rId15"/>
    <p:sldLayoutId id="2147483666" r:id="rId16"/>
    <p:sldLayoutId id="2147483668" r:id="rId17"/>
    <p:sldLayoutId id="2147483693" r:id="rId18"/>
  </p:sldLayoutIdLst>
  <p:hf sldNum="0" hdr="0" dt="0"/>
  <p:txStyles>
    <p:titleStyle>
      <a:lvl1pPr algn="l" defTabSz="457200" rtl="0" eaLnBrk="1" latinLnBrk="0" hangingPunct="1">
        <a:spcBef>
          <a:spcPct val="0"/>
        </a:spcBef>
        <a:buNone/>
        <a:defRPr sz="3500" b="0" kern="1200">
          <a:solidFill>
            <a:schemeClr val="tx2"/>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2400" kern="1200">
          <a:solidFill>
            <a:srgbClr val="3C3C3B"/>
          </a:solidFill>
          <a:latin typeface="Calibri"/>
          <a:ea typeface="+mn-ea"/>
          <a:cs typeface="Calibri"/>
        </a:defRPr>
      </a:lvl1pPr>
      <a:lvl2pPr marL="742950" indent="-285750" algn="l" defTabSz="457200" rtl="0" eaLnBrk="1" latinLnBrk="0" hangingPunct="1">
        <a:spcBef>
          <a:spcPct val="20000"/>
        </a:spcBef>
        <a:buFont typeface="Arial"/>
        <a:buChar char="–"/>
        <a:defRPr sz="2000" kern="1200">
          <a:solidFill>
            <a:srgbClr val="3C3C3B"/>
          </a:solidFill>
          <a:latin typeface="Calibri"/>
          <a:ea typeface="+mn-ea"/>
          <a:cs typeface="Calibri"/>
        </a:defRPr>
      </a:lvl2pPr>
      <a:lvl3pPr marL="1143000" indent="-228600" algn="l" defTabSz="457200" rtl="0" eaLnBrk="1" latinLnBrk="0" hangingPunct="1">
        <a:spcBef>
          <a:spcPct val="20000"/>
        </a:spcBef>
        <a:buFont typeface="Arial"/>
        <a:buChar char="•"/>
        <a:defRPr sz="2000" kern="1200">
          <a:solidFill>
            <a:srgbClr val="3C3C3B"/>
          </a:solidFill>
          <a:latin typeface="Calibri"/>
          <a:ea typeface="+mn-ea"/>
          <a:cs typeface="Calibri"/>
        </a:defRPr>
      </a:lvl3pPr>
      <a:lvl4pPr marL="1600200" indent="-228600" algn="l" defTabSz="457200" rtl="0" eaLnBrk="1" latinLnBrk="0" hangingPunct="1">
        <a:spcBef>
          <a:spcPct val="20000"/>
        </a:spcBef>
        <a:buFont typeface="Arial"/>
        <a:buChar char="–"/>
        <a:defRPr sz="2000" kern="1200">
          <a:solidFill>
            <a:srgbClr val="3C3C3B"/>
          </a:solidFill>
          <a:latin typeface="Calibri"/>
          <a:ea typeface="+mn-ea"/>
          <a:cs typeface="Calibri"/>
        </a:defRPr>
      </a:lvl4pPr>
      <a:lvl5pPr marL="2057400" indent="-228600" algn="l" defTabSz="457200" rtl="0" eaLnBrk="1" latinLnBrk="0" hangingPunct="1">
        <a:spcBef>
          <a:spcPct val="20000"/>
        </a:spcBef>
        <a:buFont typeface="Arial"/>
        <a:buChar char="»"/>
        <a:defRPr sz="2000" kern="1200">
          <a:solidFill>
            <a:srgbClr val="3C3C3B"/>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76377" y="1057613"/>
            <a:ext cx="7763773" cy="2189162"/>
          </a:xfrm>
        </p:spPr>
        <p:txBody>
          <a:bodyPr>
            <a:noAutofit/>
          </a:bodyPr>
          <a:lstStyle/>
          <a:p>
            <a:pPr algn="ctr"/>
            <a:r>
              <a:rPr lang="en-GB" sz="4000" b="1" dirty="0"/>
              <a:t>An investigation into the effectiveness of assessment for learning on students’ academic performance and learning experience</a:t>
            </a:r>
            <a:endParaRPr lang="en-GB" sz="4000" dirty="0"/>
          </a:p>
        </p:txBody>
      </p:sp>
      <p:sp>
        <p:nvSpPr>
          <p:cNvPr id="6" name="Text Placeholder 5"/>
          <p:cNvSpPr>
            <a:spLocks noGrp="1"/>
          </p:cNvSpPr>
          <p:nvPr>
            <p:ph type="body" sz="quarter" idx="10"/>
          </p:nvPr>
        </p:nvSpPr>
        <p:spPr>
          <a:xfrm>
            <a:off x="776377" y="5934974"/>
            <a:ext cx="7936302" cy="621102"/>
          </a:xfrm>
        </p:spPr>
        <p:txBody>
          <a:bodyPr>
            <a:normAutofit/>
          </a:bodyPr>
          <a:lstStyle/>
          <a:p>
            <a:pPr algn="r"/>
            <a:r>
              <a:rPr lang="en-GB" sz="3000" dirty="0">
                <a:solidFill>
                  <a:schemeClr val="bg1"/>
                </a:solidFill>
              </a:rPr>
              <a:t>By Asif Sadiq and Usha Mistry</a:t>
            </a:r>
            <a:endParaRPr lang="en-US" sz="3000" dirty="0">
              <a:solidFill>
                <a:schemeClr val="bg1"/>
              </a:solidFill>
            </a:endParaRPr>
          </a:p>
        </p:txBody>
      </p:sp>
    </p:spTree>
    <p:extLst>
      <p:ext uri="{BB962C8B-B14F-4D97-AF65-F5344CB8AC3E}">
        <p14:creationId xmlns:p14="http://schemas.microsoft.com/office/powerpoint/2010/main" val="361859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p:stCondLst>
                              <p:cond delay="2000"/>
                            </p:stCondLst>
                            <p:childTnLst>
                              <p:par>
                                <p:cTn id="9" presetID="1" presetClass="entr" presetSubtype="0" fill="hold" grpId="0" nodeType="afterEffect">
                                  <p:stCondLst>
                                    <p:cond delay="0"/>
                                  </p:stCondLst>
                                  <p:iterate type="lt">
                                    <p:tmAbs val="100"/>
                                  </p:iterate>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8961" y="1440867"/>
            <a:ext cx="8005768" cy="1898073"/>
          </a:xfrm>
        </p:spPr>
        <p:txBody>
          <a:bodyPr>
            <a:noAutofit/>
          </a:bodyPr>
          <a:lstStyle/>
          <a:p>
            <a:pPr>
              <a:spcAft>
                <a:spcPts val="1200"/>
              </a:spcAft>
            </a:pPr>
            <a:r>
              <a:rPr lang="en-GB" sz="2300" dirty="0"/>
              <a:t>Studies by (Higgins, Hartley and Skelton, 2001; </a:t>
            </a:r>
            <a:r>
              <a:rPr lang="en-GB" sz="2300" dirty="0" err="1"/>
              <a:t>Ivanic</a:t>
            </a:r>
            <a:r>
              <a:rPr lang="en-GB" sz="2300" dirty="0"/>
              <a:t>, Clark and </a:t>
            </a:r>
            <a:r>
              <a:rPr lang="en-GB" sz="2300" dirty="0" err="1"/>
              <a:t>Rimmershaw</a:t>
            </a:r>
            <a:r>
              <a:rPr lang="en-GB" sz="2300" dirty="0"/>
              <a:t>, 2000) have concluded that feedback messages are complex and students are taken for granted that they will understand the feedback messages but in fact they do not. Here are a few examples:</a:t>
            </a:r>
            <a:br>
              <a:rPr lang="en-GB" sz="2300" dirty="0"/>
            </a:br>
            <a:br>
              <a:rPr lang="en-GB" sz="2300" dirty="0"/>
            </a:br>
            <a:br>
              <a:rPr lang="en-GB" sz="2300" dirty="0"/>
            </a:br>
            <a:endParaRPr lang="en-GB" sz="2300" dirty="0"/>
          </a:p>
        </p:txBody>
      </p:sp>
      <p:sp>
        <p:nvSpPr>
          <p:cNvPr id="5" name="Rectangle 4"/>
          <p:cNvSpPr/>
          <p:nvPr/>
        </p:nvSpPr>
        <p:spPr>
          <a:xfrm>
            <a:off x="4580965" y="253521"/>
            <a:ext cx="4407759" cy="838678"/>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t>Literature Review</a:t>
            </a:r>
            <a:endParaRPr lang="en-US" sz="3200" dirty="0"/>
          </a:p>
        </p:txBody>
      </p:sp>
      <p:sp>
        <p:nvSpPr>
          <p:cNvPr id="4" name="Title 1"/>
          <p:cNvSpPr txBox="1">
            <a:spLocks/>
          </p:cNvSpPr>
          <p:nvPr/>
        </p:nvSpPr>
        <p:spPr>
          <a:xfrm>
            <a:off x="698961" y="3643744"/>
            <a:ext cx="8005768" cy="498765"/>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pPr>
              <a:spcAft>
                <a:spcPts val="1200"/>
              </a:spcAft>
            </a:pPr>
            <a:r>
              <a:rPr lang="en-GB" sz="2300" dirty="0">
                <a:solidFill>
                  <a:srgbClr val="FFFF00"/>
                </a:solidFill>
              </a:rPr>
              <a:t>A-</a:t>
            </a:r>
            <a:r>
              <a:rPr lang="en-GB" sz="2300" dirty="0"/>
              <a:t> Your work needs to be more analytical</a:t>
            </a:r>
            <a:br>
              <a:rPr lang="en-GB" sz="2300" dirty="0"/>
            </a:br>
            <a:br>
              <a:rPr lang="en-GB" sz="2300" dirty="0"/>
            </a:br>
            <a:endParaRPr lang="en-GB" sz="2300" dirty="0"/>
          </a:p>
        </p:txBody>
      </p:sp>
      <p:sp>
        <p:nvSpPr>
          <p:cNvPr id="6" name="Title 1"/>
          <p:cNvSpPr txBox="1">
            <a:spLocks/>
          </p:cNvSpPr>
          <p:nvPr/>
        </p:nvSpPr>
        <p:spPr>
          <a:xfrm>
            <a:off x="698961" y="4281052"/>
            <a:ext cx="8005768" cy="526475"/>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pPr>
              <a:spcAft>
                <a:spcPts val="1200"/>
              </a:spcAft>
            </a:pPr>
            <a:r>
              <a:rPr lang="en-GB" sz="2300" dirty="0">
                <a:solidFill>
                  <a:srgbClr val="FFFF00"/>
                </a:solidFill>
              </a:rPr>
              <a:t>B-</a:t>
            </a:r>
            <a:r>
              <a:rPr lang="en-GB" sz="2300" dirty="0"/>
              <a:t> Your arguments lack theoretical underpinning</a:t>
            </a:r>
            <a:br>
              <a:rPr lang="en-GB" sz="2300" dirty="0"/>
            </a:br>
            <a:br>
              <a:rPr lang="en-GB" sz="2300" dirty="0"/>
            </a:br>
            <a:br>
              <a:rPr lang="en-GB" sz="2300" dirty="0"/>
            </a:br>
            <a:endParaRPr lang="en-GB" sz="2300" dirty="0"/>
          </a:p>
        </p:txBody>
      </p:sp>
      <p:sp>
        <p:nvSpPr>
          <p:cNvPr id="7" name="Title 1"/>
          <p:cNvSpPr txBox="1">
            <a:spLocks/>
          </p:cNvSpPr>
          <p:nvPr/>
        </p:nvSpPr>
        <p:spPr>
          <a:xfrm>
            <a:off x="698961" y="4946070"/>
            <a:ext cx="8005768" cy="457203"/>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pPr>
              <a:spcAft>
                <a:spcPts val="1200"/>
              </a:spcAft>
            </a:pPr>
            <a:r>
              <a:rPr lang="en-GB" sz="2300" dirty="0">
                <a:solidFill>
                  <a:srgbClr val="FFFF00"/>
                </a:solidFill>
              </a:rPr>
              <a:t>C-</a:t>
            </a:r>
            <a:r>
              <a:rPr lang="en-GB" sz="2300" dirty="0"/>
              <a:t> You need to demonstrate critical thinking</a:t>
            </a:r>
            <a:br>
              <a:rPr lang="en-GB" sz="2300" dirty="0"/>
            </a:br>
            <a:br>
              <a:rPr lang="en-GB" sz="2300" dirty="0"/>
            </a:br>
            <a:br>
              <a:rPr lang="en-GB" sz="2300" dirty="0"/>
            </a:br>
            <a:endParaRPr lang="en-GB" sz="2300" dirty="0"/>
          </a:p>
        </p:txBody>
      </p:sp>
      <p:sp>
        <p:nvSpPr>
          <p:cNvPr id="8" name="Title 1"/>
          <p:cNvSpPr txBox="1">
            <a:spLocks/>
          </p:cNvSpPr>
          <p:nvPr/>
        </p:nvSpPr>
        <p:spPr>
          <a:xfrm>
            <a:off x="698961" y="5541816"/>
            <a:ext cx="8005768" cy="655334"/>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pPr>
              <a:spcAft>
                <a:spcPts val="1200"/>
              </a:spcAft>
            </a:pPr>
            <a:r>
              <a:rPr lang="en-GB" sz="2300" dirty="0">
                <a:solidFill>
                  <a:srgbClr val="FFFF00"/>
                </a:solidFill>
              </a:rPr>
              <a:t>D- </a:t>
            </a:r>
            <a:r>
              <a:rPr lang="en-GB" sz="2300" dirty="0"/>
              <a:t>Your work lack depth &amp; breadth in analysis</a:t>
            </a:r>
            <a:br>
              <a:rPr lang="en-GB" sz="2300" dirty="0"/>
            </a:br>
            <a:br>
              <a:rPr lang="en-GB" sz="2300" dirty="0"/>
            </a:br>
            <a:br>
              <a:rPr lang="en-GB" sz="2300" dirty="0"/>
            </a:br>
            <a:endParaRPr lang="en-GB" sz="2300" dirty="0"/>
          </a:p>
        </p:txBody>
      </p:sp>
    </p:spTree>
    <p:extLst>
      <p:ext uri="{BB962C8B-B14F-4D97-AF65-F5344CB8AC3E}">
        <p14:creationId xmlns:p14="http://schemas.microsoft.com/office/powerpoint/2010/main" val="309738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8961" y="1537856"/>
            <a:ext cx="8005768" cy="1219200"/>
          </a:xfrm>
        </p:spPr>
        <p:txBody>
          <a:bodyPr>
            <a:noAutofit/>
          </a:bodyPr>
          <a:lstStyle/>
          <a:p>
            <a:pPr>
              <a:spcAft>
                <a:spcPts val="1200"/>
              </a:spcAft>
            </a:pPr>
            <a:r>
              <a:rPr lang="en-GB" sz="2300" dirty="0">
                <a:solidFill>
                  <a:srgbClr val="FFFF00"/>
                </a:solidFill>
              </a:rPr>
              <a:t>1</a:t>
            </a:r>
            <a:r>
              <a:rPr lang="en-GB" sz="1200" dirty="0"/>
              <a:t>-</a:t>
            </a:r>
            <a:r>
              <a:rPr lang="en-GB" sz="2300" dirty="0"/>
              <a:t> Students comes from a highly diverse background. The feedback given fails to decrease discrepancies and to meet the desired performance and learning outcomes.</a:t>
            </a:r>
          </a:p>
        </p:txBody>
      </p:sp>
      <p:sp>
        <p:nvSpPr>
          <p:cNvPr id="5" name="Rectangle 4"/>
          <p:cNvSpPr/>
          <p:nvPr/>
        </p:nvSpPr>
        <p:spPr>
          <a:xfrm>
            <a:off x="4580965" y="253521"/>
            <a:ext cx="4407759" cy="838678"/>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t>Limitations</a:t>
            </a:r>
            <a:endParaRPr lang="en-US" sz="3200" dirty="0"/>
          </a:p>
        </p:txBody>
      </p:sp>
      <p:sp>
        <p:nvSpPr>
          <p:cNvPr id="4" name="Title 1"/>
          <p:cNvSpPr txBox="1">
            <a:spLocks/>
          </p:cNvSpPr>
          <p:nvPr/>
        </p:nvSpPr>
        <p:spPr>
          <a:xfrm>
            <a:off x="698961" y="2951019"/>
            <a:ext cx="8005768" cy="858983"/>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pPr>
              <a:spcAft>
                <a:spcPts val="1200"/>
              </a:spcAft>
            </a:pPr>
            <a:r>
              <a:rPr lang="en-GB" sz="2300" dirty="0">
                <a:solidFill>
                  <a:srgbClr val="FFFF00"/>
                </a:solidFill>
              </a:rPr>
              <a:t>2-</a:t>
            </a:r>
            <a:r>
              <a:rPr lang="en-GB" sz="2300" dirty="0"/>
              <a:t> Giving useful feedback individually to the whole batch of students is time consuming and often repetitive.</a:t>
            </a:r>
          </a:p>
        </p:txBody>
      </p:sp>
      <p:sp>
        <p:nvSpPr>
          <p:cNvPr id="6" name="Title 1"/>
          <p:cNvSpPr txBox="1">
            <a:spLocks/>
          </p:cNvSpPr>
          <p:nvPr/>
        </p:nvSpPr>
        <p:spPr>
          <a:xfrm>
            <a:off x="698961" y="4003965"/>
            <a:ext cx="8005768" cy="928254"/>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pPr>
              <a:spcAft>
                <a:spcPts val="1200"/>
              </a:spcAft>
            </a:pPr>
            <a:r>
              <a:rPr lang="en-GB" sz="2300" dirty="0">
                <a:solidFill>
                  <a:srgbClr val="FFFF00"/>
                </a:solidFill>
              </a:rPr>
              <a:t>3-</a:t>
            </a:r>
            <a:r>
              <a:rPr lang="en-GB" sz="2300" dirty="0"/>
              <a:t> Differences in opinion on feedback between teachers and students.</a:t>
            </a:r>
          </a:p>
        </p:txBody>
      </p:sp>
      <p:sp>
        <p:nvSpPr>
          <p:cNvPr id="7" name="Title 1"/>
          <p:cNvSpPr txBox="1">
            <a:spLocks/>
          </p:cNvSpPr>
          <p:nvPr/>
        </p:nvSpPr>
        <p:spPr>
          <a:xfrm>
            <a:off x="698961" y="5126182"/>
            <a:ext cx="8005768" cy="581895"/>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pPr>
              <a:spcAft>
                <a:spcPts val="1200"/>
              </a:spcAft>
            </a:pPr>
            <a:r>
              <a:rPr lang="en-GB" sz="2300" dirty="0">
                <a:solidFill>
                  <a:srgbClr val="FFFF00"/>
                </a:solidFill>
              </a:rPr>
              <a:t>4-</a:t>
            </a:r>
            <a:r>
              <a:rPr lang="en-GB" sz="2300" dirty="0"/>
              <a:t> Feedback is not timely and is of limited value.</a:t>
            </a:r>
          </a:p>
        </p:txBody>
      </p:sp>
    </p:spTree>
    <p:extLst>
      <p:ext uri="{BB962C8B-B14F-4D97-AF65-F5344CB8AC3E}">
        <p14:creationId xmlns:p14="http://schemas.microsoft.com/office/powerpoint/2010/main" val="280363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8961" y="1360310"/>
            <a:ext cx="8005768" cy="1105800"/>
          </a:xfrm>
        </p:spPr>
        <p:txBody>
          <a:bodyPr>
            <a:noAutofit/>
          </a:bodyPr>
          <a:lstStyle/>
          <a:p>
            <a:pPr>
              <a:spcAft>
                <a:spcPts val="1200"/>
              </a:spcAft>
            </a:pPr>
            <a:r>
              <a:rPr lang="en-GB" sz="2300" dirty="0">
                <a:solidFill>
                  <a:srgbClr val="FFFF00"/>
                </a:solidFill>
              </a:rPr>
              <a:t>1-</a:t>
            </a:r>
            <a:r>
              <a:rPr lang="en-GB" sz="2300" dirty="0"/>
              <a:t> </a:t>
            </a:r>
            <a:r>
              <a:rPr lang="en-GB" sz="2200" dirty="0"/>
              <a:t>By developing a model by teachers, students can compare their work with the model and forward their assessment and feedback to the teacher.</a:t>
            </a:r>
          </a:p>
        </p:txBody>
      </p:sp>
      <p:sp>
        <p:nvSpPr>
          <p:cNvPr id="5" name="Rectangle 4"/>
          <p:cNvSpPr/>
          <p:nvPr/>
        </p:nvSpPr>
        <p:spPr>
          <a:xfrm>
            <a:off x="4580965" y="253521"/>
            <a:ext cx="4407759" cy="838678"/>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t>Findings &amp; Analysis</a:t>
            </a:r>
            <a:endParaRPr lang="en-US" sz="3200" dirty="0"/>
          </a:p>
        </p:txBody>
      </p:sp>
      <p:sp>
        <p:nvSpPr>
          <p:cNvPr id="4" name="Title 1"/>
          <p:cNvSpPr txBox="1">
            <a:spLocks/>
          </p:cNvSpPr>
          <p:nvPr/>
        </p:nvSpPr>
        <p:spPr>
          <a:xfrm>
            <a:off x="698961" y="2549240"/>
            <a:ext cx="8005768" cy="1136072"/>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pPr>
              <a:spcAft>
                <a:spcPts val="1200"/>
              </a:spcAft>
            </a:pPr>
            <a:r>
              <a:rPr lang="en-GB" sz="2300" dirty="0">
                <a:solidFill>
                  <a:srgbClr val="FFFF00"/>
                </a:solidFill>
              </a:rPr>
              <a:t>2-</a:t>
            </a:r>
            <a:r>
              <a:rPr lang="en-GB" sz="2300" dirty="0"/>
              <a:t> </a:t>
            </a:r>
            <a:r>
              <a:rPr lang="en-GB" sz="2200" dirty="0"/>
              <a:t>It is less time consuming and one model can serve as a feedback for a whole class regardless of size or students background.</a:t>
            </a:r>
          </a:p>
        </p:txBody>
      </p:sp>
      <p:sp>
        <p:nvSpPr>
          <p:cNvPr id="6" name="Title 1"/>
          <p:cNvSpPr txBox="1">
            <a:spLocks/>
          </p:cNvSpPr>
          <p:nvPr/>
        </p:nvSpPr>
        <p:spPr>
          <a:xfrm>
            <a:off x="698961" y="3768437"/>
            <a:ext cx="8005768" cy="762000"/>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pPr>
              <a:spcAft>
                <a:spcPts val="1200"/>
              </a:spcAft>
            </a:pPr>
            <a:r>
              <a:rPr lang="en-GB" sz="2300" dirty="0">
                <a:solidFill>
                  <a:srgbClr val="FFFF00"/>
                </a:solidFill>
              </a:rPr>
              <a:t>3-</a:t>
            </a:r>
            <a:r>
              <a:rPr lang="en-GB" sz="2300" dirty="0"/>
              <a:t> </a:t>
            </a:r>
            <a:r>
              <a:rPr lang="en-GB" sz="2200" dirty="0"/>
              <a:t>It provides the opportunity for students to take responsibility for their learning.</a:t>
            </a:r>
          </a:p>
        </p:txBody>
      </p:sp>
      <p:sp>
        <p:nvSpPr>
          <p:cNvPr id="7" name="Title 1"/>
          <p:cNvSpPr txBox="1">
            <a:spLocks/>
          </p:cNvSpPr>
          <p:nvPr/>
        </p:nvSpPr>
        <p:spPr>
          <a:xfrm>
            <a:off x="698961" y="4613562"/>
            <a:ext cx="8005768" cy="484909"/>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pPr>
              <a:spcAft>
                <a:spcPts val="1200"/>
              </a:spcAft>
            </a:pPr>
            <a:r>
              <a:rPr lang="en-GB" sz="2300" dirty="0">
                <a:solidFill>
                  <a:srgbClr val="FFFF00"/>
                </a:solidFill>
              </a:rPr>
              <a:t>4-</a:t>
            </a:r>
            <a:r>
              <a:rPr lang="en-GB" sz="2300" dirty="0"/>
              <a:t> </a:t>
            </a:r>
            <a:r>
              <a:rPr lang="en-GB" sz="2200" dirty="0"/>
              <a:t>It enables students to construct knowledge on their own.</a:t>
            </a:r>
          </a:p>
        </p:txBody>
      </p:sp>
      <p:sp>
        <p:nvSpPr>
          <p:cNvPr id="8" name="Title 1"/>
          <p:cNvSpPr txBox="1">
            <a:spLocks/>
          </p:cNvSpPr>
          <p:nvPr/>
        </p:nvSpPr>
        <p:spPr>
          <a:xfrm>
            <a:off x="698961" y="5181596"/>
            <a:ext cx="8005768" cy="1191491"/>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pPr>
              <a:spcAft>
                <a:spcPts val="1200"/>
              </a:spcAft>
            </a:pPr>
            <a:r>
              <a:rPr lang="en-GB" sz="2300" dirty="0">
                <a:solidFill>
                  <a:srgbClr val="FFFF00"/>
                </a:solidFill>
              </a:rPr>
              <a:t>5-</a:t>
            </a:r>
            <a:r>
              <a:rPr lang="en-GB" sz="2300" dirty="0"/>
              <a:t> </a:t>
            </a:r>
            <a:r>
              <a:rPr lang="en-GB" sz="2200" dirty="0"/>
              <a:t>It enables students to develop necessary skills to become independent and lifelong learners to achieve continue professional development during their career and beyond.</a:t>
            </a:r>
          </a:p>
        </p:txBody>
      </p:sp>
    </p:spTree>
    <p:extLst>
      <p:ext uri="{BB962C8B-B14F-4D97-AF65-F5344CB8AC3E}">
        <p14:creationId xmlns:p14="http://schemas.microsoft.com/office/powerpoint/2010/main" val="104951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Rectangle 2"/>
          <p:cNvSpPr txBox="1">
            <a:spLocks noChangeArrowheads="1"/>
          </p:cNvSpPr>
          <p:nvPr/>
        </p:nvSpPr>
        <p:spPr>
          <a:xfrm>
            <a:off x="457200" y="277061"/>
            <a:ext cx="8229600" cy="702690"/>
          </a:xfrm>
          <a:prstGeom prst="rect">
            <a:avLst/>
          </a:prstGeom>
        </p:spPr>
        <p:txBody>
          <a:bodyPr vert="horz" lIns="91440" tIns="45720" rIns="91440" bIns="45720" rtlCol="0" anchor="t">
            <a:noAutofit/>
          </a:bodyPr>
          <a:lstStyle>
            <a:lvl1pPr algn="l" defTabSz="457200" rtl="0" eaLnBrk="1" latinLnBrk="0" hangingPunct="1">
              <a:spcBef>
                <a:spcPct val="0"/>
              </a:spcBef>
              <a:buNone/>
              <a:defRPr sz="3500" b="0" kern="1200">
                <a:solidFill>
                  <a:schemeClr val="tx2"/>
                </a:solidFill>
                <a:latin typeface="Georgia"/>
                <a:ea typeface="+mj-ea"/>
                <a:cs typeface="Georgia"/>
              </a:defRPr>
            </a:lvl1pPr>
          </a:lstStyle>
          <a:p>
            <a:pPr algn="ctr"/>
            <a:r>
              <a:rPr lang="en-GB" altLang="en-US" sz="2200"/>
              <a:t>Framework of self-regulated formative assessment and feedback</a:t>
            </a:r>
            <a:endParaRPr lang="en-US" altLang="en-US" sz="2200" dirty="0"/>
          </a:p>
        </p:txBody>
      </p:sp>
      <p:grpSp>
        <p:nvGrpSpPr>
          <p:cNvPr id="11" name="Group 10"/>
          <p:cNvGrpSpPr/>
          <p:nvPr/>
        </p:nvGrpSpPr>
        <p:grpSpPr>
          <a:xfrm>
            <a:off x="2547921" y="1107306"/>
            <a:ext cx="3949989" cy="5430733"/>
            <a:chOff x="2547921" y="1107306"/>
            <a:chExt cx="3949989" cy="5430733"/>
          </a:xfrm>
        </p:grpSpPr>
        <p:grpSp>
          <p:nvGrpSpPr>
            <p:cNvPr id="56" name="Group 73"/>
            <p:cNvGrpSpPr>
              <a:grpSpLocks/>
            </p:cNvGrpSpPr>
            <p:nvPr/>
          </p:nvGrpSpPr>
          <p:grpSpPr bwMode="auto">
            <a:xfrm>
              <a:off x="2547921" y="2019165"/>
              <a:ext cx="3923002" cy="873721"/>
              <a:chOff x="6272253" y="3108734"/>
              <a:chExt cx="2133600" cy="570689"/>
            </a:xfrm>
          </p:grpSpPr>
          <p:sp>
            <p:nvSpPr>
              <p:cNvPr id="57" name="AutoShape 19"/>
              <p:cNvSpPr>
                <a:spLocks noChangeArrowheads="1"/>
              </p:cNvSpPr>
              <p:nvPr/>
            </p:nvSpPr>
            <p:spPr bwMode="gray">
              <a:xfrm>
                <a:off x="6272253" y="3108734"/>
                <a:ext cx="2133600" cy="570689"/>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wrap="none" anchor="ctr"/>
              <a:lstStyle/>
              <a:p>
                <a:pPr>
                  <a:defRPr/>
                </a:pPr>
                <a:endParaRPr lang="en-US">
                  <a:latin typeface="Arial" charset="0"/>
                  <a:cs typeface="+mn-cs"/>
                </a:endParaRPr>
              </a:p>
            </p:txBody>
          </p:sp>
          <p:sp>
            <p:nvSpPr>
              <p:cNvPr id="58" name="Text Box 25"/>
              <p:cNvSpPr txBox="1">
                <a:spLocks noChangeArrowheads="1"/>
              </p:cNvSpPr>
              <p:nvPr/>
            </p:nvSpPr>
            <p:spPr bwMode="gray">
              <a:xfrm>
                <a:off x="6289612" y="3345182"/>
                <a:ext cx="2077764" cy="201031"/>
              </a:xfrm>
              <a:prstGeom prst="rect">
                <a:avLst/>
              </a:prstGeom>
              <a:noFill/>
              <a:ln w="9525">
                <a:noFill/>
                <a:miter lim="800000"/>
                <a:headEnd/>
                <a:tailEnd/>
              </a:ln>
              <a:effectLst>
                <a:outerShdw blurRad="50800" dist="50800" dir="2700000" algn="tl" rotWithShape="0">
                  <a:prstClr val="black">
                    <a:alpha val="40000"/>
                  </a:prstClr>
                </a:outerShdw>
              </a:effectLst>
              <a:scene3d>
                <a:camera prst="orthographicFront">
                  <a:rot lat="0" lon="0" rev="0"/>
                </a:camera>
                <a:lightRig rig="threePt" dir="t"/>
              </a:scene3d>
              <a:sp3d prstMaterial="translucentPowder"/>
            </p:spPr>
            <p:txBody>
              <a:bodyPr>
                <a:spAutoFit/>
              </a:bodyPr>
              <a:lstStyle/>
              <a:p>
                <a:pPr algn="ctr" eaLnBrk="0" hangingPunct="0">
                  <a:defRPr/>
                </a:pPr>
                <a:r>
                  <a:rPr lang="en-US" sz="1400" dirty="0">
                    <a:solidFill>
                      <a:schemeClr val="bg1"/>
                    </a:solidFill>
                    <a:latin typeface="Arial" charset="0"/>
                    <a:cs typeface="+mn-cs"/>
                  </a:rPr>
                  <a:t>Projected on White Screen</a:t>
                </a:r>
              </a:p>
            </p:txBody>
          </p:sp>
        </p:grpSp>
        <p:grpSp>
          <p:nvGrpSpPr>
            <p:cNvPr id="60" name="Group 73"/>
            <p:cNvGrpSpPr>
              <a:grpSpLocks/>
            </p:cNvGrpSpPr>
            <p:nvPr/>
          </p:nvGrpSpPr>
          <p:grpSpPr bwMode="auto">
            <a:xfrm>
              <a:off x="2558016" y="2921741"/>
              <a:ext cx="3923002" cy="873721"/>
              <a:chOff x="6272253" y="3024219"/>
              <a:chExt cx="2133600" cy="570689"/>
            </a:xfrm>
          </p:grpSpPr>
          <p:sp>
            <p:nvSpPr>
              <p:cNvPr id="61" name="AutoShape 19"/>
              <p:cNvSpPr>
                <a:spLocks noChangeArrowheads="1"/>
              </p:cNvSpPr>
              <p:nvPr/>
            </p:nvSpPr>
            <p:spPr bwMode="gray">
              <a:xfrm>
                <a:off x="6272253" y="3024219"/>
                <a:ext cx="2133600" cy="570689"/>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wrap="none" anchor="ctr"/>
              <a:lstStyle/>
              <a:p>
                <a:pPr>
                  <a:defRPr/>
                </a:pPr>
                <a:endParaRPr lang="en-US">
                  <a:latin typeface="Arial" charset="0"/>
                  <a:cs typeface="+mn-cs"/>
                </a:endParaRPr>
              </a:p>
            </p:txBody>
          </p:sp>
          <p:sp>
            <p:nvSpPr>
              <p:cNvPr id="63" name="Text Box 25"/>
              <p:cNvSpPr txBox="1">
                <a:spLocks noChangeArrowheads="1"/>
              </p:cNvSpPr>
              <p:nvPr/>
            </p:nvSpPr>
            <p:spPr bwMode="gray">
              <a:xfrm>
                <a:off x="6289612" y="3294471"/>
                <a:ext cx="2077764" cy="201031"/>
              </a:xfrm>
              <a:prstGeom prst="rect">
                <a:avLst/>
              </a:prstGeom>
              <a:noFill/>
              <a:ln w="9525">
                <a:noFill/>
                <a:miter lim="800000"/>
                <a:headEnd/>
                <a:tailEnd/>
              </a:ln>
              <a:effectLst>
                <a:outerShdw blurRad="50800" dist="50800" dir="2700000" algn="tl" rotWithShape="0">
                  <a:prstClr val="black">
                    <a:alpha val="40000"/>
                  </a:prstClr>
                </a:outerShdw>
              </a:effectLst>
              <a:scene3d>
                <a:camera prst="orthographicFront">
                  <a:rot lat="0" lon="0" rev="0"/>
                </a:camera>
                <a:lightRig rig="threePt" dir="t"/>
              </a:scene3d>
              <a:sp3d prstMaterial="translucentPowder"/>
            </p:spPr>
            <p:txBody>
              <a:bodyPr>
                <a:spAutoFit/>
              </a:bodyPr>
              <a:lstStyle/>
              <a:p>
                <a:pPr algn="ctr" eaLnBrk="0" hangingPunct="0">
                  <a:defRPr/>
                </a:pPr>
                <a:r>
                  <a:rPr lang="en-GB" sz="1400" dirty="0">
                    <a:solidFill>
                      <a:schemeClr val="bg1"/>
                    </a:solidFill>
                    <a:latin typeface="Arial" charset="0"/>
                  </a:rPr>
                  <a:t>Exemplar of a Task Sign Posting</a:t>
                </a:r>
                <a:endParaRPr lang="en-US" sz="1400" dirty="0">
                  <a:solidFill>
                    <a:schemeClr val="bg1"/>
                  </a:solidFill>
                  <a:latin typeface="Arial" charset="0"/>
                  <a:cs typeface="+mn-cs"/>
                </a:endParaRPr>
              </a:p>
            </p:txBody>
          </p:sp>
        </p:grpSp>
        <p:grpSp>
          <p:nvGrpSpPr>
            <p:cNvPr id="77" name="Group 73"/>
            <p:cNvGrpSpPr>
              <a:grpSpLocks/>
            </p:cNvGrpSpPr>
            <p:nvPr/>
          </p:nvGrpSpPr>
          <p:grpSpPr bwMode="auto">
            <a:xfrm>
              <a:off x="2557276" y="3836286"/>
              <a:ext cx="3923002" cy="873721"/>
              <a:chOff x="6272253" y="3024219"/>
              <a:chExt cx="2133600" cy="570689"/>
            </a:xfrm>
          </p:grpSpPr>
          <p:sp>
            <p:nvSpPr>
              <p:cNvPr id="78" name="AutoShape 19"/>
              <p:cNvSpPr>
                <a:spLocks noChangeArrowheads="1"/>
              </p:cNvSpPr>
              <p:nvPr/>
            </p:nvSpPr>
            <p:spPr bwMode="gray">
              <a:xfrm>
                <a:off x="6272253" y="3024219"/>
                <a:ext cx="2133600" cy="570689"/>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wrap="none" anchor="ctr"/>
              <a:lstStyle/>
              <a:p>
                <a:pPr>
                  <a:defRPr/>
                </a:pPr>
                <a:endParaRPr lang="en-US">
                  <a:latin typeface="Arial" charset="0"/>
                  <a:cs typeface="+mn-cs"/>
                </a:endParaRPr>
              </a:p>
            </p:txBody>
          </p:sp>
          <p:sp>
            <p:nvSpPr>
              <p:cNvPr id="79" name="Text Box 25"/>
              <p:cNvSpPr txBox="1">
                <a:spLocks noChangeArrowheads="1"/>
              </p:cNvSpPr>
              <p:nvPr/>
            </p:nvSpPr>
            <p:spPr bwMode="gray">
              <a:xfrm>
                <a:off x="6289612" y="3232489"/>
                <a:ext cx="2077764" cy="201031"/>
              </a:xfrm>
              <a:prstGeom prst="rect">
                <a:avLst/>
              </a:prstGeom>
              <a:noFill/>
              <a:ln w="9525">
                <a:noFill/>
                <a:miter lim="800000"/>
                <a:headEnd/>
                <a:tailEnd/>
              </a:ln>
              <a:effectLst>
                <a:outerShdw blurRad="50800" dist="50800" dir="2700000" algn="tl" rotWithShape="0">
                  <a:prstClr val="black">
                    <a:alpha val="40000"/>
                  </a:prstClr>
                </a:outerShdw>
              </a:effectLst>
              <a:scene3d>
                <a:camera prst="orthographicFront">
                  <a:rot lat="0" lon="0" rev="0"/>
                </a:camera>
                <a:lightRig rig="threePt" dir="t"/>
              </a:scene3d>
              <a:sp3d prstMaterial="translucentPowder"/>
            </p:spPr>
            <p:txBody>
              <a:bodyPr>
                <a:spAutoFit/>
              </a:bodyPr>
              <a:lstStyle/>
              <a:p>
                <a:pPr algn="ctr" eaLnBrk="0" hangingPunct="0">
                  <a:defRPr/>
                </a:pPr>
                <a:r>
                  <a:rPr lang="en-GB" sz="1400" dirty="0">
                    <a:solidFill>
                      <a:schemeClr val="bg1"/>
                    </a:solidFill>
                    <a:latin typeface="Arial" charset="0"/>
                  </a:rPr>
                  <a:t>Students Evaluate their Own Work</a:t>
                </a:r>
                <a:endParaRPr lang="en-US" sz="1400" dirty="0">
                  <a:solidFill>
                    <a:schemeClr val="bg1"/>
                  </a:solidFill>
                  <a:latin typeface="Arial" charset="0"/>
                </a:endParaRPr>
              </a:p>
            </p:txBody>
          </p:sp>
        </p:grpSp>
        <p:grpSp>
          <p:nvGrpSpPr>
            <p:cNvPr id="108" name="Group 73"/>
            <p:cNvGrpSpPr>
              <a:grpSpLocks/>
            </p:cNvGrpSpPr>
            <p:nvPr/>
          </p:nvGrpSpPr>
          <p:grpSpPr bwMode="auto">
            <a:xfrm>
              <a:off x="2563636" y="4755343"/>
              <a:ext cx="3923002" cy="873721"/>
              <a:chOff x="6272253" y="3024219"/>
              <a:chExt cx="2133600" cy="570689"/>
            </a:xfrm>
          </p:grpSpPr>
          <p:sp>
            <p:nvSpPr>
              <p:cNvPr id="109" name="AutoShape 19"/>
              <p:cNvSpPr>
                <a:spLocks noChangeArrowheads="1"/>
              </p:cNvSpPr>
              <p:nvPr/>
            </p:nvSpPr>
            <p:spPr bwMode="gray">
              <a:xfrm>
                <a:off x="6272253" y="3024219"/>
                <a:ext cx="2133600" cy="570689"/>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wrap="none" anchor="ctr"/>
              <a:lstStyle/>
              <a:p>
                <a:pPr>
                  <a:defRPr/>
                </a:pPr>
                <a:endParaRPr lang="en-US">
                  <a:latin typeface="Arial" charset="0"/>
                  <a:cs typeface="+mn-cs"/>
                </a:endParaRPr>
              </a:p>
            </p:txBody>
          </p:sp>
          <p:sp>
            <p:nvSpPr>
              <p:cNvPr id="110" name="Text Box 25"/>
              <p:cNvSpPr txBox="1">
                <a:spLocks noChangeArrowheads="1"/>
              </p:cNvSpPr>
              <p:nvPr/>
            </p:nvSpPr>
            <p:spPr bwMode="gray">
              <a:xfrm>
                <a:off x="6289612" y="3277564"/>
                <a:ext cx="2077764" cy="199021"/>
              </a:xfrm>
              <a:prstGeom prst="rect">
                <a:avLst/>
              </a:prstGeom>
              <a:noFill/>
              <a:ln w="9525">
                <a:noFill/>
                <a:miter lim="800000"/>
                <a:headEnd/>
                <a:tailEnd/>
              </a:ln>
              <a:effectLst>
                <a:outerShdw blurRad="50800" dist="50800" dir="2700000" algn="tl" rotWithShape="0">
                  <a:prstClr val="black">
                    <a:alpha val="40000"/>
                  </a:prstClr>
                </a:outerShdw>
              </a:effectLst>
              <a:scene3d>
                <a:camera prst="orthographicFront">
                  <a:rot lat="0" lon="0" rev="0"/>
                </a:camera>
                <a:lightRig rig="threePt" dir="t"/>
              </a:scene3d>
              <a:sp3d prstMaterial="translucentPowder"/>
            </p:spPr>
            <p:txBody>
              <a:bodyPr>
                <a:spAutoFit/>
              </a:bodyPr>
              <a:lstStyle/>
              <a:p>
                <a:pPr algn="ctr" eaLnBrk="0" hangingPunct="0">
                  <a:defRPr/>
                </a:pPr>
                <a:r>
                  <a:rPr lang="en-US" sz="1380" dirty="0">
                    <a:solidFill>
                      <a:schemeClr val="bg1"/>
                    </a:solidFill>
                    <a:latin typeface="Arial" charset="0"/>
                    <a:cs typeface="+mn-cs"/>
                  </a:rPr>
                  <a:t>Self-regulated Formative Feedback to Teacher</a:t>
                </a:r>
              </a:p>
            </p:txBody>
          </p:sp>
        </p:grpSp>
        <p:grpSp>
          <p:nvGrpSpPr>
            <p:cNvPr id="123" name="Group 73"/>
            <p:cNvGrpSpPr>
              <a:grpSpLocks/>
            </p:cNvGrpSpPr>
            <p:nvPr/>
          </p:nvGrpSpPr>
          <p:grpSpPr bwMode="auto">
            <a:xfrm>
              <a:off x="2574908" y="5664318"/>
              <a:ext cx="3923002" cy="873721"/>
              <a:chOff x="6272253" y="3024219"/>
              <a:chExt cx="2133600" cy="570689"/>
            </a:xfrm>
          </p:grpSpPr>
          <p:sp>
            <p:nvSpPr>
              <p:cNvPr id="124" name="AutoShape 19"/>
              <p:cNvSpPr>
                <a:spLocks noChangeArrowheads="1"/>
              </p:cNvSpPr>
              <p:nvPr/>
            </p:nvSpPr>
            <p:spPr bwMode="gray">
              <a:xfrm>
                <a:off x="6272253" y="3024219"/>
                <a:ext cx="2133600" cy="570689"/>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wrap="none" anchor="ctr"/>
              <a:lstStyle/>
              <a:p>
                <a:pPr>
                  <a:defRPr/>
                </a:pPr>
                <a:endParaRPr lang="en-US">
                  <a:latin typeface="Arial" charset="0"/>
                  <a:cs typeface="+mn-cs"/>
                </a:endParaRPr>
              </a:p>
            </p:txBody>
          </p:sp>
          <p:sp>
            <p:nvSpPr>
              <p:cNvPr id="125" name="Text Box 25"/>
              <p:cNvSpPr txBox="1">
                <a:spLocks noChangeArrowheads="1"/>
              </p:cNvSpPr>
              <p:nvPr/>
            </p:nvSpPr>
            <p:spPr bwMode="gray">
              <a:xfrm>
                <a:off x="6289612" y="3283208"/>
                <a:ext cx="2077764" cy="201031"/>
              </a:xfrm>
              <a:prstGeom prst="rect">
                <a:avLst/>
              </a:prstGeom>
              <a:noFill/>
              <a:ln w="9525">
                <a:noFill/>
                <a:miter lim="800000"/>
                <a:headEnd/>
                <a:tailEnd/>
              </a:ln>
              <a:effectLst>
                <a:outerShdw blurRad="50800" dist="50800" dir="2700000" algn="tl" rotWithShape="0">
                  <a:prstClr val="black">
                    <a:alpha val="40000"/>
                  </a:prstClr>
                </a:outerShdw>
              </a:effectLst>
              <a:scene3d>
                <a:camera prst="orthographicFront">
                  <a:rot lat="0" lon="0" rev="0"/>
                </a:camera>
                <a:lightRig rig="threePt" dir="t"/>
              </a:scene3d>
              <a:sp3d prstMaterial="translucentPowder"/>
            </p:spPr>
            <p:txBody>
              <a:bodyPr>
                <a:spAutoFit/>
              </a:bodyPr>
              <a:lstStyle/>
              <a:p>
                <a:pPr algn="ctr" eaLnBrk="0" hangingPunct="0">
                  <a:defRPr/>
                </a:pPr>
                <a:r>
                  <a:rPr lang="en-US" sz="1400" dirty="0">
                    <a:solidFill>
                      <a:schemeClr val="bg1"/>
                    </a:solidFill>
                    <a:latin typeface="Arial" charset="0"/>
                    <a:cs typeface="+mn-cs"/>
                  </a:rPr>
                  <a:t>Improved Students’ Performance</a:t>
                </a:r>
              </a:p>
            </p:txBody>
          </p:sp>
        </p:grpSp>
        <p:grpSp>
          <p:nvGrpSpPr>
            <p:cNvPr id="9" name="Group 73"/>
            <p:cNvGrpSpPr>
              <a:grpSpLocks/>
            </p:cNvGrpSpPr>
            <p:nvPr/>
          </p:nvGrpSpPr>
          <p:grpSpPr bwMode="auto">
            <a:xfrm>
              <a:off x="2547921" y="1107306"/>
              <a:ext cx="3923002" cy="873721"/>
              <a:chOff x="6272253" y="3024219"/>
              <a:chExt cx="2133600" cy="570689"/>
            </a:xfrm>
          </p:grpSpPr>
          <p:sp>
            <p:nvSpPr>
              <p:cNvPr id="72723" name="AutoShape 19"/>
              <p:cNvSpPr>
                <a:spLocks noChangeArrowheads="1"/>
              </p:cNvSpPr>
              <p:nvPr/>
            </p:nvSpPr>
            <p:spPr bwMode="gray">
              <a:xfrm>
                <a:off x="6272253" y="3024219"/>
                <a:ext cx="2133600" cy="570689"/>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wrap="none" anchor="ctr"/>
              <a:lstStyle/>
              <a:p>
                <a:pPr>
                  <a:defRPr/>
                </a:pPr>
                <a:endParaRPr lang="en-US">
                  <a:latin typeface="Arial" charset="0"/>
                  <a:cs typeface="+mn-cs"/>
                </a:endParaRPr>
              </a:p>
            </p:txBody>
          </p:sp>
          <p:sp>
            <p:nvSpPr>
              <p:cNvPr id="62" name="Text Box 25"/>
              <p:cNvSpPr txBox="1">
                <a:spLocks noChangeArrowheads="1"/>
              </p:cNvSpPr>
              <p:nvPr/>
            </p:nvSpPr>
            <p:spPr bwMode="gray">
              <a:xfrm>
                <a:off x="6289612" y="3198685"/>
                <a:ext cx="2077764" cy="321649"/>
              </a:xfrm>
              <a:prstGeom prst="rect">
                <a:avLst/>
              </a:prstGeom>
              <a:noFill/>
              <a:ln w="9525">
                <a:noFill/>
                <a:miter lim="800000"/>
                <a:headEnd/>
                <a:tailEnd/>
              </a:ln>
              <a:effectLst>
                <a:outerShdw blurRad="50800" dist="50800" dir="2700000" algn="tl" rotWithShape="0">
                  <a:prstClr val="black">
                    <a:alpha val="40000"/>
                  </a:prstClr>
                </a:outerShdw>
              </a:effectLst>
              <a:scene3d>
                <a:camera prst="orthographicFront">
                  <a:rot lat="0" lon="0" rev="0"/>
                </a:camera>
                <a:lightRig rig="threePt" dir="t"/>
              </a:scene3d>
              <a:sp3d prstMaterial="translucentPowder"/>
            </p:spPr>
            <p:txBody>
              <a:bodyPr>
                <a:spAutoFit/>
              </a:bodyPr>
              <a:lstStyle/>
              <a:p>
                <a:pPr algn="ctr" eaLnBrk="0" hangingPunct="0">
                  <a:defRPr/>
                </a:pPr>
                <a:r>
                  <a:rPr lang="en-US" sz="1400" dirty="0">
                    <a:solidFill>
                      <a:schemeClr val="bg1"/>
                    </a:solidFill>
                    <a:latin typeface="Arial" charset="0"/>
                    <a:cs typeface="+mn-cs"/>
                  </a:rPr>
                  <a:t>Teacher Exemplar</a:t>
                </a:r>
              </a:p>
              <a:p>
                <a:pPr algn="ctr" eaLnBrk="0" hangingPunct="0">
                  <a:defRPr/>
                </a:pPr>
                <a:r>
                  <a:rPr lang="en-GB" sz="1200" dirty="0">
                    <a:solidFill>
                      <a:schemeClr val="bg1"/>
                    </a:solidFill>
                    <a:latin typeface="Arial" charset="0"/>
                  </a:rPr>
                  <a:t>Assessment criteria &amp; standards of performance</a:t>
                </a:r>
                <a:endParaRPr lang="en-US" sz="1200" dirty="0">
                  <a:solidFill>
                    <a:schemeClr val="bg1"/>
                  </a:solidFill>
                  <a:latin typeface="Arial" charset="0"/>
                </a:endParaRPr>
              </a:p>
            </p:txBody>
          </p:sp>
        </p:grpSp>
        <p:sp>
          <p:nvSpPr>
            <p:cNvPr id="139" name="AutoShape 10"/>
            <p:cNvSpPr>
              <a:spLocks noChangeArrowheads="1"/>
            </p:cNvSpPr>
            <p:nvPr/>
          </p:nvSpPr>
          <p:spPr bwMode="gray">
            <a:xfrm rot="16200000">
              <a:off x="4277705" y="1728606"/>
              <a:ext cx="474663" cy="803068"/>
            </a:xfrm>
            <a:prstGeom prst="leftArrow">
              <a:avLst>
                <a:gd name="adj1" fmla="val 65583"/>
                <a:gd name="adj2" fmla="val 65181"/>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none" anchor="ctr"/>
            <a:lstStyle/>
            <a:p>
              <a:pPr>
                <a:defRPr/>
              </a:pPr>
              <a:endParaRPr lang="en-US">
                <a:latin typeface="Arial" charset="0"/>
                <a:cs typeface="+mn-cs"/>
              </a:endParaRPr>
            </a:p>
          </p:txBody>
        </p:sp>
        <p:sp>
          <p:nvSpPr>
            <p:cNvPr id="140" name="AutoShape 10"/>
            <p:cNvSpPr>
              <a:spLocks noChangeArrowheads="1"/>
            </p:cNvSpPr>
            <p:nvPr/>
          </p:nvSpPr>
          <p:spPr bwMode="gray">
            <a:xfrm rot="16200000">
              <a:off x="4268391" y="2659211"/>
              <a:ext cx="474663" cy="803068"/>
            </a:xfrm>
            <a:prstGeom prst="leftArrow">
              <a:avLst>
                <a:gd name="adj1" fmla="val 65583"/>
                <a:gd name="adj2" fmla="val 65181"/>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none" anchor="ctr"/>
            <a:lstStyle/>
            <a:p>
              <a:pPr>
                <a:defRPr/>
              </a:pPr>
              <a:endParaRPr lang="en-US">
                <a:latin typeface="Arial" charset="0"/>
                <a:cs typeface="+mn-cs"/>
              </a:endParaRPr>
            </a:p>
          </p:txBody>
        </p:sp>
        <p:sp>
          <p:nvSpPr>
            <p:cNvPr id="141" name="AutoShape 10"/>
            <p:cNvSpPr>
              <a:spLocks noChangeArrowheads="1"/>
            </p:cNvSpPr>
            <p:nvPr/>
          </p:nvSpPr>
          <p:spPr bwMode="gray">
            <a:xfrm rot="16200000">
              <a:off x="4224465" y="3577703"/>
              <a:ext cx="474663" cy="803068"/>
            </a:xfrm>
            <a:prstGeom prst="leftArrow">
              <a:avLst>
                <a:gd name="adj1" fmla="val 65583"/>
                <a:gd name="adj2" fmla="val 65181"/>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none" anchor="ctr"/>
            <a:lstStyle/>
            <a:p>
              <a:pPr>
                <a:defRPr/>
              </a:pPr>
              <a:endParaRPr lang="en-US">
                <a:latin typeface="Arial" charset="0"/>
                <a:cs typeface="+mn-cs"/>
              </a:endParaRPr>
            </a:p>
          </p:txBody>
        </p:sp>
        <p:sp>
          <p:nvSpPr>
            <p:cNvPr id="142" name="AutoShape 10"/>
            <p:cNvSpPr>
              <a:spLocks noChangeArrowheads="1"/>
            </p:cNvSpPr>
            <p:nvPr/>
          </p:nvSpPr>
          <p:spPr bwMode="gray">
            <a:xfrm rot="16200000">
              <a:off x="4268392" y="4497413"/>
              <a:ext cx="474663" cy="803068"/>
            </a:xfrm>
            <a:prstGeom prst="leftArrow">
              <a:avLst>
                <a:gd name="adj1" fmla="val 65583"/>
                <a:gd name="adj2" fmla="val 65181"/>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none" anchor="ctr"/>
            <a:lstStyle/>
            <a:p>
              <a:pPr>
                <a:defRPr/>
              </a:pPr>
              <a:endParaRPr lang="en-US">
                <a:latin typeface="Arial" charset="0"/>
                <a:cs typeface="+mn-cs"/>
              </a:endParaRPr>
            </a:p>
          </p:txBody>
        </p:sp>
        <p:sp>
          <p:nvSpPr>
            <p:cNvPr id="143" name="AutoShape 10"/>
            <p:cNvSpPr>
              <a:spLocks noChangeArrowheads="1"/>
            </p:cNvSpPr>
            <p:nvPr/>
          </p:nvSpPr>
          <p:spPr bwMode="gray">
            <a:xfrm rot="16200000">
              <a:off x="4252678" y="5394068"/>
              <a:ext cx="474663" cy="803068"/>
            </a:xfrm>
            <a:prstGeom prst="leftArrow">
              <a:avLst>
                <a:gd name="adj1" fmla="val 65583"/>
                <a:gd name="adj2" fmla="val 65181"/>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none" anchor="ctr"/>
            <a:lstStyle/>
            <a:p>
              <a:pPr>
                <a:defRPr/>
              </a:pPr>
              <a:endParaRPr lang="en-US">
                <a:latin typeface="Arial" charset="0"/>
                <a:cs typeface="+mn-cs"/>
              </a:endParaRPr>
            </a:p>
          </p:txBody>
        </p:sp>
      </p:grpSp>
    </p:spTree>
    <p:extLst>
      <p:ext uri="{BB962C8B-B14F-4D97-AF65-F5344CB8AC3E}">
        <p14:creationId xmlns:p14="http://schemas.microsoft.com/office/powerpoint/2010/main" val="30015787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AutoShape 10"/>
          <p:cNvSpPr>
            <a:spLocks noChangeArrowheads="1"/>
          </p:cNvSpPr>
          <p:nvPr/>
        </p:nvSpPr>
        <p:spPr bwMode="gray">
          <a:xfrm rot="16200000">
            <a:off x="4341521" y="5513213"/>
            <a:ext cx="474663" cy="1371600"/>
          </a:xfrm>
          <a:prstGeom prst="leftArrow">
            <a:avLst>
              <a:gd name="adj1" fmla="val 65583"/>
              <a:gd name="adj2" fmla="val 65181"/>
            </a:avLst>
          </a:prstGeom>
          <a:gradFill rotWithShape="1">
            <a:gsLst>
              <a:gs pos="0">
                <a:schemeClr val="bg2"/>
              </a:gs>
              <a:gs pos="100000">
                <a:schemeClr val="bg2">
                  <a:gamma/>
                  <a:shade val="46275"/>
                  <a:invGamma/>
                  <a:alpha val="12000"/>
                </a:schemeClr>
              </a:gs>
            </a:gsLst>
            <a:lin ang="0" scaled="1"/>
          </a:gradFill>
          <a:ln w="9525">
            <a:noFill/>
            <a:miter lim="800000"/>
            <a:headEnd/>
            <a:tailEnd/>
          </a:ln>
          <a:effectLst>
            <a:outerShdw blurRad="50800" dist="254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38918" name="Rectangle 2"/>
          <p:cNvSpPr>
            <a:spLocks noGrp="1" noChangeArrowheads="1"/>
          </p:cNvSpPr>
          <p:nvPr>
            <p:ph type="title"/>
          </p:nvPr>
        </p:nvSpPr>
        <p:spPr>
          <a:xfrm>
            <a:off x="457200" y="277061"/>
            <a:ext cx="8229600" cy="702690"/>
          </a:xfrm>
        </p:spPr>
        <p:txBody>
          <a:bodyPr>
            <a:noAutofit/>
          </a:bodyPr>
          <a:lstStyle/>
          <a:p>
            <a:pPr algn="ctr"/>
            <a:r>
              <a:rPr lang="en-GB" altLang="en-US" sz="2200" dirty="0"/>
              <a:t>Framework of self-regulated formative assessment and feedback</a:t>
            </a:r>
            <a:endParaRPr lang="en-US" altLang="en-US" sz="2200" dirty="0"/>
          </a:p>
        </p:txBody>
      </p:sp>
      <p:grpSp>
        <p:nvGrpSpPr>
          <p:cNvPr id="8" name="Group 7"/>
          <p:cNvGrpSpPr/>
          <p:nvPr/>
        </p:nvGrpSpPr>
        <p:grpSpPr>
          <a:xfrm>
            <a:off x="3200901" y="4914384"/>
            <a:ext cx="2679700" cy="282575"/>
            <a:chOff x="6294438" y="3527425"/>
            <a:chExt cx="2679700" cy="282575"/>
          </a:xfrm>
        </p:grpSpPr>
        <p:sp>
          <p:nvSpPr>
            <p:cNvPr id="92" name="AutoShape 6"/>
            <p:cNvSpPr>
              <a:spLocks noChangeArrowheads="1"/>
            </p:cNvSpPr>
            <p:nvPr/>
          </p:nvSpPr>
          <p:spPr bwMode="gray">
            <a:xfrm flipH="1" flipV="1">
              <a:off x="7458075" y="3527425"/>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95" name="AutoShape 6"/>
            <p:cNvSpPr>
              <a:spLocks noChangeArrowheads="1"/>
            </p:cNvSpPr>
            <p:nvPr/>
          </p:nvSpPr>
          <p:spPr bwMode="gray">
            <a:xfrm flipH="1" flipV="1">
              <a:off x="7900988" y="3527425"/>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96" name="AutoShape 6"/>
            <p:cNvSpPr>
              <a:spLocks noChangeArrowheads="1"/>
            </p:cNvSpPr>
            <p:nvPr/>
          </p:nvSpPr>
          <p:spPr bwMode="gray">
            <a:xfrm flipH="1" flipV="1">
              <a:off x="6965950" y="3527425"/>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97" name="AutoShape 6"/>
            <p:cNvSpPr>
              <a:spLocks noChangeArrowheads="1"/>
            </p:cNvSpPr>
            <p:nvPr/>
          </p:nvSpPr>
          <p:spPr bwMode="gray">
            <a:xfrm flipH="1" flipV="1">
              <a:off x="8312150" y="3527425"/>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98" name="AutoShape 6"/>
            <p:cNvSpPr>
              <a:spLocks noChangeArrowheads="1"/>
            </p:cNvSpPr>
            <p:nvPr/>
          </p:nvSpPr>
          <p:spPr bwMode="gray">
            <a:xfrm flipH="1" flipV="1">
              <a:off x="6523038" y="3527425"/>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99" name="AutoShape 6"/>
            <p:cNvSpPr>
              <a:spLocks noChangeArrowheads="1"/>
            </p:cNvSpPr>
            <p:nvPr/>
          </p:nvSpPr>
          <p:spPr bwMode="gray">
            <a:xfrm flipH="1" flipV="1">
              <a:off x="8562975" y="3576638"/>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100" name="AutoShape 6"/>
            <p:cNvSpPr>
              <a:spLocks noChangeArrowheads="1"/>
            </p:cNvSpPr>
            <p:nvPr/>
          </p:nvSpPr>
          <p:spPr bwMode="gray">
            <a:xfrm flipH="1" flipV="1">
              <a:off x="8115300" y="3625850"/>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101" name="AutoShape 6"/>
            <p:cNvSpPr>
              <a:spLocks noChangeArrowheads="1"/>
            </p:cNvSpPr>
            <p:nvPr/>
          </p:nvSpPr>
          <p:spPr bwMode="gray">
            <a:xfrm flipH="1" flipV="1">
              <a:off x="7672388" y="3625850"/>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102" name="AutoShape 6"/>
            <p:cNvSpPr>
              <a:spLocks noChangeArrowheads="1"/>
            </p:cNvSpPr>
            <p:nvPr/>
          </p:nvSpPr>
          <p:spPr bwMode="gray">
            <a:xfrm flipH="1" flipV="1">
              <a:off x="7212013" y="3625850"/>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103" name="AutoShape 6"/>
            <p:cNvSpPr>
              <a:spLocks noChangeArrowheads="1"/>
            </p:cNvSpPr>
            <p:nvPr/>
          </p:nvSpPr>
          <p:spPr bwMode="gray">
            <a:xfrm flipH="1" flipV="1">
              <a:off x="6719888" y="3625850"/>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105" name="AutoShape 6"/>
            <p:cNvSpPr>
              <a:spLocks noChangeArrowheads="1"/>
            </p:cNvSpPr>
            <p:nvPr/>
          </p:nvSpPr>
          <p:spPr bwMode="gray">
            <a:xfrm flipH="1" flipV="1">
              <a:off x="6294438" y="3576638"/>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grpSp>
      <p:grpSp>
        <p:nvGrpSpPr>
          <p:cNvPr id="9" name="Group 73"/>
          <p:cNvGrpSpPr>
            <a:grpSpLocks/>
          </p:cNvGrpSpPr>
          <p:nvPr/>
        </p:nvGrpSpPr>
        <p:grpSpPr bwMode="auto">
          <a:xfrm>
            <a:off x="721233" y="1599299"/>
            <a:ext cx="7715401" cy="3315085"/>
            <a:chOff x="6272253" y="3024219"/>
            <a:chExt cx="2133600" cy="570689"/>
          </a:xfrm>
        </p:grpSpPr>
        <p:sp>
          <p:nvSpPr>
            <p:cNvPr id="72723" name="AutoShape 19"/>
            <p:cNvSpPr>
              <a:spLocks noChangeArrowheads="1"/>
            </p:cNvSpPr>
            <p:nvPr/>
          </p:nvSpPr>
          <p:spPr bwMode="gray">
            <a:xfrm>
              <a:off x="6272253" y="3024219"/>
              <a:ext cx="2133600" cy="570689"/>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wrap="none" anchor="ctr"/>
            <a:lstStyle/>
            <a:p>
              <a:pPr>
                <a:defRPr/>
              </a:pPr>
              <a:endParaRPr lang="en-US">
                <a:latin typeface="Arial" charset="0"/>
                <a:cs typeface="+mn-cs"/>
              </a:endParaRPr>
            </a:p>
          </p:txBody>
        </p:sp>
        <p:sp>
          <p:nvSpPr>
            <p:cNvPr id="62" name="Text Box 25"/>
            <p:cNvSpPr txBox="1">
              <a:spLocks noChangeArrowheads="1"/>
            </p:cNvSpPr>
            <p:nvPr/>
          </p:nvSpPr>
          <p:spPr bwMode="gray">
            <a:xfrm>
              <a:off x="6289612" y="3245367"/>
              <a:ext cx="2077764" cy="111265"/>
            </a:xfrm>
            <a:prstGeom prst="rect">
              <a:avLst/>
            </a:prstGeom>
            <a:noFill/>
            <a:ln w="9525">
              <a:noFill/>
              <a:miter lim="800000"/>
              <a:headEnd/>
              <a:tailEnd/>
            </a:ln>
            <a:effectLst>
              <a:outerShdw blurRad="50800" dist="50800" dir="2700000" algn="tl" rotWithShape="0">
                <a:prstClr val="black">
                  <a:alpha val="40000"/>
                </a:prstClr>
              </a:outerShdw>
            </a:effectLst>
            <a:scene3d>
              <a:camera prst="orthographicFront">
                <a:rot lat="0" lon="0" rev="0"/>
              </a:camera>
              <a:lightRig rig="threePt" dir="t"/>
            </a:scene3d>
            <a:sp3d prstMaterial="translucentPowder"/>
          </p:spPr>
          <p:txBody>
            <a:bodyPr>
              <a:spAutoFit/>
            </a:bodyPr>
            <a:lstStyle/>
            <a:p>
              <a:pPr algn="ctr" eaLnBrk="0" hangingPunct="0">
                <a:defRPr/>
              </a:pPr>
              <a:r>
                <a:rPr lang="en-US" sz="3600" b="1" dirty="0">
                  <a:solidFill>
                    <a:schemeClr val="bg1"/>
                  </a:solidFill>
                  <a:latin typeface="Arial" charset="0"/>
                </a:rPr>
                <a:t>Teacher Exemplar</a:t>
              </a:r>
            </a:p>
          </p:txBody>
        </p:sp>
      </p:grpSp>
      <p:sp>
        <p:nvSpPr>
          <p:cNvPr id="57" name="Text Box 25"/>
          <p:cNvSpPr txBox="1">
            <a:spLocks noChangeArrowheads="1"/>
          </p:cNvSpPr>
          <p:nvPr/>
        </p:nvSpPr>
        <p:spPr bwMode="gray">
          <a:xfrm>
            <a:off x="819322" y="3651394"/>
            <a:ext cx="7300176" cy="954107"/>
          </a:xfrm>
          <a:prstGeom prst="rect">
            <a:avLst/>
          </a:prstGeom>
          <a:noFill/>
          <a:ln w="9525">
            <a:noFill/>
            <a:miter lim="800000"/>
            <a:headEnd/>
            <a:tailEnd/>
          </a:ln>
          <a:effectLst>
            <a:outerShdw blurRad="50800" dist="50800" dir="2700000" algn="tl" rotWithShape="0">
              <a:prstClr val="black">
                <a:alpha val="40000"/>
              </a:prstClr>
            </a:outerShdw>
          </a:effectLst>
          <a:scene3d>
            <a:camera prst="orthographicFront">
              <a:rot lat="0" lon="0" rev="0"/>
            </a:camera>
            <a:lightRig rig="threePt" dir="t"/>
          </a:scene3d>
          <a:sp3d prstMaterial="translucentPowder"/>
        </p:spPr>
        <p:txBody>
          <a:bodyPr>
            <a:spAutoFit/>
          </a:bodyPr>
          <a:lstStyle/>
          <a:p>
            <a:pPr algn="ctr" eaLnBrk="0" hangingPunct="0">
              <a:defRPr/>
            </a:pPr>
            <a:r>
              <a:rPr lang="en-GB" sz="2800" dirty="0">
                <a:solidFill>
                  <a:schemeClr val="bg1"/>
                </a:solidFill>
                <a:latin typeface="Arial" charset="0"/>
              </a:rPr>
              <a:t>Assessment criteria &amp; standards of performance</a:t>
            </a:r>
            <a:endParaRPr lang="en-US" sz="3600" dirty="0">
              <a:solidFill>
                <a:schemeClr val="bg1"/>
              </a:solidFill>
              <a:latin typeface="Arial" charset="0"/>
            </a:endParaRPr>
          </a:p>
        </p:txBody>
      </p:sp>
      <p:sp>
        <p:nvSpPr>
          <p:cNvPr id="10" name="TextBox 9"/>
          <p:cNvSpPr txBox="1"/>
          <p:nvPr/>
        </p:nvSpPr>
        <p:spPr>
          <a:xfrm>
            <a:off x="3995653" y="5456541"/>
            <a:ext cx="1129476" cy="369332"/>
          </a:xfrm>
          <a:prstGeom prst="rect">
            <a:avLst/>
          </a:prstGeom>
          <a:noFill/>
        </p:spPr>
        <p:txBody>
          <a:bodyPr wrap="none" rtlCol="0">
            <a:spAutoFit/>
          </a:bodyPr>
          <a:lstStyle/>
          <a:p>
            <a:pPr algn="ctr"/>
            <a:r>
              <a:rPr lang="en-GB" b="1" dirty="0"/>
              <a:t>Projected</a:t>
            </a:r>
            <a:endParaRPr lang="en-US" b="1" dirty="0"/>
          </a:p>
        </p:txBody>
      </p:sp>
    </p:spTree>
    <p:extLst>
      <p:ext uri="{BB962C8B-B14F-4D97-AF65-F5344CB8AC3E}">
        <p14:creationId xmlns:p14="http://schemas.microsoft.com/office/powerpoint/2010/main" val="272387343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par>
                          <p:cTn id="8" fill="hold" nodeType="afterGroup">
                            <p:stCondLst>
                              <p:cond delay="1000"/>
                            </p:stCondLst>
                            <p:childTnLst>
                              <p:par>
                                <p:cTn id="9" presetID="0" presetClass="path" presetSubtype="0" accel="50000" decel="50000" fill="hold" nodeType="afterEffect">
                                  <p:stCondLst>
                                    <p:cond delay="0"/>
                                  </p:stCondLst>
                                  <p:childTnLst>
                                    <p:animMotion origin="layout" path="M -4.44444E-6 1.48148E-6 L 0.00018 0.02569 " pathEditMode="relative" rAng="0" ptsTypes="AA">
                                      <p:cBhvr>
                                        <p:cTn id="10" dur="1000" fill="hold"/>
                                        <p:tgtEl>
                                          <p:spTgt spid="9"/>
                                        </p:tgtEl>
                                        <p:attrNameLst>
                                          <p:attrName>ppt_x</p:attrName>
                                          <p:attrName>ppt_y</p:attrName>
                                        </p:attrNameLst>
                                      </p:cBhvr>
                                      <p:rCtr x="0" y="1273"/>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0"/>
                                        </p:tgtEl>
                                        <p:attrNameLst>
                                          <p:attrName>style.visibility</p:attrName>
                                        </p:attrNameLst>
                                      </p:cBhvr>
                                      <p:to>
                                        <p:strVal val="visible"/>
                                      </p:to>
                                    </p:set>
                                    <p:animEffect transition="in" filter="fade">
                                      <p:cBhvr>
                                        <p:cTn id="15" dur="10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AutoShape 10"/>
          <p:cNvSpPr>
            <a:spLocks noChangeArrowheads="1"/>
          </p:cNvSpPr>
          <p:nvPr/>
        </p:nvSpPr>
        <p:spPr bwMode="gray">
          <a:xfrm rot="16200000">
            <a:off x="4341520" y="5516215"/>
            <a:ext cx="474663" cy="1371600"/>
          </a:xfrm>
          <a:prstGeom prst="leftArrow">
            <a:avLst>
              <a:gd name="adj1" fmla="val 65583"/>
              <a:gd name="adj2" fmla="val 65181"/>
            </a:avLst>
          </a:prstGeom>
          <a:gradFill rotWithShape="1">
            <a:gsLst>
              <a:gs pos="0">
                <a:schemeClr val="bg2"/>
              </a:gs>
              <a:gs pos="100000">
                <a:schemeClr val="bg2">
                  <a:gamma/>
                  <a:shade val="46275"/>
                  <a:invGamma/>
                  <a:alpha val="12000"/>
                </a:schemeClr>
              </a:gs>
            </a:gsLst>
            <a:lin ang="0" scaled="1"/>
          </a:gradFill>
          <a:ln w="9525">
            <a:noFill/>
            <a:miter lim="800000"/>
            <a:headEnd/>
            <a:tailEnd/>
          </a:ln>
          <a:effectLst>
            <a:outerShdw blurRad="50800" dist="254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38918" name="Rectangle 2"/>
          <p:cNvSpPr>
            <a:spLocks noGrp="1" noChangeArrowheads="1"/>
          </p:cNvSpPr>
          <p:nvPr>
            <p:ph type="title"/>
          </p:nvPr>
        </p:nvSpPr>
        <p:spPr>
          <a:xfrm>
            <a:off x="457200" y="277061"/>
            <a:ext cx="8229600" cy="702690"/>
          </a:xfrm>
        </p:spPr>
        <p:txBody>
          <a:bodyPr>
            <a:noAutofit/>
          </a:bodyPr>
          <a:lstStyle/>
          <a:p>
            <a:pPr algn="ctr"/>
            <a:r>
              <a:rPr lang="en-GB" altLang="en-US" sz="2200" dirty="0"/>
              <a:t>Framework of self-regulated formative assessment and feedback</a:t>
            </a:r>
            <a:endParaRPr lang="en-US" altLang="en-US" sz="2200" dirty="0"/>
          </a:p>
        </p:txBody>
      </p:sp>
      <p:grpSp>
        <p:nvGrpSpPr>
          <p:cNvPr id="20" name="Group 19"/>
          <p:cNvGrpSpPr/>
          <p:nvPr/>
        </p:nvGrpSpPr>
        <p:grpSpPr>
          <a:xfrm>
            <a:off x="3200901" y="4914384"/>
            <a:ext cx="2679700" cy="282575"/>
            <a:chOff x="6294438" y="3527425"/>
            <a:chExt cx="2679700" cy="282575"/>
          </a:xfrm>
        </p:grpSpPr>
        <p:sp>
          <p:nvSpPr>
            <p:cNvPr id="21" name="AutoShape 6"/>
            <p:cNvSpPr>
              <a:spLocks noChangeArrowheads="1"/>
            </p:cNvSpPr>
            <p:nvPr/>
          </p:nvSpPr>
          <p:spPr bwMode="gray">
            <a:xfrm flipH="1" flipV="1">
              <a:off x="7458075" y="3527425"/>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2" name="AutoShape 6"/>
            <p:cNvSpPr>
              <a:spLocks noChangeArrowheads="1"/>
            </p:cNvSpPr>
            <p:nvPr/>
          </p:nvSpPr>
          <p:spPr bwMode="gray">
            <a:xfrm flipH="1" flipV="1">
              <a:off x="7900988" y="3527425"/>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3" name="AutoShape 6"/>
            <p:cNvSpPr>
              <a:spLocks noChangeArrowheads="1"/>
            </p:cNvSpPr>
            <p:nvPr/>
          </p:nvSpPr>
          <p:spPr bwMode="gray">
            <a:xfrm flipH="1" flipV="1">
              <a:off x="6965950" y="3527425"/>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4" name="AutoShape 6"/>
            <p:cNvSpPr>
              <a:spLocks noChangeArrowheads="1"/>
            </p:cNvSpPr>
            <p:nvPr/>
          </p:nvSpPr>
          <p:spPr bwMode="gray">
            <a:xfrm flipH="1" flipV="1">
              <a:off x="8312150" y="3527425"/>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5" name="AutoShape 6"/>
            <p:cNvSpPr>
              <a:spLocks noChangeArrowheads="1"/>
            </p:cNvSpPr>
            <p:nvPr/>
          </p:nvSpPr>
          <p:spPr bwMode="gray">
            <a:xfrm flipH="1" flipV="1">
              <a:off x="6523038" y="3527425"/>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6" name="AutoShape 6"/>
            <p:cNvSpPr>
              <a:spLocks noChangeArrowheads="1"/>
            </p:cNvSpPr>
            <p:nvPr/>
          </p:nvSpPr>
          <p:spPr bwMode="gray">
            <a:xfrm flipH="1" flipV="1">
              <a:off x="8562975" y="3576638"/>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7" name="AutoShape 6"/>
            <p:cNvSpPr>
              <a:spLocks noChangeArrowheads="1"/>
            </p:cNvSpPr>
            <p:nvPr/>
          </p:nvSpPr>
          <p:spPr bwMode="gray">
            <a:xfrm flipH="1" flipV="1">
              <a:off x="8115300" y="3625850"/>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8" name="AutoShape 6"/>
            <p:cNvSpPr>
              <a:spLocks noChangeArrowheads="1"/>
            </p:cNvSpPr>
            <p:nvPr/>
          </p:nvSpPr>
          <p:spPr bwMode="gray">
            <a:xfrm flipH="1" flipV="1">
              <a:off x="7672388" y="3625850"/>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9" name="AutoShape 6"/>
            <p:cNvSpPr>
              <a:spLocks noChangeArrowheads="1"/>
            </p:cNvSpPr>
            <p:nvPr/>
          </p:nvSpPr>
          <p:spPr bwMode="gray">
            <a:xfrm flipH="1" flipV="1">
              <a:off x="7212013" y="3625850"/>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30" name="AutoShape 6"/>
            <p:cNvSpPr>
              <a:spLocks noChangeArrowheads="1"/>
            </p:cNvSpPr>
            <p:nvPr/>
          </p:nvSpPr>
          <p:spPr bwMode="gray">
            <a:xfrm flipH="1" flipV="1">
              <a:off x="6719888" y="3625850"/>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31" name="AutoShape 6"/>
            <p:cNvSpPr>
              <a:spLocks noChangeArrowheads="1"/>
            </p:cNvSpPr>
            <p:nvPr/>
          </p:nvSpPr>
          <p:spPr bwMode="gray">
            <a:xfrm flipH="1" flipV="1">
              <a:off x="6294438" y="3576638"/>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grpSp>
      <p:grpSp>
        <p:nvGrpSpPr>
          <p:cNvPr id="32" name="Group 73"/>
          <p:cNvGrpSpPr>
            <a:grpSpLocks/>
          </p:cNvGrpSpPr>
          <p:nvPr/>
        </p:nvGrpSpPr>
        <p:grpSpPr bwMode="auto">
          <a:xfrm>
            <a:off x="721233" y="1599299"/>
            <a:ext cx="7715401" cy="3315085"/>
            <a:chOff x="6272253" y="3024219"/>
            <a:chExt cx="2133600" cy="570689"/>
          </a:xfrm>
        </p:grpSpPr>
        <p:sp>
          <p:nvSpPr>
            <p:cNvPr id="33" name="AutoShape 19"/>
            <p:cNvSpPr>
              <a:spLocks noChangeArrowheads="1"/>
            </p:cNvSpPr>
            <p:nvPr/>
          </p:nvSpPr>
          <p:spPr bwMode="gray">
            <a:xfrm>
              <a:off x="6272253" y="3024219"/>
              <a:ext cx="2133600" cy="570689"/>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wrap="none" anchor="ctr"/>
            <a:lstStyle/>
            <a:p>
              <a:pPr>
                <a:defRPr/>
              </a:pPr>
              <a:endParaRPr lang="en-US">
                <a:latin typeface="Arial" charset="0"/>
                <a:cs typeface="+mn-cs"/>
              </a:endParaRPr>
            </a:p>
          </p:txBody>
        </p:sp>
        <p:sp>
          <p:nvSpPr>
            <p:cNvPr id="34" name="Text Box 25"/>
            <p:cNvSpPr txBox="1">
              <a:spLocks noChangeArrowheads="1"/>
            </p:cNvSpPr>
            <p:nvPr/>
          </p:nvSpPr>
          <p:spPr bwMode="gray">
            <a:xfrm>
              <a:off x="6289612" y="3307737"/>
              <a:ext cx="2077764" cy="111265"/>
            </a:xfrm>
            <a:prstGeom prst="rect">
              <a:avLst/>
            </a:prstGeom>
            <a:noFill/>
            <a:ln w="9525">
              <a:noFill/>
              <a:miter lim="800000"/>
              <a:headEnd/>
              <a:tailEnd/>
            </a:ln>
            <a:effectLst>
              <a:outerShdw blurRad="50800" dist="50800" dir="2700000" algn="tl" rotWithShape="0">
                <a:prstClr val="black">
                  <a:alpha val="40000"/>
                </a:prstClr>
              </a:outerShdw>
            </a:effectLst>
            <a:scene3d>
              <a:camera prst="orthographicFront">
                <a:rot lat="0" lon="0" rev="0"/>
              </a:camera>
              <a:lightRig rig="threePt" dir="t"/>
            </a:scene3d>
            <a:sp3d prstMaterial="translucentPowder"/>
          </p:spPr>
          <p:txBody>
            <a:bodyPr>
              <a:spAutoFit/>
            </a:bodyPr>
            <a:lstStyle/>
            <a:p>
              <a:pPr algn="ctr" eaLnBrk="0" hangingPunct="0">
                <a:defRPr/>
              </a:pPr>
              <a:r>
                <a:rPr lang="en-US" sz="3600" b="1" dirty="0">
                  <a:solidFill>
                    <a:schemeClr val="bg1"/>
                  </a:solidFill>
                  <a:latin typeface="Arial" charset="0"/>
                </a:rPr>
                <a:t>Projected on White Screen</a:t>
              </a:r>
            </a:p>
          </p:txBody>
        </p:sp>
      </p:grpSp>
      <p:sp>
        <p:nvSpPr>
          <p:cNvPr id="36" name="TextBox 35"/>
          <p:cNvSpPr txBox="1"/>
          <p:nvPr/>
        </p:nvSpPr>
        <p:spPr>
          <a:xfrm>
            <a:off x="4096163" y="5456541"/>
            <a:ext cx="928460" cy="369332"/>
          </a:xfrm>
          <a:prstGeom prst="rect">
            <a:avLst/>
          </a:prstGeom>
          <a:noFill/>
        </p:spPr>
        <p:txBody>
          <a:bodyPr wrap="none" rtlCol="0">
            <a:spAutoFit/>
          </a:bodyPr>
          <a:lstStyle/>
          <a:p>
            <a:pPr algn="ctr"/>
            <a:r>
              <a:rPr lang="en-GB" b="1" dirty="0"/>
              <a:t>Display</a:t>
            </a:r>
            <a:endParaRPr lang="en-US" b="1" dirty="0"/>
          </a:p>
        </p:txBody>
      </p:sp>
    </p:spTree>
    <p:extLst>
      <p:ext uri="{BB962C8B-B14F-4D97-AF65-F5344CB8AC3E}">
        <p14:creationId xmlns:p14="http://schemas.microsoft.com/office/powerpoint/2010/main" val="331195102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childTnLst>
                                </p:cTn>
                              </p:par>
                            </p:childTnLst>
                          </p:cTn>
                        </p:par>
                        <p:par>
                          <p:cTn id="8" fill="hold">
                            <p:stCondLst>
                              <p:cond delay="1000"/>
                            </p:stCondLst>
                            <p:childTnLst>
                              <p:par>
                                <p:cTn id="9" presetID="0" presetClass="path" presetSubtype="0" accel="50000" decel="50000" fill="hold" nodeType="afterEffect">
                                  <p:stCondLst>
                                    <p:cond delay="0"/>
                                  </p:stCondLst>
                                  <p:childTnLst>
                                    <p:animMotion origin="layout" path="M -4.44444E-6 1.48148E-6 L 0.00018 0.02569 " pathEditMode="relative" rAng="0" ptsTypes="AA">
                                      <p:cBhvr>
                                        <p:cTn id="10" dur="1000" fill="hold"/>
                                        <p:tgtEl>
                                          <p:spTgt spid="32"/>
                                        </p:tgtEl>
                                        <p:attrNameLst>
                                          <p:attrName>ppt_x</p:attrName>
                                          <p:attrName>ppt_y</p:attrName>
                                        </p:attrNameLst>
                                      </p:cBhvr>
                                      <p:rCtr x="0" y="1273"/>
                                    </p:animMotion>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0"/>
                                        </p:tgtEl>
                                        <p:attrNameLst>
                                          <p:attrName>style.visibility</p:attrName>
                                        </p:attrNameLst>
                                      </p:cBhvr>
                                      <p:to>
                                        <p:strVal val="visible"/>
                                      </p:to>
                                    </p:set>
                                    <p:animEffect transition="in" filter="fade">
                                      <p:cBhvr>
                                        <p:cTn id="15" dur="10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AutoShape 10"/>
          <p:cNvSpPr>
            <a:spLocks noChangeArrowheads="1"/>
          </p:cNvSpPr>
          <p:nvPr/>
        </p:nvSpPr>
        <p:spPr bwMode="gray">
          <a:xfrm rot="16200000">
            <a:off x="4341520" y="5516215"/>
            <a:ext cx="474663" cy="1371600"/>
          </a:xfrm>
          <a:prstGeom prst="leftArrow">
            <a:avLst>
              <a:gd name="adj1" fmla="val 65583"/>
              <a:gd name="adj2" fmla="val 65181"/>
            </a:avLst>
          </a:prstGeom>
          <a:gradFill rotWithShape="1">
            <a:gsLst>
              <a:gs pos="0">
                <a:schemeClr val="bg2"/>
              </a:gs>
              <a:gs pos="100000">
                <a:schemeClr val="bg2">
                  <a:gamma/>
                  <a:shade val="46275"/>
                  <a:invGamma/>
                  <a:alpha val="12000"/>
                </a:schemeClr>
              </a:gs>
            </a:gsLst>
            <a:lin ang="0" scaled="1"/>
          </a:gradFill>
          <a:ln w="9525">
            <a:noFill/>
            <a:miter lim="800000"/>
            <a:headEnd/>
            <a:tailEnd/>
          </a:ln>
          <a:effectLst>
            <a:outerShdw blurRad="50800" dist="254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38918" name="Rectangle 2"/>
          <p:cNvSpPr>
            <a:spLocks noGrp="1" noChangeArrowheads="1"/>
          </p:cNvSpPr>
          <p:nvPr>
            <p:ph type="title"/>
          </p:nvPr>
        </p:nvSpPr>
        <p:spPr>
          <a:xfrm>
            <a:off x="457200" y="277061"/>
            <a:ext cx="8229600" cy="702690"/>
          </a:xfrm>
        </p:spPr>
        <p:txBody>
          <a:bodyPr>
            <a:noAutofit/>
          </a:bodyPr>
          <a:lstStyle/>
          <a:p>
            <a:pPr algn="ctr"/>
            <a:r>
              <a:rPr lang="en-GB" altLang="en-US" sz="2200" dirty="0"/>
              <a:t>Framework of self-regulated formative assessment and feedback</a:t>
            </a:r>
            <a:endParaRPr lang="en-US" altLang="en-US" sz="2200" dirty="0"/>
          </a:p>
        </p:txBody>
      </p:sp>
      <p:grpSp>
        <p:nvGrpSpPr>
          <p:cNvPr id="20" name="Group 19"/>
          <p:cNvGrpSpPr/>
          <p:nvPr/>
        </p:nvGrpSpPr>
        <p:grpSpPr>
          <a:xfrm>
            <a:off x="3200901" y="4914384"/>
            <a:ext cx="2679700" cy="282575"/>
            <a:chOff x="6294438" y="3527425"/>
            <a:chExt cx="2679700" cy="282575"/>
          </a:xfrm>
        </p:grpSpPr>
        <p:sp>
          <p:nvSpPr>
            <p:cNvPr id="21" name="AutoShape 6"/>
            <p:cNvSpPr>
              <a:spLocks noChangeArrowheads="1"/>
            </p:cNvSpPr>
            <p:nvPr/>
          </p:nvSpPr>
          <p:spPr bwMode="gray">
            <a:xfrm flipH="1" flipV="1">
              <a:off x="7458075" y="3527425"/>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2" name="AutoShape 6"/>
            <p:cNvSpPr>
              <a:spLocks noChangeArrowheads="1"/>
            </p:cNvSpPr>
            <p:nvPr/>
          </p:nvSpPr>
          <p:spPr bwMode="gray">
            <a:xfrm flipH="1" flipV="1">
              <a:off x="7900988" y="3527425"/>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3" name="AutoShape 6"/>
            <p:cNvSpPr>
              <a:spLocks noChangeArrowheads="1"/>
            </p:cNvSpPr>
            <p:nvPr/>
          </p:nvSpPr>
          <p:spPr bwMode="gray">
            <a:xfrm flipH="1" flipV="1">
              <a:off x="6965950" y="3527425"/>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4" name="AutoShape 6"/>
            <p:cNvSpPr>
              <a:spLocks noChangeArrowheads="1"/>
            </p:cNvSpPr>
            <p:nvPr/>
          </p:nvSpPr>
          <p:spPr bwMode="gray">
            <a:xfrm flipH="1" flipV="1">
              <a:off x="8312150" y="3527425"/>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5" name="AutoShape 6"/>
            <p:cNvSpPr>
              <a:spLocks noChangeArrowheads="1"/>
            </p:cNvSpPr>
            <p:nvPr/>
          </p:nvSpPr>
          <p:spPr bwMode="gray">
            <a:xfrm flipH="1" flipV="1">
              <a:off x="6523038" y="3527425"/>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6" name="AutoShape 6"/>
            <p:cNvSpPr>
              <a:spLocks noChangeArrowheads="1"/>
            </p:cNvSpPr>
            <p:nvPr/>
          </p:nvSpPr>
          <p:spPr bwMode="gray">
            <a:xfrm flipH="1" flipV="1">
              <a:off x="8562975" y="3576638"/>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7" name="AutoShape 6"/>
            <p:cNvSpPr>
              <a:spLocks noChangeArrowheads="1"/>
            </p:cNvSpPr>
            <p:nvPr/>
          </p:nvSpPr>
          <p:spPr bwMode="gray">
            <a:xfrm flipH="1" flipV="1">
              <a:off x="8115300" y="3625850"/>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8" name="AutoShape 6"/>
            <p:cNvSpPr>
              <a:spLocks noChangeArrowheads="1"/>
            </p:cNvSpPr>
            <p:nvPr/>
          </p:nvSpPr>
          <p:spPr bwMode="gray">
            <a:xfrm flipH="1" flipV="1">
              <a:off x="7672388" y="3625850"/>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9" name="AutoShape 6"/>
            <p:cNvSpPr>
              <a:spLocks noChangeArrowheads="1"/>
            </p:cNvSpPr>
            <p:nvPr/>
          </p:nvSpPr>
          <p:spPr bwMode="gray">
            <a:xfrm flipH="1" flipV="1">
              <a:off x="7212013" y="3625850"/>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30" name="AutoShape 6"/>
            <p:cNvSpPr>
              <a:spLocks noChangeArrowheads="1"/>
            </p:cNvSpPr>
            <p:nvPr/>
          </p:nvSpPr>
          <p:spPr bwMode="gray">
            <a:xfrm flipH="1" flipV="1">
              <a:off x="6719888" y="3625850"/>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31" name="AutoShape 6"/>
            <p:cNvSpPr>
              <a:spLocks noChangeArrowheads="1"/>
            </p:cNvSpPr>
            <p:nvPr/>
          </p:nvSpPr>
          <p:spPr bwMode="gray">
            <a:xfrm flipH="1" flipV="1">
              <a:off x="6294438" y="3576638"/>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grpSp>
      <p:grpSp>
        <p:nvGrpSpPr>
          <p:cNvPr id="32" name="Group 73"/>
          <p:cNvGrpSpPr>
            <a:grpSpLocks/>
          </p:cNvGrpSpPr>
          <p:nvPr/>
        </p:nvGrpSpPr>
        <p:grpSpPr bwMode="auto">
          <a:xfrm>
            <a:off x="721233" y="1599310"/>
            <a:ext cx="7715401" cy="3315087"/>
            <a:chOff x="6272253" y="3024219"/>
            <a:chExt cx="2133600" cy="570689"/>
          </a:xfrm>
        </p:grpSpPr>
        <p:sp>
          <p:nvSpPr>
            <p:cNvPr id="33" name="AutoShape 19"/>
            <p:cNvSpPr>
              <a:spLocks noChangeArrowheads="1"/>
            </p:cNvSpPr>
            <p:nvPr/>
          </p:nvSpPr>
          <p:spPr bwMode="gray">
            <a:xfrm>
              <a:off x="6272253" y="3024219"/>
              <a:ext cx="2133600" cy="570689"/>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wrap="none" anchor="ctr"/>
            <a:lstStyle/>
            <a:p>
              <a:pPr>
                <a:defRPr/>
              </a:pPr>
              <a:endParaRPr lang="en-US">
                <a:latin typeface="Arial" charset="0"/>
                <a:cs typeface="+mn-cs"/>
              </a:endParaRPr>
            </a:p>
          </p:txBody>
        </p:sp>
        <p:sp>
          <p:nvSpPr>
            <p:cNvPr id="34" name="Text Box 25"/>
            <p:cNvSpPr txBox="1">
              <a:spLocks noChangeArrowheads="1"/>
            </p:cNvSpPr>
            <p:nvPr/>
          </p:nvSpPr>
          <p:spPr bwMode="gray">
            <a:xfrm>
              <a:off x="6291998" y="3209097"/>
              <a:ext cx="2077764" cy="111265"/>
            </a:xfrm>
            <a:prstGeom prst="rect">
              <a:avLst/>
            </a:prstGeom>
            <a:noFill/>
            <a:ln w="9525">
              <a:noFill/>
              <a:miter lim="800000"/>
              <a:headEnd/>
              <a:tailEnd/>
            </a:ln>
            <a:effectLst>
              <a:outerShdw blurRad="50800" dist="50800" dir="2700000" algn="tl" rotWithShape="0">
                <a:prstClr val="black">
                  <a:alpha val="40000"/>
                </a:prstClr>
              </a:outerShdw>
            </a:effectLst>
            <a:scene3d>
              <a:camera prst="orthographicFront">
                <a:rot lat="0" lon="0" rev="0"/>
              </a:camera>
              <a:lightRig rig="threePt" dir="t"/>
            </a:scene3d>
            <a:sp3d prstMaterial="translucentPowder"/>
          </p:spPr>
          <p:txBody>
            <a:bodyPr>
              <a:spAutoFit/>
            </a:bodyPr>
            <a:lstStyle/>
            <a:p>
              <a:pPr algn="ctr" eaLnBrk="0" hangingPunct="0">
                <a:defRPr/>
              </a:pPr>
              <a:r>
                <a:rPr lang="en-GB" sz="3600" b="1" dirty="0">
                  <a:solidFill>
                    <a:schemeClr val="bg1"/>
                  </a:solidFill>
                  <a:latin typeface="Arial" charset="0"/>
                </a:rPr>
                <a:t>Exemplar of a Task Sign Posting </a:t>
              </a:r>
              <a:endParaRPr lang="en-US" sz="3600" b="1" dirty="0">
                <a:solidFill>
                  <a:schemeClr val="bg1"/>
                </a:solidFill>
                <a:latin typeface="Arial" charset="0"/>
              </a:endParaRPr>
            </a:p>
          </p:txBody>
        </p:sp>
      </p:grpSp>
      <p:sp>
        <p:nvSpPr>
          <p:cNvPr id="19" name="TextBox 18"/>
          <p:cNvSpPr txBox="1"/>
          <p:nvPr/>
        </p:nvSpPr>
        <p:spPr>
          <a:xfrm>
            <a:off x="3560763" y="5456541"/>
            <a:ext cx="1999265" cy="369332"/>
          </a:xfrm>
          <a:prstGeom prst="rect">
            <a:avLst/>
          </a:prstGeom>
          <a:noFill/>
        </p:spPr>
        <p:txBody>
          <a:bodyPr wrap="none" rtlCol="0">
            <a:spAutoFit/>
          </a:bodyPr>
          <a:lstStyle/>
          <a:p>
            <a:pPr algn="ctr"/>
            <a:r>
              <a:rPr lang="en-GB" b="1" dirty="0"/>
              <a:t>Gap Identification</a:t>
            </a:r>
            <a:endParaRPr lang="en-US" b="1" dirty="0"/>
          </a:p>
        </p:txBody>
      </p:sp>
      <p:sp>
        <p:nvSpPr>
          <p:cNvPr id="35" name="Text Box 25"/>
          <p:cNvSpPr txBox="1">
            <a:spLocks noChangeArrowheads="1"/>
          </p:cNvSpPr>
          <p:nvPr/>
        </p:nvSpPr>
        <p:spPr bwMode="gray">
          <a:xfrm>
            <a:off x="805466" y="3332729"/>
            <a:ext cx="7558203" cy="1246495"/>
          </a:xfrm>
          <a:prstGeom prst="rect">
            <a:avLst/>
          </a:prstGeom>
          <a:noFill/>
          <a:ln w="9525">
            <a:noFill/>
            <a:miter lim="800000"/>
            <a:headEnd/>
            <a:tailEnd/>
          </a:ln>
          <a:effectLst>
            <a:outerShdw blurRad="50800" dist="50800" dir="2700000" algn="tl" rotWithShape="0">
              <a:prstClr val="black">
                <a:alpha val="40000"/>
              </a:prstClr>
            </a:outerShdw>
          </a:effectLst>
          <a:scene3d>
            <a:camera prst="orthographicFront">
              <a:rot lat="0" lon="0" rev="0"/>
            </a:camera>
            <a:lightRig rig="threePt" dir="t"/>
          </a:scene3d>
          <a:sp3d prstMaterial="translucentPowder"/>
        </p:spPr>
        <p:txBody>
          <a:bodyPr wrap="square">
            <a:spAutoFit/>
          </a:bodyPr>
          <a:lstStyle/>
          <a:p>
            <a:pPr algn="ctr" eaLnBrk="0" hangingPunct="0">
              <a:defRPr/>
            </a:pPr>
            <a:r>
              <a:rPr lang="en-GB" sz="2500" dirty="0">
                <a:solidFill>
                  <a:schemeClr val="bg1"/>
                </a:solidFill>
                <a:latin typeface="Arial" charset="0"/>
              </a:rPr>
              <a:t>Assessment criteria</a:t>
            </a:r>
          </a:p>
          <a:p>
            <a:pPr algn="ctr" eaLnBrk="0" hangingPunct="0">
              <a:defRPr/>
            </a:pPr>
            <a:r>
              <a:rPr lang="en-GB" sz="2500" dirty="0">
                <a:solidFill>
                  <a:schemeClr val="bg1"/>
                </a:solidFill>
                <a:latin typeface="Arial" charset="0"/>
              </a:rPr>
              <a:t>Academic evidence </a:t>
            </a:r>
          </a:p>
          <a:p>
            <a:pPr algn="ctr" eaLnBrk="0" hangingPunct="0">
              <a:defRPr/>
            </a:pPr>
            <a:r>
              <a:rPr lang="en-GB" sz="2500" dirty="0">
                <a:solidFill>
                  <a:schemeClr val="bg1"/>
                </a:solidFill>
                <a:latin typeface="Arial" charset="0"/>
              </a:rPr>
              <a:t>Bloom’s Taxonomy higher order Learning outcomes </a:t>
            </a:r>
          </a:p>
        </p:txBody>
      </p:sp>
    </p:spTree>
    <p:extLst>
      <p:ext uri="{BB962C8B-B14F-4D97-AF65-F5344CB8AC3E}">
        <p14:creationId xmlns:p14="http://schemas.microsoft.com/office/powerpoint/2010/main" val="295759544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childTnLst>
                                </p:cTn>
                              </p:par>
                            </p:childTnLst>
                          </p:cTn>
                        </p:par>
                        <p:par>
                          <p:cTn id="8" fill="hold">
                            <p:stCondLst>
                              <p:cond delay="1000"/>
                            </p:stCondLst>
                            <p:childTnLst>
                              <p:par>
                                <p:cTn id="9" presetID="0" presetClass="path" presetSubtype="0" accel="50000" decel="50000" fill="hold" nodeType="afterEffect">
                                  <p:stCondLst>
                                    <p:cond delay="0"/>
                                  </p:stCondLst>
                                  <p:childTnLst>
                                    <p:animMotion origin="layout" path="M -4.44444E-6 1.48148E-6 L 0.00018 0.02569 " pathEditMode="relative" rAng="0" ptsTypes="AA">
                                      <p:cBhvr>
                                        <p:cTn id="10" dur="1000" fill="hold"/>
                                        <p:tgtEl>
                                          <p:spTgt spid="32"/>
                                        </p:tgtEl>
                                        <p:attrNameLst>
                                          <p:attrName>ppt_x</p:attrName>
                                          <p:attrName>ppt_y</p:attrName>
                                        </p:attrNameLst>
                                      </p:cBhvr>
                                      <p:rCtr x="0" y="1273"/>
                                    </p:animMotion>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0"/>
                                        </p:tgtEl>
                                        <p:attrNameLst>
                                          <p:attrName>style.visibility</p:attrName>
                                        </p:attrNameLst>
                                      </p:cBhvr>
                                      <p:to>
                                        <p:strVal val="visible"/>
                                      </p:to>
                                    </p:set>
                                    <p:animEffect transition="in" filter="fade">
                                      <p:cBhvr>
                                        <p:cTn id="15" dur="10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AutoShape 10"/>
          <p:cNvSpPr>
            <a:spLocks noChangeArrowheads="1"/>
          </p:cNvSpPr>
          <p:nvPr/>
        </p:nvSpPr>
        <p:spPr bwMode="gray">
          <a:xfrm rot="16200000">
            <a:off x="4341520" y="5516215"/>
            <a:ext cx="474663" cy="1371600"/>
          </a:xfrm>
          <a:prstGeom prst="leftArrow">
            <a:avLst>
              <a:gd name="adj1" fmla="val 65583"/>
              <a:gd name="adj2" fmla="val 65181"/>
            </a:avLst>
          </a:prstGeom>
          <a:gradFill rotWithShape="1">
            <a:gsLst>
              <a:gs pos="0">
                <a:schemeClr val="bg2"/>
              </a:gs>
              <a:gs pos="100000">
                <a:schemeClr val="bg2">
                  <a:gamma/>
                  <a:shade val="46275"/>
                  <a:invGamma/>
                  <a:alpha val="12000"/>
                </a:schemeClr>
              </a:gs>
            </a:gsLst>
            <a:lin ang="0" scaled="1"/>
          </a:gradFill>
          <a:ln w="9525">
            <a:noFill/>
            <a:miter lim="800000"/>
            <a:headEnd/>
            <a:tailEnd/>
          </a:ln>
          <a:effectLst>
            <a:outerShdw blurRad="50800" dist="254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38918" name="Rectangle 2"/>
          <p:cNvSpPr>
            <a:spLocks noGrp="1" noChangeArrowheads="1"/>
          </p:cNvSpPr>
          <p:nvPr>
            <p:ph type="title"/>
          </p:nvPr>
        </p:nvSpPr>
        <p:spPr>
          <a:xfrm>
            <a:off x="457200" y="277061"/>
            <a:ext cx="8229600" cy="702690"/>
          </a:xfrm>
        </p:spPr>
        <p:txBody>
          <a:bodyPr>
            <a:noAutofit/>
          </a:bodyPr>
          <a:lstStyle/>
          <a:p>
            <a:pPr algn="ctr"/>
            <a:r>
              <a:rPr lang="en-GB" altLang="en-US" sz="2200" dirty="0"/>
              <a:t>Framework of self-regulated formative assessment and feedback</a:t>
            </a:r>
            <a:endParaRPr lang="en-US" altLang="en-US" sz="2200" dirty="0"/>
          </a:p>
        </p:txBody>
      </p:sp>
      <p:grpSp>
        <p:nvGrpSpPr>
          <p:cNvPr id="20" name="Group 19"/>
          <p:cNvGrpSpPr/>
          <p:nvPr/>
        </p:nvGrpSpPr>
        <p:grpSpPr>
          <a:xfrm>
            <a:off x="3200901" y="4914384"/>
            <a:ext cx="2679700" cy="282575"/>
            <a:chOff x="6294438" y="3527425"/>
            <a:chExt cx="2679700" cy="282575"/>
          </a:xfrm>
        </p:grpSpPr>
        <p:sp>
          <p:nvSpPr>
            <p:cNvPr id="21" name="AutoShape 6"/>
            <p:cNvSpPr>
              <a:spLocks noChangeArrowheads="1"/>
            </p:cNvSpPr>
            <p:nvPr/>
          </p:nvSpPr>
          <p:spPr bwMode="gray">
            <a:xfrm flipH="1" flipV="1">
              <a:off x="7458075" y="3527425"/>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2" name="AutoShape 6"/>
            <p:cNvSpPr>
              <a:spLocks noChangeArrowheads="1"/>
            </p:cNvSpPr>
            <p:nvPr/>
          </p:nvSpPr>
          <p:spPr bwMode="gray">
            <a:xfrm flipH="1" flipV="1">
              <a:off x="7900988" y="3527425"/>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3" name="AutoShape 6"/>
            <p:cNvSpPr>
              <a:spLocks noChangeArrowheads="1"/>
            </p:cNvSpPr>
            <p:nvPr/>
          </p:nvSpPr>
          <p:spPr bwMode="gray">
            <a:xfrm flipH="1" flipV="1">
              <a:off x="6965950" y="3527425"/>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4" name="AutoShape 6"/>
            <p:cNvSpPr>
              <a:spLocks noChangeArrowheads="1"/>
            </p:cNvSpPr>
            <p:nvPr/>
          </p:nvSpPr>
          <p:spPr bwMode="gray">
            <a:xfrm flipH="1" flipV="1">
              <a:off x="8312150" y="3527425"/>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5" name="AutoShape 6"/>
            <p:cNvSpPr>
              <a:spLocks noChangeArrowheads="1"/>
            </p:cNvSpPr>
            <p:nvPr/>
          </p:nvSpPr>
          <p:spPr bwMode="gray">
            <a:xfrm flipH="1" flipV="1">
              <a:off x="6523038" y="3527425"/>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6" name="AutoShape 6"/>
            <p:cNvSpPr>
              <a:spLocks noChangeArrowheads="1"/>
            </p:cNvSpPr>
            <p:nvPr/>
          </p:nvSpPr>
          <p:spPr bwMode="gray">
            <a:xfrm flipH="1" flipV="1">
              <a:off x="8562975" y="3576638"/>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7" name="AutoShape 6"/>
            <p:cNvSpPr>
              <a:spLocks noChangeArrowheads="1"/>
            </p:cNvSpPr>
            <p:nvPr/>
          </p:nvSpPr>
          <p:spPr bwMode="gray">
            <a:xfrm flipH="1" flipV="1">
              <a:off x="8115300" y="3625850"/>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8" name="AutoShape 6"/>
            <p:cNvSpPr>
              <a:spLocks noChangeArrowheads="1"/>
            </p:cNvSpPr>
            <p:nvPr/>
          </p:nvSpPr>
          <p:spPr bwMode="gray">
            <a:xfrm flipH="1" flipV="1">
              <a:off x="7672388" y="3625850"/>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9" name="AutoShape 6"/>
            <p:cNvSpPr>
              <a:spLocks noChangeArrowheads="1"/>
            </p:cNvSpPr>
            <p:nvPr/>
          </p:nvSpPr>
          <p:spPr bwMode="gray">
            <a:xfrm flipH="1" flipV="1">
              <a:off x="7212013" y="3625850"/>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30" name="AutoShape 6"/>
            <p:cNvSpPr>
              <a:spLocks noChangeArrowheads="1"/>
            </p:cNvSpPr>
            <p:nvPr/>
          </p:nvSpPr>
          <p:spPr bwMode="gray">
            <a:xfrm flipH="1" flipV="1">
              <a:off x="6719888" y="3625850"/>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31" name="AutoShape 6"/>
            <p:cNvSpPr>
              <a:spLocks noChangeArrowheads="1"/>
            </p:cNvSpPr>
            <p:nvPr/>
          </p:nvSpPr>
          <p:spPr bwMode="gray">
            <a:xfrm flipH="1" flipV="1">
              <a:off x="6294438" y="3576638"/>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grpSp>
      <p:grpSp>
        <p:nvGrpSpPr>
          <p:cNvPr id="32" name="Group 73"/>
          <p:cNvGrpSpPr>
            <a:grpSpLocks/>
          </p:cNvGrpSpPr>
          <p:nvPr/>
        </p:nvGrpSpPr>
        <p:grpSpPr bwMode="auto">
          <a:xfrm>
            <a:off x="721233" y="1599299"/>
            <a:ext cx="7715401" cy="3315085"/>
            <a:chOff x="6272253" y="3024219"/>
            <a:chExt cx="2133600" cy="570689"/>
          </a:xfrm>
        </p:grpSpPr>
        <p:sp>
          <p:nvSpPr>
            <p:cNvPr id="33" name="AutoShape 19"/>
            <p:cNvSpPr>
              <a:spLocks noChangeArrowheads="1"/>
            </p:cNvSpPr>
            <p:nvPr/>
          </p:nvSpPr>
          <p:spPr bwMode="gray">
            <a:xfrm>
              <a:off x="6272253" y="3024219"/>
              <a:ext cx="2133600" cy="570689"/>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wrap="none" anchor="ctr"/>
            <a:lstStyle/>
            <a:p>
              <a:pPr>
                <a:defRPr/>
              </a:pPr>
              <a:endParaRPr lang="en-US">
                <a:latin typeface="Arial" charset="0"/>
                <a:cs typeface="+mn-cs"/>
              </a:endParaRPr>
            </a:p>
          </p:txBody>
        </p:sp>
        <p:sp>
          <p:nvSpPr>
            <p:cNvPr id="34" name="Text Box 25"/>
            <p:cNvSpPr txBox="1">
              <a:spLocks noChangeArrowheads="1"/>
            </p:cNvSpPr>
            <p:nvPr/>
          </p:nvSpPr>
          <p:spPr bwMode="gray">
            <a:xfrm>
              <a:off x="6289612" y="3281502"/>
              <a:ext cx="2077764" cy="206636"/>
            </a:xfrm>
            <a:prstGeom prst="rect">
              <a:avLst/>
            </a:prstGeom>
            <a:noFill/>
            <a:ln w="9525">
              <a:noFill/>
              <a:miter lim="800000"/>
              <a:headEnd/>
              <a:tailEnd/>
            </a:ln>
            <a:effectLst>
              <a:outerShdw blurRad="50800" dist="50800" dir="2700000" algn="tl" rotWithShape="0">
                <a:prstClr val="black">
                  <a:alpha val="40000"/>
                </a:prstClr>
              </a:outerShdw>
            </a:effectLst>
            <a:scene3d>
              <a:camera prst="orthographicFront">
                <a:rot lat="0" lon="0" rev="0"/>
              </a:camera>
              <a:lightRig rig="threePt" dir="t"/>
            </a:scene3d>
            <a:sp3d prstMaterial="translucentPowder"/>
          </p:spPr>
          <p:txBody>
            <a:bodyPr>
              <a:spAutoFit/>
            </a:bodyPr>
            <a:lstStyle/>
            <a:p>
              <a:pPr algn="ctr" eaLnBrk="0" hangingPunct="0">
                <a:defRPr/>
              </a:pPr>
              <a:r>
                <a:rPr lang="en-US" sz="3600" b="1" dirty="0">
                  <a:solidFill>
                    <a:schemeClr val="bg1"/>
                  </a:solidFill>
                  <a:latin typeface="Arial" charset="0"/>
                </a:rPr>
                <a:t>Students Evaluate their</a:t>
              </a:r>
            </a:p>
            <a:p>
              <a:pPr algn="ctr" eaLnBrk="0" hangingPunct="0">
                <a:defRPr/>
              </a:pPr>
              <a:r>
                <a:rPr lang="en-US" sz="3600" b="1" dirty="0">
                  <a:solidFill>
                    <a:schemeClr val="bg1"/>
                  </a:solidFill>
                  <a:latin typeface="Arial" charset="0"/>
                </a:rPr>
                <a:t>Own Work</a:t>
              </a:r>
            </a:p>
          </p:txBody>
        </p:sp>
      </p:grpSp>
      <p:sp>
        <p:nvSpPr>
          <p:cNvPr id="19" name="TextBox 18"/>
          <p:cNvSpPr txBox="1"/>
          <p:nvPr/>
        </p:nvSpPr>
        <p:spPr>
          <a:xfrm>
            <a:off x="4012811" y="5456541"/>
            <a:ext cx="1095172" cy="369332"/>
          </a:xfrm>
          <a:prstGeom prst="rect">
            <a:avLst/>
          </a:prstGeom>
          <a:noFill/>
        </p:spPr>
        <p:txBody>
          <a:bodyPr wrap="none" rtlCol="0">
            <a:spAutoFit/>
          </a:bodyPr>
          <a:lstStyle/>
          <a:p>
            <a:pPr algn="ctr"/>
            <a:r>
              <a:rPr lang="en-GB" b="1" dirty="0"/>
              <a:t>Generate</a:t>
            </a:r>
            <a:endParaRPr lang="en-US" b="1" dirty="0"/>
          </a:p>
        </p:txBody>
      </p:sp>
    </p:spTree>
    <p:extLst>
      <p:ext uri="{BB962C8B-B14F-4D97-AF65-F5344CB8AC3E}">
        <p14:creationId xmlns:p14="http://schemas.microsoft.com/office/powerpoint/2010/main" val="3686238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childTnLst>
                                </p:cTn>
                              </p:par>
                            </p:childTnLst>
                          </p:cTn>
                        </p:par>
                        <p:par>
                          <p:cTn id="8" fill="hold">
                            <p:stCondLst>
                              <p:cond delay="1000"/>
                            </p:stCondLst>
                            <p:childTnLst>
                              <p:par>
                                <p:cTn id="9" presetID="0" presetClass="path" presetSubtype="0" accel="50000" decel="50000" fill="hold" nodeType="afterEffect">
                                  <p:stCondLst>
                                    <p:cond delay="0"/>
                                  </p:stCondLst>
                                  <p:childTnLst>
                                    <p:animMotion origin="layout" path="M -4.44444E-6 1.48148E-6 L 0.00018 0.02569 " pathEditMode="relative" rAng="0" ptsTypes="AA">
                                      <p:cBhvr>
                                        <p:cTn id="10" dur="1000" fill="hold"/>
                                        <p:tgtEl>
                                          <p:spTgt spid="32"/>
                                        </p:tgtEl>
                                        <p:attrNameLst>
                                          <p:attrName>ppt_x</p:attrName>
                                          <p:attrName>ppt_y</p:attrName>
                                        </p:attrNameLst>
                                      </p:cBhvr>
                                      <p:rCtr x="0" y="1273"/>
                                    </p:animMotion>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0"/>
                                        </p:tgtEl>
                                        <p:attrNameLst>
                                          <p:attrName>style.visibility</p:attrName>
                                        </p:attrNameLst>
                                      </p:cBhvr>
                                      <p:to>
                                        <p:strVal val="visible"/>
                                      </p:to>
                                    </p:set>
                                    <p:animEffect transition="in" filter="fade">
                                      <p:cBhvr>
                                        <p:cTn id="15" dur="10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AutoShape 10"/>
          <p:cNvSpPr>
            <a:spLocks noChangeArrowheads="1"/>
          </p:cNvSpPr>
          <p:nvPr/>
        </p:nvSpPr>
        <p:spPr bwMode="gray">
          <a:xfrm rot="16200000">
            <a:off x="4341520" y="5516215"/>
            <a:ext cx="474663" cy="1371600"/>
          </a:xfrm>
          <a:prstGeom prst="leftArrow">
            <a:avLst>
              <a:gd name="adj1" fmla="val 65583"/>
              <a:gd name="adj2" fmla="val 65181"/>
            </a:avLst>
          </a:prstGeom>
          <a:gradFill rotWithShape="1">
            <a:gsLst>
              <a:gs pos="0">
                <a:schemeClr val="bg2"/>
              </a:gs>
              <a:gs pos="100000">
                <a:schemeClr val="bg2">
                  <a:gamma/>
                  <a:shade val="46275"/>
                  <a:invGamma/>
                  <a:alpha val="12000"/>
                </a:schemeClr>
              </a:gs>
            </a:gsLst>
            <a:lin ang="0" scaled="1"/>
          </a:gradFill>
          <a:ln w="9525">
            <a:noFill/>
            <a:miter lim="800000"/>
            <a:headEnd/>
            <a:tailEnd/>
          </a:ln>
          <a:effectLst>
            <a:outerShdw blurRad="50800" dist="254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38918" name="Rectangle 2"/>
          <p:cNvSpPr>
            <a:spLocks noGrp="1" noChangeArrowheads="1"/>
          </p:cNvSpPr>
          <p:nvPr>
            <p:ph type="title"/>
          </p:nvPr>
        </p:nvSpPr>
        <p:spPr>
          <a:xfrm>
            <a:off x="457200" y="277061"/>
            <a:ext cx="8229600" cy="702690"/>
          </a:xfrm>
        </p:spPr>
        <p:txBody>
          <a:bodyPr>
            <a:noAutofit/>
          </a:bodyPr>
          <a:lstStyle/>
          <a:p>
            <a:pPr algn="ctr"/>
            <a:r>
              <a:rPr lang="en-GB" altLang="en-US" sz="2200" dirty="0"/>
              <a:t>Framework of self-regulated formative assessment and feedback</a:t>
            </a:r>
            <a:endParaRPr lang="en-US" altLang="en-US" sz="2200" dirty="0"/>
          </a:p>
        </p:txBody>
      </p:sp>
      <p:grpSp>
        <p:nvGrpSpPr>
          <p:cNvPr id="20" name="Group 19"/>
          <p:cNvGrpSpPr/>
          <p:nvPr/>
        </p:nvGrpSpPr>
        <p:grpSpPr>
          <a:xfrm>
            <a:off x="3200901" y="4914384"/>
            <a:ext cx="2679700" cy="282575"/>
            <a:chOff x="6294438" y="3527425"/>
            <a:chExt cx="2679700" cy="282575"/>
          </a:xfrm>
        </p:grpSpPr>
        <p:sp>
          <p:nvSpPr>
            <p:cNvPr id="21" name="AutoShape 6"/>
            <p:cNvSpPr>
              <a:spLocks noChangeArrowheads="1"/>
            </p:cNvSpPr>
            <p:nvPr/>
          </p:nvSpPr>
          <p:spPr bwMode="gray">
            <a:xfrm flipH="1" flipV="1">
              <a:off x="7458075" y="3527425"/>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2" name="AutoShape 6"/>
            <p:cNvSpPr>
              <a:spLocks noChangeArrowheads="1"/>
            </p:cNvSpPr>
            <p:nvPr/>
          </p:nvSpPr>
          <p:spPr bwMode="gray">
            <a:xfrm flipH="1" flipV="1">
              <a:off x="7900988" y="3527425"/>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3" name="AutoShape 6"/>
            <p:cNvSpPr>
              <a:spLocks noChangeArrowheads="1"/>
            </p:cNvSpPr>
            <p:nvPr/>
          </p:nvSpPr>
          <p:spPr bwMode="gray">
            <a:xfrm flipH="1" flipV="1">
              <a:off x="6965950" y="3527425"/>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4" name="AutoShape 6"/>
            <p:cNvSpPr>
              <a:spLocks noChangeArrowheads="1"/>
            </p:cNvSpPr>
            <p:nvPr/>
          </p:nvSpPr>
          <p:spPr bwMode="gray">
            <a:xfrm flipH="1" flipV="1">
              <a:off x="8312150" y="3527425"/>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5" name="AutoShape 6"/>
            <p:cNvSpPr>
              <a:spLocks noChangeArrowheads="1"/>
            </p:cNvSpPr>
            <p:nvPr/>
          </p:nvSpPr>
          <p:spPr bwMode="gray">
            <a:xfrm flipH="1" flipV="1">
              <a:off x="6523038" y="3527425"/>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6" name="AutoShape 6"/>
            <p:cNvSpPr>
              <a:spLocks noChangeArrowheads="1"/>
            </p:cNvSpPr>
            <p:nvPr/>
          </p:nvSpPr>
          <p:spPr bwMode="gray">
            <a:xfrm flipH="1" flipV="1">
              <a:off x="8562975" y="3576638"/>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7" name="AutoShape 6"/>
            <p:cNvSpPr>
              <a:spLocks noChangeArrowheads="1"/>
            </p:cNvSpPr>
            <p:nvPr/>
          </p:nvSpPr>
          <p:spPr bwMode="gray">
            <a:xfrm flipH="1" flipV="1">
              <a:off x="8115300" y="3625850"/>
              <a:ext cx="411163"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8" name="AutoShape 6"/>
            <p:cNvSpPr>
              <a:spLocks noChangeArrowheads="1"/>
            </p:cNvSpPr>
            <p:nvPr/>
          </p:nvSpPr>
          <p:spPr bwMode="gray">
            <a:xfrm flipH="1" flipV="1">
              <a:off x="7672388" y="3625850"/>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29" name="AutoShape 6"/>
            <p:cNvSpPr>
              <a:spLocks noChangeArrowheads="1"/>
            </p:cNvSpPr>
            <p:nvPr/>
          </p:nvSpPr>
          <p:spPr bwMode="gray">
            <a:xfrm flipH="1" flipV="1">
              <a:off x="7212013" y="3625850"/>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30" name="AutoShape 6"/>
            <p:cNvSpPr>
              <a:spLocks noChangeArrowheads="1"/>
            </p:cNvSpPr>
            <p:nvPr/>
          </p:nvSpPr>
          <p:spPr bwMode="gray">
            <a:xfrm flipH="1" flipV="1">
              <a:off x="6719888" y="3625850"/>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sp>
          <p:nvSpPr>
            <p:cNvPr id="31" name="AutoShape 6"/>
            <p:cNvSpPr>
              <a:spLocks noChangeArrowheads="1"/>
            </p:cNvSpPr>
            <p:nvPr/>
          </p:nvSpPr>
          <p:spPr bwMode="gray">
            <a:xfrm flipH="1" flipV="1">
              <a:off x="6294438" y="3576638"/>
              <a:ext cx="411162" cy="184150"/>
            </a:xfrm>
            <a:prstGeom prst="upArrow">
              <a:avLst>
                <a:gd name="adj1" fmla="val 51676"/>
                <a:gd name="adj2" fmla="val 100000"/>
              </a:avLst>
            </a:prstGeom>
            <a:gradFill rotWithShape="1">
              <a:gsLst>
                <a:gs pos="0">
                  <a:schemeClr val="bg2"/>
                </a:gs>
                <a:gs pos="100000">
                  <a:schemeClr val="bg2">
                    <a:gamma/>
                    <a:tint val="39216"/>
                    <a:invGamma/>
                  </a:schemeClr>
                </a:gs>
              </a:gsLst>
              <a:lin ang="0" scaled="1"/>
            </a:gradFill>
            <a:ln w="9525" algn="ctr">
              <a:noFill/>
              <a:miter lim="800000"/>
              <a:headEnd/>
              <a:tailEnd/>
            </a:ln>
            <a:effectLst>
              <a:outerShdw blurRad="50800" dist="63500" dir="2700000" algn="tl" rotWithShape="0">
                <a:prstClr val="black">
                  <a:alpha val="40000"/>
                </a:prstClr>
              </a:outerShdw>
            </a:effectLst>
          </p:spPr>
          <p:txBody>
            <a:bodyPr wrap="none" anchor="ctr"/>
            <a:lstStyle/>
            <a:p>
              <a:pPr>
                <a:defRPr/>
              </a:pPr>
              <a:endParaRPr lang="en-US">
                <a:latin typeface="Arial" charset="0"/>
                <a:cs typeface="+mn-cs"/>
              </a:endParaRPr>
            </a:p>
          </p:txBody>
        </p:sp>
      </p:grpSp>
      <p:grpSp>
        <p:nvGrpSpPr>
          <p:cNvPr id="32" name="Group 73"/>
          <p:cNvGrpSpPr>
            <a:grpSpLocks/>
          </p:cNvGrpSpPr>
          <p:nvPr/>
        </p:nvGrpSpPr>
        <p:grpSpPr bwMode="auto">
          <a:xfrm>
            <a:off x="721233" y="1599299"/>
            <a:ext cx="7715401" cy="3315085"/>
            <a:chOff x="6272253" y="3024219"/>
            <a:chExt cx="2133600" cy="570689"/>
          </a:xfrm>
        </p:grpSpPr>
        <p:sp>
          <p:nvSpPr>
            <p:cNvPr id="33" name="AutoShape 19"/>
            <p:cNvSpPr>
              <a:spLocks noChangeArrowheads="1"/>
            </p:cNvSpPr>
            <p:nvPr/>
          </p:nvSpPr>
          <p:spPr bwMode="gray">
            <a:xfrm>
              <a:off x="6272253" y="3024219"/>
              <a:ext cx="2133600" cy="570689"/>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wrap="none" anchor="ctr"/>
            <a:lstStyle/>
            <a:p>
              <a:pPr>
                <a:defRPr/>
              </a:pPr>
              <a:endParaRPr lang="en-US">
                <a:latin typeface="Arial" charset="0"/>
                <a:cs typeface="+mn-cs"/>
              </a:endParaRPr>
            </a:p>
          </p:txBody>
        </p:sp>
        <p:sp>
          <p:nvSpPr>
            <p:cNvPr id="34" name="Text Box 25"/>
            <p:cNvSpPr txBox="1">
              <a:spLocks noChangeArrowheads="1"/>
            </p:cNvSpPr>
            <p:nvPr/>
          </p:nvSpPr>
          <p:spPr bwMode="gray">
            <a:xfrm>
              <a:off x="6289612" y="3270612"/>
              <a:ext cx="2077764" cy="206636"/>
            </a:xfrm>
            <a:prstGeom prst="rect">
              <a:avLst/>
            </a:prstGeom>
            <a:noFill/>
            <a:ln w="9525">
              <a:noFill/>
              <a:miter lim="800000"/>
              <a:headEnd/>
              <a:tailEnd/>
            </a:ln>
            <a:effectLst>
              <a:outerShdw blurRad="50800" dist="50800" dir="2700000" algn="tl" rotWithShape="0">
                <a:prstClr val="black">
                  <a:alpha val="40000"/>
                </a:prstClr>
              </a:outerShdw>
            </a:effectLst>
            <a:scene3d>
              <a:camera prst="orthographicFront">
                <a:rot lat="0" lon="0" rev="0"/>
              </a:camera>
              <a:lightRig rig="threePt" dir="t"/>
            </a:scene3d>
            <a:sp3d prstMaterial="translucentPowder"/>
          </p:spPr>
          <p:txBody>
            <a:bodyPr>
              <a:spAutoFit/>
            </a:bodyPr>
            <a:lstStyle/>
            <a:p>
              <a:pPr algn="ctr" eaLnBrk="0" hangingPunct="0">
                <a:defRPr/>
              </a:pPr>
              <a:r>
                <a:rPr lang="en-GB" sz="3600" b="1" dirty="0">
                  <a:solidFill>
                    <a:schemeClr val="bg1"/>
                  </a:solidFill>
                  <a:latin typeface="Arial" charset="0"/>
                </a:rPr>
                <a:t>Self-regulated Formative Feedback to Teacher</a:t>
              </a:r>
              <a:endParaRPr lang="en-US" sz="3600" b="1" dirty="0">
                <a:solidFill>
                  <a:schemeClr val="bg1"/>
                </a:solidFill>
                <a:latin typeface="Arial" charset="0"/>
              </a:endParaRPr>
            </a:p>
          </p:txBody>
        </p:sp>
      </p:grpSp>
      <p:sp>
        <p:nvSpPr>
          <p:cNvPr id="19" name="TextBox 18"/>
          <p:cNvSpPr txBox="1"/>
          <p:nvPr/>
        </p:nvSpPr>
        <p:spPr>
          <a:xfrm>
            <a:off x="3974336" y="5456541"/>
            <a:ext cx="1172117" cy="369332"/>
          </a:xfrm>
          <a:prstGeom prst="rect">
            <a:avLst/>
          </a:prstGeom>
          <a:noFill/>
        </p:spPr>
        <p:txBody>
          <a:bodyPr wrap="none" rtlCol="0">
            <a:spAutoFit/>
          </a:bodyPr>
          <a:lstStyle/>
          <a:p>
            <a:pPr algn="ctr"/>
            <a:r>
              <a:rPr lang="en-GB" b="1" dirty="0"/>
              <a:t>Outcomes</a:t>
            </a:r>
            <a:endParaRPr lang="en-US" b="1" dirty="0"/>
          </a:p>
        </p:txBody>
      </p:sp>
    </p:spTree>
    <p:extLst>
      <p:ext uri="{BB962C8B-B14F-4D97-AF65-F5344CB8AC3E}">
        <p14:creationId xmlns:p14="http://schemas.microsoft.com/office/powerpoint/2010/main" val="304376673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childTnLst>
                                </p:cTn>
                              </p:par>
                            </p:childTnLst>
                          </p:cTn>
                        </p:par>
                        <p:par>
                          <p:cTn id="8" fill="hold">
                            <p:stCondLst>
                              <p:cond delay="1000"/>
                            </p:stCondLst>
                            <p:childTnLst>
                              <p:par>
                                <p:cTn id="9" presetID="0" presetClass="path" presetSubtype="0" accel="50000" decel="50000" fill="hold" nodeType="afterEffect">
                                  <p:stCondLst>
                                    <p:cond delay="0"/>
                                  </p:stCondLst>
                                  <p:childTnLst>
                                    <p:animMotion origin="layout" path="M -4.44444E-6 1.48148E-6 L 0.00018 0.02569 " pathEditMode="relative" rAng="0" ptsTypes="AA">
                                      <p:cBhvr>
                                        <p:cTn id="10" dur="1000" fill="hold"/>
                                        <p:tgtEl>
                                          <p:spTgt spid="32"/>
                                        </p:tgtEl>
                                        <p:attrNameLst>
                                          <p:attrName>ppt_x</p:attrName>
                                          <p:attrName>ppt_y</p:attrName>
                                        </p:attrNameLst>
                                      </p:cBhvr>
                                      <p:rCtr x="0" y="1273"/>
                                    </p:animMotion>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0"/>
                                        </p:tgtEl>
                                        <p:attrNameLst>
                                          <p:attrName>style.visibility</p:attrName>
                                        </p:attrNameLst>
                                      </p:cBhvr>
                                      <p:to>
                                        <p:strVal val="visible"/>
                                      </p:to>
                                    </p:set>
                                    <p:animEffect transition="in" filter="fade">
                                      <p:cBhvr>
                                        <p:cTn id="15" dur="10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Rectangle 2"/>
          <p:cNvSpPr>
            <a:spLocks noGrp="1" noChangeArrowheads="1"/>
          </p:cNvSpPr>
          <p:nvPr>
            <p:ph type="title"/>
          </p:nvPr>
        </p:nvSpPr>
        <p:spPr>
          <a:xfrm>
            <a:off x="457200" y="277061"/>
            <a:ext cx="8229600" cy="702690"/>
          </a:xfrm>
        </p:spPr>
        <p:txBody>
          <a:bodyPr>
            <a:noAutofit/>
          </a:bodyPr>
          <a:lstStyle/>
          <a:p>
            <a:pPr algn="ctr"/>
            <a:r>
              <a:rPr lang="en-GB" altLang="en-US" sz="2200" dirty="0"/>
              <a:t>Framework of self-regulated formative assessment and feedback</a:t>
            </a:r>
            <a:endParaRPr lang="en-US" altLang="en-US" sz="2200" dirty="0"/>
          </a:p>
        </p:txBody>
      </p:sp>
      <p:grpSp>
        <p:nvGrpSpPr>
          <p:cNvPr id="32" name="Group 73"/>
          <p:cNvGrpSpPr>
            <a:grpSpLocks/>
          </p:cNvGrpSpPr>
          <p:nvPr/>
        </p:nvGrpSpPr>
        <p:grpSpPr bwMode="auto">
          <a:xfrm>
            <a:off x="721233" y="1599299"/>
            <a:ext cx="7715401" cy="3315085"/>
            <a:chOff x="6272253" y="3024219"/>
            <a:chExt cx="2133600" cy="570689"/>
          </a:xfrm>
        </p:grpSpPr>
        <p:sp>
          <p:nvSpPr>
            <p:cNvPr id="33" name="AutoShape 19"/>
            <p:cNvSpPr>
              <a:spLocks noChangeArrowheads="1"/>
            </p:cNvSpPr>
            <p:nvPr/>
          </p:nvSpPr>
          <p:spPr bwMode="gray">
            <a:xfrm>
              <a:off x="6272253" y="3024219"/>
              <a:ext cx="2133600" cy="570689"/>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wrap="none" anchor="ctr"/>
            <a:lstStyle/>
            <a:p>
              <a:pPr>
                <a:defRPr/>
              </a:pPr>
              <a:endParaRPr lang="en-US">
                <a:latin typeface="Arial" charset="0"/>
                <a:cs typeface="+mn-cs"/>
              </a:endParaRPr>
            </a:p>
          </p:txBody>
        </p:sp>
        <p:sp>
          <p:nvSpPr>
            <p:cNvPr id="34" name="Text Box 25"/>
            <p:cNvSpPr txBox="1">
              <a:spLocks noChangeArrowheads="1"/>
            </p:cNvSpPr>
            <p:nvPr/>
          </p:nvSpPr>
          <p:spPr bwMode="gray">
            <a:xfrm>
              <a:off x="6289612" y="3267642"/>
              <a:ext cx="2077764" cy="206636"/>
            </a:xfrm>
            <a:prstGeom prst="rect">
              <a:avLst/>
            </a:prstGeom>
            <a:noFill/>
            <a:ln w="9525">
              <a:noFill/>
              <a:miter lim="800000"/>
              <a:headEnd/>
              <a:tailEnd/>
            </a:ln>
            <a:effectLst>
              <a:outerShdw blurRad="50800" dist="50800" dir="2700000" algn="tl" rotWithShape="0">
                <a:prstClr val="black">
                  <a:alpha val="40000"/>
                </a:prstClr>
              </a:outerShdw>
            </a:effectLst>
            <a:scene3d>
              <a:camera prst="orthographicFront">
                <a:rot lat="0" lon="0" rev="0"/>
              </a:camera>
              <a:lightRig rig="threePt" dir="t"/>
            </a:scene3d>
            <a:sp3d prstMaterial="translucentPowder"/>
          </p:spPr>
          <p:txBody>
            <a:bodyPr>
              <a:spAutoFit/>
            </a:bodyPr>
            <a:lstStyle/>
            <a:p>
              <a:pPr algn="ctr" eaLnBrk="0" hangingPunct="0">
                <a:defRPr/>
              </a:pPr>
              <a:r>
                <a:rPr lang="en-US" sz="3600" b="1" dirty="0">
                  <a:solidFill>
                    <a:schemeClr val="bg1"/>
                  </a:solidFill>
                  <a:latin typeface="Arial" charset="0"/>
                </a:rPr>
                <a:t>Improved</a:t>
              </a:r>
            </a:p>
            <a:p>
              <a:pPr algn="ctr" eaLnBrk="0" hangingPunct="0">
                <a:defRPr/>
              </a:pPr>
              <a:r>
                <a:rPr lang="en-US" sz="3600" b="1" dirty="0">
                  <a:solidFill>
                    <a:schemeClr val="bg1"/>
                  </a:solidFill>
                  <a:latin typeface="Arial" charset="0"/>
                </a:rPr>
                <a:t>Student’s Performance</a:t>
              </a:r>
            </a:p>
          </p:txBody>
        </p:sp>
      </p:grpSp>
    </p:spTree>
    <p:extLst>
      <p:ext uri="{BB962C8B-B14F-4D97-AF65-F5344CB8AC3E}">
        <p14:creationId xmlns:p14="http://schemas.microsoft.com/office/powerpoint/2010/main" val="273587495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childTnLst>
                                </p:cTn>
                              </p:par>
                            </p:childTnLst>
                          </p:cTn>
                        </p:par>
                        <p:par>
                          <p:cTn id="8" fill="hold">
                            <p:stCondLst>
                              <p:cond delay="1000"/>
                            </p:stCondLst>
                            <p:childTnLst>
                              <p:par>
                                <p:cTn id="9" presetID="0" presetClass="path" presetSubtype="0" accel="50000" decel="50000" fill="hold" nodeType="afterEffect">
                                  <p:stCondLst>
                                    <p:cond delay="0"/>
                                  </p:stCondLst>
                                  <p:childTnLst>
                                    <p:animMotion origin="layout" path="M -4.44444E-6 1.48148E-6 L 0.00018 0.02569 " pathEditMode="relative" rAng="0" ptsTypes="AA">
                                      <p:cBhvr>
                                        <p:cTn id="10" dur="1000" fill="hold"/>
                                        <p:tgtEl>
                                          <p:spTgt spid="32"/>
                                        </p:tgtEl>
                                        <p:attrNameLst>
                                          <p:attrName>ppt_x</p:attrName>
                                          <p:attrName>ppt_y</p:attrName>
                                        </p:attrNameLst>
                                      </p:cBhvr>
                                      <p:rCtr x="0" y="127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58916" y="728802"/>
            <a:ext cx="7636000" cy="5016758"/>
          </a:xfrm>
          <a:prstGeom prst="rect">
            <a:avLst/>
          </a:prstGeom>
        </p:spPr>
        <p:txBody>
          <a:bodyPr wrap="square">
            <a:spAutoFit/>
          </a:bodyPr>
          <a:lstStyle/>
          <a:p>
            <a:pPr marL="342900" indent="-342900">
              <a:spcAft>
                <a:spcPts val="1200"/>
              </a:spcAft>
              <a:buFont typeface="Wingdings" panose="05000000000000000000" pitchFamily="2" charset="2"/>
              <a:buChar char="§"/>
            </a:pPr>
            <a:r>
              <a:rPr lang="en-GB" sz="2300" dirty="0">
                <a:latin typeface="Gill Sans"/>
              </a:rPr>
              <a:t>Introduction </a:t>
            </a:r>
          </a:p>
          <a:p>
            <a:pPr marL="342900" indent="-342900">
              <a:spcAft>
                <a:spcPts val="1200"/>
              </a:spcAft>
              <a:buFont typeface="Wingdings" panose="05000000000000000000" pitchFamily="2" charset="2"/>
              <a:buChar char="§"/>
            </a:pPr>
            <a:r>
              <a:rPr lang="en-GB" sz="2300" dirty="0">
                <a:latin typeface="Gill Sans"/>
              </a:rPr>
              <a:t>Research background </a:t>
            </a:r>
          </a:p>
          <a:p>
            <a:pPr marL="342900" indent="-342900">
              <a:spcAft>
                <a:spcPts val="1200"/>
              </a:spcAft>
              <a:buFont typeface="Wingdings" panose="05000000000000000000" pitchFamily="2" charset="2"/>
              <a:buChar char="§"/>
            </a:pPr>
            <a:r>
              <a:rPr lang="en-GB" sz="2300" dirty="0">
                <a:latin typeface="Gill Sans"/>
              </a:rPr>
              <a:t>Research problem </a:t>
            </a:r>
          </a:p>
          <a:p>
            <a:pPr marL="342900" indent="-342900">
              <a:spcAft>
                <a:spcPts val="1200"/>
              </a:spcAft>
              <a:buFont typeface="Wingdings" panose="05000000000000000000" pitchFamily="2" charset="2"/>
              <a:buChar char="§"/>
            </a:pPr>
            <a:r>
              <a:rPr lang="en-GB" sz="2300" dirty="0">
                <a:latin typeface="Gill Sans"/>
              </a:rPr>
              <a:t>Aim of presentation</a:t>
            </a:r>
          </a:p>
          <a:p>
            <a:pPr marL="342900" indent="-342900">
              <a:spcAft>
                <a:spcPts val="1200"/>
              </a:spcAft>
              <a:buFont typeface="Wingdings" panose="05000000000000000000" pitchFamily="2" charset="2"/>
              <a:buChar char="§"/>
            </a:pPr>
            <a:r>
              <a:rPr lang="en-GB" sz="2300" dirty="0">
                <a:latin typeface="Gill Sans"/>
              </a:rPr>
              <a:t>Research question </a:t>
            </a:r>
          </a:p>
          <a:p>
            <a:pPr marL="342900" indent="-342900">
              <a:spcAft>
                <a:spcPts val="1200"/>
              </a:spcAft>
              <a:buFont typeface="Wingdings" panose="05000000000000000000" pitchFamily="2" charset="2"/>
              <a:buChar char="§"/>
            </a:pPr>
            <a:r>
              <a:rPr lang="en-GB" sz="2300" dirty="0">
                <a:latin typeface="Gill Sans"/>
              </a:rPr>
              <a:t>Research objectives</a:t>
            </a:r>
          </a:p>
          <a:p>
            <a:pPr marL="342900" indent="-342900">
              <a:spcAft>
                <a:spcPts val="1200"/>
              </a:spcAft>
              <a:buFont typeface="Wingdings" panose="05000000000000000000" pitchFamily="2" charset="2"/>
              <a:buChar char="§"/>
            </a:pPr>
            <a:r>
              <a:rPr lang="en-GB" sz="2300" dirty="0">
                <a:latin typeface="Gill Sans"/>
              </a:rPr>
              <a:t>Literature review</a:t>
            </a:r>
          </a:p>
          <a:p>
            <a:pPr marL="342900" indent="-342900">
              <a:spcAft>
                <a:spcPts val="1200"/>
              </a:spcAft>
              <a:buFont typeface="Wingdings" panose="05000000000000000000" pitchFamily="2" charset="2"/>
              <a:buChar char="§"/>
            </a:pPr>
            <a:r>
              <a:rPr lang="en-GB" sz="2300" dirty="0">
                <a:latin typeface="Gill Sans"/>
              </a:rPr>
              <a:t>Research methodology, findings &amp; analysis </a:t>
            </a:r>
          </a:p>
          <a:p>
            <a:pPr marL="342900" indent="-342900">
              <a:spcAft>
                <a:spcPts val="1200"/>
              </a:spcAft>
              <a:buFont typeface="Wingdings" panose="05000000000000000000" pitchFamily="2" charset="2"/>
              <a:buChar char="§"/>
            </a:pPr>
            <a:r>
              <a:rPr lang="en-GB" sz="2300" dirty="0">
                <a:latin typeface="Gill Sans"/>
              </a:rPr>
              <a:t>Conclusion &amp; recommendations for further research</a:t>
            </a:r>
          </a:p>
          <a:p>
            <a:pPr marL="342900" indent="-342900">
              <a:spcAft>
                <a:spcPts val="1200"/>
              </a:spcAft>
              <a:buFont typeface="Wingdings" panose="05000000000000000000" pitchFamily="2" charset="2"/>
              <a:buChar char="§"/>
            </a:pPr>
            <a:r>
              <a:rPr lang="en-GB" sz="2300" dirty="0">
                <a:latin typeface="Gill Sans"/>
              </a:rPr>
              <a:t>References</a:t>
            </a:r>
          </a:p>
        </p:txBody>
      </p:sp>
      <p:sp>
        <p:nvSpPr>
          <p:cNvPr id="9" name="Rectangle 8"/>
          <p:cNvSpPr/>
          <p:nvPr/>
        </p:nvSpPr>
        <p:spPr>
          <a:xfrm>
            <a:off x="5357003" y="253521"/>
            <a:ext cx="3631721" cy="838678"/>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latin typeface="Georgia" panose="02040502050405020303" pitchFamily="18" charset="0"/>
              </a:rPr>
              <a:t>Table of Contents</a:t>
            </a:r>
            <a:endParaRPr lang="en-US" sz="3200" dirty="0">
              <a:latin typeface="Georgia" panose="02040502050405020303" pitchFamily="18" charset="0"/>
            </a:endParaRPr>
          </a:p>
        </p:txBody>
      </p:sp>
    </p:spTree>
    <p:extLst>
      <p:ext uri="{BB962C8B-B14F-4D97-AF65-F5344CB8AC3E}">
        <p14:creationId xmlns:p14="http://schemas.microsoft.com/office/powerpoint/2010/main" val="331297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8961" y="1482436"/>
            <a:ext cx="8082730" cy="1233055"/>
          </a:xfrm>
        </p:spPr>
        <p:txBody>
          <a:bodyPr>
            <a:noAutofit/>
          </a:bodyPr>
          <a:lstStyle/>
          <a:p>
            <a:r>
              <a:rPr lang="en-GB" sz="2300" dirty="0">
                <a:solidFill>
                  <a:srgbClr val="FFFF00"/>
                </a:solidFill>
              </a:rPr>
              <a:t>Traditional formative assessment &amp; feedback</a:t>
            </a:r>
            <a:r>
              <a:rPr lang="en-GB" sz="2300" dirty="0"/>
              <a:t> has its merits but it has serious limitations as explained in the presentation.</a:t>
            </a:r>
          </a:p>
        </p:txBody>
      </p:sp>
      <p:sp>
        <p:nvSpPr>
          <p:cNvPr id="5" name="Rectangle 4"/>
          <p:cNvSpPr/>
          <p:nvPr/>
        </p:nvSpPr>
        <p:spPr>
          <a:xfrm>
            <a:off x="4580965" y="253521"/>
            <a:ext cx="4407759" cy="838678"/>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t>Conclusion</a:t>
            </a:r>
            <a:endParaRPr lang="en-US" sz="3200" dirty="0"/>
          </a:p>
        </p:txBody>
      </p:sp>
      <p:sp>
        <p:nvSpPr>
          <p:cNvPr id="4" name="Title 1"/>
          <p:cNvSpPr txBox="1">
            <a:spLocks/>
          </p:cNvSpPr>
          <p:nvPr/>
        </p:nvSpPr>
        <p:spPr>
          <a:xfrm>
            <a:off x="698961" y="2937165"/>
            <a:ext cx="8082730" cy="1233054"/>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r>
              <a:rPr lang="en-GB" sz="2300" dirty="0">
                <a:solidFill>
                  <a:srgbClr val="FFFF00"/>
                </a:solidFill>
              </a:rPr>
              <a:t>Self-regulated formative assessment &amp; feedback</a:t>
            </a:r>
            <a:r>
              <a:rPr lang="en-GB" sz="2300" dirty="0"/>
              <a:t> is more constructive and effective in improving students engagement, learning outcomes and performance.</a:t>
            </a:r>
          </a:p>
        </p:txBody>
      </p:sp>
      <p:sp>
        <p:nvSpPr>
          <p:cNvPr id="6" name="Title 1"/>
          <p:cNvSpPr txBox="1">
            <a:spLocks/>
          </p:cNvSpPr>
          <p:nvPr/>
        </p:nvSpPr>
        <p:spPr>
          <a:xfrm>
            <a:off x="698961" y="4391893"/>
            <a:ext cx="8082730" cy="1762126"/>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r>
              <a:rPr lang="en-GB" sz="2300" dirty="0"/>
              <a:t>Due to various limitations of traditional formative assessment and feedback, </a:t>
            </a:r>
            <a:r>
              <a:rPr lang="en-GB" sz="2300" dirty="0">
                <a:solidFill>
                  <a:srgbClr val="FFFF00"/>
                </a:solidFill>
              </a:rPr>
              <a:t>the self-regulated formative assessment and feedback model is worth exploring.</a:t>
            </a:r>
          </a:p>
        </p:txBody>
      </p:sp>
    </p:spTree>
    <p:extLst>
      <p:ext uri="{BB962C8B-B14F-4D97-AF65-F5344CB8AC3E}">
        <p14:creationId xmlns:p14="http://schemas.microsoft.com/office/powerpoint/2010/main" val="2181419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8961" y="1620982"/>
            <a:ext cx="8082730" cy="4533038"/>
          </a:xfrm>
        </p:spPr>
        <p:txBody>
          <a:bodyPr>
            <a:noAutofit/>
          </a:bodyPr>
          <a:lstStyle/>
          <a:p>
            <a:r>
              <a:rPr lang="en-GB" sz="2300" dirty="0"/>
              <a:t>It is recommended that further research should be carried out to test the impact of self-regulated formative assessment and feedback on students learning experiences and outcomes.</a:t>
            </a:r>
          </a:p>
        </p:txBody>
      </p:sp>
      <p:sp>
        <p:nvSpPr>
          <p:cNvPr id="5" name="Rectangle 4"/>
          <p:cNvSpPr/>
          <p:nvPr/>
        </p:nvSpPr>
        <p:spPr>
          <a:xfrm>
            <a:off x="4580965" y="253521"/>
            <a:ext cx="4407759" cy="838678"/>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t>Future Research</a:t>
            </a:r>
            <a:endParaRPr lang="en-US" sz="3200" dirty="0"/>
          </a:p>
        </p:txBody>
      </p:sp>
    </p:spTree>
    <p:extLst>
      <p:ext uri="{BB962C8B-B14F-4D97-AF65-F5344CB8AC3E}">
        <p14:creationId xmlns:p14="http://schemas.microsoft.com/office/powerpoint/2010/main" val="34876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4447" y="502024"/>
            <a:ext cx="8387244" cy="6355976"/>
          </a:xfrm>
        </p:spPr>
        <p:txBody>
          <a:bodyPr>
            <a:noAutofit/>
          </a:bodyPr>
          <a:lstStyle/>
          <a:p>
            <a:br>
              <a:rPr lang="en-GB" sz="1100" dirty="0"/>
            </a:br>
            <a:r>
              <a:rPr lang="en-GB" sz="1100" dirty="0" err="1"/>
              <a:t>Boud</a:t>
            </a:r>
            <a:r>
              <a:rPr lang="en-GB" sz="1100" dirty="0"/>
              <a:t>, D. (2000) Sustainable assessment: rethinking assessment for the learning society, Studies in Continuing Education, 22(2), </a:t>
            </a:r>
            <a:br>
              <a:rPr lang="en-GB" sz="1100" dirty="0"/>
            </a:br>
            <a:r>
              <a:rPr lang="en-GB" sz="1100" dirty="0"/>
              <a:t>151-167.</a:t>
            </a:r>
            <a:br>
              <a:rPr lang="en-GB" sz="1100" dirty="0"/>
            </a:br>
            <a:br>
              <a:rPr lang="en-GB" sz="1100" dirty="0"/>
            </a:br>
            <a:r>
              <a:rPr lang="en-GB" sz="1100" dirty="0" err="1"/>
              <a:t>Chanock</a:t>
            </a:r>
            <a:r>
              <a:rPr lang="en-GB" sz="1100" dirty="0"/>
              <a:t>, K. (2000) Comments on essays: do students understand what tutors write?, Teaching in Higher Education, 5(1), 95-105.</a:t>
            </a:r>
            <a:br>
              <a:rPr lang="en-GB" sz="1100" dirty="0"/>
            </a:br>
            <a:br>
              <a:rPr lang="en-GB" sz="1100" dirty="0"/>
            </a:br>
            <a:r>
              <a:rPr lang="en-GB" sz="1100" dirty="0"/>
              <a:t>Higgins, R, Hartley, P &amp; Skelton, A. (2001) Getting the message across: the problem of communicating assessment feedback, Teaching in Higher Education, 6(2), 269-274.</a:t>
            </a:r>
            <a:br>
              <a:rPr lang="en-GB" sz="1100" dirty="0"/>
            </a:br>
            <a:br>
              <a:rPr lang="en-GB" sz="1100" dirty="0"/>
            </a:br>
            <a:r>
              <a:rPr lang="en-GB" sz="1100" dirty="0"/>
              <a:t>Hyland, P. (2000) Learning from feedback on assessment, in: A. Booth and P. Hyland (</a:t>
            </a:r>
            <a:r>
              <a:rPr lang="en-GB" sz="1100" dirty="0" err="1"/>
              <a:t>Eds</a:t>
            </a:r>
            <a:r>
              <a:rPr lang="en-GB" sz="1100" dirty="0"/>
              <a:t>). The practice of university history teaching (Manchester, Manchester University Press).</a:t>
            </a:r>
            <a:br>
              <a:rPr lang="en-GB" sz="1100" dirty="0"/>
            </a:br>
            <a:br>
              <a:rPr lang="en-GB" sz="1100" dirty="0"/>
            </a:br>
            <a:r>
              <a:rPr lang="en-GB" sz="1100" dirty="0" err="1"/>
              <a:t>Ivanic</a:t>
            </a:r>
            <a:r>
              <a:rPr lang="en-GB" sz="1100" dirty="0"/>
              <a:t>, R., Clark, R. and </a:t>
            </a:r>
            <a:r>
              <a:rPr lang="en-GB" sz="1100" dirty="0" err="1"/>
              <a:t>Rimmershaw</a:t>
            </a:r>
            <a:r>
              <a:rPr lang="en-GB" sz="1100" dirty="0"/>
              <a:t>, R. (2000) What am I supposed to make of this? The messages conveyed to students by tutors’ written comments, in: M.R. Lea and B. </a:t>
            </a:r>
            <a:r>
              <a:rPr lang="en-GB" sz="1100" dirty="0" err="1"/>
              <a:t>Stierer</a:t>
            </a:r>
            <a:r>
              <a:rPr lang="en-GB" sz="1100" dirty="0"/>
              <a:t>, (</a:t>
            </a:r>
            <a:r>
              <a:rPr lang="en-GB" sz="1100" dirty="0" err="1"/>
              <a:t>Eds</a:t>
            </a:r>
            <a:r>
              <a:rPr lang="en-GB" sz="1100" dirty="0"/>
              <a:t>) Student Writing in Higher Education: New Contexts (Buckingham, SHRE/Open University Press).</a:t>
            </a:r>
            <a:br>
              <a:rPr lang="en-GB" sz="1100" dirty="0"/>
            </a:br>
            <a:br>
              <a:rPr lang="en-GB" sz="1100" dirty="0"/>
            </a:br>
            <a:r>
              <a:rPr lang="en-GB" sz="1100" dirty="0" err="1"/>
              <a:t>Laurillard</a:t>
            </a:r>
            <a:r>
              <a:rPr lang="en-GB" sz="1100" dirty="0"/>
              <a:t>, D. (2002) Rethinking University Teaching: a conversational framework for the effective use of learning technologies, 2nd edition (London, </a:t>
            </a:r>
            <a:r>
              <a:rPr lang="en-GB" sz="1100" dirty="0" err="1"/>
              <a:t>RoutledgeFalmer</a:t>
            </a:r>
            <a:r>
              <a:rPr lang="en-GB" sz="1100" dirty="0"/>
              <a:t>).</a:t>
            </a:r>
            <a:br>
              <a:rPr lang="en-GB" sz="1100" dirty="0"/>
            </a:br>
            <a:br>
              <a:rPr lang="en-GB" sz="1100" dirty="0"/>
            </a:br>
            <a:r>
              <a:rPr lang="en-GB" sz="1100" dirty="0"/>
              <a:t>McDonald, B. &amp; </a:t>
            </a:r>
            <a:r>
              <a:rPr lang="en-GB" sz="1100" dirty="0" err="1"/>
              <a:t>Boud</a:t>
            </a:r>
            <a:r>
              <a:rPr lang="en-GB" sz="1100" dirty="0"/>
              <a:t>, D. (2003) The impact of self-assessment on achievement: the effects of self-assessment training on performance in external examinations, Assessment in Education, 10(2), 209-220.</a:t>
            </a:r>
            <a:br>
              <a:rPr lang="en-GB" sz="1100" dirty="0"/>
            </a:br>
            <a:br>
              <a:rPr lang="en-GB" sz="1100" dirty="0"/>
            </a:br>
            <a:r>
              <a:rPr lang="en-GB" sz="1100" dirty="0"/>
              <a:t>Nicol, D.J. and Macfarlane-</a:t>
            </a:r>
            <a:r>
              <a:rPr lang="en-GB" sz="1100" dirty="0" err="1"/>
              <a:t>Dick,D</a:t>
            </a:r>
            <a:r>
              <a:rPr lang="en-GB" sz="1100" dirty="0"/>
              <a:t>. (2006). Formative Assessment and Self Regulated Learning: A Model and Seven Principles of Good Feedback Practice. Studies in Higher Education. Vol 31 No 2 pp 199-298</a:t>
            </a:r>
            <a:br>
              <a:rPr lang="en-GB" sz="1100" dirty="0"/>
            </a:br>
            <a:br>
              <a:rPr lang="en-GB" sz="1100" dirty="0"/>
            </a:br>
            <a:r>
              <a:rPr lang="en-GB" sz="1100" dirty="0"/>
              <a:t>Price, M., Handley, K., Miller, J. and O’Donovan, B. (2010) Feedback: all that effort, but what is the effect? Assessment and Evaluation in Higher Education. 35 (3), 277-289.</a:t>
            </a:r>
            <a:br>
              <a:rPr lang="en-GB" sz="1100" dirty="0"/>
            </a:br>
            <a:br>
              <a:rPr lang="en-GB" sz="1100" dirty="0"/>
            </a:br>
            <a:r>
              <a:rPr lang="en-GB" sz="1100" dirty="0"/>
              <a:t>Sadler, D.R. (1998) Formative assessment: revisiting the territory, Assessment in Education, 5(1), 77-84.</a:t>
            </a:r>
            <a:br>
              <a:rPr lang="en-GB" sz="1100" dirty="0"/>
            </a:br>
            <a:br>
              <a:rPr lang="en-GB" sz="1100" dirty="0"/>
            </a:br>
            <a:r>
              <a:rPr lang="en-GB" sz="1100" dirty="0"/>
              <a:t>Yorke, M (2003) Formative assessment in higher education: Moves towards theory and the enhancement of pedagogic practice, Higher Education, 45(4), 477-501.</a:t>
            </a:r>
            <a:br>
              <a:rPr lang="en-GB" sz="1000" dirty="0"/>
            </a:br>
            <a:br>
              <a:rPr lang="en-GB" sz="1000" dirty="0"/>
            </a:br>
            <a:br>
              <a:rPr lang="en-GB" sz="1000" dirty="0"/>
            </a:br>
            <a:br>
              <a:rPr lang="en-GB" sz="1000" dirty="0"/>
            </a:br>
            <a:br>
              <a:rPr lang="en-GB" sz="1000" dirty="0"/>
            </a:br>
            <a:br>
              <a:rPr lang="en-GB" sz="1000" dirty="0"/>
            </a:br>
            <a:br>
              <a:rPr lang="en-GB" sz="1000" dirty="0"/>
            </a:br>
            <a:br>
              <a:rPr lang="en-GB" sz="1000" dirty="0"/>
            </a:br>
            <a:br>
              <a:rPr lang="en-GB" sz="1000" dirty="0"/>
            </a:br>
            <a:br>
              <a:rPr lang="en-GB" sz="1000" dirty="0"/>
            </a:br>
            <a:br>
              <a:rPr lang="en-GB" sz="1000" dirty="0"/>
            </a:br>
            <a:br>
              <a:rPr lang="en-GB" sz="1000" dirty="0"/>
            </a:br>
            <a:endParaRPr lang="en-GB" sz="1000" dirty="0"/>
          </a:p>
        </p:txBody>
      </p:sp>
    </p:spTree>
    <p:extLst>
      <p:ext uri="{BB962C8B-B14F-4D97-AF65-F5344CB8AC3E}">
        <p14:creationId xmlns:p14="http://schemas.microsoft.com/office/powerpoint/2010/main" val="200971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2185" y="3019245"/>
            <a:ext cx="4864100" cy="2525840"/>
          </a:xfrm>
        </p:spPr>
        <p:txBody>
          <a:bodyPr/>
          <a:lstStyle/>
          <a:p>
            <a:pPr algn="ctr"/>
            <a:r>
              <a:rPr lang="en-GB" dirty="0"/>
              <a:t>Any Questions?</a:t>
            </a:r>
          </a:p>
        </p:txBody>
      </p:sp>
      <p:sp>
        <p:nvSpPr>
          <p:cNvPr id="3" name="Rectangle 2"/>
          <p:cNvSpPr/>
          <p:nvPr/>
        </p:nvSpPr>
        <p:spPr>
          <a:xfrm>
            <a:off x="5357003" y="253521"/>
            <a:ext cx="3631721" cy="838678"/>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latin typeface="Georgia" panose="02040502050405020303" pitchFamily="18" charset="0"/>
              </a:rPr>
              <a:t>Thank You</a:t>
            </a:r>
            <a:endParaRPr lang="en-US" sz="3200" dirty="0">
              <a:latin typeface="Georgia" panose="02040502050405020303" pitchFamily="18" charset="0"/>
            </a:endParaRPr>
          </a:p>
        </p:txBody>
      </p:sp>
    </p:spTree>
    <p:extLst>
      <p:ext uri="{BB962C8B-B14F-4D97-AF65-F5344CB8AC3E}">
        <p14:creationId xmlns:p14="http://schemas.microsoft.com/office/powerpoint/2010/main" val="149601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8961" y="1726302"/>
            <a:ext cx="8082730" cy="1261461"/>
          </a:xfrm>
        </p:spPr>
        <p:txBody>
          <a:bodyPr>
            <a:noAutofit/>
          </a:bodyPr>
          <a:lstStyle/>
          <a:p>
            <a:r>
              <a:rPr lang="en-GB" sz="2300" dirty="0"/>
              <a:t>The aim of this paper is to stimulate a re-thinking on the practice of assessment for learning (formative assessment) and feedback in Higher Education (HE). </a:t>
            </a:r>
          </a:p>
        </p:txBody>
      </p:sp>
      <p:sp>
        <p:nvSpPr>
          <p:cNvPr id="5" name="Rectangle 4"/>
          <p:cNvSpPr/>
          <p:nvPr/>
        </p:nvSpPr>
        <p:spPr>
          <a:xfrm>
            <a:off x="4580965" y="253521"/>
            <a:ext cx="4407759" cy="838678"/>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t>Introduction</a:t>
            </a:r>
            <a:endParaRPr lang="en-US" sz="3200" dirty="0"/>
          </a:p>
        </p:txBody>
      </p:sp>
      <p:sp>
        <p:nvSpPr>
          <p:cNvPr id="4" name="Title 1"/>
          <p:cNvSpPr txBox="1">
            <a:spLocks/>
          </p:cNvSpPr>
          <p:nvPr/>
        </p:nvSpPr>
        <p:spPr>
          <a:xfrm>
            <a:off x="698961" y="3258225"/>
            <a:ext cx="8082730" cy="1551710"/>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r>
              <a:rPr lang="en-GB" sz="2300" dirty="0"/>
              <a:t>The objective of formative assessment and feedback is to enhance the quality of student learning experiences and this is evidenced by the UK Professional Standards in teaching in Higher Education as one of the core knowledge areas. </a:t>
            </a:r>
          </a:p>
        </p:txBody>
      </p:sp>
      <p:sp>
        <p:nvSpPr>
          <p:cNvPr id="6" name="Title 1"/>
          <p:cNvSpPr txBox="1">
            <a:spLocks/>
          </p:cNvSpPr>
          <p:nvPr/>
        </p:nvSpPr>
        <p:spPr>
          <a:xfrm>
            <a:off x="698961" y="4378036"/>
            <a:ext cx="8082730" cy="1731157"/>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endParaRPr lang="en-GB" sz="2300" dirty="0"/>
          </a:p>
        </p:txBody>
      </p:sp>
    </p:spTree>
    <p:extLst>
      <p:ext uri="{BB962C8B-B14F-4D97-AF65-F5344CB8AC3E}">
        <p14:creationId xmlns:p14="http://schemas.microsoft.com/office/powerpoint/2010/main" val="281631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nodePh="1">
                                  <p:stCondLst>
                                    <p:cond delay="0"/>
                                  </p:stCondLst>
                                  <p:endCondLst>
                                    <p:cond evt="begin" delay="0">
                                      <p:tn val="15"/>
                                    </p:cond>
                                  </p:end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8961" y="1092199"/>
            <a:ext cx="8082730" cy="838678"/>
          </a:xfrm>
        </p:spPr>
        <p:txBody>
          <a:bodyPr>
            <a:noAutofit/>
          </a:bodyPr>
          <a:lstStyle/>
          <a:p>
            <a:br>
              <a:rPr lang="en-GB" sz="2300" dirty="0"/>
            </a:br>
            <a:r>
              <a:rPr lang="en-GB" sz="2300" dirty="0"/>
              <a:t>What is self-regulated assessment for learning and feedback?</a:t>
            </a:r>
          </a:p>
        </p:txBody>
      </p:sp>
      <p:sp>
        <p:nvSpPr>
          <p:cNvPr id="5" name="Rectangle 4"/>
          <p:cNvSpPr/>
          <p:nvPr/>
        </p:nvSpPr>
        <p:spPr>
          <a:xfrm>
            <a:off x="4580965" y="253521"/>
            <a:ext cx="4407759" cy="838678"/>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t>Research Background</a:t>
            </a:r>
            <a:endParaRPr lang="en-US" sz="3200" dirty="0"/>
          </a:p>
        </p:txBody>
      </p:sp>
      <p:sp>
        <p:nvSpPr>
          <p:cNvPr id="6" name="Title 1"/>
          <p:cNvSpPr txBox="1">
            <a:spLocks/>
          </p:cNvSpPr>
          <p:nvPr/>
        </p:nvSpPr>
        <p:spPr>
          <a:xfrm>
            <a:off x="698961" y="2202873"/>
            <a:ext cx="8082730" cy="4745000"/>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r>
              <a:rPr lang="en-GB" sz="2300" dirty="0"/>
              <a:t>According to </a:t>
            </a:r>
            <a:r>
              <a:rPr lang="en-GB" sz="2400" dirty="0"/>
              <a:t>Nicol and Macfarlane-Dick (2006) students should be empowered to assess their own work and to make necessary improvement to achieve the desired standard of performance.</a:t>
            </a:r>
            <a:endParaRPr lang="en-GB" sz="2300" dirty="0"/>
          </a:p>
        </p:txBody>
      </p:sp>
      <p:sp>
        <p:nvSpPr>
          <p:cNvPr id="7" name="Title 1"/>
          <p:cNvSpPr txBox="1">
            <a:spLocks/>
          </p:cNvSpPr>
          <p:nvPr/>
        </p:nvSpPr>
        <p:spPr>
          <a:xfrm>
            <a:off x="698961" y="4028301"/>
            <a:ext cx="8082730" cy="1915300"/>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r>
              <a:rPr lang="en-GB" sz="2300" dirty="0"/>
              <a:t>In other words it means that students evaluate their own work and provide feedback to the teacher by comparing their work with a model provided by the teacher. The model would enable students to discover higher order learning outcomes as advocated by Bloom’s Taxonomy.</a:t>
            </a:r>
          </a:p>
        </p:txBody>
      </p:sp>
    </p:spTree>
    <p:extLst>
      <p:ext uri="{BB962C8B-B14F-4D97-AF65-F5344CB8AC3E}">
        <p14:creationId xmlns:p14="http://schemas.microsoft.com/office/powerpoint/2010/main" val="102276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8961" y="1551709"/>
            <a:ext cx="7821584" cy="1233055"/>
          </a:xfrm>
        </p:spPr>
        <p:txBody>
          <a:bodyPr>
            <a:noAutofit/>
          </a:bodyPr>
          <a:lstStyle/>
          <a:p>
            <a:r>
              <a:rPr lang="en-GB" sz="2300" dirty="0">
                <a:solidFill>
                  <a:srgbClr val="FFFF00"/>
                </a:solidFill>
              </a:rPr>
              <a:t>1-</a:t>
            </a:r>
            <a:r>
              <a:rPr lang="en-GB" sz="2300" dirty="0"/>
              <a:t> Traditional formative feedback is a passive transmission of messages from teacher to students has recently been contested due of its limitations (Yorke, 2013). </a:t>
            </a:r>
          </a:p>
        </p:txBody>
      </p:sp>
      <p:sp>
        <p:nvSpPr>
          <p:cNvPr id="5" name="Rectangle 4"/>
          <p:cNvSpPr/>
          <p:nvPr/>
        </p:nvSpPr>
        <p:spPr>
          <a:xfrm>
            <a:off x="4580965" y="253521"/>
            <a:ext cx="4407759" cy="838678"/>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t>Research Problem</a:t>
            </a:r>
            <a:endParaRPr lang="en-US" sz="3200" dirty="0"/>
          </a:p>
        </p:txBody>
      </p:sp>
      <p:sp>
        <p:nvSpPr>
          <p:cNvPr id="4" name="Title 1"/>
          <p:cNvSpPr txBox="1">
            <a:spLocks/>
          </p:cNvSpPr>
          <p:nvPr/>
        </p:nvSpPr>
        <p:spPr>
          <a:xfrm>
            <a:off x="698961" y="3202710"/>
            <a:ext cx="8082730" cy="1590963"/>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r>
              <a:rPr lang="en-GB" sz="2300" dirty="0">
                <a:solidFill>
                  <a:srgbClr val="FFFF00"/>
                </a:solidFill>
              </a:rPr>
              <a:t>2- </a:t>
            </a:r>
            <a:r>
              <a:rPr lang="en-GB" sz="2300" dirty="0"/>
              <a:t>Several studies have demonstrated that students are unable to understand feedback given by teachers (Chanok,2000; Hyland,2000) to make positive improvements as expected.</a:t>
            </a:r>
          </a:p>
        </p:txBody>
      </p:sp>
    </p:spTree>
    <p:extLst>
      <p:ext uri="{BB962C8B-B14F-4D97-AF65-F5344CB8AC3E}">
        <p14:creationId xmlns:p14="http://schemas.microsoft.com/office/powerpoint/2010/main" val="333062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8961" y="2319131"/>
            <a:ext cx="8082730" cy="1371600"/>
          </a:xfrm>
        </p:spPr>
        <p:txBody>
          <a:bodyPr>
            <a:noAutofit/>
          </a:bodyPr>
          <a:lstStyle/>
          <a:p>
            <a:r>
              <a:rPr lang="en-GB" sz="2300" dirty="0"/>
              <a:t>The aim of this paper is to evaluate the impact of self-regulated formative assessment and feedback on student learning experience and performance outcome.</a:t>
            </a:r>
          </a:p>
        </p:txBody>
      </p:sp>
      <p:sp>
        <p:nvSpPr>
          <p:cNvPr id="5" name="Rectangle 4"/>
          <p:cNvSpPr/>
          <p:nvPr/>
        </p:nvSpPr>
        <p:spPr>
          <a:xfrm>
            <a:off x="4580965" y="253521"/>
            <a:ext cx="4407759" cy="838678"/>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t>Research Aim</a:t>
            </a:r>
            <a:endParaRPr lang="en-US" sz="3200" dirty="0"/>
          </a:p>
        </p:txBody>
      </p:sp>
    </p:spTree>
    <p:extLst>
      <p:ext uri="{BB962C8B-B14F-4D97-AF65-F5344CB8AC3E}">
        <p14:creationId xmlns:p14="http://schemas.microsoft.com/office/powerpoint/2010/main" val="3624609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16345" y="1007871"/>
            <a:ext cx="8050679" cy="4476750"/>
          </a:xfrm>
        </p:spPr>
        <p:txBody>
          <a:bodyPr>
            <a:normAutofit fontScale="90000"/>
          </a:bodyPr>
          <a:lstStyle/>
          <a:p>
            <a:r>
              <a:rPr lang="en-GB" sz="5400" dirty="0"/>
              <a:t>Does self-regulated formative assessment and feedback generate more positive outcomes than the traditional formative feedback</a:t>
            </a:r>
            <a:endParaRPr lang="en-US" sz="5000" dirty="0"/>
          </a:p>
        </p:txBody>
      </p:sp>
      <p:sp>
        <p:nvSpPr>
          <p:cNvPr id="2" name="Rectangle 1"/>
          <p:cNvSpPr/>
          <p:nvPr/>
        </p:nvSpPr>
        <p:spPr>
          <a:xfrm>
            <a:off x="3361571" y="4307311"/>
            <a:ext cx="1104790" cy="2400657"/>
          </a:xfrm>
          <a:prstGeom prst="rect">
            <a:avLst/>
          </a:prstGeom>
        </p:spPr>
        <p:txBody>
          <a:bodyPr wrap="none">
            <a:spAutoFit/>
          </a:bodyPr>
          <a:lstStyle/>
          <a:p>
            <a:r>
              <a:rPr lang="en-GB" sz="15000" dirty="0">
                <a:latin typeface="Georgia" panose="02040502050405020303" pitchFamily="18" charset="0"/>
              </a:rPr>
              <a:t>?</a:t>
            </a:r>
            <a:endParaRPr lang="en-US" sz="15000" dirty="0">
              <a:latin typeface="Georgia" panose="02040502050405020303" pitchFamily="18" charset="0"/>
            </a:endParaRPr>
          </a:p>
        </p:txBody>
      </p:sp>
    </p:spTree>
    <p:extLst>
      <p:ext uri="{BB962C8B-B14F-4D97-AF65-F5344CB8AC3E}">
        <p14:creationId xmlns:p14="http://schemas.microsoft.com/office/powerpoint/2010/main" val="4114577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24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8961" y="1714500"/>
            <a:ext cx="7951980" cy="1074419"/>
          </a:xfrm>
        </p:spPr>
        <p:txBody>
          <a:bodyPr>
            <a:noAutofit/>
          </a:bodyPr>
          <a:lstStyle/>
          <a:p>
            <a:pPr marL="342900" indent="-342900">
              <a:buFont typeface="Wingdings" panose="05000000000000000000" pitchFamily="2" charset="2"/>
              <a:buChar char="§"/>
            </a:pPr>
            <a:r>
              <a:rPr lang="en-GB" sz="2300" dirty="0"/>
              <a:t>To evaluate the effectiveness of traditional formative assessment and feedback.</a:t>
            </a:r>
          </a:p>
        </p:txBody>
      </p:sp>
      <p:sp>
        <p:nvSpPr>
          <p:cNvPr id="5" name="Rectangle 4"/>
          <p:cNvSpPr/>
          <p:nvPr/>
        </p:nvSpPr>
        <p:spPr>
          <a:xfrm>
            <a:off x="4580965" y="253521"/>
            <a:ext cx="4407759" cy="838678"/>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t>Research Objectives</a:t>
            </a:r>
            <a:endParaRPr lang="en-US" sz="3200" dirty="0"/>
          </a:p>
        </p:txBody>
      </p:sp>
      <p:sp>
        <p:nvSpPr>
          <p:cNvPr id="3" name="Rectangle 2"/>
          <p:cNvSpPr/>
          <p:nvPr/>
        </p:nvSpPr>
        <p:spPr>
          <a:xfrm>
            <a:off x="698961" y="2511953"/>
            <a:ext cx="8082730" cy="1154162"/>
          </a:xfrm>
          <a:prstGeom prst="rect">
            <a:avLst/>
          </a:prstGeom>
        </p:spPr>
        <p:txBody>
          <a:bodyPr wrap="square">
            <a:spAutoFit/>
          </a:bodyPr>
          <a:lstStyle/>
          <a:p>
            <a:pPr marL="342900" indent="-342900">
              <a:buFont typeface="Wingdings" panose="05000000000000000000" pitchFamily="2" charset="2"/>
              <a:buChar char="§"/>
            </a:pPr>
            <a:endParaRPr lang="en-GB" sz="2300" dirty="0">
              <a:solidFill>
                <a:schemeClr val="bg1"/>
              </a:solidFill>
              <a:latin typeface="Georgia" panose="02040502050405020303" pitchFamily="18" charset="0"/>
            </a:endParaRPr>
          </a:p>
          <a:p>
            <a:pPr marL="342900" indent="-342900">
              <a:buFont typeface="Wingdings" panose="05000000000000000000" pitchFamily="2" charset="2"/>
              <a:buChar char="§"/>
            </a:pPr>
            <a:r>
              <a:rPr lang="en-GB" sz="2300" dirty="0">
                <a:solidFill>
                  <a:schemeClr val="bg1"/>
                </a:solidFill>
                <a:latin typeface="Georgia" panose="02040502050405020303" pitchFamily="18" charset="0"/>
              </a:rPr>
              <a:t>To assess the effectiveness of self-regulated formative assessment and feedback.</a:t>
            </a:r>
            <a:endParaRPr lang="en-US" sz="2300" dirty="0">
              <a:solidFill>
                <a:schemeClr val="bg1"/>
              </a:solidFill>
              <a:latin typeface="Georgia" panose="02040502050405020303" pitchFamily="18" charset="0"/>
            </a:endParaRPr>
          </a:p>
        </p:txBody>
      </p:sp>
      <p:sp>
        <p:nvSpPr>
          <p:cNvPr id="6" name="Rectangle 5"/>
          <p:cNvSpPr/>
          <p:nvPr/>
        </p:nvSpPr>
        <p:spPr>
          <a:xfrm>
            <a:off x="698961" y="3632541"/>
            <a:ext cx="8082730" cy="1154162"/>
          </a:xfrm>
          <a:prstGeom prst="rect">
            <a:avLst/>
          </a:prstGeom>
        </p:spPr>
        <p:txBody>
          <a:bodyPr wrap="square">
            <a:spAutoFit/>
          </a:bodyPr>
          <a:lstStyle/>
          <a:p>
            <a:pPr marL="342900" indent="-342900">
              <a:buFont typeface="Wingdings" panose="05000000000000000000" pitchFamily="2" charset="2"/>
              <a:buChar char="§"/>
            </a:pPr>
            <a:endParaRPr lang="en-GB" sz="2300" dirty="0">
              <a:solidFill>
                <a:schemeClr val="bg1"/>
              </a:solidFill>
              <a:latin typeface="Georgia" panose="02040502050405020303" pitchFamily="18" charset="0"/>
            </a:endParaRPr>
          </a:p>
          <a:p>
            <a:pPr marL="342900" indent="-342900">
              <a:buFont typeface="Wingdings" panose="05000000000000000000" pitchFamily="2" charset="2"/>
              <a:buChar char="§"/>
            </a:pPr>
            <a:r>
              <a:rPr lang="en-GB" sz="2300" dirty="0">
                <a:solidFill>
                  <a:schemeClr val="bg1"/>
                </a:solidFill>
                <a:latin typeface="Georgia" panose="02040502050405020303" pitchFamily="18" charset="0"/>
              </a:rPr>
              <a:t>To evaluate if self-regulated formative assessment and feedback is more effective than the traditional one. </a:t>
            </a:r>
            <a:endParaRPr lang="en-US" sz="23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135781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8961" y="1524000"/>
            <a:ext cx="7918566" cy="1233055"/>
          </a:xfrm>
        </p:spPr>
        <p:txBody>
          <a:bodyPr>
            <a:noAutofit/>
          </a:bodyPr>
          <a:lstStyle/>
          <a:p>
            <a:r>
              <a:rPr lang="en-GB" sz="2300" dirty="0"/>
              <a:t>Traditional </a:t>
            </a:r>
            <a:r>
              <a:rPr lang="en-GB" sz="2300" dirty="0">
                <a:latin typeface="Georgia" panose="02040502050405020303" pitchFamily="18" charset="0"/>
              </a:rPr>
              <a:t>formative </a:t>
            </a:r>
            <a:r>
              <a:rPr lang="en-GB" sz="2300" dirty="0"/>
              <a:t>assessment and feedback is exclusively teacher </a:t>
            </a:r>
            <a:r>
              <a:rPr lang="en-GB" sz="2300" dirty="0" err="1"/>
              <a:t>centered</a:t>
            </a:r>
            <a:r>
              <a:rPr lang="en-GB" sz="2300" dirty="0"/>
              <a:t> and fails to empower students to self-regulate their learning. (</a:t>
            </a:r>
            <a:r>
              <a:rPr lang="en-GB" sz="2300" dirty="0" err="1"/>
              <a:t>Boud</a:t>
            </a:r>
            <a:r>
              <a:rPr lang="en-GB" sz="2300" dirty="0"/>
              <a:t>, 2000)</a:t>
            </a:r>
            <a:br>
              <a:rPr lang="en-GB" sz="2300" dirty="0"/>
            </a:br>
            <a:endParaRPr lang="en-GB" sz="2300" dirty="0"/>
          </a:p>
        </p:txBody>
      </p:sp>
      <p:sp>
        <p:nvSpPr>
          <p:cNvPr id="5" name="Rectangle 4"/>
          <p:cNvSpPr/>
          <p:nvPr/>
        </p:nvSpPr>
        <p:spPr>
          <a:xfrm>
            <a:off x="4580965" y="253521"/>
            <a:ext cx="4407759" cy="838678"/>
          </a:xfrm>
          <a:prstGeom prst="rect">
            <a:avLst/>
          </a:prstGeom>
          <a:solidFill>
            <a:schemeClr val="accent5">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t>Literature Review</a:t>
            </a:r>
            <a:endParaRPr lang="en-US" sz="3200" dirty="0"/>
          </a:p>
        </p:txBody>
      </p:sp>
      <p:sp>
        <p:nvSpPr>
          <p:cNvPr id="4" name="Title 1"/>
          <p:cNvSpPr txBox="1">
            <a:spLocks/>
          </p:cNvSpPr>
          <p:nvPr/>
        </p:nvSpPr>
        <p:spPr>
          <a:xfrm>
            <a:off x="698961" y="2992585"/>
            <a:ext cx="7918566" cy="1274618"/>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r>
              <a:rPr lang="en-GB" sz="2300" dirty="0"/>
              <a:t>It is a passive transmission of message by telling the students what is right, what is wrong and what they need to do to improve. (Sadler, 2010)</a:t>
            </a:r>
            <a:br>
              <a:rPr lang="en-GB" sz="2300" dirty="0"/>
            </a:br>
            <a:br>
              <a:rPr lang="en-GB" sz="2300" dirty="0"/>
            </a:br>
            <a:br>
              <a:rPr lang="en-GB" sz="2300" dirty="0"/>
            </a:br>
            <a:endParaRPr lang="en-GB" sz="2300" dirty="0"/>
          </a:p>
        </p:txBody>
      </p:sp>
      <p:sp>
        <p:nvSpPr>
          <p:cNvPr id="6" name="Title 1"/>
          <p:cNvSpPr txBox="1">
            <a:spLocks/>
          </p:cNvSpPr>
          <p:nvPr/>
        </p:nvSpPr>
        <p:spPr>
          <a:xfrm>
            <a:off x="698961" y="4447313"/>
            <a:ext cx="8082730" cy="1805256"/>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0" kern="1200" baseline="0">
                <a:solidFill>
                  <a:schemeClr val="bg1"/>
                </a:solidFill>
                <a:latin typeface="Georgia"/>
                <a:ea typeface="+mj-ea"/>
                <a:cs typeface="Georgia"/>
              </a:defRPr>
            </a:lvl1pPr>
          </a:lstStyle>
          <a:p>
            <a:r>
              <a:rPr lang="en-GB" sz="2400" dirty="0"/>
              <a:t>Effective feedback requires students engagement. </a:t>
            </a:r>
            <a:br>
              <a:rPr lang="en-GB" sz="2400" dirty="0"/>
            </a:br>
            <a:r>
              <a:rPr lang="en-GB" sz="2400" dirty="0"/>
              <a:t>(Price et al, 2016)</a:t>
            </a:r>
            <a:br>
              <a:rPr lang="en-GB" sz="2400" dirty="0"/>
            </a:br>
            <a:br>
              <a:rPr lang="en-GB" sz="2300" dirty="0"/>
            </a:br>
            <a:br>
              <a:rPr lang="en-GB" sz="2300" dirty="0"/>
            </a:br>
            <a:br>
              <a:rPr lang="en-GB" sz="2300" dirty="0"/>
            </a:br>
            <a:endParaRPr lang="en-GB" sz="2300" dirty="0"/>
          </a:p>
        </p:txBody>
      </p:sp>
    </p:spTree>
    <p:extLst>
      <p:ext uri="{BB962C8B-B14F-4D97-AF65-F5344CB8AC3E}">
        <p14:creationId xmlns:p14="http://schemas.microsoft.com/office/powerpoint/2010/main" val="258681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theme/theme1.xml><?xml version="1.0" encoding="utf-8"?>
<a:theme xmlns:a="http://schemas.openxmlformats.org/drawingml/2006/main" name="Office Theme">
  <a:themeElements>
    <a:clrScheme name="Custom 3">
      <a:dk1>
        <a:srgbClr val="3C3C3B"/>
      </a:dk1>
      <a:lt1>
        <a:sysClr val="window" lastClr="FFFFFF"/>
      </a:lt1>
      <a:dk2>
        <a:srgbClr val="0E3A4D"/>
      </a:dk2>
      <a:lt2>
        <a:srgbClr val="6F8B67"/>
      </a:lt2>
      <a:accent1>
        <a:srgbClr val="357F76"/>
      </a:accent1>
      <a:accent2>
        <a:srgbClr val="9CC886"/>
      </a:accent2>
      <a:accent3>
        <a:srgbClr val="6D3B60"/>
      </a:accent3>
      <a:accent4>
        <a:srgbClr val="BDE3ED"/>
      </a:accent4>
      <a:accent5>
        <a:srgbClr val="EDEDDB"/>
      </a:accent5>
      <a:accent6>
        <a:srgbClr val="CACCC7"/>
      </a:accent6>
      <a:hlink>
        <a:srgbClr val="A50014"/>
      </a:hlink>
      <a:folHlink>
        <a:srgbClr val="FFE50A"/>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8E8F0"/>
        </a:solidFill>
        <a:ln>
          <a:noFill/>
        </a:ln>
        <a:effectLst/>
      </a:spPr>
      <a:bodyPr rtlCol="0" anchor="ctr"/>
      <a:lstStyle>
        <a:defPPr algn="ctr">
          <a:defRPr dirty="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9954</TotalTime>
  <Words>1361</Words>
  <Application>Microsoft Office PowerPoint</Application>
  <PresentationFormat>On-screen Show (4:3)</PresentationFormat>
  <Paragraphs>95</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Georgia</vt:lpstr>
      <vt:lpstr>Gill Sans</vt:lpstr>
      <vt:lpstr>Times New Roman</vt:lpstr>
      <vt:lpstr>Wingdings</vt:lpstr>
      <vt:lpstr>Office Theme</vt:lpstr>
      <vt:lpstr>An investigation into the effectiveness of assessment for learning on students’ academic performance and learning experience</vt:lpstr>
      <vt:lpstr>PowerPoint Presentation</vt:lpstr>
      <vt:lpstr>The aim of this paper is to stimulate a re-thinking on the practice of assessment for learning (formative assessment) and feedback in Higher Education (HE). </vt:lpstr>
      <vt:lpstr> What is self-regulated assessment for learning and feedback?</vt:lpstr>
      <vt:lpstr>1- Traditional formative feedback is a passive transmission of messages from teacher to students has recently been contested due of its limitations (Yorke, 2013). </vt:lpstr>
      <vt:lpstr>The aim of this paper is to evaluate the impact of self-regulated formative assessment and feedback on student learning experience and performance outcome.</vt:lpstr>
      <vt:lpstr>Does self-regulated formative assessment and feedback generate more positive outcomes than the traditional formative feedback</vt:lpstr>
      <vt:lpstr>To evaluate the effectiveness of traditional formative assessment and feedback.</vt:lpstr>
      <vt:lpstr>Traditional formative assessment and feedback is exclusively teacher centered and fails to empower students to self-regulate their learning. (Boud, 2000) </vt:lpstr>
      <vt:lpstr>Studies by (Higgins, Hartley and Skelton, 2001; Ivanic, Clark and Rimmershaw, 2000) have concluded that feedback messages are complex and students are taken for granted that they will understand the feedback messages but in fact they do not. Here are a few examples:   </vt:lpstr>
      <vt:lpstr>1- Students comes from a highly diverse background. The feedback given fails to decrease discrepancies and to meet the desired performance and learning outcomes.</vt:lpstr>
      <vt:lpstr>1- By developing a model by teachers, students can compare their work with the model and forward their assessment and feedback to the teacher.</vt:lpstr>
      <vt:lpstr>PowerPoint Presentation</vt:lpstr>
      <vt:lpstr>Framework of self-regulated formative assessment and feedback</vt:lpstr>
      <vt:lpstr>Framework of self-regulated formative assessment and feedback</vt:lpstr>
      <vt:lpstr>Framework of self-regulated formative assessment and feedback</vt:lpstr>
      <vt:lpstr>Framework of self-regulated formative assessment and feedback</vt:lpstr>
      <vt:lpstr>Framework of self-regulated formative assessment and feedback</vt:lpstr>
      <vt:lpstr>Framework of self-regulated formative assessment and feedback</vt:lpstr>
      <vt:lpstr>Traditional formative assessment &amp; feedback has its merits but it has serious limitations as explained in the presentation.</vt:lpstr>
      <vt:lpstr>It is recommended that further research should be carried out to test the impact of self-regulated formative assessment and feedback on students learning experiences and outcomes.</vt:lpstr>
      <vt:lpstr> Boud, D. (2000) Sustainable assessment: rethinking assessment for the learning society, Studies in Continuing Education, 22(2),  151-167.  Chanock, K. (2000) Comments on essays: do students understand what tutors write?, Teaching in Higher Education, 5(1), 95-105.  Higgins, R, Hartley, P &amp; Skelton, A. (2001) Getting the message across: the problem of communicating assessment feedback, Teaching in Higher Education, 6(2), 269-274.  Hyland, P. (2000) Learning from feedback on assessment, in: A. Booth and P. Hyland (Eds). The practice of university history teaching (Manchester, Manchester University Press).  Ivanic, R., Clark, R. and Rimmershaw, R. (2000) What am I supposed to make of this? The messages conveyed to students by tutors’ written comments, in: M.R. Lea and B. Stierer, (Eds) Student Writing in Higher Education: New Contexts (Buckingham, SHRE/Open University Press).  Laurillard, D. (2002) Rethinking University Teaching: a conversational framework for the effective use of learning technologies, 2nd edition (London, RoutledgeFalmer).  McDonald, B. &amp; Boud, D. (2003) The impact of self-assessment on achievement: the effects of self-assessment training on performance in external examinations, Assessment in Education, 10(2), 209-220.  Nicol, D.J. and Macfarlane-Dick,D. (2006). Formative Assessment and Self Regulated Learning: A Model and Seven Principles of Good Feedback Practice. Studies in Higher Education. Vol 31 No 2 pp 199-298  Price, M., Handley, K., Miller, J. and O’Donovan, B. (2010) Feedback: all that effort, but what is the effect? Assessment and Evaluation in Higher Education. 35 (3), 277-289.  Sadler, D.R. (1998) Formative assessment: revisiting the territory, Assessment in Education, 5(1), 77-84.  Yorke, M (2003) Formative assessment in higher education: Moves towards theory and the enhancement of pedagogic practice, Higher Education, 45(4), 477-501.            </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Performance: U.Farooq</dc:title>
  <dc:creator>Umair Farooq</dc:creator>
  <cp:lastModifiedBy>ushamistry1@yahoo.com</cp:lastModifiedBy>
  <cp:revision>197</cp:revision>
  <cp:lastPrinted>2015-01-08T17:09:17Z</cp:lastPrinted>
  <dcterms:created xsi:type="dcterms:W3CDTF">2014-12-17T15:33:40Z</dcterms:created>
  <dcterms:modified xsi:type="dcterms:W3CDTF">2023-10-09T12:37:14Z</dcterms:modified>
</cp:coreProperties>
</file>