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0279975" cy="42808525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97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0066"/>
    <a:srgbClr val="CCECFF"/>
    <a:srgbClr val="DAFCE0"/>
    <a:srgbClr val="CCFFCC"/>
    <a:srgbClr val="FDF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C3098-9140-4006-8468-5A9829DD114E}" v="1" dt="2022-12-08T19:44:17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 autoAdjust="0"/>
  </p:normalViewPr>
  <p:slideViewPr>
    <p:cSldViewPr snapToObjects="1">
      <p:cViewPr varScale="1">
        <p:scale>
          <a:sx n="10" d="100"/>
          <a:sy n="10" d="100"/>
        </p:scale>
        <p:origin x="2560" y="-28"/>
      </p:cViewPr>
      <p:guideLst>
        <p:guide orient="horz" pos="13397"/>
        <p:guide pos="953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ford, John Kojo Tawiah 2" userId="bcee5227-dd21-4099-b03a-fd9f50627f8a" providerId="ADAL" clId="{8A8C3098-9140-4006-8468-5A9829DD114E}"/>
    <pc:docChg chg="undo custSel modSld">
      <pc:chgData name="Hayford, John Kojo Tawiah 2" userId="bcee5227-dd21-4099-b03a-fd9f50627f8a" providerId="ADAL" clId="{8A8C3098-9140-4006-8468-5A9829DD114E}" dt="2022-12-08T19:48:16.629" v="15" actId="14100"/>
      <pc:docMkLst>
        <pc:docMk/>
      </pc:docMkLst>
      <pc:sldChg chg="addSp delSp modSp mod">
        <pc:chgData name="Hayford, John Kojo Tawiah 2" userId="bcee5227-dd21-4099-b03a-fd9f50627f8a" providerId="ADAL" clId="{8A8C3098-9140-4006-8468-5A9829DD114E}" dt="2022-12-08T19:48:16.629" v="15" actId="14100"/>
        <pc:sldMkLst>
          <pc:docMk/>
          <pc:sldMk cId="0" sldId="256"/>
        </pc:sldMkLst>
        <pc:spChg chg="del mod">
          <ac:chgData name="Hayford, John Kojo Tawiah 2" userId="bcee5227-dd21-4099-b03a-fd9f50627f8a" providerId="ADAL" clId="{8A8C3098-9140-4006-8468-5A9829DD114E}" dt="2022-12-08T19:48:00.035" v="14" actId="478"/>
          <ac:spMkLst>
            <pc:docMk/>
            <pc:sldMk cId="0" sldId="256"/>
            <ac:spMk id="30" creationId="{00000000-0000-0000-0000-000000000000}"/>
          </ac:spMkLst>
        </pc:spChg>
        <pc:spChg chg="mod">
          <ac:chgData name="Hayford, John Kojo Tawiah 2" userId="bcee5227-dd21-4099-b03a-fd9f50627f8a" providerId="ADAL" clId="{8A8C3098-9140-4006-8468-5A9829DD114E}" dt="2022-12-08T19:46:13.372" v="11" actId="1076"/>
          <ac:spMkLst>
            <pc:docMk/>
            <pc:sldMk cId="0" sldId="256"/>
            <ac:spMk id="3168" creationId="{00000000-0000-0000-0000-000000000000}"/>
          </ac:spMkLst>
        </pc:spChg>
        <pc:picChg chg="add mod">
          <ac:chgData name="Hayford, John Kojo Tawiah 2" userId="bcee5227-dd21-4099-b03a-fd9f50627f8a" providerId="ADAL" clId="{8A8C3098-9140-4006-8468-5A9829DD114E}" dt="2022-12-08T19:48:16.629" v="15" actId="14100"/>
          <ac:picMkLst>
            <pc:docMk/>
            <pc:sldMk cId="0" sldId="256"/>
            <ac:picMk id="2" creationId="{2E95E25C-EA54-E957-C9D6-45BF4C8F0DEB}"/>
          </ac:picMkLst>
        </pc:picChg>
        <pc:picChg chg="mod">
          <ac:chgData name="Hayford, John Kojo Tawiah 2" userId="bcee5227-dd21-4099-b03a-fd9f50627f8a" providerId="ADAL" clId="{8A8C3098-9140-4006-8468-5A9829DD114E}" dt="2022-12-08T19:44:04.505" v="1" actId="14100"/>
          <ac:picMkLst>
            <pc:docMk/>
            <pc:sldMk cId="0" sldId="256"/>
            <ac:picMk id="9" creationId="{0E75AF9D-7C7A-DC98-1324-4E8374C28E8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339FD-9710-491B-BB17-C76B9E2DF753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EFDA8C-F7C4-4B5B-99C2-1019E26DDEF5}">
      <dgm:prSet phldrT="[Text]" custT="1"/>
      <dgm:spPr>
        <a:xfrm>
          <a:off x="0" y="76197"/>
          <a:ext cx="1275038" cy="3005156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4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Semi-structured Interview of 30 management in the construction site</a:t>
          </a:r>
        </a:p>
      </dgm:t>
    </dgm:pt>
    <dgm:pt modelId="{B7819E2C-843F-44A9-B3F6-4BE71E998B36}" type="parTrans" cxnId="{18FFABEB-E014-43B5-A14B-F7061113396E}">
      <dgm:prSet/>
      <dgm:spPr/>
      <dgm:t>
        <a:bodyPr/>
        <a:lstStyle/>
        <a:p>
          <a:endParaRPr lang="en-US"/>
        </a:p>
      </dgm:t>
    </dgm:pt>
    <dgm:pt modelId="{1D5728F0-17B7-40CE-902E-3CA72BD6670B}" type="sibTrans" cxnId="{18FFABEB-E014-43B5-A14B-F7061113396E}">
      <dgm:prSet/>
      <dgm:spPr>
        <a:xfrm>
          <a:off x="1367137" y="1276092"/>
          <a:ext cx="648214" cy="648214"/>
        </a:xfrm>
        <a:prstGeom prst="mathPlus">
          <a:avLst/>
        </a:prstGeom>
        <a:solidFill>
          <a:srgbClr val="00B0F0"/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137E62F-A759-407B-9C18-12EB019F9D74}">
      <dgm:prSet phldrT="[Text]" custT="1"/>
      <dgm:spPr>
        <a:xfrm>
          <a:off x="2106102" y="399807"/>
          <a:ext cx="1319161" cy="240078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4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Responses to 300 Web and Self-administered survey questionnaires to skilled and unskilled labours and Management</a:t>
          </a:r>
        </a:p>
      </dgm:t>
    </dgm:pt>
    <dgm:pt modelId="{EC575C8D-9055-4A47-8F5C-7067AABBE9F1}" type="parTrans" cxnId="{A1EECA47-A79D-42D7-B5EB-D4B543893A33}">
      <dgm:prSet/>
      <dgm:spPr/>
      <dgm:t>
        <a:bodyPr/>
        <a:lstStyle/>
        <a:p>
          <a:endParaRPr lang="en-US"/>
        </a:p>
      </dgm:t>
    </dgm:pt>
    <dgm:pt modelId="{7CE620C8-B4B0-4A8F-8FB8-1C6B70E1E1C1}" type="sibTrans" cxnId="{A1EECA47-A79D-42D7-B5EB-D4B543893A33}">
      <dgm:prSet/>
      <dgm:spPr>
        <a:xfrm>
          <a:off x="3516014" y="1276092"/>
          <a:ext cx="648214" cy="648214"/>
        </a:xfrm>
        <a:prstGeom prst="mathEqual">
          <a:avLst/>
        </a:prstGeom>
        <a:solidFill>
          <a:srgbClr val="00B050"/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9272ACD-1138-4218-A274-79BBCE609C5A}">
      <dgm:prSet phldrT="[Text]" custT="1"/>
      <dgm:spPr>
        <a:xfrm>
          <a:off x="4254978" y="327430"/>
          <a:ext cx="1339926" cy="254553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4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Methods for data collection </a:t>
          </a:r>
        </a:p>
      </dgm:t>
    </dgm:pt>
    <dgm:pt modelId="{F4E243FC-FC53-4D14-B096-960CB77D2A1A}" type="parTrans" cxnId="{59AF091F-D8B9-41AF-A7A4-974E4C2907C8}">
      <dgm:prSet/>
      <dgm:spPr/>
      <dgm:t>
        <a:bodyPr/>
        <a:lstStyle/>
        <a:p>
          <a:endParaRPr lang="en-US"/>
        </a:p>
      </dgm:t>
    </dgm:pt>
    <dgm:pt modelId="{0A5EFED0-A7AF-45E9-9A6A-12BBD4649F1F}" type="sibTrans" cxnId="{59AF091F-D8B9-41AF-A7A4-974E4C2907C8}">
      <dgm:prSet/>
      <dgm:spPr/>
      <dgm:t>
        <a:bodyPr/>
        <a:lstStyle/>
        <a:p>
          <a:endParaRPr lang="en-US"/>
        </a:p>
      </dgm:t>
    </dgm:pt>
    <dgm:pt modelId="{D1B37B59-23BB-43F2-8814-E4BDCAED1964}" type="pres">
      <dgm:prSet presAssocID="{E02339FD-9710-491B-BB17-C76B9E2DF753}" presName="linearFlow" presStyleCnt="0">
        <dgm:presLayoutVars>
          <dgm:dir/>
          <dgm:resizeHandles val="exact"/>
        </dgm:presLayoutVars>
      </dgm:prSet>
      <dgm:spPr/>
    </dgm:pt>
    <dgm:pt modelId="{B691CCD1-DF2D-445C-8990-6E6E8C0DC027}" type="pres">
      <dgm:prSet presAssocID="{66EFDA8C-F7C4-4B5B-99C2-1019E26DDEF5}" presName="node" presStyleLbl="node1" presStyleIdx="0" presStyleCnt="3" custScaleX="137837" custScaleY="268465" custLinFactNeighborX="-2434" custLinFactNeighborY="-1917">
        <dgm:presLayoutVars>
          <dgm:bulletEnabled val="1"/>
        </dgm:presLayoutVars>
      </dgm:prSet>
      <dgm:spPr/>
    </dgm:pt>
    <dgm:pt modelId="{D5DBF5E8-7D06-4389-A5D2-EAC02E6FD26A}" type="pres">
      <dgm:prSet presAssocID="{1D5728F0-17B7-40CE-902E-3CA72BD6670B}" presName="spacerL" presStyleCnt="0"/>
      <dgm:spPr/>
    </dgm:pt>
    <dgm:pt modelId="{05B60DF8-A7FD-45C5-BE72-6ACE8FB18107}" type="pres">
      <dgm:prSet presAssocID="{1D5728F0-17B7-40CE-902E-3CA72BD6670B}" presName="sibTrans" presStyleLbl="sibTrans2D1" presStyleIdx="0" presStyleCnt="2" custLinFactX="-1349" custLinFactNeighborX="-100000" custLinFactNeighborY="1684"/>
      <dgm:spPr/>
    </dgm:pt>
    <dgm:pt modelId="{33D2322F-C83E-42DB-9B59-3F532839724C}" type="pres">
      <dgm:prSet presAssocID="{1D5728F0-17B7-40CE-902E-3CA72BD6670B}" presName="spacerR" presStyleCnt="0"/>
      <dgm:spPr/>
    </dgm:pt>
    <dgm:pt modelId="{F08C66D7-97CE-4228-B8EE-731B65E1C8CF}" type="pres">
      <dgm:prSet presAssocID="{8137E62F-A759-407B-9C18-12EB019F9D74}" presName="node" presStyleLbl="node1" presStyleIdx="1" presStyleCnt="3" custScaleX="158035" custScaleY="247442" custLinFactX="-6656" custLinFactNeighborX="-100000" custLinFactNeighborY="-2609">
        <dgm:presLayoutVars>
          <dgm:bulletEnabled val="1"/>
        </dgm:presLayoutVars>
      </dgm:prSet>
      <dgm:spPr/>
    </dgm:pt>
    <dgm:pt modelId="{74CDF4A9-17C9-451D-A00E-4FB3FC45CE2C}" type="pres">
      <dgm:prSet presAssocID="{7CE620C8-B4B0-4A8F-8FB8-1C6B70E1E1C1}" presName="spacerL" presStyleCnt="0"/>
      <dgm:spPr/>
    </dgm:pt>
    <dgm:pt modelId="{A6CEE359-EBCC-4014-9537-B3204DB88A28}" type="pres">
      <dgm:prSet presAssocID="{7CE620C8-B4B0-4A8F-8FB8-1C6B70E1E1C1}" presName="sibTrans" presStyleLbl="sibTrans2D1" presStyleIdx="1" presStyleCnt="2" custLinFactX="-28341" custLinFactNeighborX="-100000" custLinFactNeighborY="-2275"/>
      <dgm:spPr/>
    </dgm:pt>
    <dgm:pt modelId="{9E3A3015-3047-4BF1-ACDE-D4A94040BD5B}" type="pres">
      <dgm:prSet presAssocID="{7CE620C8-B4B0-4A8F-8FB8-1C6B70E1E1C1}" presName="spacerR" presStyleCnt="0"/>
      <dgm:spPr/>
    </dgm:pt>
    <dgm:pt modelId="{CDE65F2E-AEBF-4E93-9958-6666EFF516FE}" type="pres">
      <dgm:prSet presAssocID="{C9272ACD-1138-4218-A274-79BBCE609C5A}" presName="node" presStyleLbl="node1" presStyleIdx="2" presStyleCnt="3" custScaleX="132405" custScaleY="227766" custLinFactX="-28123" custLinFactNeighborX="-100000" custLinFactNeighborY="-5571">
        <dgm:presLayoutVars>
          <dgm:bulletEnabled val="1"/>
        </dgm:presLayoutVars>
      </dgm:prSet>
      <dgm:spPr/>
    </dgm:pt>
  </dgm:ptLst>
  <dgm:cxnLst>
    <dgm:cxn modelId="{59AF091F-D8B9-41AF-A7A4-974E4C2907C8}" srcId="{E02339FD-9710-491B-BB17-C76B9E2DF753}" destId="{C9272ACD-1138-4218-A274-79BBCE609C5A}" srcOrd="2" destOrd="0" parTransId="{F4E243FC-FC53-4D14-B096-960CB77D2A1A}" sibTransId="{0A5EFED0-A7AF-45E9-9A6A-12BBD4649F1F}"/>
    <dgm:cxn modelId="{A1EECA47-A79D-42D7-B5EB-D4B543893A33}" srcId="{E02339FD-9710-491B-BB17-C76B9E2DF753}" destId="{8137E62F-A759-407B-9C18-12EB019F9D74}" srcOrd="1" destOrd="0" parTransId="{EC575C8D-9055-4A47-8F5C-7067AABBE9F1}" sibTransId="{7CE620C8-B4B0-4A8F-8FB8-1C6B70E1E1C1}"/>
    <dgm:cxn modelId="{B6F7766E-6BBC-4F1B-AE70-A935CA3156DC}" type="presOf" srcId="{E02339FD-9710-491B-BB17-C76B9E2DF753}" destId="{D1B37B59-23BB-43F2-8814-E4BDCAED1964}" srcOrd="0" destOrd="0" presId="urn:microsoft.com/office/officeart/2005/8/layout/equation1"/>
    <dgm:cxn modelId="{C9B2F674-5422-4BE6-80C2-09BDC596218D}" type="presOf" srcId="{8137E62F-A759-407B-9C18-12EB019F9D74}" destId="{F08C66D7-97CE-4228-B8EE-731B65E1C8CF}" srcOrd="0" destOrd="0" presId="urn:microsoft.com/office/officeart/2005/8/layout/equation1"/>
    <dgm:cxn modelId="{C4CA39D4-5BF7-4C63-AD79-DBB27A97A66A}" type="presOf" srcId="{C9272ACD-1138-4218-A274-79BBCE609C5A}" destId="{CDE65F2E-AEBF-4E93-9958-6666EFF516FE}" srcOrd="0" destOrd="0" presId="urn:microsoft.com/office/officeart/2005/8/layout/equation1"/>
    <dgm:cxn modelId="{EDB00EDA-7CEA-41A6-B2EE-E1CB98106A01}" type="presOf" srcId="{7CE620C8-B4B0-4A8F-8FB8-1C6B70E1E1C1}" destId="{A6CEE359-EBCC-4014-9537-B3204DB88A28}" srcOrd="0" destOrd="0" presId="urn:microsoft.com/office/officeart/2005/8/layout/equation1"/>
    <dgm:cxn modelId="{9FAE67E0-C94C-48F4-8499-F78532C30605}" type="presOf" srcId="{66EFDA8C-F7C4-4B5B-99C2-1019E26DDEF5}" destId="{B691CCD1-DF2D-445C-8990-6E6E8C0DC027}" srcOrd="0" destOrd="0" presId="urn:microsoft.com/office/officeart/2005/8/layout/equation1"/>
    <dgm:cxn modelId="{18FFABEB-E014-43B5-A14B-F7061113396E}" srcId="{E02339FD-9710-491B-BB17-C76B9E2DF753}" destId="{66EFDA8C-F7C4-4B5B-99C2-1019E26DDEF5}" srcOrd="0" destOrd="0" parTransId="{B7819E2C-843F-44A9-B3F6-4BE71E998B36}" sibTransId="{1D5728F0-17B7-40CE-902E-3CA72BD6670B}"/>
    <dgm:cxn modelId="{23C819F1-D9AA-4A69-AD9B-FA12D964AA57}" type="presOf" srcId="{1D5728F0-17B7-40CE-902E-3CA72BD6670B}" destId="{05B60DF8-A7FD-45C5-BE72-6ACE8FB18107}" srcOrd="0" destOrd="0" presId="urn:microsoft.com/office/officeart/2005/8/layout/equation1"/>
    <dgm:cxn modelId="{4006EF9D-297A-4CD6-BE32-CA055F709997}" type="presParOf" srcId="{D1B37B59-23BB-43F2-8814-E4BDCAED1964}" destId="{B691CCD1-DF2D-445C-8990-6E6E8C0DC027}" srcOrd="0" destOrd="0" presId="urn:microsoft.com/office/officeart/2005/8/layout/equation1"/>
    <dgm:cxn modelId="{C53379FC-3D37-4D40-BB22-137FF4C027E4}" type="presParOf" srcId="{D1B37B59-23BB-43F2-8814-E4BDCAED1964}" destId="{D5DBF5E8-7D06-4389-A5D2-EAC02E6FD26A}" srcOrd="1" destOrd="0" presId="urn:microsoft.com/office/officeart/2005/8/layout/equation1"/>
    <dgm:cxn modelId="{75920EFB-E664-4C15-86B1-DE5A9A261391}" type="presParOf" srcId="{D1B37B59-23BB-43F2-8814-E4BDCAED1964}" destId="{05B60DF8-A7FD-45C5-BE72-6ACE8FB18107}" srcOrd="2" destOrd="0" presId="urn:microsoft.com/office/officeart/2005/8/layout/equation1"/>
    <dgm:cxn modelId="{168275BE-5CEB-48EE-BE43-AD0201645A38}" type="presParOf" srcId="{D1B37B59-23BB-43F2-8814-E4BDCAED1964}" destId="{33D2322F-C83E-42DB-9B59-3F532839724C}" srcOrd="3" destOrd="0" presId="urn:microsoft.com/office/officeart/2005/8/layout/equation1"/>
    <dgm:cxn modelId="{AD04ADE0-1628-4CA4-BD57-9BAC41D863DE}" type="presParOf" srcId="{D1B37B59-23BB-43F2-8814-E4BDCAED1964}" destId="{F08C66D7-97CE-4228-B8EE-731B65E1C8CF}" srcOrd="4" destOrd="0" presId="urn:microsoft.com/office/officeart/2005/8/layout/equation1"/>
    <dgm:cxn modelId="{E074EF30-779B-4880-85F4-E41A71FAB026}" type="presParOf" srcId="{D1B37B59-23BB-43F2-8814-E4BDCAED1964}" destId="{74CDF4A9-17C9-451D-A00E-4FB3FC45CE2C}" srcOrd="5" destOrd="0" presId="urn:microsoft.com/office/officeart/2005/8/layout/equation1"/>
    <dgm:cxn modelId="{324BBFD6-9ECC-4171-A80E-7F89EFDC624F}" type="presParOf" srcId="{D1B37B59-23BB-43F2-8814-E4BDCAED1964}" destId="{A6CEE359-EBCC-4014-9537-B3204DB88A28}" srcOrd="6" destOrd="0" presId="urn:microsoft.com/office/officeart/2005/8/layout/equation1"/>
    <dgm:cxn modelId="{03C22193-36EA-4E71-959C-EEB99F57E164}" type="presParOf" srcId="{D1B37B59-23BB-43F2-8814-E4BDCAED1964}" destId="{9E3A3015-3047-4BF1-ACDE-D4A94040BD5B}" srcOrd="7" destOrd="0" presId="urn:microsoft.com/office/officeart/2005/8/layout/equation1"/>
    <dgm:cxn modelId="{E09B9BE4-B70C-49B0-8050-C0152FAF1643}" type="presParOf" srcId="{D1B37B59-23BB-43F2-8814-E4BDCAED1964}" destId="{CDE65F2E-AEBF-4E93-9958-6666EFF516FE}" srcOrd="8" destOrd="0" presId="urn:microsoft.com/office/officeart/2005/8/layout/equation1"/>
  </dgm:cxnLst>
  <dgm:bg>
    <a:solidFill>
      <a:schemeClr val="accent3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1CCD1-DF2D-445C-8990-6E6E8C0DC027}">
      <dsp:nvSpPr>
        <dsp:cNvPr id="0" name=""/>
        <dsp:cNvSpPr/>
      </dsp:nvSpPr>
      <dsp:spPr>
        <a:xfrm>
          <a:off x="0" y="53781"/>
          <a:ext cx="4230407" cy="823956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Semi-structured Interview of 30 management in the construction site</a:t>
          </a:r>
        </a:p>
      </dsp:txBody>
      <dsp:txXfrm>
        <a:off x="619529" y="1260437"/>
        <a:ext cx="2991349" cy="5826248"/>
      </dsp:txXfrm>
    </dsp:sp>
    <dsp:sp modelId="{05B60DF8-A7FD-45C5-BE72-6ACE8FB18107}">
      <dsp:nvSpPr>
        <dsp:cNvPr id="0" name=""/>
        <dsp:cNvSpPr/>
      </dsp:nvSpPr>
      <dsp:spPr>
        <a:xfrm>
          <a:off x="4208609" y="3372323"/>
          <a:ext cx="1780099" cy="1780099"/>
        </a:xfrm>
        <a:prstGeom prst="mathPlus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444561" y="4053033"/>
        <a:ext cx="1308195" cy="418679"/>
      </dsp:txXfrm>
    </dsp:sp>
    <dsp:sp modelId="{F08C66D7-97CE-4228-B8EE-731B65E1C8CF}">
      <dsp:nvSpPr>
        <dsp:cNvPr id="0" name=""/>
        <dsp:cNvSpPr/>
      </dsp:nvSpPr>
      <dsp:spPr>
        <a:xfrm>
          <a:off x="6057655" y="355155"/>
          <a:ext cx="4850311" cy="759433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Responses to 300 Web and Self-administered survey questionnaires to skilled and unskilled labours and Management</a:t>
          </a:r>
        </a:p>
      </dsp:txBody>
      <dsp:txXfrm>
        <a:off x="6767967" y="1467320"/>
        <a:ext cx="3429687" cy="5370005"/>
      </dsp:txXfrm>
    </dsp:sp>
    <dsp:sp modelId="{A6CEE359-EBCC-4014-9537-B3204DB88A28}">
      <dsp:nvSpPr>
        <dsp:cNvPr id="0" name=""/>
        <dsp:cNvSpPr/>
      </dsp:nvSpPr>
      <dsp:spPr>
        <a:xfrm>
          <a:off x="10856964" y="3301849"/>
          <a:ext cx="1780099" cy="1780099"/>
        </a:xfrm>
        <a:prstGeom prst="mathEqual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1092916" y="3668549"/>
        <a:ext cx="1308195" cy="1046699"/>
      </dsp:txXfrm>
    </dsp:sp>
    <dsp:sp modelId="{CDE65F2E-AEBF-4E93-9958-6666EFF516FE}">
      <dsp:nvSpPr>
        <dsp:cNvPr id="0" name=""/>
        <dsp:cNvSpPr/>
      </dsp:nvSpPr>
      <dsp:spPr>
        <a:xfrm>
          <a:off x="12527642" y="566189"/>
          <a:ext cx="4063691" cy="699045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Methods for data collection </a:t>
          </a:r>
        </a:p>
      </dsp:txBody>
      <dsp:txXfrm>
        <a:off x="13122756" y="1589917"/>
        <a:ext cx="2873463" cy="4942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1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1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B79954-B20C-42D7-B1CB-E04027C8CA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150C5-8423-46A9-8625-7D4B10EF23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6026C-F94B-4830-BC82-3292DDA4FD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4125" y="3803650"/>
            <a:ext cx="6434138" cy="34247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713" y="3803650"/>
            <a:ext cx="19150012" cy="34247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1FA31-18B5-4DBC-A8BC-6F9CE38142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5DED5-15A6-43A3-8545-32F27E4918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A4562-DEAB-40FD-98CC-4FCC44947F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713" y="12365038"/>
            <a:ext cx="12792075" cy="2568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8" y="12365038"/>
            <a:ext cx="12792075" cy="2568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AB07B-6CC3-4522-8A65-E9C2EC809F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F1A2B-CC70-41B6-BA83-B9C6097CC15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969AF-60C0-4C10-8413-8095701418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0672-E0F2-4C0C-BD90-6A95829126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8593F-CD35-4167-B62B-37D5E32209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84B62-12B3-43F5-9B4B-390682FEB5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1713" y="3803650"/>
            <a:ext cx="25736550" cy="71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00" tIns="147600" rIns="295200" bIns="147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1713" y="12365038"/>
            <a:ext cx="25736550" cy="256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00" tIns="147600" rIns="295200" bIns="147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1713" y="39004875"/>
            <a:ext cx="630713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00" tIns="147600" rIns="295200" bIns="147600" numCol="1" anchor="t" anchorCtr="0" compatLnSpc="1">
            <a:prstTxWarp prst="textNoShape">
              <a:avLst/>
            </a:prstTxWarp>
          </a:bodyPr>
          <a:lstStyle>
            <a:lvl1pPr defTabSz="2952750">
              <a:defRPr sz="45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9004875"/>
            <a:ext cx="95885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00" tIns="147600" rIns="295200" bIns="147600" numCol="1" anchor="t" anchorCtr="0" compatLnSpc="1">
            <a:prstTxWarp prst="textNoShape">
              <a:avLst/>
            </a:prstTxWarp>
          </a:bodyPr>
          <a:lstStyle>
            <a:lvl1pPr algn="ctr" defTabSz="2952750">
              <a:defRPr sz="45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9004875"/>
            <a:ext cx="630713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00" tIns="147600" rIns="295200" bIns="147600" numCol="1" anchor="t" anchorCtr="0" compatLnSpc="1">
            <a:prstTxWarp prst="textNoShape">
              <a:avLst/>
            </a:prstTxWarp>
          </a:bodyPr>
          <a:lstStyle>
            <a:lvl1pPr algn="r" defTabSz="2952750">
              <a:defRPr sz="4500"/>
            </a:lvl1pPr>
          </a:lstStyle>
          <a:p>
            <a:fld id="{8326E0B0-AC29-4508-B146-762FE9CDD86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 New Roman" pitchFamily="18" charset="0"/>
        </a:defRPr>
      </a:lvl2pPr>
      <a:lvl3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 New Roman" pitchFamily="18" charset="0"/>
        </a:defRPr>
      </a:lvl3pPr>
      <a:lvl4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 New Roman" pitchFamily="18" charset="0"/>
        </a:defRPr>
      </a:lvl4pPr>
      <a:lvl5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 New Roman" pitchFamily="18" charset="0"/>
        </a:defRPr>
      </a:lvl5pPr>
      <a:lvl6pPr marL="457200"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 New Roman" pitchFamily="18" charset="0"/>
        </a:defRPr>
      </a:lvl6pPr>
      <a:lvl7pPr marL="914400"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 New Roman" pitchFamily="18" charset="0"/>
        </a:defRPr>
      </a:lvl7pPr>
      <a:lvl8pPr marL="1371600"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 New Roman" pitchFamily="18" charset="0"/>
        </a:defRPr>
      </a:lvl8pPr>
      <a:lvl9pPr marL="1828800"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 New Roman" pitchFamily="18" charset="0"/>
        </a:defRPr>
      </a:lvl9pPr>
    </p:titleStyle>
    <p:bodyStyle>
      <a:lvl1pPr marL="1106488" indent="-11064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2pPr>
      <a:lvl3pPr marL="3689350" indent="-736600" algn="l" defTabSz="2952750" rtl="0" eaLnBrk="0" fontAlgn="base" hangingPunct="0">
        <a:spcBef>
          <a:spcPct val="20000"/>
        </a:spcBef>
        <a:spcAft>
          <a:spcPct val="0"/>
        </a:spcAft>
        <a:buChar char="•"/>
        <a:defRPr sz="7700">
          <a:solidFill>
            <a:schemeClr val="tx1"/>
          </a:solidFill>
          <a:latin typeface="+mn-lt"/>
        </a:defRPr>
      </a:lvl3pPr>
      <a:lvl4pPr marL="5165725" indent="-73818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6400">
          <a:solidFill>
            <a:schemeClr val="tx1"/>
          </a:solidFill>
          <a:latin typeface="+mn-lt"/>
        </a:defRPr>
      </a:lvl4pPr>
      <a:lvl5pPr marL="66421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5pPr>
      <a:lvl6pPr marL="70993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6pPr>
      <a:lvl7pPr marL="75565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7pPr>
      <a:lvl8pPr marL="80137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8pPr>
      <a:lvl9pPr marL="84709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579660" y="3495630"/>
            <a:ext cx="29260253" cy="38788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187" name="Text Box 139"/>
          <p:cNvSpPr txBox="1">
            <a:spLocks noChangeArrowheads="1"/>
          </p:cNvSpPr>
          <p:nvPr/>
        </p:nvSpPr>
        <p:spPr bwMode="auto">
          <a:xfrm>
            <a:off x="13219768" y="41070971"/>
            <a:ext cx="5439182" cy="107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02" tIns="43201" rIns="86402" bIns="43201">
            <a:spAutoFit/>
          </a:bodyPr>
          <a:lstStyle/>
          <a:p>
            <a:pPr algn="just" defTabSz="863600"/>
            <a:endParaRPr lang="en-GB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63600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GB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December 2022</a:t>
            </a:r>
          </a:p>
        </p:txBody>
      </p:sp>
      <p:sp>
        <p:nvSpPr>
          <p:cNvPr id="3189" name="Rectangle 117"/>
          <p:cNvSpPr>
            <a:spLocks noChangeArrowheads="1"/>
          </p:cNvSpPr>
          <p:nvPr/>
        </p:nvSpPr>
        <p:spPr bwMode="auto">
          <a:xfrm>
            <a:off x="0" y="22088475"/>
            <a:ext cx="1714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02" tIns="43201" rIns="86402" bIns="43201" anchor="ctr">
            <a:spAutoFit/>
          </a:bodyPr>
          <a:lstStyle/>
          <a:p>
            <a:pPr defTabSz="863600"/>
            <a:endParaRPr lang="en-US"/>
          </a:p>
        </p:txBody>
      </p:sp>
      <p:sp>
        <p:nvSpPr>
          <p:cNvPr id="2275" name="Text Box 227"/>
          <p:cNvSpPr txBox="1">
            <a:spLocks noChangeArrowheads="1"/>
          </p:cNvSpPr>
          <p:nvPr/>
        </p:nvSpPr>
        <p:spPr bwMode="auto">
          <a:xfrm>
            <a:off x="-40762" y="39944391"/>
            <a:ext cx="30676889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6402" tIns="43201" rIns="86402" bIns="43201">
            <a:spAutoFit/>
          </a:bodyPr>
          <a:lstStyle/>
          <a:p>
            <a:pPr defTabSz="863600">
              <a:spcBef>
                <a:spcPct val="50000"/>
              </a:spcBef>
            </a:pPr>
            <a:endParaRPr lang="en-US"/>
          </a:p>
        </p:txBody>
      </p:sp>
      <p:sp>
        <p:nvSpPr>
          <p:cNvPr id="6179" name="Text Box 1059" descr="50%"/>
          <p:cNvSpPr txBox="1">
            <a:spLocks noChangeArrowheads="1"/>
          </p:cNvSpPr>
          <p:nvPr/>
        </p:nvSpPr>
        <p:spPr bwMode="auto">
          <a:xfrm>
            <a:off x="14763750" y="27620913"/>
            <a:ext cx="146177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02" tIns="43201" rIns="86402" bIns="43201">
            <a:spAutoFit/>
          </a:bodyPr>
          <a:lstStyle/>
          <a:p>
            <a:pPr defTabSz="863600">
              <a:spcBef>
                <a:spcPct val="50000"/>
              </a:spcBef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867" y="40809238"/>
            <a:ext cx="9972380" cy="1277133"/>
          </a:xfrm>
          <a:prstGeom prst="rect">
            <a:avLst/>
          </a:prstGeom>
        </p:spPr>
      </p:pic>
      <p:sp>
        <p:nvSpPr>
          <p:cNvPr id="10" name="Rectangle 132"/>
          <p:cNvSpPr>
            <a:spLocks noChangeArrowheads="1"/>
          </p:cNvSpPr>
          <p:nvPr/>
        </p:nvSpPr>
        <p:spPr bwMode="auto">
          <a:xfrm>
            <a:off x="562109" y="345512"/>
            <a:ext cx="29277804" cy="33351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ctr" defTabSz="863600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CONCEPTUAL MOTIVATIONAL FRAMEWORK TO IMPROVE</a:t>
            </a:r>
          </a:p>
          <a:p>
            <a:pPr algn="ctr" defTabSz="863600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 LABOUR PRODUCTIVITY IN THE U.K.</a:t>
            </a:r>
          </a:p>
          <a:p>
            <a:pPr algn="ctr" defTabSz="86360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Researcher: John Kojo Tawiah Hayford</a:t>
            </a:r>
          </a:p>
          <a:p>
            <a:pPr algn="ctr" defTabSz="86360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Supervisory Team: Dr Timothy Eccles &amp; Dr Daniel Fong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5241" y="13904160"/>
            <a:ext cx="6505006" cy="36739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619" y="4652158"/>
            <a:ext cx="9023418" cy="877809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46" name="Rounded Rectangle 45"/>
          <p:cNvSpPr/>
          <p:nvPr/>
        </p:nvSpPr>
        <p:spPr>
          <a:xfrm>
            <a:off x="23816930" y="17054623"/>
            <a:ext cx="5883385" cy="5442238"/>
          </a:xfrm>
          <a:prstGeom prst="roundRect">
            <a:avLst/>
          </a:prstGeom>
          <a:solidFill>
            <a:srgbClr val="7030A0"/>
          </a:solidFill>
          <a:ln w="635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Times New Roman" panose="02020603050405020304" pitchFamily="18" charset="0"/>
              </a:rPr>
              <a:t>Managers involved with the decision-making</a:t>
            </a:r>
            <a:r>
              <a:rPr lang="en-GB" sz="4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/>
                <a:cs typeface="Times New Roman" panose="02020603050405020304" pitchFamily="18" charset="0"/>
              </a:rPr>
              <a:t> to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Times New Roman" panose="02020603050405020304" pitchFamily="18" charset="0"/>
              </a:rPr>
              <a:t>develop a framework to improve labour productivity 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 pitchFamily="18" charset="0"/>
            </a:endParaRPr>
          </a:p>
        </p:txBody>
      </p:sp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4086533549"/>
              </p:ext>
            </p:extLst>
          </p:nvPr>
        </p:nvGraphicFramePr>
        <p:xfrm>
          <a:off x="6063166" y="14060244"/>
          <a:ext cx="17705898" cy="846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171" name="Rectangle 3170"/>
          <p:cNvSpPr/>
          <p:nvPr/>
        </p:nvSpPr>
        <p:spPr>
          <a:xfrm>
            <a:off x="1573619" y="4702646"/>
            <a:ext cx="5764343" cy="426956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Problem = The construction industry in the U.K. to become largest market by 2030. Government called to cut cost of construction by 33% and deliver 50% faster projects by 2025 + Low productivity growth</a:t>
            </a:r>
            <a:endParaRPr lang="en-GB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382233" y="13971181"/>
            <a:ext cx="4445156" cy="85256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Scope: U.K. Construction </a:t>
            </a:r>
            <a:r>
              <a:rPr lang="en-GB" sz="4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3" name="Chevron 2"/>
          <p:cNvSpPr/>
          <p:nvPr/>
        </p:nvSpPr>
        <p:spPr bwMode="auto">
          <a:xfrm>
            <a:off x="22552166" y="17750466"/>
            <a:ext cx="1228455" cy="1363721"/>
          </a:xfrm>
          <a:prstGeom prst="chevron">
            <a:avLst/>
          </a:prstGeom>
          <a:pattFill prst="pct50">
            <a:fgClr>
              <a:srgbClr val="CCFFCC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11004194" y="4624195"/>
            <a:ext cx="7016113" cy="9251788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OJECTIVE</a:t>
            </a: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identify the motivational factors which influence construction labour productivity in the U.K.</a:t>
            </a: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examine the relationship between motivation, social compliance, and labour productivity</a:t>
            </a: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Examine the motivational factors that could improve labour productivity</a:t>
            </a: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a conceptual motivational framework to improve construction labour productivity</a:t>
            </a: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32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9" name="Right Arrow Callout 28"/>
          <p:cNvSpPr/>
          <p:nvPr/>
        </p:nvSpPr>
        <p:spPr bwMode="auto">
          <a:xfrm>
            <a:off x="18020307" y="5518777"/>
            <a:ext cx="2648790" cy="1337884"/>
          </a:xfrm>
          <a:prstGeom prst="rightArrowCallout">
            <a:avLst/>
          </a:prstGeom>
          <a:pattFill prst="pct50">
            <a:fgClr>
              <a:srgbClr val="CCFFCC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kumimoji="0" lang="en-GB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loud Callout 30"/>
          <p:cNvSpPr/>
          <p:nvPr/>
        </p:nvSpPr>
        <p:spPr bwMode="auto">
          <a:xfrm>
            <a:off x="18032819" y="9037673"/>
            <a:ext cx="11348631" cy="4838309"/>
          </a:xfrm>
          <a:prstGeom prst="cloudCallout">
            <a:avLst>
              <a:gd name="adj1" fmla="val -48358"/>
              <a:gd name="adj2" fmla="val -5982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The research aims to identify the motivational factors that influence labour productivity to develop a conceptual motivational framework to improve construction labour productivity in the U.K. </a:t>
            </a:r>
          </a:p>
          <a:p>
            <a:pPr marL="0" marR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8" name="Up Arrow 3167"/>
          <p:cNvSpPr/>
          <p:nvPr/>
        </p:nvSpPr>
        <p:spPr bwMode="auto">
          <a:xfrm>
            <a:off x="26704544" y="8448306"/>
            <a:ext cx="2072848" cy="2147670"/>
          </a:xfrm>
          <a:prstGeom prst="upArrow">
            <a:avLst/>
          </a:prstGeom>
          <a:pattFill prst="pct50">
            <a:fgClr>
              <a:srgbClr val="CCFFCC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75AF9D-7C7A-DC98-1324-4E8374C28E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0241" y="26623927"/>
            <a:ext cx="15798126" cy="9481735"/>
          </a:xfrm>
          <a:prstGeom prst="rect">
            <a:avLst/>
          </a:prstGeom>
        </p:spPr>
      </p:pic>
      <p:sp>
        <p:nvSpPr>
          <p:cNvPr id="37" name="Chevron 2">
            <a:extLst>
              <a:ext uri="{FF2B5EF4-FFF2-40B4-BE49-F238E27FC236}">
                <a16:creationId xmlns:a16="http://schemas.microsoft.com/office/drawing/2014/main" id="{26B6E617-85FD-61E7-8682-AB6963FF5BE8}"/>
              </a:ext>
            </a:extLst>
          </p:cNvPr>
          <p:cNvSpPr/>
          <p:nvPr/>
        </p:nvSpPr>
        <p:spPr bwMode="auto">
          <a:xfrm rot="5400000">
            <a:off x="14802276" y="22607525"/>
            <a:ext cx="1228455" cy="1176055"/>
          </a:xfrm>
          <a:prstGeom prst="chevron">
            <a:avLst/>
          </a:prstGeom>
          <a:pattFill prst="pct50">
            <a:fgClr>
              <a:srgbClr val="CCFFCC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Chevron 2">
            <a:extLst>
              <a:ext uri="{FF2B5EF4-FFF2-40B4-BE49-F238E27FC236}">
                <a16:creationId xmlns:a16="http://schemas.microsoft.com/office/drawing/2014/main" id="{FD6614BF-D812-472A-EDE1-2538AB952F7E}"/>
              </a:ext>
            </a:extLst>
          </p:cNvPr>
          <p:cNvSpPr/>
          <p:nvPr/>
        </p:nvSpPr>
        <p:spPr bwMode="auto">
          <a:xfrm rot="21336757">
            <a:off x="18171591" y="30121323"/>
            <a:ext cx="1228455" cy="1176055"/>
          </a:xfrm>
          <a:prstGeom prst="chevron">
            <a:avLst/>
          </a:prstGeom>
          <a:pattFill prst="pct50">
            <a:fgClr>
              <a:srgbClr val="CCFFCC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Chevron 2">
            <a:extLst>
              <a:ext uri="{FF2B5EF4-FFF2-40B4-BE49-F238E27FC236}">
                <a16:creationId xmlns:a16="http://schemas.microsoft.com/office/drawing/2014/main" id="{73E2461F-F9A0-FCD4-DCF7-60270B6D6CD1}"/>
              </a:ext>
            </a:extLst>
          </p:cNvPr>
          <p:cNvSpPr/>
          <p:nvPr/>
        </p:nvSpPr>
        <p:spPr bwMode="auto">
          <a:xfrm>
            <a:off x="11345236" y="37863987"/>
            <a:ext cx="1228455" cy="1176055"/>
          </a:xfrm>
          <a:prstGeom prst="chevron">
            <a:avLst/>
          </a:prstGeom>
          <a:pattFill prst="pct50">
            <a:fgClr>
              <a:srgbClr val="CCFFCC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Chevron 2">
            <a:extLst>
              <a:ext uri="{FF2B5EF4-FFF2-40B4-BE49-F238E27FC236}">
                <a16:creationId xmlns:a16="http://schemas.microsoft.com/office/drawing/2014/main" id="{18664185-9D8D-9F60-3423-0C6F0BA835E1}"/>
              </a:ext>
            </a:extLst>
          </p:cNvPr>
          <p:cNvSpPr/>
          <p:nvPr/>
        </p:nvSpPr>
        <p:spPr bwMode="auto">
          <a:xfrm>
            <a:off x="18325969" y="37816929"/>
            <a:ext cx="1228455" cy="1176055"/>
          </a:xfrm>
          <a:prstGeom prst="chevron">
            <a:avLst/>
          </a:prstGeom>
          <a:pattFill prst="pct50">
            <a:fgClr>
              <a:srgbClr val="CCFFCC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62ADD81-1AC4-5DAB-3BD5-2019BD3A00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0515" y="40809238"/>
            <a:ext cx="7200800" cy="1189312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E4F1663-E261-6C06-699B-1BDD1C7FDF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7389" y="36268121"/>
            <a:ext cx="5560034" cy="42736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D13FBE2-0A7F-B47E-B658-556AE8911B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73691" y="37709508"/>
            <a:ext cx="5767316" cy="16033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83861D0-7406-15A7-9427-52A7528A44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21867" y="37752587"/>
            <a:ext cx="6523285" cy="160338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AD85B68-460F-E9BF-2BC3-EF75855DE5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796502" y="32213429"/>
            <a:ext cx="6066046" cy="326409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093E267-618A-38CF-A233-16423C1F2E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61950" y="29461088"/>
            <a:ext cx="4389500" cy="293243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C9F1B71-E301-580E-04AF-8E1387480C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61950" y="26588211"/>
            <a:ext cx="4304149" cy="29385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74386C5-E735-7E1B-C341-67668B73AE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523760" y="26603235"/>
            <a:ext cx="4261473" cy="295681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28ABA4C-77B7-75CA-47CB-3891EC400D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557975" y="29492498"/>
            <a:ext cx="4304149" cy="292633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88C38C6-66DA-DFDB-5018-5FB044F3396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587773" y="32299401"/>
            <a:ext cx="4261473" cy="317629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21F17BC-E90C-DAA1-8433-497CB75ADE7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67369" y="23866329"/>
            <a:ext cx="14790178" cy="26885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95E25C-EA54-E957-C9D6-45BF4C8F0DE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310721" y="3851111"/>
            <a:ext cx="9219526" cy="50832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50">
          <a:fgClr>
            <a:srgbClr val="CCFFCC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50">
          <a:fgClr>
            <a:srgbClr val="CCFFCC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208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Times New Roman</vt:lpstr>
      <vt:lpstr>Default Design</vt:lpstr>
      <vt:lpstr>PowerPoint Presentation</vt:lpstr>
    </vt:vector>
  </TitlesOfParts>
  <Company>SBU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Quinn</dc:creator>
  <cp:lastModifiedBy>Hayford, John Kojo Tawiah 2</cp:lastModifiedBy>
  <cp:revision>145</cp:revision>
  <cp:lastPrinted>2019-02-13T18:51:04Z</cp:lastPrinted>
  <dcterms:created xsi:type="dcterms:W3CDTF">2003-08-05T16:41:27Z</dcterms:created>
  <dcterms:modified xsi:type="dcterms:W3CDTF">2022-12-08T19:48:25Z</dcterms:modified>
</cp:coreProperties>
</file>