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60" r:id="rId5"/>
  </p:sldMasterIdLst>
  <p:notesMasterIdLst>
    <p:notesMasterId r:id="rId7"/>
  </p:notesMasterIdLst>
  <p:handoutMasterIdLst>
    <p:handoutMasterId r:id="rId8"/>
  </p:handoutMasterIdLst>
  <p:sldIdLst>
    <p:sldId id="259" r:id="rId6"/>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7" autoAdjust="0"/>
    <p:restoredTop sz="94777" autoAdjust="0"/>
  </p:normalViewPr>
  <p:slideViewPr>
    <p:cSldViewPr snapToGrid="0" snapToObjects="1" showGuides="1">
      <p:cViewPr varScale="1">
        <p:scale>
          <a:sx n="16" d="100"/>
          <a:sy n="16" d="100"/>
        </p:scale>
        <p:origin x="2300" y="84"/>
      </p:cViewPr>
      <p:guideLst>
        <p:guide orient="horz" pos="265"/>
        <p:guide orient="horz" pos="18541"/>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34114-8337-4880-843B-325FB6607E6B}"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GB"/>
        </a:p>
      </dgm:t>
    </dgm:pt>
    <dgm:pt modelId="{8D803592-31BC-4A83-96CC-8331AB39AD34}">
      <dgm:prSet custT="1"/>
      <dgm:spPr/>
      <dgm:t>
        <a:bodyPr/>
        <a:lstStyle/>
        <a:p>
          <a:r>
            <a:rPr lang="en-GB" sz="2800" dirty="0"/>
            <a:t>Three-hour training of seminar leaders by an external facilitator</a:t>
          </a:r>
        </a:p>
      </dgm:t>
    </dgm:pt>
    <dgm:pt modelId="{443DF4EA-2A3E-48DD-A563-2972E76E8847}" type="parTrans" cxnId="{BB768888-8FC7-477C-9151-A0F22302D922}">
      <dgm:prSet/>
      <dgm:spPr/>
      <dgm:t>
        <a:bodyPr/>
        <a:lstStyle/>
        <a:p>
          <a:endParaRPr lang="en-GB" sz="2800"/>
        </a:p>
      </dgm:t>
    </dgm:pt>
    <dgm:pt modelId="{BF3E7B70-8F1B-42E9-A000-415C3D965497}" type="sibTrans" cxnId="{BB768888-8FC7-477C-9151-A0F22302D922}">
      <dgm:prSet custT="1"/>
      <dgm:spPr/>
      <dgm:t>
        <a:bodyPr/>
        <a:lstStyle/>
        <a:p>
          <a:endParaRPr lang="en-GB" sz="2000"/>
        </a:p>
      </dgm:t>
    </dgm:pt>
    <dgm:pt modelId="{5E1C6F0E-ADE5-4CAA-955B-3CCA1A9A57AC}">
      <dgm:prSet custT="1"/>
      <dgm:spPr/>
      <dgm:t>
        <a:bodyPr/>
        <a:lstStyle/>
        <a:p>
          <a:r>
            <a:rPr lang="en-GB" sz="2000" dirty="0"/>
            <a:t>Modifying seminar worksheets to suit SCALE-UP</a:t>
          </a:r>
        </a:p>
      </dgm:t>
    </dgm:pt>
    <dgm:pt modelId="{B1CB790D-B887-469F-B3AD-A0A158C3B1F3}" type="parTrans" cxnId="{A7F5B2C2-BDC3-407A-9E08-F6B38DA4E073}">
      <dgm:prSet/>
      <dgm:spPr/>
      <dgm:t>
        <a:bodyPr/>
        <a:lstStyle/>
        <a:p>
          <a:endParaRPr lang="en-GB" sz="2800"/>
        </a:p>
      </dgm:t>
    </dgm:pt>
    <dgm:pt modelId="{9F5B0FC1-BB1F-4DA1-A565-6CB4ABAD767F}" type="sibTrans" cxnId="{A7F5B2C2-BDC3-407A-9E08-F6B38DA4E073}">
      <dgm:prSet/>
      <dgm:spPr/>
      <dgm:t>
        <a:bodyPr/>
        <a:lstStyle/>
        <a:p>
          <a:endParaRPr lang="en-GB" sz="2800"/>
        </a:p>
      </dgm:t>
    </dgm:pt>
    <dgm:pt modelId="{084D9E15-F5D6-4EA9-B9EE-6767533389A0}">
      <dgm:prSet custT="1"/>
      <dgm:spPr/>
      <dgm:t>
        <a:bodyPr/>
        <a:lstStyle/>
        <a:p>
          <a:r>
            <a:rPr lang="en-GB" sz="2800" dirty="0"/>
            <a:t>Seminar leaders delivered modified seminars to students</a:t>
          </a:r>
        </a:p>
      </dgm:t>
    </dgm:pt>
    <dgm:pt modelId="{455BE28A-83F0-4328-802B-17E723C9A379}" type="parTrans" cxnId="{E5EB11E2-88E0-475E-942B-F80B9411BF55}">
      <dgm:prSet/>
      <dgm:spPr/>
      <dgm:t>
        <a:bodyPr/>
        <a:lstStyle/>
        <a:p>
          <a:endParaRPr lang="en-GB" sz="2800"/>
        </a:p>
      </dgm:t>
    </dgm:pt>
    <dgm:pt modelId="{62B651CF-5953-47AC-87B3-50EB7DC1C4E6}" type="sibTrans" cxnId="{E5EB11E2-88E0-475E-942B-F80B9411BF55}">
      <dgm:prSet custT="1"/>
      <dgm:spPr/>
      <dgm:t>
        <a:bodyPr/>
        <a:lstStyle/>
        <a:p>
          <a:endParaRPr lang="en-GB" sz="2000"/>
        </a:p>
      </dgm:t>
    </dgm:pt>
    <dgm:pt modelId="{50C468B5-ED90-42CE-88D9-40F3D3AE19B0}">
      <dgm:prSet custT="1"/>
      <dgm:spPr/>
      <dgm:t>
        <a:bodyPr/>
        <a:lstStyle/>
        <a:p>
          <a:r>
            <a:rPr lang="en-GB" sz="2800" dirty="0"/>
            <a:t>Written feedback on the experience of SCALE-UP</a:t>
          </a:r>
        </a:p>
      </dgm:t>
    </dgm:pt>
    <dgm:pt modelId="{C953F199-3F9D-487D-933B-D9F256624CBB}" type="parTrans" cxnId="{73A6F229-D991-4159-AD5C-B4BE9721CE79}">
      <dgm:prSet/>
      <dgm:spPr/>
      <dgm:t>
        <a:bodyPr/>
        <a:lstStyle/>
        <a:p>
          <a:endParaRPr lang="en-GB" sz="2800"/>
        </a:p>
      </dgm:t>
    </dgm:pt>
    <dgm:pt modelId="{FC023C5D-24CD-43B1-ABF5-A42EEA943F0D}" type="sibTrans" cxnId="{73A6F229-D991-4159-AD5C-B4BE9721CE79}">
      <dgm:prSet/>
      <dgm:spPr/>
      <dgm:t>
        <a:bodyPr/>
        <a:lstStyle/>
        <a:p>
          <a:endParaRPr lang="en-GB" sz="2800"/>
        </a:p>
      </dgm:t>
    </dgm:pt>
    <dgm:pt modelId="{FDA8FD33-F8F4-49B2-B8D7-68D5570DE24C}" type="pres">
      <dgm:prSet presAssocID="{90034114-8337-4880-843B-325FB6607E6B}" presName="Name0" presStyleCnt="0">
        <dgm:presLayoutVars>
          <dgm:dir/>
          <dgm:resizeHandles val="exact"/>
        </dgm:presLayoutVars>
      </dgm:prSet>
      <dgm:spPr/>
    </dgm:pt>
    <dgm:pt modelId="{32AF77E1-2DE4-41C8-B5AE-A0EA679FED07}" type="pres">
      <dgm:prSet presAssocID="{8D803592-31BC-4A83-96CC-8331AB39AD34}" presName="node" presStyleLbl="node1" presStyleIdx="0" presStyleCnt="4">
        <dgm:presLayoutVars>
          <dgm:bulletEnabled val="1"/>
        </dgm:presLayoutVars>
      </dgm:prSet>
      <dgm:spPr/>
    </dgm:pt>
    <dgm:pt modelId="{8EA09726-CDEF-4C22-8A90-649680ACF6FF}" type="pres">
      <dgm:prSet presAssocID="{BF3E7B70-8F1B-42E9-A000-415C3D965497}" presName="sibTrans" presStyleLbl="sibTrans2D1" presStyleIdx="0" presStyleCnt="3"/>
      <dgm:spPr/>
    </dgm:pt>
    <dgm:pt modelId="{F2BF81D4-2ED6-41E2-A705-DD96485B9269}" type="pres">
      <dgm:prSet presAssocID="{BF3E7B70-8F1B-42E9-A000-415C3D965497}" presName="connectorText" presStyleLbl="sibTrans2D1" presStyleIdx="0" presStyleCnt="3"/>
      <dgm:spPr/>
    </dgm:pt>
    <dgm:pt modelId="{79BF57FD-02AD-4D87-B382-813311C7BC99}" type="pres">
      <dgm:prSet presAssocID="{5E1C6F0E-ADE5-4CAA-955B-3CCA1A9A57AC}" presName="node" presStyleLbl="node1" presStyleIdx="1" presStyleCnt="4">
        <dgm:presLayoutVars>
          <dgm:bulletEnabled val="1"/>
        </dgm:presLayoutVars>
      </dgm:prSet>
      <dgm:spPr/>
    </dgm:pt>
    <dgm:pt modelId="{23D0D58D-6B1E-4353-AFF1-9FF8A22E998C}" type="pres">
      <dgm:prSet presAssocID="{9F5B0FC1-BB1F-4DA1-A565-6CB4ABAD767F}" presName="sibTrans" presStyleLbl="sibTrans2D1" presStyleIdx="1" presStyleCnt="3"/>
      <dgm:spPr/>
    </dgm:pt>
    <dgm:pt modelId="{B71DAF70-CB24-4D20-8810-2595DB3F307F}" type="pres">
      <dgm:prSet presAssocID="{9F5B0FC1-BB1F-4DA1-A565-6CB4ABAD767F}" presName="connectorText" presStyleLbl="sibTrans2D1" presStyleIdx="1" presStyleCnt="3"/>
      <dgm:spPr/>
    </dgm:pt>
    <dgm:pt modelId="{381DBA7F-B6FF-4FF6-9BDB-E987E2A7CC83}" type="pres">
      <dgm:prSet presAssocID="{084D9E15-F5D6-4EA9-B9EE-6767533389A0}" presName="node" presStyleLbl="node1" presStyleIdx="2" presStyleCnt="4">
        <dgm:presLayoutVars>
          <dgm:bulletEnabled val="1"/>
        </dgm:presLayoutVars>
      </dgm:prSet>
      <dgm:spPr/>
    </dgm:pt>
    <dgm:pt modelId="{16ED2DCE-A2CC-424E-A737-83863F94A7EB}" type="pres">
      <dgm:prSet presAssocID="{62B651CF-5953-47AC-87B3-50EB7DC1C4E6}" presName="sibTrans" presStyleLbl="sibTrans2D1" presStyleIdx="2" presStyleCnt="3"/>
      <dgm:spPr/>
    </dgm:pt>
    <dgm:pt modelId="{75B3E632-AE0A-4B16-A18C-573BEBA3C7A9}" type="pres">
      <dgm:prSet presAssocID="{62B651CF-5953-47AC-87B3-50EB7DC1C4E6}" presName="connectorText" presStyleLbl="sibTrans2D1" presStyleIdx="2" presStyleCnt="3"/>
      <dgm:spPr/>
    </dgm:pt>
    <dgm:pt modelId="{1494256D-94D7-473B-B171-999C41DFA897}" type="pres">
      <dgm:prSet presAssocID="{50C468B5-ED90-42CE-88D9-40F3D3AE19B0}" presName="node" presStyleLbl="node1" presStyleIdx="3" presStyleCnt="4">
        <dgm:presLayoutVars>
          <dgm:bulletEnabled val="1"/>
        </dgm:presLayoutVars>
      </dgm:prSet>
      <dgm:spPr/>
    </dgm:pt>
  </dgm:ptLst>
  <dgm:cxnLst>
    <dgm:cxn modelId="{21B63F01-53E4-4E45-B956-6A59D9A7B815}" type="presOf" srcId="{5E1C6F0E-ADE5-4CAA-955B-3CCA1A9A57AC}" destId="{79BF57FD-02AD-4D87-B382-813311C7BC99}" srcOrd="0" destOrd="0" presId="urn:microsoft.com/office/officeart/2005/8/layout/process1"/>
    <dgm:cxn modelId="{22D0E911-017D-42A0-91A0-1B27280D540D}" type="presOf" srcId="{62B651CF-5953-47AC-87B3-50EB7DC1C4E6}" destId="{75B3E632-AE0A-4B16-A18C-573BEBA3C7A9}" srcOrd="1" destOrd="0" presId="urn:microsoft.com/office/officeart/2005/8/layout/process1"/>
    <dgm:cxn modelId="{4B338816-ACCF-4BFE-A463-F64097BA6A55}" type="presOf" srcId="{50C468B5-ED90-42CE-88D9-40F3D3AE19B0}" destId="{1494256D-94D7-473B-B171-999C41DFA897}" srcOrd="0" destOrd="0" presId="urn:microsoft.com/office/officeart/2005/8/layout/process1"/>
    <dgm:cxn modelId="{D3AF1321-4D07-4FB1-AB7C-3E6E0484BE9C}" type="presOf" srcId="{084D9E15-F5D6-4EA9-B9EE-6767533389A0}" destId="{381DBA7F-B6FF-4FF6-9BDB-E987E2A7CC83}" srcOrd="0" destOrd="0" presId="urn:microsoft.com/office/officeart/2005/8/layout/process1"/>
    <dgm:cxn modelId="{73A6F229-D991-4159-AD5C-B4BE9721CE79}" srcId="{90034114-8337-4880-843B-325FB6607E6B}" destId="{50C468B5-ED90-42CE-88D9-40F3D3AE19B0}" srcOrd="3" destOrd="0" parTransId="{C953F199-3F9D-487D-933B-D9F256624CBB}" sibTransId="{FC023C5D-24CD-43B1-ABF5-A42EEA943F0D}"/>
    <dgm:cxn modelId="{3ABA6D37-3FBF-4AF5-B388-2DEFA15AC295}" type="presOf" srcId="{9F5B0FC1-BB1F-4DA1-A565-6CB4ABAD767F}" destId="{23D0D58D-6B1E-4353-AFF1-9FF8A22E998C}" srcOrd="0" destOrd="0" presId="urn:microsoft.com/office/officeart/2005/8/layout/process1"/>
    <dgm:cxn modelId="{59A5823E-995E-4C0B-A82F-301D495975C5}" type="presOf" srcId="{62B651CF-5953-47AC-87B3-50EB7DC1C4E6}" destId="{16ED2DCE-A2CC-424E-A737-83863F94A7EB}" srcOrd="0" destOrd="0" presId="urn:microsoft.com/office/officeart/2005/8/layout/process1"/>
    <dgm:cxn modelId="{0665664B-675B-4289-9E9E-8811B4498BC6}" type="presOf" srcId="{BF3E7B70-8F1B-42E9-A000-415C3D965497}" destId="{F2BF81D4-2ED6-41E2-A705-DD96485B9269}" srcOrd="1" destOrd="0" presId="urn:microsoft.com/office/officeart/2005/8/layout/process1"/>
    <dgm:cxn modelId="{8169C850-AE83-4CD0-BB7A-F9C2F3F09375}" type="presOf" srcId="{BF3E7B70-8F1B-42E9-A000-415C3D965497}" destId="{8EA09726-CDEF-4C22-8A90-649680ACF6FF}" srcOrd="0" destOrd="0" presId="urn:microsoft.com/office/officeart/2005/8/layout/process1"/>
    <dgm:cxn modelId="{BB768888-8FC7-477C-9151-A0F22302D922}" srcId="{90034114-8337-4880-843B-325FB6607E6B}" destId="{8D803592-31BC-4A83-96CC-8331AB39AD34}" srcOrd="0" destOrd="0" parTransId="{443DF4EA-2A3E-48DD-A563-2972E76E8847}" sibTransId="{BF3E7B70-8F1B-42E9-A000-415C3D965497}"/>
    <dgm:cxn modelId="{8F0A97AB-647A-4714-9584-2D626D2E05D5}" type="presOf" srcId="{9F5B0FC1-BB1F-4DA1-A565-6CB4ABAD767F}" destId="{B71DAF70-CB24-4D20-8810-2595DB3F307F}" srcOrd="1" destOrd="0" presId="urn:microsoft.com/office/officeart/2005/8/layout/process1"/>
    <dgm:cxn modelId="{A7F5B2C2-BDC3-407A-9E08-F6B38DA4E073}" srcId="{90034114-8337-4880-843B-325FB6607E6B}" destId="{5E1C6F0E-ADE5-4CAA-955B-3CCA1A9A57AC}" srcOrd="1" destOrd="0" parTransId="{B1CB790D-B887-469F-B3AD-A0A158C3B1F3}" sibTransId="{9F5B0FC1-BB1F-4DA1-A565-6CB4ABAD767F}"/>
    <dgm:cxn modelId="{9EA498D8-ACAB-4B0B-AEE1-295E8E25D1D5}" type="presOf" srcId="{8D803592-31BC-4A83-96CC-8331AB39AD34}" destId="{32AF77E1-2DE4-41C8-B5AE-A0EA679FED07}" srcOrd="0" destOrd="0" presId="urn:microsoft.com/office/officeart/2005/8/layout/process1"/>
    <dgm:cxn modelId="{D0AA01DF-D6BC-4813-8778-A2E0484D2923}" type="presOf" srcId="{90034114-8337-4880-843B-325FB6607E6B}" destId="{FDA8FD33-F8F4-49B2-B8D7-68D5570DE24C}" srcOrd="0" destOrd="0" presId="urn:microsoft.com/office/officeart/2005/8/layout/process1"/>
    <dgm:cxn modelId="{E5EB11E2-88E0-475E-942B-F80B9411BF55}" srcId="{90034114-8337-4880-843B-325FB6607E6B}" destId="{084D9E15-F5D6-4EA9-B9EE-6767533389A0}" srcOrd="2" destOrd="0" parTransId="{455BE28A-83F0-4328-802B-17E723C9A379}" sibTransId="{62B651CF-5953-47AC-87B3-50EB7DC1C4E6}"/>
    <dgm:cxn modelId="{ABD8CF83-7D27-4E88-815B-D8A72C24AEC9}" type="presParOf" srcId="{FDA8FD33-F8F4-49B2-B8D7-68D5570DE24C}" destId="{32AF77E1-2DE4-41C8-B5AE-A0EA679FED07}" srcOrd="0" destOrd="0" presId="urn:microsoft.com/office/officeart/2005/8/layout/process1"/>
    <dgm:cxn modelId="{0EB6CE60-FC42-460C-92A6-7BAB2DD006F8}" type="presParOf" srcId="{FDA8FD33-F8F4-49B2-B8D7-68D5570DE24C}" destId="{8EA09726-CDEF-4C22-8A90-649680ACF6FF}" srcOrd="1" destOrd="0" presId="urn:microsoft.com/office/officeart/2005/8/layout/process1"/>
    <dgm:cxn modelId="{4C78D194-2F10-4C94-BD14-FF57E919A947}" type="presParOf" srcId="{8EA09726-CDEF-4C22-8A90-649680ACF6FF}" destId="{F2BF81D4-2ED6-41E2-A705-DD96485B9269}" srcOrd="0" destOrd="0" presId="urn:microsoft.com/office/officeart/2005/8/layout/process1"/>
    <dgm:cxn modelId="{E954FB40-D81C-4B0A-AA71-AE6282B91083}" type="presParOf" srcId="{FDA8FD33-F8F4-49B2-B8D7-68D5570DE24C}" destId="{79BF57FD-02AD-4D87-B382-813311C7BC99}" srcOrd="2" destOrd="0" presId="urn:microsoft.com/office/officeart/2005/8/layout/process1"/>
    <dgm:cxn modelId="{F92BB948-C121-45C9-91C5-AA212BA33306}" type="presParOf" srcId="{FDA8FD33-F8F4-49B2-B8D7-68D5570DE24C}" destId="{23D0D58D-6B1E-4353-AFF1-9FF8A22E998C}" srcOrd="3" destOrd="0" presId="urn:microsoft.com/office/officeart/2005/8/layout/process1"/>
    <dgm:cxn modelId="{E7A773AD-5A68-4735-A9B7-98FC632EB977}" type="presParOf" srcId="{23D0D58D-6B1E-4353-AFF1-9FF8A22E998C}" destId="{B71DAF70-CB24-4D20-8810-2595DB3F307F}" srcOrd="0" destOrd="0" presId="urn:microsoft.com/office/officeart/2005/8/layout/process1"/>
    <dgm:cxn modelId="{2F249552-4AAE-41EE-A063-27859CFADF84}" type="presParOf" srcId="{FDA8FD33-F8F4-49B2-B8D7-68D5570DE24C}" destId="{381DBA7F-B6FF-4FF6-9BDB-E987E2A7CC83}" srcOrd="4" destOrd="0" presId="urn:microsoft.com/office/officeart/2005/8/layout/process1"/>
    <dgm:cxn modelId="{66ADD776-2597-49F8-B625-3FCF7396886A}" type="presParOf" srcId="{FDA8FD33-F8F4-49B2-B8D7-68D5570DE24C}" destId="{16ED2DCE-A2CC-424E-A737-83863F94A7EB}" srcOrd="5" destOrd="0" presId="urn:microsoft.com/office/officeart/2005/8/layout/process1"/>
    <dgm:cxn modelId="{82D140FA-E595-4BB8-81EE-118E927A28A0}" type="presParOf" srcId="{16ED2DCE-A2CC-424E-A737-83863F94A7EB}" destId="{75B3E632-AE0A-4B16-A18C-573BEBA3C7A9}" srcOrd="0" destOrd="0" presId="urn:microsoft.com/office/officeart/2005/8/layout/process1"/>
    <dgm:cxn modelId="{B54D34E4-A135-4DB6-9E0D-905859FEBBB7}" type="presParOf" srcId="{FDA8FD33-F8F4-49B2-B8D7-68D5570DE24C}" destId="{1494256D-94D7-473B-B171-999C41DFA897}"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F77E1-2DE4-41C8-B5AE-A0EA679FED07}">
      <dsp:nvSpPr>
        <dsp:cNvPr id="0" name=""/>
        <dsp:cNvSpPr/>
      </dsp:nvSpPr>
      <dsp:spPr>
        <a:xfrm>
          <a:off x="4505" y="1455812"/>
          <a:ext cx="1970108" cy="267811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Three-hour training of seminar leaders by an external facilitator</a:t>
          </a:r>
        </a:p>
      </dsp:txBody>
      <dsp:txXfrm>
        <a:off x="62207" y="1513514"/>
        <a:ext cx="1854704" cy="2562712"/>
      </dsp:txXfrm>
    </dsp:sp>
    <dsp:sp modelId="{8EA09726-CDEF-4C22-8A90-649680ACF6FF}">
      <dsp:nvSpPr>
        <dsp:cNvPr id="0" name=""/>
        <dsp:cNvSpPr/>
      </dsp:nvSpPr>
      <dsp:spPr>
        <a:xfrm>
          <a:off x="2171625" y="2550577"/>
          <a:ext cx="417663" cy="4885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171625" y="2648294"/>
        <a:ext cx="292364" cy="293152"/>
      </dsp:txXfrm>
    </dsp:sp>
    <dsp:sp modelId="{79BF57FD-02AD-4D87-B382-813311C7BC99}">
      <dsp:nvSpPr>
        <dsp:cNvPr id="0" name=""/>
        <dsp:cNvSpPr/>
      </dsp:nvSpPr>
      <dsp:spPr>
        <a:xfrm>
          <a:off x="2762658" y="1455812"/>
          <a:ext cx="1970108" cy="2678116"/>
        </a:xfrm>
        <a:prstGeom prst="roundRect">
          <a:avLst>
            <a:gd name="adj" fmla="val 10000"/>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Modifying seminar worksheets to suit SCALE-UP</a:t>
          </a:r>
        </a:p>
      </dsp:txBody>
      <dsp:txXfrm>
        <a:off x="2820360" y="1513514"/>
        <a:ext cx="1854704" cy="2562712"/>
      </dsp:txXfrm>
    </dsp:sp>
    <dsp:sp modelId="{23D0D58D-6B1E-4353-AFF1-9FF8A22E998C}">
      <dsp:nvSpPr>
        <dsp:cNvPr id="0" name=""/>
        <dsp:cNvSpPr/>
      </dsp:nvSpPr>
      <dsp:spPr>
        <a:xfrm>
          <a:off x="4929778" y="2550577"/>
          <a:ext cx="417663" cy="488586"/>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4929778" y="2648294"/>
        <a:ext cx="292364" cy="293152"/>
      </dsp:txXfrm>
    </dsp:sp>
    <dsp:sp modelId="{381DBA7F-B6FF-4FF6-9BDB-E987E2A7CC83}">
      <dsp:nvSpPr>
        <dsp:cNvPr id="0" name=""/>
        <dsp:cNvSpPr/>
      </dsp:nvSpPr>
      <dsp:spPr>
        <a:xfrm>
          <a:off x="5520810" y="1455812"/>
          <a:ext cx="1970108" cy="2678116"/>
        </a:xfrm>
        <a:prstGeom prst="roundRect">
          <a:avLst>
            <a:gd name="adj" fmla="val 10000"/>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Seminar leaders delivered modified seminars to students</a:t>
          </a:r>
        </a:p>
      </dsp:txBody>
      <dsp:txXfrm>
        <a:off x="5578512" y="1513514"/>
        <a:ext cx="1854704" cy="2562712"/>
      </dsp:txXfrm>
    </dsp:sp>
    <dsp:sp modelId="{16ED2DCE-A2CC-424E-A737-83863F94A7EB}">
      <dsp:nvSpPr>
        <dsp:cNvPr id="0" name=""/>
        <dsp:cNvSpPr/>
      </dsp:nvSpPr>
      <dsp:spPr>
        <a:xfrm>
          <a:off x="7687930" y="2550577"/>
          <a:ext cx="417663" cy="48858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7687930" y="2648294"/>
        <a:ext cx="292364" cy="293152"/>
      </dsp:txXfrm>
    </dsp:sp>
    <dsp:sp modelId="{1494256D-94D7-473B-B171-999C41DFA897}">
      <dsp:nvSpPr>
        <dsp:cNvPr id="0" name=""/>
        <dsp:cNvSpPr/>
      </dsp:nvSpPr>
      <dsp:spPr>
        <a:xfrm>
          <a:off x="8278963" y="1455812"/>
          <a:ext cx="1970108" cy="2678116"/>
        </a:xfrm>
        <a:prstGeom prst="roundRect">
          <a:avLst>
            <a:gd name="adj" fmla="val 10000"/>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Written feedback on the experience of SCALE-UP</a:t>
          </a:r>
        </a:p>
      </dsp:txBody>
      <dsp:txXfrm>
        <a:off x="8336665" y="1513514"/>
        <a:ext cx="1854704" cy="25627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3/22/2023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solidFill>
            <a:schemeClr val="accent5">
              <a:lumMod val="50000"/>
            </a:schemeClr>
          </a:solidFill>
        </p:spPr>
        <p:txBody>
          <a:bodyPr wrap="square" lIns="63307" tIns="63307" rIns="63307" bIns="63307"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Century Gothic" panose="020B0502020202020204" pitchFamily="34"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2591044"/>
            <a:ext cx="15608232" cy="586791"/>
          </a:xfrm>
          <a:prstGeom prst="rect">
            <a:avLst/>
          </a:prstGeom>
        </p:spPr>
        <p:txBody>
          <a:bodyPr lIns="54681" tIns="27341" rIns="54681" bIns="27341">
            <a:normAutofit/>
          </a:bodyPr>
          <a:lstStyle>
            <a:lvl1pPr marL="0" indent="0" algn="ctr">
              <a:buFontTx/>
              <a:buNone/>
              <a:defRPr sz="24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644072"/>
            <a:ext cx="15608232" cy="769233"/>
          </a:xfrm>
          <a:prstGeom prst="rect">
            <a:avLst/>
          </a:prstGeom>
        </p:spPr>
        <p:txBody>
          <a:bodyPr lIns="54681" tIns="27341" rIns="54681" bIns="27341" anchor="t" anchorCtr="1">
            <a:normAutofit/>
          </a:bodyPr>
          <a:lstStyle>
            <a:lvl1pPr marL="0" indent="0" algn="ctr">
              <a:buFontTx/>
              <a:buNone/>
              <a:defRPr sz="3600">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9"/>
            <a:ext cx="15608232" cy="1117674"/>
          </a:xfrm>
          <a:prstGeom prst="rect">
            <a:avLst/>
          </a:prstGeom>
        </p:spPr>
        <p:txBody>
          <a:bodyPr lIns="54681" tIns="27341" rIns="54681" bIns="27341" anchor="t" anchorCtr="1">
            <a:normAutofit/>
          </a:bodyPr>
          <a:lstStyle>
            <a:lvl1pPr marL="0" indent="0" algn="ctr">
              <a:buFontTx/>
              <a:buNone/>
              <a:defRPr sz="5400" b="1">
                <a:solidFill>
                  <a:schemeClr val="bg1"/>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32A2D4-7911-61B6-0348-5C9DF3FF9C09}"/>
              </a:ext>
            </a:extLst>
          </p:cNvPr>
          <p:cNvSpPr/>
          <p:nvPr userDrawn="1"/>
        </p:nvSpPr>
        <p:spPr>
          <a:xfrm>
            <a:off x="-1" y="29433838"/>
            <a:ext cx="21388387" cy="8413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577515" y="29739208"/>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817833161"/>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2022</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3776F652-0B05-796D-0743-D471C1E61465}"/>
              </a:ext>
            </a:extLst>
          </p:cNvPr>
          <p:cNvGrpSpPr/>
          <p:nvPr userDrawn="1"/>
        </p:nvGrpSpPr>
        <p:grpSpPr>
          <a:xfrm>
            <a:off x="0" y="-29666"/>
            <a:ext cx="21388388" cy="4314166"/>
            <a:chOff x="0" y="-1"/>
            <a:chExt cx="12192000" cy="1219223"/>
          </a:xfrm>
        </p:grpSpPr>
        <p:sp>
          <p:nvSpPr>
            <p:cNvPr id="6" name="Document 5">
              <a:extLst>
                <a:ext uri="{FF2B5EF4-FFF2-40B4-BE49-F238E27FC236}">
                  <a16:creationId xmlns:a16="http://schemas.microsoft.com/office/drawing/2014/main" id="{E08493CA-86D3-9278-2DC8-D1B59AC17CEB}"/>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A5A0A1A7-58C9-9041-B034-4A93267DEC0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1.png"/><Relationship Id="rId3" Type="http://schemas.openxmlformats.org/officeDocument/2006/relationships/hyperlink" Target="mailto:premkump@lsbu.ac.uk" TargetMode="External"/><Relationship Id="rId7" Type="http://schemas.openxmlformats.org/officeDocument/2006/relationships/diagramLayout" Target="../diagrams/layout1.xml"/><Relationship Id="rId12"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9.png"/><Relationship Id="rId5" Type="http://schemas.openxmlformats.org/officeDocument/2006/relationships/image" Target="../media/image8.png"/><Relationship Id="rId1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hyperlink" Target="mailto:leadleyzoe@lsbu.ac.uk" TargetMode="External"/><Relationship Id="rId9" Type="http://schemas.openxmlformats.org/officeDocument/2006/relationships/diagramColors" Target="../diagrams/colors1.xm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025">
            <a:extLst>
              <a:ext uri="{FF2B5EF4-FFF2-40B4-BE49-F238E27FC236}">
                <a16:creationId xmlns:a16="http://schemas.microsoft.com/office/drawing/2014/main" id="{2E9CE301-3D4C-ABB3-4CF2-1C9CC32ED8B7}"/>
              </a:ext>
            </a:extLst>
          </p:cNvPr>
          <p:cNvPicPr>
            <a:picLocks noChangeAspect="1"/>
          </p:cNvPicPr>
          <p:nvPr/>
        </p:nvPicPr>
        <p:blipFill>
          <a:blip r:embed="rId2"/>
          <a:stretch>
            <a:fillRect/>
          </a:stretch>
        </p:blipFill>
        <p:spPr>
          <a:xfrm>
            <a:off x="10693322" y="5381997"/>
            <a:ext cx="9955826" cy="5590218"/>
          </a:xfrm>
          <a:prstGeom prst="rect">
            <a:avLst/>
          </a:prstGeom>
        </p:spPr>
      </p:pic>
      <p:sp>
        <p:nvSpPr>
          <p:cNvPr id="2" name="Text Placeholder 1">
            <a:extLst>
              <a:ext uri="{FF2B5EF4-FFF2-40B4-BE49-F238E27FC236}">
                <a16:creationId xmlns:a16="http://schemas.microsoft.com/office/drawing/2014/main" id="{94BF9C3F-CDFF-4F83-4C13-624A223AEFF8}"/>
              </a:ext>
            </a:extLst>
          </p:cNvPr>
          <p:cNvSpPr>
            <a:spLocks noGrp="1"/>
          </p:cNvSpPr>
          <p:nvPr>
            <p:ph type="body" sz="quarter" idx="10"/>
          </p:nvPr>
        </p:nvSpPr>
        <p:spPr>
          <a:xfrm>
            <a:off x="440616" y="5365571"/>
            <a:ext cx="10101856" cy="3495879"/>
          </a:xfrm>
        </p:spPr>
        <p:txBody>
          <a:bodyPr/>
          <a:lstStyle/>
          <a:p>
            <a:pPr lvl="0"/>
            <a:r>
              <a:rPr lang="en-GB" sz="2400" dirty="0"/>
              <a:t>Developing and enhancing our approaches for embedding equality, diversity, and inclusivity (EDI) into everything we do</a:t>
            </a:r>
          </a:p>
          <a:p>
            <a:pPr lvl="0"/>
            <a:r>
              <a:rPr lang="en-GB" sz="2400" dirty="0"/>
              <a:t>Basing our approaches to EDI on recognised models of best practice</a:t>
            </a:r>
          </a:p>
          <a:p>
            <a:pPr lvl="0"/>
            <a:r>
              <a:rPr lang="en-GB" sz="2400" dirty="0"/>
              <a:t>Engaging with our staff and students at regular intervals, ensuring we hear their lived experiences that informs our actions</a:t>
            </a:r>
          </a:p>
          <a:p>
            <a:pPr lvl="0"/>
            <a:r>
              <a:rPr lang="en-GB" sz="2400" dirty="0"/>
              <a:t>Leaders who role model; whose population reflect the characteristics of our staff and students </a:t>
            </a:r>
          </a:p>
        </p:txBody>
      </p:sp>
      <p:sp>
        <p:nvSpPr>
          <p:cNvPr id="3" name="Text Placeholder 2">
            <a:extLst>
              <a:ext uri="{FF2B5EF4-FFF2-40B4-BE49-F238E27FC236}">
                <a16:creationId xmlns:a16="http://schemas.microsoft.com/office/drawing/2014/main" id="{C1DDD53F-1B13-4853-CA49-1F664B33EDE1}"/>
              </a:ext>
            </a:extLst>
          </p:cNvPr>
          <p:cNvSpPr>
            <a:spLocks noGrp="1"/>
          </p:cNvSpPr>
          <p:nvPr>
            <p:ph type="body" sz="quarter" idx="11"/>
          </p:nvPr>
        </p:nvSpPr>
        <p:spPr>
          <a:xfrm>
            <a:off x="449463" y="4846573"/>
            <a:ext cx="10093882" cy="558738"/>
          </a:xfrm>
        </p:spPr>
        <p:txBody>
          <a:bodyPr/>
          <a:lstStyle/>
          <a:p>
            <a:r>
              <a:rPr lang="en-US" dirty="0"/>
              <a:t>Championing EDI at LSBU</a:t>
            </a:r>
          </a:p>
        </p:txBody>
      </p:sp>
      <p:sp>
        <p:nvSpPr>
          <p:cNvPr id="4" name="Text Placeholder 3">
            <a:extLst>
              <a:ext uri="{FF2B5EF4-FFF2-40B4-BE49-F238E27FC236}">
                <a16:creationId xmlns:a16="http://schemas.microsoft.com/office/drawing/2014/main" id="{D3F3E970-12C0-426D-4EC7-4ECA9CAFED3D}"/>
              </a:ext>
            </a:extLst>
          </p:cNvPr>
          <p:cNvSpPr>
            <a:spLocks noGrp="1"/>
          </p:cNvSpPr>
          <p:nvPr>
            <p:ph type="body" sz="quarter" idx="20"/>
          </p:nvPr>
        </p:nvSpPr>
        <p:spPr>
          <a:xfrm>
            <a:off x="460778" y="9144465"/>
            <a:ext cx="10096349" cy="566030"/>
          </a:xfrm>
        </p:spPr>
        <p:txBody>
          <a:bodyPr/>
          <a:lstStyle/>
          <a:p>
            <a:r>
              <a:rPr lang="en-US" dirty="0"/>
              <a:t>Enhancing student experiences</a:t>
            </a:r>
          </a:p>
        </p:txBody>
      </p:sp>
      <p:sp>
        <p:nvSpPr>
          <p:cNvPr id="5" name="Text Placeholder 4">
            <a:extLst>
              <a:ext uri="{FF2B5EF4-FFF2-40B4-BE49-F238E27FC236}">
                <a16:creationId xmlns:a16="http://schemas.microsoft.com/office/drawing/2014/main" id="{81449285-033E-D0C1-DA23-AD9CAAF8B4D4}"/>
              </a:ext>
            </a:extLst>
          </p:cNvPr>
          <p:cNvSpPr>
            <a:spLocks noGrp="1"/>
          </p:cNvSpPr>
          <p:nvPr>
            <p:ph type="body" sz="quarter" idx="25"/>
          </p:nvPr>
        </p:nvSpPr>
        <p:spPr/>
        <p:txBody>
          <a:bodyPr/>
          <a:lstStyle/>
          <a:p>
            <a:r>
              <a:rPr lang="en-US" dirty="0"/>
              <a:t>Enhancing staff experiences</a:t>
            </a:r>
          </a:p>
        </p:txBody>
      </p:sp>
      <p:sp>
        <p:nvSpPr>
          <p:cNvPr id="9" name="Text Placeholder 8">
            <a:extLst>
              <a:ext uri="{FF2B5EF4-FFF2-40B4-BE49-F238E27FC236}">
                <a16:creationId xmlns:a16="http://schemas.microsoft.com/office/drawing/2014/main" id="{0A576C81-5C5A-2F04-C202-6C233F6B55A6}"/>
              </a:ext>
            </a:extLst>
          </p:cNvPr>
          <p:cNvSpPr>
            <a:spLocks noGrp="1"/>
          </p:cNvSpPr>
          <p:nvPr>
            <p:ph type="body" sz="quarter" idx="29"/>
          </p:nvPr>
        </p:nvSpPr>
        <p:spPr>
          <a:xfrm>
            <a:off x="11104412" y="27718221"/>
            <a:ext cx="10085926" cy="566030"/>
          </a:xfrm>
        </p:spPr>
        <p:txBody>
          <a:bodyPr/>
          <a:lstStyle/>
          <a:p>
            <a:r>
              <a:rPr lang="en-US" dirty="0"/>
              <a:t>Contact us</a:t>
            </a:r>
          </a:p>
        </p:txBody>
      </p:sp>
      <p:sp>
        <p:nvSpPr>
          <p:cNvPr id="10" name="Text Placeholder 9">
            <a:extLst>
              <a:ext uri="{FF2B5EF4-FFF2-40B4-BE49-F238E27FC236}">
                <a16:creationId xmlns:a16="http://schemas.microsoft.com/office/drawing/2014/main" id="{A5FECBFA-F7EE-4C4B-E1C3-18764914D15C}"/>
              </a:ext>
            </a:extLst>
          </p:cNvPr>
          <p:cNvSpPr>
            <a:spLocks noGrp="1"/>
          </p:cNvSpPr>
          <p:nvPr>
            <p:ph type="body" sz="quarter" idx="30"/>
          </p:nvPr>
        </p:nvSpPr>
        <p:spPr>
          <a:xfrm>
            <a:off x="11096588" y="28293459"/>
            <a:ext cx="10090978" cy="996734"/>
          </a:xfrm>
        </p:spPr>
        <p:txBody>
          <a:bodyPr/>
          <a:lstStyle/>
          <a:p>
            <a:r>
              <a:rPr lang="en-US" dirty="0"/>
              <a:t>Preethi Premkumar: </a:t>
            </a:r>
            <a:r>
              <a:rPr lang="fr-FR" u="sng" dirty="0"/>
              <a:t>Email</a:t>
            </a:r>
            <a:r>
              <a:rPr lang="fr-FR" dirty="0"/>
              <a:t>: </a:t>
            </a:r>
            <a:r>
              <a:rPr lang="fr-FR" dirty="0">
                <a:hlinkClick r:id="rId3"/>
              </a:rPr>
              <a:t>premkump@lsbu.ac.uk</a:t>
            </a:r>
            <a:r>
              <a:rPr lang="fr-FR" dirty="0"/>
              <a:t>; </a:t>
            </a:r>
            <a:r>
              <a:rPr lang="fr-FR" u="sng" dirty="0"/>
              <a:t>Twitter</a:t>
            </a:r>
            <a:r>
              <a:rPr lang="fr-FR" dirty="0"/>
              <a:t>: </a:t>
            </a:r>
            <a:r>
              <a:rPr lang="en-US" dirty="0"/>
              <a:t>@preethipremkum2</a:t>
            </a:r>
          </a:p>
          <a:p>
            <a:r>
              <a:rPr lang="en-US" dirty="0"/>
              <a:t>Zoë Leadley-Meade: Email: </a:t>
            </a:r>
            <a:r>
              <a:rPr lang="en-US" dirty="0">
                <a:hlinkClick r:id="rId4"/>
              </a:rPr>
              <a:t>leadleyzoe@lsbu.ac.uk</a:t>
            </a:r>
            <a:r>
              <a:rPr lang="en-US" dirty="0"/>
              <a:t>; </a:t>
            </a:r>
          </a:p>
        </p:txBody>
      </p:sp>
      <p:sp>
        <p:nvSpPr>
          <p:cNvPr id="12" name="Text Placeholder 11">
            <a:extLst>
              <a:ext uri="{FF2B5EF4-FFF2-40B4-BE49-F238E27FC236}">
                <a16:creationId xmlns:a16="http://schemas.microsoft.com/office/drawing/2014/main" id="{170C702E-5733-3AD1-2B4C-BBEC7FAEB840}"/>
              </a:ext>
            </a:extLst>
          </p:cNvPr>
          <p:cNvSpPr>
            <a:spLocks noGrp="1"/>
          </p:cNvSpPr>
          <p:nvPr>
            <p:ph type="body" sz="quarter" idx="150"/>
          </p:nvPr>
        </p:nvSpPr>
        <p:spPr>
          <a:xfrm>
            <a:off x="198049" y="2899597"/>
            <a:ext cx="20992289" cy="956251"/>
          </a:xfrm>
        </p:spPr>
        <p:txBody>
          <a:bodyPr>
            <a:normAutofit fontScale="92500" lnSpcReduction="20000"/>
          </a:bodyPr>
          <a:lstStyle/>
          <a:p>
            <a:r>
              <a:rPr lang="en-US" sz="3600" baseline="30000" dirty="0"/>
              <a:t>1</a:t>
            </a:r>
            <a:r>
              <a:rPr lang="en-US" sz="3600" dirty="0"/>
              <a:t>School of Applied Sciences, </a:t>
            </a:r>
            <a:r>
              <a:rPr lang="en-US" sz="3600" baseline="30000" dirty="0"/>
              <a:t>2</a:t>
            </a:r>
            <a:r>
              <a:rPr lang="en-US" sz="3600" dirty="0"/>
              <a:t>School of Law and Social Sciences, </a:t>
            </a:r>
            <a:r>
              <a:rPr lang="en-US" sz="3600" baseline="30000" dirty="0"/>
              <a:t>3</a:t>
            </a:r>
            <a:r>
              <a:rPr lang="en-US" sz="3600" dirty="0"/>
              <a:t>School of Nursing and Midwifery, </a:t>
            </a:r>
            <a:r>
              <a:rPr lang="en-US" sz="3600" baseline="30000" dirty="0"/>
              <a:t>4</a:t>
            </a:r>
            <a:r>
              <a:rPr lang="en-US" sz="3600" dirty="0"/>
              <a:t>School of Business, </a:t>
            </a:r>
            <a:r>
              <a:rPr lang="en-US" sz="3600" baseline="30000" dirty="0"/>
              <a:t>5</a:t>
            </a:r>
            <a:r>
              <a:rPr lang="en-GB" sz="3600" dirty="0"/>
              <a:t>School of Allied and Community Health</a:t>
            </a:r>
            <a:r>
              <a:rPr lang="en-GB" sz="3600" dirty="0">
                <a:solidFill>
                  <a:schemeClr val="tx1"/>
                </a:solidFill>
              </a:rPr>
              <a:t>, </a:t>
            </a:r>
            <a:r>
              <a:rPr lang="en-US" sz="3600" baseline="30000" dirty="0">
                <a:solidFill>
                  <a:schemeClr val="tx1"/>
                </a:solidFill>
              </a:rPr>
              <a:t>6</a:t>
            </a:r>
            <a:r>
              <a:rPr lang="en-GB" sz="3600" dirty="0"/>
              <a:t>EDI</a:t>
            </a:r>
            <a:r>
              <a:rPr lang="en-GB" sz="3600" dirty="0">
                <a:solidFill>
                  <a:schemeClr val="tx1"/>
                </a:solidFill>
              </a:rPr>
              <a:t> Team, London South Bank University</a:t>
            </a:r>
            <a:endParaRPr lang="en-US" sz="3600" dirty="0">
              <a:solidFill>
                <a:schemeClr val="tx1"/>
              </a:solidFill>
            </a:endParaRPr>
          </a:p>
        </p:txBody>
      </p:sp>
      <p:sp>
        <p:nvSpPr>
          <p:cNvPr id="13" name="Text Placeholder 12">
            <a:extLst>
              <a:ext uri="{FF2B5EF4-FFF2-40B4-BE49-F238E27FC236}">
                <a16:creationId xmlns:a16="http://schemas.microsoft.com/office/drawing/2014/main" id="{7A884C8C-B5A3-EA17-D7AF-8FB21EF3CA9F}"/>
              </a:ext>
            </a:extLst>
          </p:cNvPr>
          <p:cNvSpPr>
            <a:spLocks noGrp="1"/>
          </p:cNvSpPr>
          <p:nvPr>
            <p:ph type="body" sz="quarter" idx="151"/>
          </p:nvPr>
        </p:nvSpPr>
        <p:spPr>
          <a:xfrm>
            <a:off x="0" y="1524753"/>
            <a:ext cx="21537038" cy="1291878"/>
          </a:xfrm>
        </p:spPr>
        <p:txBody>
          <a:bodyPr>
            <a:normAutofit/>
          </a:bodyPr>
          <a:lstStyle/>
          <a:p>
            <a:r>
              <a:rPr lang="en-US" sz="4000" dirty="0"/>
              <a:t>Preethi Premkumar</a:t>
            </a:r>
            <a:r>
              <a:rPr lang="en-US" sz="4000" baseline="30000" dirty="0"/>
              <a:t>1</a:t>
            </a:r>
            <a:r>
              <a:rPr lang="en-US" sz="4000"/>
              <a:t>, Zoë </a:t>
            </a:r>
            <a:r>
              <a:rPr lang="en-US" sz="4000" dirty="0"/>
              <a:t>Leadley-Meade</a:t>
            </a:r>
            <a:r>
              <a:rPr lang="en-US" sz="4000" baseline="30000" dirty="0"/>
              <a:t>2</a:t>
            </a:r>
            <a:r>
              <a:rPr lang="en-US" sz="4000" dirty="0"/>
              <a:t>, Calvin Moorely</a:t>
            </a:r>
            <a:r>
              <a:rPr lang="en-US" sz="4000" baseline="30000" dirty="0"/>
              <a:t>3</a:t>
            </a:r>
            <a:r>
              <a:rPr lang="en-US" sz="4000" dirty="0"/>
              <a:t>, Sarah Rye</a:t>
            </a:r>
            <a:r>
              <a:rPr lang="en-US" sz="4000" baseline="30000" dirty="0"/>
              <a:t>4</a:t>
            </a:r>
            <a:r>
              <a:rPr lang="en-US" sz="4000" dirty="0"/>
              <a:t>, Danny Clegg</a:t>
            </a:r>
            <a:r>
              <a:rPr lang="en-US" sz="4000" baseline="30000" dirty="0"/>
              <a:t>5</a:t>
            </a:r>
            <a:r>
              <a:rPr lang="en-US" sz="4000" dirty="0"/>
              <a:t> and Sanchia Alasia</a:t>
            </a:r>
            <a:r>
              <a:rPr lang="en-US" sz="4000" baseline="30000" dirty="0"/>
              <a:t>6</a:t>
            </a:r>
            <a:endParaRPr lang="en-US" sz="4000" dirty="0"/>
          </a:p>
        </p:txBody>
      </p:sp>
      <p:sp>
        <p:nvSpPr>
          <p:cNvPr id="14" name="Text Placeholder 13">
            <a:extLst>
              <a:ext uri="{FF2B5EF4-FFF2-40B4-BE49-F238E27FC236}">
                <a16:creationId xmlns:a16="http://schemas.microsoft.com/office/drawing/2014/main" id="{17EE85F2-D9C7-0A56-452D-D273FBBA9DA2}"/>
              </a:ext>
            </a:extLst>
          </p:cNvPr>
          <p:cNvSpPr>
            <a:spLocks noGrp="1"/>
          </p:cNvSpPr>
          <p:nvPr>
            <p:ph type="body" sz="quarter" idx="153"/>
          </p:nvPr>
        </p:nvSpPr>
        <p:spPr>
          <a:xfrm>
            <a:off x="2890078" y="348659"/>
            <a:ext cx="18498310" cy="1117674"/>
          </a:xfrm>
        </p:spPr>
        <p:txBody>
          <a:bodyPr>
            <a:normAutofit fontScale="70000" lnSpcReduction="20000"/>
          </a:bodyPr>
          <a:lstStyle/>
          <a:p>
            <a:r>
              <a:rPr lang="en-GB" dirty="0"/>
              <a:t>Reflecting on the experiential journey: Creating, developing and understanding leadership in Equality, Diversity and Inclusion within a Faculty</a:t>
            </a:r>
            <a:endParaRPr lang="en-US" dirty="0"/>
          </a:p>
        </p:txBody>
      </p:sp>
      <p:pic>
        <p:nvPicPr>
          <p:cNvPr id="15" name="Picture 14">
            <a:extLst>
              <a:ext uri="{FF2B5EF4-FFF2-40B4-BE49-F238E27FC236}">
                <a16:creationId xmlns:a16="http://schemas.microsoft.com/office/drawing/2014/main" id="{1093F9C3-7593-1999-D53D-65131F6DC66E}"/>
              </a:ext>
            </a:extLst>
          </p:cNvPr>
          <p:cNvPicPr>
            <a:picLocks noChangeAspect="1"/>
          </p:cNvPicPr>
          <p:nvPr/>
        </p:nvPicPr>
        <p:blipFill>
          <a:blip r:embed="rId5"/>
          <a:stretch>
            <a:fillRect/>
          </a:stretch>
        </p:blipFill>
        <p:spPr>
          <a:xfrm>
            <a:off x="0" y="0"/>
            <a:ext cx="3080414" cy="1117674"/>
          </a:xfrm>
          <a:prstGeom prst="rect">
            <a:avLst/>
          </a:prstGeom>
          <a:solidFill>
            <a:schemeClr val="accent1">
              <a:lumMod val="50000"/>
            </a:schemeClr>
          </a:solidFill>
        </p:spPr>
      </p:pic>
      <p:graphicFrame>
        <p:nvGraphicFramePr>
          <p:cNvPr id="18" name="Content Placeholder 6">
            <a:extLst>
              <a:ext uri="{FF2B5EF4-FFF2-40B4-BE49-F238E27FC236}">
                <a16:creationId xmlns:a16="http://schemas.microsoft.com/office/drawing/2014/main" id="{C0C17A43-A346-2633-C34F-9311A6560CA1}"/>
              </a:ext>
            </a:extLst>
          </p:cNvPr>
          <p:cNvGraphicFramePr>
            <a:graphicFrameLocks/>
          </p:cNvGraphicFramePr>
          <p:nvPr/>
        </p:nvGraphicFramePr>
        <p:xfrm>
          <a:off x="439744" y="12674600"/>
          <a:ext cx="10253578" cy="55897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Text Placeholder 10">
            <a:extLst>
              <a:ext uri="{FF2B5EF4-FFF2-40B4-BE49-F238E27FC236}">
                <a16:creationId xmlns:a16="http://schemas.microsoft.com/office/drawing/2014/main" id="{002A4F4F-4F03-447F-A040-34F3B4534740}"/>
              </a:ext>
            </a:extLst>
          </p:cNvPr>
          <p:cNvSpPr txBox="1">
            <a:spLocks/>
          </p:cNvSpPr>
          <p:nvPr/>
        </p:nvSpPr>
        <p:spPr>
          <a:xfrm>
            <a:off x="462330" y="9695725"/>
            <a:ext cx="10102728" cy="1181400"/>
          </a:xfrm>
          <a:prstGeom prst="rect">
            <a:avLst/>
          </a:prstGeom>
          <a:solidFill>
            <a:schemeClr val="accent4">
              <a:lumMod val="20000"/>
              <a:lumOff val="80000"/>
            </a:schemeClr>
          </a:solidFill>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sz="2800" b="1" dirty="0">
                <a:solidFill>
                  <a:srgbClr val="FF0000"/>
                </a:solidFill>
              </a:rPr>
              <a:t>Student-Centred Active Learning Environment with Upside-down Pedagogies</a:t>
            </a:r>
          </a:p>
        </p:txBody>
      </p:sp>
      <p:sp>
        <p:nvSpPr>
          <p:cNvPr id="11" name="Text Placeholder 10">
            <a:extLst>
              <a:ext uri="{FF2B5EF4-FFF2-40B4-BE49-F238E27FC236}">
                <a16:creationId xmlns:a16="http://schemas.microsoft.com/office/drawing/2014/main" id="{6CE6CB19-5FDF-4817-2D0D-45C81289191C}"/>
              </a:ext>
            </a:extLst>
          </p:cNvPr>
          <p:cNvSpPr>
            <a:spLocks noGrp="1"/>
          </p:cNvSpPr>
          <p:nvPr>
            <p:ph type="body" sz="quarter" idx="96"/>
          </p:nvPr>
        </p:nvSpPr>
        <p:spPr>
          <a:xfrm>
            <a:off x="462330" y="10792175"/>
            <a:ext cx="10102728" cy="3397391"/>
          </a:xfrm>
        </p:spPr>
        <p:txBody>
          <a:bodyPr/>
          <a:lstStyle/>
          <a:p>
            <a:r>
              <a:rPr lang="en-GB" dirty="0"/>
              <a:t>Active, collaborative learning approaches addresses barriers in student outcomes</a:t>
            </a:r>
          </a:p>
          <a:p>
            <a:r>
              <a:rPr lang="en-GB" dirty="0"/>
              <a:t>Reduces and, in some cases, removes gaps in student engagement and attendance, attainment and progression</a:t>
            </a:r>
          </a:p>
          <a:p>
            <a:r>
              <a:rPr lang="en-US" dirty="0"/>
              <a:t>Reinforces good academic practices:</a:t>
            </a:r>
            <a:endParaRPr lang="en-GB" dirty="0"/>
          </a:p>
          <a:p>
            <a:r>
              <a:rPr lang="en-GB" dirty="0"/>
              <a:t>1. Flipped Learning - engaging students in content PRIOR to your sessions,</a:t>
            </a:r>
          </a:p>
          <a:p>
            <a:r>
              <a:rPr lang="en-GB" dirty="0"/>
              <a:t>2. Strategic Groupwork - placing students in enduring, mixed ability groups, and</a:t>
            </a:r>
          </a:p>
          <a:p>
            <a:r>
              <a:rPr lang="en-GB" dirty="0"/>
              <a:t>3. Students as Creators - focusing on the role of students as creators of knowledge, including teaching other students</a:t>
            </a:r>
            <a:endParaRPr lang="en-US" dirty="0"/>
          </a:p>
        </p:txBody>
      </p:sp>
      <p:sp>
        <p:nvSpPr>
          <p:cNvPr id="20" name="Text Placeholder 10">
            <a:extLst>
              <a:ext uri="{FF2B5EF4-FFF2-40B4-BE49-F238E27FC236}">
                <a16:creationId xmlns:a16="http://schemas.microsoft.com/office/drawing/2014/main" id="{C0A41BB7-CC05-DD17-AA5C-79BF47D0B059}"/>
              </a:ext>
            </a:extLst>
          </p:cNvPr>
          <p:cNvSpPr txBox="1">
            <a:spLocks/>
          </p:cNvSpPr>
          <p:nvPr/>
        </p:nvSpPr>
        <p:spPr>
          <a:xfrm>
            <a:off x="460778" y="21935831"/>
            <a:ext cx="10059108" cy="750512"/>
          </a:xfrm>
          <a:prstGeom prst="rect">
            <a:avLst/>
          </a:prstGeom>
          <a:solidFill>
            <a:schemeClr val="accent4">
              <a:lumMod val="20000"/>
              <a:lumOff val="80000"/>
            </a:schemeClr>
          </a:solidFill>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sz="2800" b="1" dirty="0">
                <a:solidFill>
                  <a:srgbClr val="FF0000"/>
                </a:solidFill>
              </a:rPr>
              <a:t>Decolonising the Curriculum</a:t>
            </a:r>
          </a:p>
        </p:txBody>
      </p:sp>
      <p:sp>
        <p:nvSpPr>
          <p:cNvPr id="22" name="Text Placeholder 10">
            <a:extLst>
              <a:ext uri="{FF2B5EF4-FFF2-40B4-BE49-F238E27FC236}">
                <a16:creationId xmlns:a16="http://schemas.microsoft.com/office/drawing/2014/main" id="{61BC71F3-77B0-E33C-9DB7-58382013D10E}"/>
              </a:ext>
            </a:extLst>
          </p:cNvPr>
          <p:cNvSpPr txBox="1">
            <a:spLocks/>
          </p:cNvSpPr>
          <p:nvPr/>
        </p:nvSpPr>
        <p:spPr>
          <a:xfrm>
            <a:off x="8035046" y="22550114"/>
            <a:ext cx="2507425" cy="2781838"/>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dirty="0"/>
              <a:t>A dedicated </a:t>
            </a:r>
            <a:r>
              <a:rPr lang="en-GB" dirty="0" err="1"/>
              <a:t>Decolonsing</a:t>
            </a:r>
            <a:r>
              <a:rPr lang="en-GB" dirty="0"/>
              <a:t> the Curriculum research fellow conducts a series of training workshops for academic staff</a:t>
            </a:r>
            <a:endParaRPr lang="en-US" dirty="0"/>
          </a:p>
        </p:txBody>
      </p:sp>
      <p:pic>
        <p:nvPicPr>
          <p:cNvPr id="23" name="Content Placeholder 10">
            <a:extLst>
              <a:ext uri="{FF2B5EF4-FFF2-40B4-BE49-F238E27FC236}">
                <a16:creationId xmlns:a16="http://schemas.microsoft.com/office/drawing/2014/main" id="{782FEB4D-7158-6B32-40EF-ED9FFC8D3692}"/>
              </a:ext>
            </a:extLst>
          </p:cNvPr>
          <p:cNvPicPr>
            <a:picLocks noChangeAspect="1"/>
          </p:cNvPicPr>
          <p:nvPr/>
        </p:nvPicPr>
        <p:blipFill>
          <a:blip r:embed="rId11"/>
          <a:stretch>
            <a:fillRect/>
          </a:stretch>
        </p:blipFill>
        <p:spPr>
          <a:xfrm>
            <a:off x="439744" y="22722639"/>
            <a:ext cx="7595303" cy="7552574"/>
          </a:xfrm>
          <a:prstGeom prst="rect">
            <a:avLst/>
          </a:prstGeom>
        </p:spPr>
      </p:pic>
      <p:sp>
        <p:nvSpPr>
          <p:cNvPr id="30" name="Text Placeholder 10">
            <a:extLst>
              <a:ext uri="{FF2B5EF4-FFF2-40B4-BE49-F238E27FC236}">
                <a16:creationId xmlns:a16="http://schemas.microsoft.com/office/drawing/2014/main" id="{91F5F71F-47BE-BE2D-8472-BD5DD2BBC8B2}"/>
              </a:ext>
            </a:extLst>
          </p:cNvPr>
          <p:cNvSpPr txBox="1">
            <a:spLocks/>
          </p:cNvSpPr>
          <p:nvPr/>
        </p:nvSpPr>
        <p:spPr>
          <a:xfrm>
            <a:off x="8012460" y="19161827"/>
            <a:ext cx="2507425" cy="1858508"/>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dirty="0"/>
              <a:t>Students from different countries meet online to deliver short project</a:t>
            </a:r>
            <a:endParaRPr lang="en-US" dirty="0"/>
          </a:p>
        </p:txBody>
      </p:sp>
      <p:sp>
        <p:nvSpPr>
          <p:cNvPr id="31" name="Text Placeholder 10">
            <a:extLst>
              <a:ext uri="{FF2B5EF4-FFF2-40B4-BE49-F238E27FC236}">
                <a16:creationId xmlns:a16="http://schemas.microsoft.com/office/drawing/2014/main" id="{6984C7D9-9584-FDEA-4765-D1ADADD7FC93}"/>
              </a:ext>
            </a:extLst>
          </p:cNvPr>
          <p:cNvSpPr txBox="1">
            <a:spLocks/>
          </p:cNvSpPr>
          <p:nvPr/>
        </p:nvSpPr>
        <p:spPr>
          <a:xfrm>
            <a:off x="417158" y="18446778"/>
            <a:ext cx="10102728" cy="750512"/>
          </a:xfrm>
          <a:prstGeom prst="rect">
            <a:avLst/>
          </a:prstGeom>
          <a:solidFill>
            <a:schemeClr val="accent4">
              <a:lumMod val="20000"/>
              <a:lumOff val="80000"/>
            </a:schemeClr>
          </a:solidFill>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sz="2800" b="1" dirty="0">
                <a:solidFill>
                  <a:srgbClr val="FF0000"/>
                </a:solidFill>
              </a:rPr>
              <a:t>Online International Learning</a:t>
            </a:r>
          </a:p>
        </p:txBody>
      </p:sp>
      <p:pic>
        <p:nvPicPr>
          <p:cNvPr id="1024" name="Picture 1023" descr="A collage of people&#10;&#10;Description automatically generated with low confidence">
            <a:extLst>
              <a:ext uri="{FF2B5EF4-FFF2-40B4-BE49-F238E27FC236}">
                <a16:creationId xmlns:a16="http://schemas.microsoft.com/office/drawing/2014/main" id="{C5591EA4-928D-7C9E-BA57-54E2E8314B19}"/>
              </a:ext>
            </a:extLst>
          </p:cNvPr>
          <p:cNvPicPr>
            <a:picLocks noChangeAspect="1"/>
          </p:cNvPicPr>
          <p:nvPr/>
        </p:nvPicPr>
        <p:blipFill rotWithShape="1">
          <a:blip r:embed="rId12">
            <a:extLst>
              <a:ext uri="{28A0092B-C50C-407E-A947-70E740481C1C}">
                <a14:useLocalDpi xmlns:a14="http://schemas.microsoft.com/office/drawing/2010/main" val="0"/>
              </a:ext>
            </a:extLst>
          </a:blip>
          <a:srcRect b="28145"/>
          <a:stretch/>
        </p:blipFill>
        <p:spPr bwMode="auto">
          <a:xfrm>
            <a:off x="460777" y="19233586"/>
            <a:ext cx="7529097" cy="2652208"/>
          </a:xfrm>
          <a:prstGeom prst="rect">
            <a:avLst/>
          </a:prstGeom>
          <a:ln>
            <a:noFill/>
          </a:ln>
          <a:extLst>
            <a:ext uri="{53640926-AAD7-44D8-BBD7-CCE9431645EC}">
              <a14:shadowObscured xmlns:a14="http://schemas.microsoft.com/office/drawing/2010/main"/>
            </a:ext>
          </a:extLst>
        </p:spPr>
      </p:pic>
      <p:sp>
        <p:nvSpPr>
          <p:cNvPr id="1025" name="Text Placeholder 5">
            <a:extLst>
              <a:ext uri="{FF2B5EF4-FFF2-40B4-BE49-F238E27FC236}">
                <a16:creationId xmlns:a16="http://schemas.microsoft.com/office/drawing/2014/main" id="{1C4963C9-5935-75C9-B5D4-8B17BC8CBD68}"/>
              </a:ext>
            </a:extLst>
          </p:cNvPr>
          <p:cNvSpPr txBox="1">
            <a:spLocks/>
          </p:cNvSpPr>
          <p:nvPr/>
        </p:nvSpPr>
        <p:spPr>
          <a:xfrm>
            <a:off x="283280" y="17063693"/>
            <a:ext cx="10410042" cy="935178"/>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i="1" dirty="0"/>
              <a:t>Staff feedback: “[SCALE-UP] was making them work harder…In other modules is a lot easier for them to stay quiet and don't say anything</a:t>
            </a:r>
            <a:r>
              <a:rPr lang="en-GB" dirty="0"/>
              <a:t>”</a:t>
            </a:r>
          </a:p>
        </p:txBody>
      </p:sp>
      <p:pic>
        <p:nvPicPr>
          <p:cNvPr id="1028" name="Picture 1027">
            <a:extLst>
              <a:ext uri="{FF2B5EF4-FFF2-40B4-BE49-F238E27FC236}">
                <a16:creationId xmlns:a16="http://schemas.microsoft.com/office/drawing/2014/main" id="{34BF16A2-BC3A-EAD6-FC87-33A9355727AE}"/>
              </a:ext>
            </a:extLst>
          </p:cNvPr>
          <p:cNvPicPr>
            <a:picLocks noChangeAspect="1"/>
          </p:cNvPicPr>
          <p:nvPr/>
        </p:nvPicPr>
        <p:blipFill rotWithShape="1">
          <a:blip r:embed="rId13"/>
          <a:srcRect l="11246" t="24403" r="30143" b="10669"/>
          <a:stretch/>
        </p:blipFill>
        <p:spPr>
          <a:xfrm>
            <a:off x="9209794" y="11841070"/>
            <a:ext cx="1776581" cy="1107028"/>
          </a:xfrm>
          <a:prstGeom prst="rect">
            <a:avLst/>
          </a:prstGeom>
        </p:spPr>
      </p:pic>
      <p:sp>
        <p:nvSpPr>
          <p:cNvPr id="1027" name="Text Placeholder 10">
            <a:extLst>
              <a:ext uri="{FF2B5EF4-FFF2-40B4-BE49-F238E27FC236}">
                <a16:creationId xmlns:a16="http://schemas.microsoft.com/office/drawing/2014/main" id="{A97DCE1E-7C79-E81E-A810-1EB85CD2527A}"/>
              </a:ext>
            </a:extLst>
          </p:cNvPr>
          <p:cNvSpPr txBox="1">
            <a:spLocks/>
          </p:cNvSpPr>
          <p:nvPr/>
        </p:nvSpPr>
        <p:spPr>
          <a:xfrm>
            <a:off x="10857804" y="5416049"/>
            <a:ext cx="10079769" cy="750512"/>
          </a:xfrm>
          <a:prstGeom prst="rect">
            <a:avLst/>
          </a:prstGeom>
          <a:solidFill>
            <a:schemeClr val="accent4">
              <a:lumMod val="20000"/>
              <a:lumOff val="80000"/>
            </a:schemeClr>
          </a:solidFill>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sz="2800" b="1" dirty="0">
                <a:solidFill>
                  <a:srgbClr val="FF0000"/>
                </a:solidFill>
              </a:rPr>
              <a:t>Establishing EDI Leadership Roles at a Faculty Level</a:t>
            </a:r>
          </a:p>
        </p:txBody>
      </p:sp>
      <p:pic>
        <p:nvPicPr>
          <p:cNvPr id="1031" name="Picture 1030">
            <a:extLst>
              <a:ext uri="{FF2B5EF4-FFF2-40B4-BE49-F238E27FC236}">
                <a16:creationId xmlns:a16="http://schemas.microsoft.com/office/drawing/2014/main" id="{A0C5A332-0F1D-B600-410E-4D0F20950B6F}"/>
              </a:ext>
            </a:extLst>
          </p:cNvPr>
          <p:cNvPicPr>
            <a:picLocks noChangeAspect="1"/>
          </p:cNvPicPr>
          <p:nvPr/>
        </p:nvPicPr>
        <p:blipFill>
          <a:blip r:embed="rId14"/>
          <a:stretch>
            <a:fillRect/>
          </a:stretch>
        </p:blipFill>
        <p:spPr>
          <a:xfrm>
            <a:off x="12006395" y="11146799"/>
            <a:ext cx="8271363" cy="4640235"/>
          </a:xfrm>
          <a:prstGeom prst="rect">
            <a:avLst/>
          </a:prstGeom>
        </p:spPr>
      </p:pic>
      <p:sp>
        <p:nvSpPr>
          <p:cNvPr id="1029" name="Text Placeholder 10">
            <a:extLst>
              <a:ext uri="{FF2B5EF4-FFF2-40B4-BE49-F238E27FC236}">
                <a16:creationId xmlns:a16="http://schemas.microsoft.com/office/drawing/2014/main" id="{3E32C410-D92B-2CE0-3981-7EA187DEA50B}"/>
              </a:ext>
            </a:extLst>
          </p:cNvPr>
          <p:cNvSpPr txBox="1">
            <a:spLocks/>
          </p:cNvSpPr>
          <p:nvPr/>
        </p:nvSpPr>
        <p:spPr>
          <a:xfrm>
            <a:off x="10931688" y="11083465"/>
            <a:ext cx="9955826" cy="750512"/>
          </a:xfrm>
          <a:prstGeom prst="rect">
            <a:avLst/>
          </a:prstGeom>
          <a:solidFill>
            <a:schemeClr val="accent4">
              <a:lumMod val="20000"/>
              <a:lumOff val="80000"/>
            </a:schemeClr>
          </a:solidFill>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sz="2800" b="1" dirty="0">
                <a:solidFill>
                  <a:srgbClr val="FF0000"/>
                </a:solidFill>
              </a:rPr>
              <a:t>Benchmarks for EDI leadership in Higher Education</a:t>
            </a:r>
          </a:p>
        </p:txBody>
      </p:sp>
      <p:sp>
        <p:nvSpPr>
          <p:cNvPr id="16" name="Text Placeholder 7">
            <a:extLst>
              <a:ext uri="{FF2B5EF4-FFF2-40B4-BE49-F238E27FC236}">
                <a16:creationId xmlns:a16="http://schemas.microsoft.com/office/drawing/2014/main" id="{198DDF83-98A1-4055-37D0-ACF32B1D031A}"/>
              </a:ext>
            </a:extLst>
          </p:cNvPr>
          <p:cNvSpPr txBox="1">
            <a:spLocks/>
          </p:cNvSpPr>
          <p:nvPr/>
        </p:nvSpPr>
        <p:spPr>
          <a:xfrm>
            <a:off x="10845240" y="16605140"/>
            <a:ext cx="10094847" cy="2104729"/>
          </a:xfrm>
          <a:prstGeom prst="rect">
            <a:avLst/>
          </a:prstGeom>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b="1">
                <a:solidFill>
                  <a:schemeClr val="tx1"/>
                </a:solidFill>
              </a:rPr>
              <a:t>Athena Swan Gender </a:t>
            </a:r>
          </a:p>
          <a:p>
            <a:pPr marL="342900" indent="-342900">
              <a:buFont typeface="Arial" pitchFamily="34" charset="0"/>
              <a:buChar char="•"/>
            </a:pPr>
            <a:r>
              <a:rPr lang="en-GB">
                <a:solidFill>
                  <a:schemeClr val="tx1"/>
                </a:solidFill>
              </a:rPr>
              <a:t>Engaging the school in reviewing the data on staff and student experiences</a:t>
            </a:r>
          </a:p>
          <a:p>
            <a:pPr marL="342900" indent="-342900">
              <a:buFont typeface="Arial" pitchFamily="34" charset="0"/>
              <a:buChar char="•"/>
            </a:pPr>
            <a:r>
              <a:rPr lang="en-GB">
                <a:solidFill>
                  <a:schemeClr val="tx1"/>
                </a:solidFill>
              </a:rPr>
              <a:t>Understanding how EDI informs policies</a:t>
            </a:r>
          </a:p>
          <a:p>
            <a:pPr marL="342900" indent="-342900">
              <a:buFont typeface="Arial" pitchFamily="34" charset="0"/>
              <a:buChar char="•"/>
            </a:pPr>
            <a:r>
              <a:rPr lang="en-GB">
                <a:solidFill>
                  <a:schemeClr val="tx1"/>
                </a:solidFill>
              </a:rPr>
              <a:t>Developing action plans to address gaps in gender equality</a:t>
            </a:r>
          </a:p>
          <a:p>
            <a:pPr marL="342900" indent="-342900">
              <a:buFont typeface="Arial" pitchFamily="34" charset="0"/>
              <a:buChar char="•"/>
            </a:pPr>
            <a:endParaRPr lang="en-US" dirty="0"/>
          </a:p>
        </p:txBody>
      </p:sp>
      <p:sp>
        <p:nvSpPr>
          <p:cNvPr id="17" name="Text Placeholder 10">
            <a:extLst>
              <a:ext uri="{FF2B5EF4-FFF2-40B4-BE49-F238E27FC236}">
                <a16:creationId xmlns:a16="http://schemas.microsoft.com/office/drawing/2014/main" id="{0573541C-0187-6241-0E77-ACE899FC5DDE}"/>
              </a:ext>
            </a:extLst>
          </p:cNvPr>
          <p:cNvSpPr txBox="1">
            <a:spLocks/>
          </p:cNvSpPr>
          <p:nvPr/>
        </p:nvSpPr>
        <p:spPr>
          <a:xfrm>
            <a:off x="10900051" y="18452145"/>
            <a:ext cx="10102728" cy="750512"/>
          </a:xfrm>
          <a:prstGeom prst="rect">
            <a:avLst/>
          </a:prstGeom>
          <a:solidFill>
            <a:schemeClr val="accent4">
              <a:lumMod val="20000"/>
              <a:lumOff val="80000"/>
            </a:schemeClr>
          </a:solidFill>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sz="2800" b="1" dirty="0">
                <a:solidFill>
                  <a:srgbClr val="FF0000"/>
                </a:solidFill>
              </a:rPr>
              <a:t>EDI monthly bulletins</a:t>
            </a:r>
          </a:p>
        </p:txBody>
      </p:sp>
      <p:pic>
        <p:nvPicPr>
          <p:cNvPr id="21" name="Picture 20" descr="Text&#10;&#10;Description automatically generated">
            <a:extLst>
              <a:ext uri="{FF2B5EF4-FFF2-40B4-BE49-F238E27FC236}">
                <a16:creationId xmlns:a16="http://schemas.microsoft.com/office/drawing/2014/main" id="{D130D8D8-B7B5-1EFA-0EF3-CABC97337F80}"/>
              </a:ext>
            </a:extLst>
          </p:cNvPr>
          <p:cNvPicPr>
            <a:picLocks noChangeAspect="1"/>
          </p:cNvPicPr>
          <p:nvPr/>
        </p:nvPicPr>
        <p:blipFill rotWithShape="1">
          <a:blip r:embed="rId15"/>
          <a:srcRect t="28697"/>
          <a:stretch/>
        </p:blipFill>
        <p:spPr>
          <a:xfrm>
            <a:off x="10845240" y="20289441"/>
            <a:ext cx="8057371" cy="7258184"/>
          </a:xfrm>
          <a:prstGeom prst="rect">
            <a:avLst/>
          </a:prstGeom>
        </p:spPr>
      </p:pic>
      <p:pic>
        <p:nvPicPr>
          <p:cNvPr id="27" name="Picture 26" descr="Text&#10;&#10;Description automatically generated">
            <a:extLst>
              <a:ext uri="{FF2B5EF4-FFF2-40B4-BE49-F238E27FC236}">
                <a16:creationId xmlns:a16="http://schemas.microsoft.com/office/drawing/2014/main" id="{C8740F90-6A43-375F-EC16-EEEA3724D6B7}"/>
              </a:ext>
            </a:extLst>
          </p:cNvPr>
          <p:cNvPicPr>
            <a:picLocks noChangeAspect="1"/>
          </p:cNvPicPr>
          <p:nvPr/>
        </p:nvPicPr>
        <p:blipFill rotWithShape="1">
          <a:blip r:embed="rId15"/>
          <a:srcRect l="1" r="-1580" b="89104"/>
          <a:stretch/>
        </p:blipFill>
        <p:spPr>
          <a:xfrm>
            <a:off x="10888357" y="19148123"/>
            <a:ext cx="8169497" cy="1107027"/>
          </a:xfrm>
          <a:prstGeom prst="rect">
            <a:avLst/>
          </a:prstGeom>
        </p:spPr>
      </p:pic>
      <p:sp>
        <p:nvSpPr>
          <p:cNvPr id="28" name="Text Placeholder 10">
            <a:extLst>
              <a:ext uri="{FF2B5EF4-FFF2-40B4-BE49-F238E27FC236}">
                <a16:creationId xmlns:a16="http://schemas.microsoft.com/office/drawing/2014/main" id="{66D01361-8013-683A-A18A-18BBBBF6EF84}"/>
              </a:ext>
            </a:extLst>
          </p:cNvPr>
          <p:cNvSpPr txBox="1">
            <a:spLocks/>
          </p:cNvSpPr>
          <p:nvPr/>
        </p:nvSpPr>
        <p:spPr>
          <a:xfrm>
            <a:off x="10923315" y="15889119"/>
            <a:ext cx="10102728" cy="750512"/>
          </a:xfrm>
          <a:prstGeom prst="rect">
            <a:avLst/>
          </a:prstGeom>
          <a:solidFill>
            <a:schemeClr val="accent4">
              <a:lumMod val="20000"/>
              <a:lumOff val="80000"/>
            </a:schemeClr>
          </a:solidFill>
        </p:spPr>
        <p:txBody>
          <a:bodyPr wrap="square" lIns="158267" tIns="158267" rIns="158267" bIns="158267" anchor="t" anchorCtr="0">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Century Gothic" panose="020B0502020202020204" pitchFamily="34"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sz="2800" b="1" dirty="0">
                <a:solidFill>
                  <a:srgbClr val="FF0000"/>
                </a:solidFill>
              </a:rPr>
              <a:t>Applying for the Equality Charters</a:t>
            </a:r>
          </a:p>
        </p:txBody>
      </p:sp>
      <p:pic>
        <p:nvPicPr>
          <p:cNvPr id="1030" name="Picture 1029">
            <a:extLst>
              <a:ext uri="{FF2B5EF4-FFF2-40B4-BE49-F238E27FC236}">
                <a16:creationId xmlns:a16="http://schemas.microsoft.com/office/drawing/2014/main" id="{D4C6F3C0-E45A-32F3-A568-594CEE3DBB2A}"/>
              </a:ext>
            </a:extLst>
          </p:cNvPr>
          <p:cNvPicPr>
            <a:picLocks noChangeAspect="1"/>
          </p:cNvPicPr>
          <p:nvPr/>
        </p:nvPicPr>
        <p:blipFill rotWithShape="1">
          <a:blip r:embed="rId13"/>
          <a:srcRect l="11246" t="24403" r="30143" b="10669"/>
          <a:stretch/>
        </p:blipFill>
        <p:spPr>
          <a:xfrm>
            <a:off x="19206484" y="15931800"/>
            <a:ext cx="1776581" cy="1107028"/>
          </a:xfrm>
          <a:prstGeom prst="rect">
            <a:avLst/>
          </a:prstGeom>
        </p:spPr>
      </p:pic>
    </p:spTree>
    <p:extLst>
      <p:ext uri="{BB962C8B-B14F-4D97-AF65-F5344CB8AC3E}">
        <p14:creationId xmlns:p14="http://schemas.microsoft.com/office/powerpoint/2010/main" val="2736416292"/>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3AEBBF4FEFCE41AE0715DA7B1EF7B5" ma:contentTypeVersion="6" ma:contentTypeDescription="Create a new document." ma:contentTypeScope="" ma:versionID="12e4b3deb8fbaed15bbc0bcdde338cac">
  <xsd:schema xmlns:xsd="http://www.w3.org/2001/XMLSchema" xmlns:xs="http://www.w3.org/2001/XMLSchema" xmlns:p="http://schemas.microsoft.com/office/2006/metadata/properties" xmlns:ns2="e5a7db0c-936e-4422-b9fd-f328c367bf02" xmlns:ns3="fe49cf0b-93fc-4847-9406-3a4ba7167498" targetNamespace="http://schemas.microsoft.com/office/2006/metadata/properties" ma:root="true" ma:fieldsID="3739eac7ec02ca29e21c372346310fdf" ns2:_="" ns3:_="">
    <xsd:import namespace="e5a7db0c-936e-4422-b9fd-f328c367bf02"/>
    <xsd:import namespace="fe49cf0b-93fc-4847-9406-3a4ba71674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7db0c-936e-4422-b9fd-f328c367b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49cf0b-93fc-4847-9406-3a4ba71674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e49cf0b-93fc-4847-9406-3a4ba7167498">
      <UserInfo>
        <DisplayName>Spada, Marcantonio</DisplayName>
        <AccountId>34</AccountId>
        <AccountType/>
      </UserInfo>
      <UserInfo>
        <DisplayName>Smith-Spark, James</DisplayName>
        <AccountId>52</AccountId>
        <AccountType/>
      </UserInfo>
      <UserInfo>
        <DisplayName>Premkumar, Preethi</DisplayName>
        <AccountId>20</AccountId>
        <AccountType/>
      </UserInfo>
      <UserInfo>
        <DisplayName>Rye, Sara</DisplayName>
        <AccountId>50</AccountId>
        <AccountType/>
      </UserInfo>
      <UserInfo>
        <DisplayName>Langley, Alix</DisplayName>
        <AccountId>51</AccountId>
        <AccountType/>
      </UserInfo>
      <UserInfo>
        <DisplayName>Leadley-Meade, Zoe 2</DisplayName>
        <AccountId>32</AccountId>
        <AccountType/>
      </UserInfo>
      <UserInfo>
        <DisplayName>Dean, Tara 4</DisplayName>
        <AccountId>28</AccountId>
        <AccountType/>
      </UserInfo>
      <UserInfo>
        <DisplayName>Olaniyi, Kemi 2</DisplayName>
        <AccountId>17</AccountId>
        <AccountType/>
      </UserInfo>
      <UserInfo>
        <DisplayName>Farooq, Anam 7</DisplayName>
        <AccountId>26</AccountId>
        <AccountType/>
      </UserInfo>
      <UserInfo>
        <DisplayName>Alldis, Jon</DisplayName>
        <AccountId>15</AccountId>
        <AccountType/>
      </UserInfo>
      <UserInfo>
        <DisplayName>Ellis, Kate 6</DisplayName>
        <AccountId>18</AccountId>
        <AccountType/>
      </UserInfo>
      <UserInfo>
        <DisplayName>Clegg, Danny</DisplayName>
        <AccountId>21</AccountId>
        <AccountType/>
      </UserInfo>
      <UserInfo>
        <DisplayName>Barikzai, Safia</DisplayName>
        <AccountId>30</AccountId>
        <AccountType/>
      </UserInfo>
      <UserInfo>
        <DisplayName>White, Samantha 6</DisplayName>
        <AccountId>44</AccountId>
        <AccountType/>
      </UserInfo>
      <UserInfo>
        <DisplayName>Elward, Rachael</DisplayName>
        <AccountId>45</AccountId>
        <AccountType/>
      </UserInfo>
      <UserInfo>
        <DisplayName>Thomas, Pamela 8</DisplayName>
        <AccountId>46</AccountId>
        <AccountType/>
      </UserInfo>
      <UserInfo>
        <DisplayName>Aziz, Tahera</DisplayName>
        <AccountId>47</AccountId>
        <AccountType/>
      </UserInfo>
      <UserInfo>
        <DisplayName>Luppa, Iris</DisplayName>
        <AccountId>48</AccountId>
        <AccountType/>
      </UserInfo>
      <UserInfo>
        <DisplayName>Mitchell, Sally</DisplayName>
        <AccountId>23</AccountId>
        <AccountType/>
      </UserInfo>
      <UserInfo>
        <DisplayName>Lishman, Benjamin</DisplayName>
        <AccountId>13</AccountId>
        <AccountType/>
      </UserInfo>
      <UserInfo>
        <DisplayName>Ahmed, Sumaya 216</DisplayName>
        <AccountId>27</AccountId>
        <AccountType/>
      </UserInfo>
      <UserInfo>
        <DisplayName>Goodey, Joanna</DisplayName>
        <AccountId>49</AccountId>
        <AccountType/>
      </UserInfo>
      <UserInfo>
        <DisplayName>Alasia, Sanchia</DisplayName>
        <AccountId>16</AccountId>
        <AccountType/>
      </UserInfo>
    </SharedWithUsers>
  </documentManagement>
</p:properties>
</file>

<file path=customXml/itemProps1.xml><?xml version="1.0" encoding="utf-8"?>
<ds:datastoreItem xmlns:ds="http://schemas.openxmlformats.org/officeDocument/2006/customXml" ds:itemID="{A519F02B-88F3-4E34-B1DA-AB20B095C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7db0c-936e-4422-b9fd-f328c367bf02"/>
    <ds:schemaRef ds:uri="fe49cf0b-93fc-4847-9406-3a4ba71674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C4980-1878-44FB-B924-470AD436EB5A}">
  <ds:schemaRefs>
    <ds:schemaRef ds:uri="http://schemas.microsoft.com/sharepoint/v3/contenttype/forms"/>
  </ds:schemaRefs>
</ds:datastoreItem>
</file>

<file path=customXml/itemProps3.xml><?xml version="1.0" encoding="utf-8"?>
<ds:datastoreItem xmlns:ds="http://schemas.openxmlformats.org/officeDocument/2006/customXml" ds:itemID="{BF91F62D-F210-4FEC-918F-BA6AC7C45D34}">
  <ds:schemaRefs>
    <ds:schemaRef ds:uri="http://purl.org/dc/elements/1.1/"/>
    <ds:schemaRef ds:uri="http://schemas.microsoft.com/office/2006/metadata/properties"/>
    <ds:schemaRef ds:uri="32a74a41-b3c0-416b-ac11-9e3f8286962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4aa2d73-8d23-4176-aba1-290f55db39ff"/>
    <ds:schemaRef ds:uri="http://www.w3.org/XML/1998/namespace"/>
    <ds:schemaRef ds:uri="http://purl.org/dc/dcmitype/"/>
    <ds:schemaRef ds:uri="fe49cf0b-93fc-4847-9406-3a4ba7167498"/>
  </ds:schemaRefs>
</ds:datastoreItem>
</file>

<file path=docProps/app.xml><?xml version="1.0" encoding="utf-8"?>
<Properties xmlns="http://schemas.openxmlformats.org/officeDocument/2006/extended-properties" xmlns:vt="http://schemas.openxmlformats.org/officeDocument/2006/docPropsVTypes">
  <Template>PosterPresentations.com-100CMx140CM</Template>
  <TotalTime>1683</TotalTime>
  <Words>416</Words>
  <Application>Microsoft Office PowerPoint</Application>
  <PresentationFormat>Custom</PresentationFormat>
  <Paragraphs>37</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A1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Premkumar, Preethi</cp:lastModifiedBy>
  <cp:revision>38</cp:revision>
  <dcterms:created xsi:type="dcterms:W3CDTF">2012-02-10T00:21:22Z</dcterms:created>
  <dcterms:modified xsi:type="dcterms:W3CDTF">2023-03-22T09:09:43Z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0x010100F93AEBBF4FEFCE41AE0715DA7B1EF7B5</vt:lpwstr>
  </property>
  <property fmtid="{D5CDD505-2E9C-101B-9397-08002B2CF9AE}" pid="3" name="Order">
    <vt:r8>4684600</vt:r8>
  </property>
  <property fmtid="{D5CDD505-2E9C-101B-9397-08002B2CF9AE}" pid="4" name="_activity">
    <vt:lpwstr>{"FileActivityType":"9","FileActivityTimeStamp":"2023-03-09T22:23:59.173Z","FileActivityUsersOnPage":[{"DisplayName":"Premkumar, Preethi","Id":"premkump@lsbu.ac.uk"},{"DisplayName":"Spada, Marcantonio","Id":"spadam@lsbu.ac.uk"},{"DisplayName":"Smith-Spark, James","Id":"smithspj@lsbu.ac.uk"},{"DisplayName":"Premkumar, Preethi","Id":"premkump@lsbu.ac.uk"}],"FileActivityNavigationId":null}</vt:lpwstr>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ies>
</file>