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89" r:id="rId2"/>
    <p:sldId id="266" r:id="rId3"/>
    <p:sldId id="257" r:id="rId4"/>
    <p:sldId id="390" r:id="rId5"/>
    <p:sldId id="658" r:id="rId6"/>
    <p:sldId id="701" r:id="rId7"/>
    <p:sldId id="367" r:id="rId8"/>
    <p:sldId id="730" r:id="rId9"/>
    <p:sldId id="368" r:id="rId10"/>
    <p:sldId id="285" r:id="rId11"/>
    <p:sldId id="286" r:id="rId12"/>
    <p:sldId id="705" r:id="rId13"/>
    <p:sldId id="709" r:id="rId14"/>
    <p:sldId id="731" r:id="rId15"/>
    <p:sldId id="728" r:id="rId16"/>
    <p:sldId id="702" r:id="rId17"/>
    <p:sldId id="703" r:id="rId18"/>
    <p:sldId id="704" r:id="rId19"/>
    <p:sldId id="725" r:id="rId20"/>
    <p:sldId id="726" r:id="rId21"/>
    <p:sldId id="727" r:id="rId22"/>
    <p:sldId id="710" r:id="rId23"/>
    <p:sldId id="289" r:id="rId24"/>
    <p:sldId id="684" r:id="rId25"/>
    <p:sldId id="713" r:id="rId26"/>
    <p:sldId id="724" r:id="rId27"/>
    <p:sldId id="732" r:id="rId28"/>
    <p:sldId id="722" r:id="rId29"/>
    <p:sldId id="706" r:id="rId30"/>
    <p:sldId id="729" r:id="rId31"/>
    <p:sldId id="687" r:id="rId32"/>
    <p:sldId id="723" r:id="rId33"/>
    <p:sldId id="694" r:id="rId34"/>
    <p:sldId id="264" r:id="rId35"/>
    <p:sldId id="260" r:id="rId36"/>
    <p:sldId id="733" r:id="rId37"/>
    <p:sldId id="734" r:id="rId38"/>
    <p:sldId id="735" r:id="rId39"/>
    <p:sldId id="736" r:id="rId40"/>
    <p:sldId id="737" r:id="rId41"/>
  </p:sldIdLst>
  <p:sldSz cx="12192000" cy="6858000"/>
  <p:notesSz cx="6858000" cy="952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15" y="72"/>
      </p:cViewPr>
      <p:guideLst>
        <p:guide orient="horz" pos="482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491D1-D585-42AB-8229-C9EA3A9AF138}" type="datetimeFigureOut">
              <a:rPr lang="en-GB" smtClean="0"/>
              <a:t>04/08/2023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0625"/>
            <a:ext cx="5715000" cy="3214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3906"/>
            <a:ext cx="5486400" cy="37504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777C4-0A30-45A6-B9DB-4AE99F073A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98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E5AFF-924F-4C35-B8A2-1F403AED6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B267B-69B5-485E-91E7-593A27BCC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B20A9-2D6C-4A88-81B5-FC38476B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4717-8471-4DC0-BBA7-0C1DDC2811A4}" type="datetime1">
              <a:rPr lang="en-GB" smtClean="0"/>
              <a:t>04/08/2023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E84F3-24AC-461D-BA50-D17E9E9A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C7605-BA6F-46AD-A569-4306D7D3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584D-8F1A-46B4-838D-EE417A13F4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62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65B37-BF2B-4C52-BA06-FA6D736F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F966E-5B38-4FC7-BACA-77DDBBBB7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7DA0E-5692-4B4E-A0D1-DD108C46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B2A5-8394-4BB7-BD28-1A33A110EC60}" type="datetime1">
              <a:rPr lang="en-GB" smtClean="0"/>
              <a:t>04/08/2023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CE9F-4A95-4D01-AA37-F0EA15EA3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FE1BE-A55D-44F8-B930-B449BD1E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584D-8F1A-46B4-838D-EE417A13F4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88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7313EC-701D-4EA9-A25F-5AAF3E046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23066-AAC7-45BF-87E6-1A09A73B7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0CCA5-FA70-4979-A7F5-358FBEA6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A322-F97D-4A3B-80A8-BBAB7AB720E8}" type="datetime1">
              <a:rPr lang="en-GB" smtClean="0"/>
              <a:t>04/08/2023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1813F-D19E-45B2-99F9-BFCA69E7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6349-5B8F-4C92-B9B3-044ECD90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584D-8F1A-46B4-838D-EE417A13F4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68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FF3A2-5D06-4175-BE8C-AB008A8B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6580-2A40-4838-B4E8-C7528FC421B7}" type="datetime1">
              <a:rPr lang="en-GB" smtClean="0"/>
              <a:t>04/08/2023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5D7A0-6423-45F6-98DA-54105FCC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C0000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635D3-0EB1-4F36-9AC2-4DE625F6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C00000"/>
                </a:solidFill>
                <a:latin typeface="Trebuchet MS" panose="020B0603020202020204" pitchFamily="34" charset="0"/>
              </a:defRPr>
            </a:lvl1pPr>
          </a:lstStyle>
          <a:p>
            <a:fld id="{D3344BA4-4677-4BD1-9EE6-117499FF200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D4835E99-C2F5-4A3F-AE7E-504FF1603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7" y="6356289"/>
            <a:ext cx="3015777" cy="468953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52C0282E-E5C8-4C46-B131-21366861AC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73" y="6325247"/>
            <a:ext cx="1148520" cy="5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9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2195B-D598-4EF8-9314-FDE34A28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8B03A-5CE5-4649-8341-D3CC3F79C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BFE2F-3F0C-4997-A9F9-561F12A15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73C-B178-47FD-9DAF-2FC4AF0B6989}" type="datetime1">
              <a:rPr lang="en-GB" smtClean="0"/>
              <a:t>04/08/2023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3AC34-EF8A-413A-B000-0E9F83B6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F76B-9729-40CB-864E-F5006035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584D-8F1A-46B4-838D-EE417A13F4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16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B734-5982-4236-AC15-2B8F54C4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6420C-9A48-4158-A518-40F0BB36E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F5189-D4ED-4069-9B0A-B7A67D65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B7FC-72C7-4445-ABC1-FECC6B891487}" type="datetime1">
              <a:rPr lang="en-GB" smtClean="0"/>
              <a:t>04/08/2023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09500-2CB2-4318-813A-D495BD53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5E154-D7C0-4AEC-8B25-C3F302AE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584D-8F1A-46B4-838D-EE417A13F4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8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20F0A-74D3-4CAF-BB91-47E86916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39209-269D-4188-A2EC-80966953C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28D38-3653-4BDF-BBA4-2B22A6204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D17CD-A7C6-4142-8146-04E7D952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7747-0EA7-40F9-B366-5F1038C985FF}" type="datetime1">
              <a:rPr lang="en-GB" smtClean="0"/>
              <a:t>04/08/2023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3A0E4-751C-4E13-802A-F41507CF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BC652-8A9C-4718-9598-FC058507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584D-8F1A-46B4-838D-EE417A13F4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50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1354-C886-4322-BCBB-D80F1109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72618-9954-4997-B6D7-FFE7C3FDA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1EBDD-30C1-447C-9376-19578C321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DEF4C6-27F3-4438-908A-474170E7C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36C77-2F4B-465F-99D3-102A2B724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8A72E-1026-4C19-A1FC-E0BD3DAC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24F5-CD99-4EBB-985A-53752705C6F3}" type="datetime1">
              <a:rPr lang="en-GB" smtClean="0"/>
              <a:t>04/08/2023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FAC58-4E8B-471C-9EAF-132C13F2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E9D91-F679-48A5-AC36-E41846E6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584D-8F1A-46B4-838D-EE417A13F4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53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FD3A-7120-44EE-B4F6-6FE4DDC3C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1F5F9-683A-41BE-A728-5BA0A3FD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8411-4EC7-42E7-83D9-33053DF87223}" type="datetime1">
              <a:rPr lang="en-GB" smtClean="0"/>
              <a:t>04/08/2023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7DC4B-4F55-48A7-BE79-6A5C48AA4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B0E55-10C5-450C-AB38-DB0D5034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584D-8F1A-46B4-838D-EE417A13F4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88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98589-D9C6-419E-AAEF-7878CCE26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7923-5D03-4B6B-AECD-9C92F3277F31}" type="datetime1">
              <a:rPr lang="en-GB" smtClean="0"/>
              <a:t>04/08/2023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BC610-9660-4458-AB1B-DC8EAB31B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C0000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422C6-3E91-45B1-98A3-1183F778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C00000"/>
                </a:solidFill>
                <a:latin typeface="Trebuchet MS" panose="020B0603020202020204" pitchFamily="34" charset="0"/>
              </a:defRPr>
            </a:lvl1pPr>
          </a:lstStyle>
          <a:p>
            <a:fld id="{8D88584D-8F1A-46B4-838D-EE417A13F4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B95187B2-39BB-4AE6-B723-230BCDBAEA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7" y="6356289"/>
            <a:ext cx="3015777" cy="468953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24FCC49-0582-4C77-9FA3-9419082F16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73" y="6325247"/>
            <a:ext cx="1148520" cy="5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0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9DBE-CAC2-41A1-AA47-AECB038B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E1CAC-FCEE-4CBD-BFD9-0AE0C5E4A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5D519-F479-4420-9821-D92790DF7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46385-E33B-4E2A-A4FA-32E188435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1DD-42FC-4FBF-AA94-71975DF1C2D3}" type="datetime1">
              <a:rPr lang="en-GB" smtClean="0"/>
              <a:t>04/08/2023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C8A47-3D92-4E20-958F-7184D4B6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C7333-ABA7-49F8-93B4-FEA1D89F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584D-8F1A-46B4-838D-EE417A13F4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40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E85E-C3EF-4385-A39E-971798F2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2DB14A-7FCB-4D36-B4D8-E0DD2158C0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5300B-34EF-42B5-B3ED-C810A811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C0E02-BD34-45D9-8AE9-7D5305CD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9B6D-4780-4A76-B6F8-758059132DD8}" type="datetime1">
              <a:rPr lang="en-GB" smtClean="0"/>
              <a:t>04/08/2023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2EFA2-E1B2-4613-B7FA-1AA731C2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3EFD3-C756-430B-8E77-66615077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584D-8F1A-46B4-838D-EE417A13F4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76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1F52E-14A5-4767-8D08-50E0C288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6E135-E92F-4BEE-903E-F7BC27745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F2FEA-E733-424C-AB7F-AF5D149D3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BEA7-CE6E-4CAA-8FF0-391DF3925FCB}" type="datetime1">
              <a:rPr lang="en-GB" smtClean="0"/>
              <a:t>04/08/2023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44D70-AB47-4D74-A785-1A4478FD4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76043-218A-472C-A881-CF7126E31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584D-8F1A-46B4-838D-EE417A13F4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3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Richard_Woods10" TargetMode="External"/><Relationship Id="rId2" Type="http://schemas.openxmlformats.org/officeDocument/2006/relationships/hyperlink" Target="mailto:richardwoodsautism@gmail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@autimede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ft73y/" TargetMode="External"/><Relationship Id="rId2" Type="http://schemas.openxmlformats.org/officeDocument/2006/relationships/hyperlink" Target="https://www.rcpsych.ac.uk/docs/default-source/improving-care/better-mh-policy/college-reports/college-report-cr228.pdf?sfvrsn=c64e10e3_2" TargetMode="Externa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.bps.org.uk/binary/bpsworks/9fabc49fd3a5d277/8fa6f84a95698866f37795234835fc3ccb672854ae62f1ca1e1d71bd861a5154/bpsrep_rep156.pdf" TargetMode="External"/><Relationship Id="rId2" Type="http://schemas.openxmlformats.org/officeDocument/2006/relationships/hyperlink" Target="https://adc.bmj.com/content/88/7/595.responses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i.org/10.3390/educsci13020106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cg128/documents/surveillance-review-proposal" TargetMode="External"/><Relationship Id="rId2" Type="http://schemas.openxmlformats.org/officeDocument/2006/relationships/hyperlink" Target="https://tvgg.be/nl/proefschriften/diagnostische-validiteit-van-het-concept-pathological-demand-avoidance-een-systematische-literatuurreview" TargetMode="Externa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tismeastmidlands.org.uk/wp-content/uploads/2016/10/Pathological-Demand-Avoidance-a-statistical-update.pdf" TargetMode="Externa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pdaspace.com/summit-2023" TargetMode="External"/><Relationship Id="rId2" Type="http://schemas.openxmlformats.org/officeDocument/2006/relationships/hyperlink" Target="https://www.pdasociety.org.uk/wp-content/uploads/2023/02/Identifying-Assessing-a-PDA-profile-Practice-Guidance-v1.1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i.org/10.53053/HPJN5392" TargetMode="External"/><Relationship Id="rId4" Type="http://schemas.openxmlformats.org/officeDocument/2006/relationships/hyperlink" Target="https://doi.org/10.1186/s12888-022-03924-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rationaldemandavoidance.com/2021/04/25/pda-behaviour-intensity-and-prevalance-at-different-thresholds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929653-501D-4FCB-95AA-4F6C3999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3114" y="6374044"/>
            <a:ext cx="4225771" cy="365125"/>
          </a:xfrm>
        </p:spPr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18290D-916E-464D-9E7B-0532F346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B674-A772-4D56-AC9E-CBE176711D7F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9370B-D918-4661-A468-8C4649FF3559}"/>
              </a:ext>
            </a:extLst>
          </p:cNvPr>
          <p:cNvSpPr txBox="1"/>
          <p:nvPr/>
        </p:nvSpPr>
        <p:spPr>
          <a:xfrm>
            <a:off x="623890" y="1891393"/>
            <a:ext cx="10958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What if “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PDA Profile of ASD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” advocates are confusing non-autism features with autism?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B6A56-987B-4AC7-973C-706281EE14DC}"/>
              </a:ext>
            </a:extLst>
          </p:cNvPr>
          <p:cNvSpPr txBox="1"/>
          <p:nvPr/>
        </p:nvSpPr>
        <p:spPr>
          <a:xfrm>
            <a:off x="623891" y="3868804"/>
            <a:ext cx="109585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rebuchet MS" panose="020B0603020202020204" pitchFamily="34" charset="0"/>
              </a:rPr>
              <a:t>Mr. Richard Woods.</a:t>
            </a:r>
          </a:p>
          <a:p>
            <a:r>
              <a:rPr lang="en-US" sz="3200" dirty="0">
                <a:latin typeface="Trebuchet MS" panose="020B0603020202020204" pitchFamily="34" charset="0"/>
              </a:rPr>
              <a:t>London South Bank University PhD Student.</a:t>
            </a:r>
          </a:p>
        </p:txBody>
      </p:sp>
    </p:spTree>
    <p:extLst>
      <p:ext uri="{BB962C8B-B14F-4D97-AF65-F5344CB8AC3E}">
        <p14:creationId xmlns:p14="http://schemas.microsoft.com/office/powerpoint/2010/main" val="4286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065"/>
    </mc:Choice>
    <mc:Fallback xmlns="">
      <p:transition spd="slow" advTm="60606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9" y="979779"/>
            <a:ext cx="109442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PDA in the UK</a:t>
            </a:r>
            <a:r>
              <a:rPr lang="en-GB" sz="2800" b="1" dirty="0">
                <a:latin typeface="Trebuchet MS" panose="020B0603020202020204" pitchFamily="34" charset="0"/>
              </a:rPr>
              <a:t>.</a:t>
            </a:r>
          </a:p>
          <a:p>
            <a:pPr lvl="0"/>
            <a:endParaRPr lang="en-GB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indent="-514350">
              <a:buAutoNum type="arabicParenR"/>
            </a:pP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Research PDA via their autism understandings.</a:t>
            </a:r>
          </a:p>
          <a:p>
            <a:pPr marL="514350" indent="-514350">
              <a:buFontTx/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Caregivers are highly motivated to take part in research (O’Nions et al 2016b).</a:t>
            </a:r>
            <a:endParaRPr lang="fr-FR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interest in the concept of PDA largely centres on the UK, it is at present a culture-bound concept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(O’Nions et al 2020, p398).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UK PDA interest has risen sharply over last 10 years &amp; it way outstrips its research base (O’Nions &amp; Eaton 2021).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Due to campaigning efforts persons can be on the look-out for PDA &amp; is a potential source of bias (Woods 2020).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A</a:t>
            </a:r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VOIDING DEMANDS OF ORDINARY RESEARCH.</a:t>
            </a:r>
          </a:p>
        </p:txBody>
      </p:sp>
    </p:spTree>
    <p:extLst>
      <p:ext uri="{BB962C8B-B14F-4D97-AF65-F5344CB8AC3E}">
        <p14:creationId xmlns:p14="http://schemas.microsoft.com/office/powerpoint/2010/main" val="109888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23889" y="765175"/>
            <a:ext cx="1094422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Should there be a bubble on “</a:t>
            </a:r>
            <a:r>
              <a:rPr lang="en-US" sz="2800" b="1" i="1" dirty="0">
                <a:solidFill>
                  <a:prstClr val="black"/>
                </a:solidFill>
                <a:latin typeface="Trebuchet MS" panose="020B0603020202020204" pitchFamily="34" charset="0"/>
              </a:rPr>
              <a:t>PDA Profile of ASD</a:t>
            </a:r>
            <a:r>
              <a:rPr lang="en-US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”</a:t>
            </a:r>
            <a:r>
              <a:rPr lang="en-GB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? – NO!</a:t>
            </a:r>
            <a:endParaRPr lang="en-GB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indent="-514350">
              <a:buFontTx/>
              <a:buAutoNum type="arabicParenR"/>
            </a:pP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PDA </a:t>
            </a:r>
            <a:r>
              <a:rPr lang="fr-FR" sz="2800" b="1" i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is</a:t>
            </a: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 controversial (Falk 2020; Fidler &amp; Christie 2019; Green et al 2018b; O’Nions et al 2014a; O’Nions et al 2014b; O’Nions et al 2016b).</a:t>
            </a:r>
          </a:p>
          <a:p>
            <a:pPr marL="514350" indent="-514350">
              <a:buFontTx/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Independent reputable parties recently concluded no good quality evidence to suggest what PDA is, or what features are associated with it. Divergent opinion was treated equally (Berney et al 2020; Howlin et al 2021; Kildahl et al 2021; Mols &amp; Danckaerts 2022; NICE 2021).</a:t>
            </a:r>
          </a:p>
          <a:p>
            <a:pPr marL="514350" indent="-514350">
              <a:buFontTx/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Robustly challenged for almost 2 decades (Garralda 2003; Green et al 2018a; Green et al 2018b; Green 2020; Malik &amp; Baird 2018; McElroy 2016; Milton 2017; Moore 2020; Wing 2002; Wing &amp; Gould 2002; Woods 2017; Woods 2019; Woods 2020).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A</a:t>
            </a:r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VOIDING DEMANDS OF ORDINARY RESEARCH.</a:t>
            </a:r>
          </a:p>
        </p:txBody>
      </p:sp>
    </p:spTree>
    <p:extLst>
      <p:ext uri="{BB962C8B-B14F-4D97-AF65-F5344CB8AC3E}">
        <p14:creationId xmlns:p14="http://schemas.microsoft.com/office/powerpoint/2010/main" val="170094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5" y="867817"/>
            <a:ext cx="109442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Warnings from autism history.</a:t>
            </a:r>
            <a:endParaRPr lang="en-GB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indent="-514350">
              <a:buFontTx/>
              <a:buAutoNum type="arabicParenR"/>
            </a:pPr>
            <a:endParaRPr lang="fr-FR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indent="-514350">
              <a:buFontTx/>
              <a:buAutoNum type="arabicParenR"/>
            </a:pPr>
            <a:r>
              <a:rPr lang="en-GB" sz="2800" dirty="0">
                <a:solidFill>
                  <a:prstClr val="black"/>
                </a:solidFill>
                <a:latin typeface="Trebuchet MS" panose="020B0603020202020204" pitchFamily="34" charset="0"/>
              </a:rPr>
              <a:t>Autism</a:t>
            </a: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 often has poor quality theory, research, &amp; practice.</a:t>
            </a:r>
          </a:p>
          <a:p>
            <a:pPr marL="514350" indent="-514350">
              <a:buFontTx/>
              <a:buAutoNum type="arabicParenR"/>
            </a:pPr>
            <a:r>
              <a:rPr lang="en-GB" sz="2800" dirty="0">
                <a:solidFill>
                  <a:prstClr val="black"/>
                </a:solidFill>
                <a:latin typeface="Trebuchet MS" panose="020B0603020202020204" pitchFamily="34" charset="0"/>
              </a:rPr>
              <a:t>Many</a:t>
            </a: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 cases of bold claims leading to perverse adverse ramifications, e.g.,:</a:t>
            </a:r>
            <a:b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- Refrigerator mother.</a:t>
            </a:r>
            <a:b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- Vaccines causes autism.</a:t>
            </a:r>
            <a:b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- Theory of Mind dificits.</a:t>
            </a:r>
            <a:b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- Empathy deficits.</a:t>
            </a:r>
            <a:b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- Extreme Male Brain. </a:t>
            </a:r>
          </a:p>
          <a:p>
            <a:pPr marL="514350" indent="-514350">
              <a:buFontTx/>
              <a:buAutoNum type="arabicParenR"/>
            </a:pP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Autism stakeholders need to adhere to typical ethical standards.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ROLEPLAYING ANOTHER AUTISM SCANDAL?</a:t>
            </a:r>
          </a:p>
        </p:txBody>
      </p:sp>
    </p:spTree>
    <p:extLst>
      <p:ext uri="{BB962C8B-B14F-4D97-AF65-F5344CB8AC3E}">
        <p14:creationId xmlns:p14="http://schemas.microsoft.com/office/powerpoint/2010/main" val="558299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9" y="1875517"/>
            <a:ext cx="109442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MQ case study in researchers acting to prevent harm.</a:t>
            </a:r>
            <a:endParaRPr lang="en-GB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indent="-514350">
              <a:buFontTx/>
              <a:buAutoNum type="arabicParenR"/>
            </a:pPr>
            <a:endParaRPr lang="fr-FR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indent="-514350">
              <a:buFontTx/>
              <a:buAutoNum type="arabicParenR"/>
            </a:pP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Researchers have a responsibility to minimise &amp; avoid causing harm.</a:t>
            </a:r>
          </a:p>
          <a:p>
            <a:pPr marL="514350" indent="-514350">
              <a:buFontTx/>
              <a:buAutoNum type="arabicParenR"/>
            </a:pP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Significant community interest in Monotropism.</a:t>
            </a:r>
          </a:p>
          <a:p>
            <a:pPr marL="514350" indent="-514350">
              <a:buFontTx/>
              <a:buAutoNum type="arabicParenR"/>
            </a:pP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700+ autistics in initial MQ validation study (Garau et al 2023).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MEETING DEMANDS OF ORDINARY RESEARCH.</a:t>
            </a:r>
          </a:p>
        </p:txBody>
      </p:sp>
    </p:spTree>
    <p:extLst>
      <p:ext uri="{BB962C8B-B14F-4D97-AF65-F5344CB8AC3E}">
        <p14:creationId xmlns:p14="http://schemas.microsoft.com/office/powerpoint/2010/main" val="2700080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OF PEAK INTEREST?</a:t>
            </a:r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4930782-5CFA-8EB3-C0A1-8B4968096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8" y="774699"/>
            <a:ext cx="10040306" cy="55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59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7" y="933125"/>
            <a:ext cx="109442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MQ case study in researchers acting to prevent harm.</a:t>
            </a:r>
            <a:endParaRPr lang="en-GB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indent="-514350">
              <a:buFontTx/>
              <a:buAutoNum type="arabicParenR"/>
            </a:pPr>
            <a:endParaRPr lang="fr-FR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indent="-514350">
              <a:buFontTx/>
              <a:buAutoNum type="arabicParenR"/>
            </a:pP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MQ went viral as an autism self-assessment test.</a:t>
            </a:r>
          </a:p>
          <a:p>
            <a:pPr marL="514350" indent="-514350">
              <a:buFontTx/>
              <a:buAutoNum type="arabicParenR"/>
            </a:pP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Debate if Monotropism is seen in non-autistics (Woods 2020).</a:t>
            </a:r>
          </a:p>
          <a:p>
            <a:pPr marL="514350" indent="-514350">
              <a:buFontTx/>
              <a:buAutoNum type="arabicParenR"/>
            </a:pP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MQ may not be representative of non-white autistics.</a:t>
            </a:r>
          </a:p>
          <a:p>
            <a:pPr marL="514350" indent="-514350">
              <a:buFontTx/>
              <a:buAutoNum type="arabicParenR"/>
            </a:pP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Assesses a version of Monotropism, not autism (Garau et al 2023).</a:t>
            </a:r>
          </a:p>
          <a:p>
            <a:pPr marL="514350" indent="-514350">
              <a:buFontTx/>
              <a:buAutoNum type="arabicParenR"/>
            </a:pP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Thankfully, co-authors acted swiftly to prevent </a:t>
            </a:r>
            <a:r>
              <a:rPr lang="en-GB" sz="2800" dirty="0">
                <a:solidFill>
                  <a:prstClr val="black"/>
                </a:solidFill>
                <a:latin typeface="Trebuchet MS" panose="020B0603020202020204" pitchFamily="34" charset="0"/>
              </a:rPr>
              <a:t>potential</a:t>
            </a: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Trebuchet MS" panose="020B0603020202020204" pitchFamily="34" charset="0"/>
              </a:rPr>
              <a:t>erroneous</a:t>
            </a: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Trebuchet MS" panose="020B0603020202020204" pitchFamily="34" charset="0"/>
              </a:rPr>
              <a:t>reification</a:t>
            </a: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 of MQ.</a:t>
            </a:r>
          </a:p>
          <a:p>
            <a:pPr marL="514350" indent="-514350">
              <a:buFontTx/>
              <a:buAutoNum type="arabicParenR"/>
            </a:pPr>
            <a:r>
              <a:rPr lang="en-GB" sz="2800" dirty="0">
                <a:solidFill>
                  <a:prstClr val="black"/>
                </a:solidFill>
                <a:latin typeface="Trebuchet MS" panose="020B0603020202020204" pitchFamily="34" charset="0"/>
              </a:rPr>
              <a:t>Indicates responsibility for</a:t>
            </a: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 potential harm from reification of PDA as a “</a:t>
            </a:r>
            <a:r>
              <a:rPr lang="fr-FR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Profile of ASD</a:t>
            </a: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is with those advocating for 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PDA Profile of ASD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”.</a:t>
            </a:r>
            <a:r>
              <a:rPr lang="fr-FR" sz="28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MEETING DEMANDS OF ORDINARY RESEARCH.</a:t>
            </a:r>
          </a:p>
        </p:txBody>
      </p:sp>
    </p:spTree>
    <p:extLst>
      <p:ext uri="{BB962C8B-B14F-4D97-AF65-F5344CB8AC3E}">
        <p14:creationId xmlns:p14="http://schemas.microsoft.com/office/powerpoint/2010/main" val="188356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ROLEPLAYING A DIAGNOSTIC CATEGORY?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6779CDD-2A31-A581-C895-F55DF74C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9" y="774506"/>
            <a:ext cx="5766092" cy="55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F7FAC1-0FE4-4AB7-2CB2-BBA20798EF3D}"/>
              </a:ext>
            </a:extLst>
          </p:cNvPr>
          <p:cNvSpPr txBox="1"/>
          <p:nvPr/>
        </p:nvSpPr>
        <p:spPr>
          <a:xfrm>
            <a:off x="6348413" y="2533650"/>
            <a:ext cx="3430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rebuchet MS" panose="020B0603020202020204" pitchFamily="34" charset="0"/>
              </a:rPr>
              <a:t>Newson 1996, p20.</a:t>
            </a:r>
          </a:p>
        </p:txBody>
      </p:sp>
    </p:spTree>
    <p:extLst>
      <p:ext uri="{BB962C8B-B14F-4D97-AF65-F5344CB8AC3E}">
        <p14:creationId xmlns:p14="http://schemas.microsoft.com/office/powerpoint/2010/main" val="3261122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9" y="1297021"/>
            <a:ext cx="109442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Consistent doubts of constituent nature.</a:t>
            </a:r>
          </a:p>
          <a:p>
            <a:pPr lvl="0"/>
            <a:endParaRPr lang="en-GB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lvl="0" indent="-514350">
              <a:buAutoNum type="arabicParenR"/>
            </a:pPr>
            <a:r>
              <a:rPr lang="en-GB" sz="2800" dirty="0">
                <a:solidFill>
                  <a:prstClr val="black"/>
                </a:solidFill>
                <a:latin typeface="Trebuchet MS" panose="020B0603020202020204" pitchFamily="34" charset="0"/>
              </a:rPr>
              <a:t>Newson’s descriptions indicate co-occurring 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difficulties, e.g., ADHD, anxiety disorder of childhood, ODD (Garralda 2003).</a:t>
            </a: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Maybe a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double-hit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”, potentially caused by psychopathic tendencies, instead of autism (Wing et al 2011).</a:t>
            </a: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Questions wow well do co-occurring difficulties, like ADHD, SAD &amp; ODD describe the component features of PDA? (Green et al 2018a).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ROLEPLAYING A DIAGNOSTIC CATEGORY?</a:t>
            </a:r>
          </a:p>
        </p:txBody>
      </p:sp>
    </p:spTree>
    <p:extLst>
      <p:ext uri="{BB962C8B-B14F-4D97-AF65-F5344CB8AC3E}">
        <p14:creationId xmlns:p14="http://schemas.microsoft.com/office/powerpoint/2010/main" val="1181352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23888" y="774506"/>
            <a:ext cx="1094422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Examples of studies indicating is a pseudo-syndrome.</a:t>
            </a:r>
          </a:p>
          <a:p>
            <a:pPr lvl="0"/>
            <a:endParaRPr lang="en-GB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Triple hit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of autism, conduct problems &amp; (assumed) anxiety. (O’Nions et al 2014b).</a:t>
            </a: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PDA features predicted by anxiety, conduct problems &amp; hyperactivity (Green et al 2018a).</a:t>
            </a: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PDA features predicted by attention issues, antagonism &amp; lower emotional stability (Egan et al 2020).</a:t>
            </a: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Unlike psychiatric comorbidities and adaptive behaviour, PDA was not discriminating. Our results are therefore in agreement with the authors who questioned the validity of PDA as a distinct entity.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(Schneider et al 2022, p8).</a:t>
            </a: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A + B + C ≠  A, PDA cannot be something it is more than.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ROLEPLAYING A DIAGNOSTIC CATEGORY?</a:t>
            </a:r>
          </a:p>
        </p:txBody>
      </p:sp>
    </p:spTree>
    <p:extLst>
      <p:ext uri="{BB962C8B-B14F-4D97-AF65-F5344CB8AC3E}">
        <p14:creationId xmlns:p14="http://schemas.microsoft.com/office/powerpoint/2010/main" val="2186204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ROLEPLAYING A DIAGNOSTIC CATEGORY?</a:t>
            </a:r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DAB05844-AA70-A2E8-ABB9-C906A6269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774699"/>
            <a:ext cx="5975092" cy="552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D14E6A-7A62-D0C6-B0B2-88817CC6C5D9}"/>
              </a:ext>
            </a:extLst>
          </p:cNvPr>
          <p:cNvSpPr txBox="1"/>
          <p:nvPr/>
        </p:nvSpPr>
        <p:spPr>
          <a:xfrm>
            <a:off x="6612293" y="2469893"/>
            <a:ext cx="3306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Trebuchet MS" panose="020B0603020202020204" pitchFamily="34" charset="0"/>
              </a:rPr>
              <a:t>Woods 2022, p70.</a:t>
            </a:r>
          </a:p>
        </p:txBody>
      </p:sp>
    </p:spTree>
    <p:extLst>
      <p:ext uri="{BB962C8B-B14F-4D97-AF65-F5344CB8AC3E}">
        <p14:creationId xmlns:p14="http://schemas.microsoft.com/office/powerpoint/2010/main" val="298293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23888" y="1721429"/>
            <a:ext cx="1094422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latin typeface="Trebuchet MS" panose="020B0603020202020204" pitchFamily="34" charset="0"/>
              </a:rPr>
              <a:t>Conflicts of interest.</a:t>
            </a:r>
          </a:p>
          <a:p>
            <a:pPr lvl="0"/>
            <a:endParaRPr lang="en-GB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indent="-514350">
              <a:buFontTx/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Developing various PDA tools, e.g., Pathological Demand-Avoidance-Beliefs Scale (PDA-BS).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Income from delivering training sessions on PDA. </a:t>
            </a:r>
          </a:p>
          <a:p>
            <a:pPr marL="514350" indent="-514350">
              <a:buFontTx/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Reluctantly advocates for it to be diagnosed as a standalone construct.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PROFILING MYSELF.</a:t>
            </a:r>
          </a:p>
        </p:txBody>
      </p:sp>
    </p:spTree>
    <p:extLst>
      <p:ext uri="{BB962C8B-B14F-4D97-AF65-F5344CB8AC3E}">
        <p14:creationId xmlns:p14="http://schemas.microsoft.com/office/powerpoint/2010/main" val="1069420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3" y="1679572"/>
            <a:ext cx="1094422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Recurring doubts over PDA causing confusionn.</a:t>
            </a:r>
          </a:p>
          <a:p>
            <a:pPr lvl="0"/>
            <a:endParaRPr lang="en-GB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PDA’s use will create confusion for caregivers &amp; others involved (including clinicians) (Garralda 2003).</a:t>
            </a: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Risk to clinical language’s validity &amp; turning nosology upside down &amp; recipe for clinical and research confusion (Green et al 2018b).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ROLEPLAYING A DIAGNOSTIC CATEGORY?</a:t>
            </a:r>
          </a:p>
        </p:txBody>
      </p:sp>
    </p:spTree>
    <p:extLst>
      <p:ext uri="{BB962C8B-B14F-4D97-AF65-F5344CB8AC3E}">
        <p14:creationId xmlns:p14="http://schemas.microsoft.com/office/powerpoint/2010/main" val="1209549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9" y="1259705"/>
            <a:ext cx="109442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Other pertinent factors to consider.</a:t>
            </a:r>
          </a:p>
          <a:p>
            <a:pPr lvl="0"/>
            <a:endParaRPr lang="en-GB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General failure to take account of alternative explanations for behaviours. </a:t>
            </a: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Sourcing participants from places knowledgeable in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PDA Profile of ASD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is a risk of bias (Kildahl et al 2021).</a:t>
            </a: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Clear risk that non-autism features could be confused with autism due to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PDA Profile of ASD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”.</a:t>
            </a:r>
          </a:p>
          <a:p>
            <a:pPr marL="514350" indent="-514350">
              <a:buFontTx/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This possibility should already be actively considered!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ROLEPLAYING A DIAGNOSTIC CATEGORY?</a:t>
            </a:r>
          </a:p>
        </p:txBody>
      </p:sp>
    </p:spTree>
    <p:extLst>
      <p:ext uri="{BB962C8B-B14F-4D97-AF65-F5344CB8AC3E}">
        <p14:creationId xmlns:p14="http://schemas.microsoft.com/office/powerpoint/2010/main" val="1531886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23888" y="774506"/>
            <a:ext cx="1094422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Outlook PDA is a separate clustering of features from autism.</a:t>
            </a:r>
          </a:p>
          <a:p>
            <a:pPr lvl="0"/>
            <a:endParaRPr lang="en-GB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PDA needs to be different to autism (Newson et al 2003).</a:t>
            </a: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There is a growing acknowledgement that individuals with PDA have a recognisable pattern of characteristics that are similar to each other and distinct from those of others with more straightforward presentation of autism.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(Fidler 2019, p100).</a:t>
            </a: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PDA is currently best understood as a ‘profile’ (or cluster of traits) on the autism spectrum.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(PDA Society 2022, p3).</a:t>
            </a: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Equally contributors have noted that, with increased awareness, there has been some over-identification by other practitioners.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(PDA Society 2022, p1)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BOB THE BUILDER’S PROFILE.</a:t>
            </a:r>
          </a:p>
        </p:txBody>
      </p:sp>
    </p:spTree>
    <p:extLst>
      <p:ext uri="{BB962C8B-B14F-4D97-AF65-F5344CB8AC3E}">
        <p14:creationId xmlns:p14="http://schemas.microsoft.com/office/powerpoint/2010/main" val="2437700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12DF97-359C-414A-9EE2-AA4EE5F4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2023 Autscape Talk.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643465-B783-4238-B7AE-03F7EF47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7BB19-85AC-4474-B431-74A23501FBD7}"/>
              </a:ext>
            </a:extLst>
          </p:cNvPr>
          <p:cNvSpPr txBox="1"/>
          <p:nvPr/>
        </p:nvSpPr>
        <p:spPr>
          <a:xfrm>
            <a:off x="623887" y="76517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Trebuchet MS" panose="020B0603020202020204" pitchFamily="34" charset="0"/>
              </a:rPr>
              <a:t>Different PDA diagnostic thresholds (Woods 2021).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DB797-178A-4B0D-ABD6-84177ED1FD5A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TIME TO PROFILE YOU.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DD8B3-49FE-4D33-BE5E-D3741ACD4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695" y="1297727"/>
            <a:ext cx="8226610" cy="499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22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CIRCLE WARS.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222EDF-9325-8287-D526-6C023B74F30A}"/>
              </a:ext>
            </a:extLst>
          </p:cNvPr>
          <p:cNvGrpSpPr/>
          <p:nvPr/>
        </p:nvGrpSpPr>
        <p:grpSpPr>
          <a:xfrm>
            <a:off x="1680880" y="851775"/>
            <a:ext cx="8830240" cy="5649870"/>
            <a:chOff x="791884" y="928753"/>
            <a:chExt cx="8830240" cy="56498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98EC25-E300-D4FF-369C-38F08B9EEC83}"/>
                </a:ext>
              </a:extLst>
            </p:cNvPr>
            <p:cNvSpPr txBox="1"/>
            <p:nvPr/>
          </p:nvSpPr>
          <p:spPr>
            <a:xfrm>
              <a:off x="1351676" y="928753"/>
              <a:ext cx="7688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u="sng" dirty="0">
                  <a:latin typeface="Trebuchet MS" panose="020B0603020202020204" pitchFamily="34" charset="0"/>
                </a:rPr>
                <a:t>DSM-5 AUTISM, “</a:t>
              </a:r>
              <a:r>
                <a:rPr lang="en-GB" sz="1600" b="1" i="1" u="sng" dirty="0">
                  <a:latin typeface="Trebuchet MS" panose="020B0603020202020204" pitchFamily="34" charset="0"/>
                </a:rPr>
                <a:t>PROFOUND AUTISM</a:t>
              </a:r>
              <a:r>
                <a:rPr lang="en-GB" sz="1600" b="1" u="sng" dirty="0">
                  <a:latin typeface="Trebuchet MS" panose="020B0603020202020204" pitchFamily="34" charset="0"/>
                </a:rPr>
                <a:t>”, &amp; “</a:t>
              </a:r>
              <a:r>
                <a:rPr lang="en-GB" sz="1600" b="1" i="1" u="sng" dirty="0">
                  <a:latin typeface="Trebuchet MS" panose="020B0603020202020204" pitchFamily="34" charset="0"/>
                </a:rPr>
                <a:t>PATHOLOGICAL</a:t>
              </a:r>
              <a:r>
                <a:rPr lang="en-GB" sz="1600" b="1" u="sng" dirty="0">
                  <a:latin typeface="Trebuchet MS" panose="020B0603020202020204" pitchFamily="34" charset="0"/>
                </a:rPr>
                <a:t>” DEMAND-AVOIDANCE RELATIVE SUPPORT NEEDS COMPARED TO IQ.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C9701B-13FE-AFFF-F891-C16B25C458BB}"/>
                </a:ext>
              </a:extLst>
            </p:cNvPr>
            <p:cNvGrpSpPr/>
            <p:nvPr/>
          </p:nvGrpSpPr>
          <p:grpSpPr>
            <a:xfrm>
              <a:off x="791884" y="1551963"/>
              <a:ext cx="8830240" cy="5026660"/>
              <a:chOff x="791884" y="1551963"/>
              <a:chExt cx="8830240" cy="502666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8CBEE66-4091-49D9-4CBF-2D98A015DFDC}"/>
                  </a:ext>
                </a:extLst>
              </p:cNvPr>
              <p:cNvGrpSpPr/>
              <p:nvPr/>
            </p:nvGrpSpPr>
            <p:grpSpPr>
              <a:xfrm>
                <a:off x="791884" y="1551963"/>
                <a:ext cx="6695930" cy="5026660"/>
                <a:chOff x="791884" y="1551963"/>
                <a:chExt cx="6695930" cy="5026660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771C5841-59F1-96DF-A0F7-9338E48B52EA}"/>
                    </a:ext>
                  </a:extLst>
                </p:cNvPr>
                <p:cNvGrpSpPr/>
                <p:nvPr/>
              </p:nvGrpSpPr>
              <p:grpSpPr>
                <a:xfrm>
                  <a:off x="2916688" y="1551963"/>
                  <a:ext cx="4571126" cy="4571126"/>
                  <a:chOff x="1235075" y="1566669"/>
                  <a:chExt cx="4571126" cy="4571126"/>
                </a:xfrm>
              </p:grpSpPr>
              <p:cxnSp>
                <p:nvCxnSpPr>
                  <p:cNvPr id="15" name="Straight Arrow Connector 14">
                    <a:extLst>
                      <a:ext uri="{FF2B5EF4-FFF2-40B4-BE49-F238E27FC236}">
                        <a16:creationId xmlns:a16="http://schemas.microsoft.com/office/drawing/2014/main" id="{8C5AF4DE-5658-1714-A0FA-1BFBF7CE04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256846" y="1566669"/>
                    <a:ext cx="0" cy="4571126"/>
                  </a:xfrm>
                  <a:prstGeom prst="straightConnector1">
                    <a:avLst/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C66C20A7-284D-0DF6-005E-30F20BC5EB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3520638" y="3852232"/>
                    <a:ext cx="0" cy="4571126"/>
                  </a:xfrm>
                  <a:prstGeom prst="straightConnector1">
                    <a:avLst/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927F502C-F563-078A-366A-39063E1CE8E8}"/>
                      </a:ext>
                    </a:extLst>
                  </p:cNvPr>
                  <p:cNvSpPr/>
                  <p:nvPr/>
                </p:nvSpPr>
                <p:spPr>
                  <a:xfrm>
                    <a:off x="1235076" y="2080734"/>
                    <a:ext cx="4409944" cy="404860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2D050">
                          <a:tint val="66000"/>
                          <a:satMod val="160000"/>
                        </a:srgbClr>
                      </a:gs>
                      <a:gs pos="50000">
                        <a:srgbClr val="92D050">
                          <a:tint val="44500"/>
                          <a:satMod val="160000"/>
                        </a:srgbClr>
                      </a:gs>
                      <a:gs pos="100000">
                        <a:srgbClr val="92D05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n w="28575">
                    <a:solidFill>
                      <a:srgbClr val="00B05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56EB659E-5EF3-D869-4195-1314F76463DC}"/>
                      </a:ext>
                    </a:extLst>
                  </p:cNvPr>
                  <p:cNvSpPr/>
                  <p:nvPr/>
                </p:nvSpPr>
                <p:spPr>
                  <a:xfrm>
                    <a:off x="1235075" y="4100153"/>
                    <a:ext cx="2550693" cy="201941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n w="28575">
                    <a:solidFill>
                      <a:srgbClr val="FFC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EA4FD70C-700A-267D-8BB0-B3A20617216E}"/>
                      </a:ext>
                    </a:extLst>
                  </p:cNvPr>
                  <p:cNvSpPr/>
                  <p:nvPr/>
                </p:nvSpPr>
                <p:spPr>
                  <a:xfrm>
                    <a:off x="2939143" y="4076700"/>
                    <a:ext cx="2705876" cy="204287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accent2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accent2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 w="28575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EF3C3D4-907E-2DD7-31F4-C617FBD45B4E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396" y="3433665"/>
                    <a:ext cx="15115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dirty="0">
                        <a:latin typeface="Trebuchet MS" panose="020B0603020202020204" pitchFamily="34" charset="0"/>
                      </a:rPr>
                      <a:t>DSM-5 Autism.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B1D9F9C-4C4E-491C-CBDF-64E7B1FE8897}"/>
                      </a:ext>
                    </a:extLst>
                  </p:cNvPr>
                  <p:cNvSpPr txBox="1"/>
                  <p:nvPr/>
                </p:nvSpPr>
                <p:spPr>
                  <a:xfrm>
                    <a:off x="1703323" y="4828887"/>
                    <a:ext cx="1129003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dirty="0">
                        <a:latin typeface="Trebuchet MS" panose="020B0603020202020204" pitchFamily="34" charset="0"/>
                      </a:rPr>
                      <a:t>“</a:t>
                    </a:r>
                    <a:r>
                      <a:rPr lang="en-GB" sz="1600" i="1" dirty="0">
                        <a:latin typeface="Trebuchet MS" panose="020B0603020202020204" pitchFamily="34" charset="0"/>
                      </a:rPr>
                      <a:t>Profound Autism.</a:t>
                    </a:r>
                    <a:r>
                      <a:rPr lang="en-GB" sz="1600" dirty="0">
                        <a:latin typeface="Trebuchet MS" panose="020B0603020202020204" pitchFamily="34" charset="0"/>
                      </a:rPr>
                      <a:t>”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F2CF7BB-B56D-133A-C0D4-6FC9558A8008}"/>
                      </a:ext>
                    </a:extLst>
                  </p:cNvPr>
                  <p:cNvSpPr txBox="1"/>
                  <p:nvPr/>
                </p:nvSpPr>
                <p:spPr>
                  <a:xfrm>
                    <a:off x="3300573" y="4828886"/>
                    <a:ext cx="206828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dirty="0">
                        <a:latin typeface="Trebuchet MS" panose="020B0603020202020204" pitchFamily="34" charset="0"/>
                      </a:rPr>
                      <a:t>“</a:t>
                    </a:r>
                    <a:r>
                      <a:rPr lang="en-GB" sz="1600" i="1" dirty="0">
                        <a:latin typeface="Trebuchet MS" panose="020B0603020202020204" pitchFamily="34" charset="0"/>
                      </a:rPr>
                      <a:t>Pathological</a:t>
                    </a:r>
                    <a:r>
                      <a:rPr lang="en-GB" sz="1600" dirty="0">
                        <a:latin typeface="Trebuchet MS" panose="020B0603020202020204" pitchFamily="34" charset="0"/>
                      </a:rPr>
                      <a:t>” Demand-Avoidance.</a:t>
                    </a:r>
                  </a:p>
                </p:txBody>
              </p: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098045C-34DB-518C-B6EE-46B67D61B847}"/>
                    </a:ext>
                  </a:extLst>
                </p:cNvPr>
                <p:cNvSpPr txBox="1"/>
                <p:nvPr/>
              </p:nvSpPr>
              <p:spPr>
                <a:xfrm>
                  <a:off x="4974961" y="6240069"/>
                  <a:ext cx="45719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latin typeface="Trebuchet MS" panose="020B0603020202020204" pitchFamily="34" charset="0"/>
                    </a:rPr>
                    <a:t>IQ.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8712BDF-C4E2-FAF3-E4C1-13D94C0DC838}"/>
                    </a:ext>
                  </a:extLst>
                </p:cNvPr>
                <p:cNvSpPr txBox="1"/>
                <p:nvPr/>
              </p:nvSpPr>
              <p:spPr>
                <a:xfrm>
                  <a:off x="791884" y="3531900"/>
                  <a:ext cx="207139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>
                      <a:latin typeface="Trebuchet MS" panose="020B0603020202020204" pitchFamily="34" charset="0"/>
                    </a:rPr>
                    <a:t>Functioning (Inverse Support Needs.)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F034DA-9500-1103-6316-C0C237D4ACFF}"/>
                  </a:ext>
                </a:extLst>
              </p:cNvPr>
              <p:cNvSpPr txBox="1"/>
              <p:nvPr/>
            </p:nvSpPr>
            <p:spPr>
              <a:xfrm>
                <a:off x="7560062" y="3503166"/>
                <a:ext cx="206206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Trebuchet MS" panose="020B0603020202020204" pitchFamily="34" charset="0"/>
                  </a:rPr>
                  <a:t>Diagram is an aid to discussion, please do </a:t>
                </a:r>
                <a:r>
                  <a:rPr lang="en-GB" sz="1600" b="1" i="1" u="sng" dirty="0">
                    <a:latin typeface="Trebuchet MS" panose="020B0603020202020204" pitchFamily="34" charset="0"/>
                  </a:rPr>
                  <a:t>not</a:t>
                </a:r>
                <a:r>
                  <a:rPr lang="en-GB" sz="1600" dirty="0">
                    <a:latin typeface="Trebuchet MS" panose="020B0603020202020204" pitchFamily="34" charset="0"/>
                  </a:rPr>
                  <a:t> take it literally &amp; reify it.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7475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120835-F99D-4BAD-B940-A745995CE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2023 Autscape Talk.</a:t>
            </a:r>
            <a:endParaRPr lang="en-GB" sz="11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7F2B9D-67F5-42D5-B393-B92169F7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584D-8F1A-46B4-838D-EE417A13F475}" type="slidenum">
              <a:rPr lang="en-GB" sz="1100" smtClean="0"/>
              <a:pPr/>
              <a:t>25</a:t>
            </a:fld>
            <a:endParaRPr lang="en-GB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427DD-325B-434D-8183-DE5099664DE3}"/>
              </a:ext>
            </a:extLst>
          </p:cNvPr>
          <p:cNvSpPr txBox="1"/>
          <p:nvPr/>
        </p:nvSpPr>
        <p:spPr>
          <a:xfrm>
            <a:off x="623887" y="877207"/>
            <a:ext cx="109442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rebuchet MS" panose="020B0603020202020204" pitchFamily="34" charset="0"/>
              </a:rPr>
              <a:t>Self-advocacy, “</a:t>
            </a:r>
            <a:r>
              <a:rPr lang="en-US" sz="2800" b="1" i="1" dirty="0">
                <a:latin typeface="Trebuchet MS" panose="020B0603020202020204" pitchFamily="34" charset="0"/>
              </a:rPr>
              <a:t>PDA Profile of ASD</a:t>
            </a:r>
            <a:r>
              <a:rPr lang="en-US" sz="2800" b="1" dirty="0">
                <a:latin typeface="Trebuchet MS" panose="020B0603020202020204" pitchFamily="34" charset="0"/>
              </a:rPr>
              <a:t>” &amp; “</a:t>
            </a:r>
            <a:r>
              <a:rPr lang="en-US" sz="2800" b="1" i="1" dirty="0">
                <a:latin typeface="Trebuchet MS" panose="020B0603020202020204" pitchFamily="34" charset="0"/>
              </a:rPr>
              <a:t>Profound Autism</a:t>
            </a:r>
            <a:r>
              <a:rPr lang="en-US" sz="2800" b="1" dirty="0">
                <a:latin typeface="Trebuchet MS" panose="020B0603020202020204" pitchFamily="34" charset="0"/>
              </a:rPr>
              <a:t>”.</a:t>
            </a:r>
          </a:p>
          <a:p>
            <a:endParaRPr lang="en-US" sz="2800" dirty="0">
              <a:latin typeface="Trebuchet MS" panose="020B0603020202020204" pitchFamily="34" charset="0"/>
            </a:endParaRPr>
          </a:p>
          <a:p>
            <a:pPr marL="514350" indent="-514350"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“</a:t>
            </a:r>
            <a:r>
              <a:rPr lang="en-US" sz="2800" i="1" dirty="0">
                <a:latin typeface="Trebuchet MS" panose="020B0603020202020204" pitchFamily="34" charset="0"/>
              </a:rPr>
              <a:t>Profound Autism</a:t>
            </a:r>
            <a:r>
              <a:rPr lang="en-US" sz="2800" dirty="0">
                <a:latin typeface="Trebuchet MS" panose="020B0603020202020204" pitchFamily="34" charset="0"/>
              </a:rPr>
              <a:t>” advocates claiming autistic neurodiversity supporters are harassing them (Singer et al 2023).</a:t>
            </a:r>
          </a:p>
          <a:p>
            <a:pPr marL="514350" indent="-514350"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Likewise, non-disabled autistic persons cannot advocate for those with “</a:t>
            </a:r>
            <a:r>
              <a:rPr lang="en-US" sz="2800" i="1" dirty="0">
                <a:latin typeface="Trebuchet MS" panose="020B0603020202020204" pitchFamily="34" charset="0"/>
              </a:rPr>
              <a:t>Profound Autism</a:t>
            </a:r>
            <a:r>
              <a:rPr lang="en-US" sz="2800" dirty="0">
                <a:latin typeface="Trebuchet MS" panose="020B0603020202020204" pitchFamily="34" charset="0"/>
              </a:rPr>
              <a:t>” (Singer 2022).</a:t>
            </a:r>
          </a:p>
          <a:p>
            <a:pPr marL="514350" indent="-514350"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Ignore preferences of non-disabled autistic persons.</a:t>
            </a:r>
          </a:p>
          <a:p>
            <a:pPr marL="514350" indent="-514350"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“</a:t>
            </a:r>
            <a:r>
              <a:rPr lang="en-US" sz="2800" i="1" dirty="0">
                <a:latin typeface="Trebuchet MS" panose="020B0603020202020204" pitchFamily="34" charset="0"/>
              </a:rPr>
              <a:t>Profound Autism</a:t>
            </a:r>
            <a:r>
              <a:rPr lang="en-US" sz="2800" dirty="0">
                <a:latin typeface="Trebuchet MS" panose="020B0603020202020204" pitchFamily="34" charset="0"/>
              </a:rPr>
              <a:t>” &amp; other ableist terms should be used (Singer et al 2023).</a:t>
            </a:r>
          </a:p>
          <a:p>
            <a:pPr marL="514350" indent="-514350"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Similar actions taken by “</a:t>
            </a:r>
            <a:r>
              <a:rPr lang="en-US" sz="2800" i="1" dirty="0">
                <a:latin typeface="Trebuchet MS" panose="020B0603020202020204" pitchFamily="34" charset="0"/>
              </a:rPr>
              <a:t>PDA Profile of ASD</a:t>
            </a:r>
            <a:r>
              <a:rPr lang="en-US" sz="2800" dirty="0">
                <a:latin typeface="Trebuchet MS" panose="020B0603020202020204" pitchFamily="34" charset="0"/>
              </a:rPr>
              <a:t>” advocates, to prioritise their outlooks on PDA, as examples shown throughout talk and elsewhere, or another example is in Milton (2022).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F1569-C554-4739-8548-482282E27188}"/>
              </a:ext>
            </a:extLst>
          </p:cNvPr>
          <p:cNvSpPr txBox="1"/>
          <p:nvPr/>
        </p:nvSpPr>
        <p:spPr>
          <a:xfrm>
            <a:off x="623888" y="230909"/>
            <a:ext cx="1094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WHO HAS A “</a:t>
            </a:r>
            <a:r>
              <a:rPr lang="en-US" sz="28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PATHOLOGICAL</a:t>
            </a:r>
            <a:r>
              <a:rPr lang="en-US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” NEED TO CONTROL WHOM?</a:t>
            </a:r>
            <a:endParaRPr lang="en-GB" sz="28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68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9" y="830490"/>
            <a:ext cx="109442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Biasing PDA research &amp; descriptions.</a:t>
            </a:r>
          </a:p>
          <a:p>
            <a:pPr lvl="0"/>
            <a:endParaRPr lang="en-GB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PDA descriptions changed to become autism-like features.</a:t>
            </a: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E.g., Social avoidance behaviours being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manipulative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”,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manipulative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behaviours are not indicative of autism (Woods 2022).</a:t>
            </a: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E.g.,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strategies of avoidance are essentially socially manipulative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(Newson et al 2003, p597) to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strategies of avoidance that are essentially ‘socially manipulative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’” (O’Nions et al 2016a, p415), then to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Uses social strategies as part of avoidance, eg, distracting, giving excuses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(Green et al 2018a, p457).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BOB THE BUILDER’S PROFILE.</a:t>
            </a:r>
          </a:p>
        </p:txBody>
      </p:sp>
    </p:spTree>
    <p:extLst>
      <p:ext uri="{BB962C8B-B14F-4D97-AF65-F5344CB8AC3E}">
        <p14:creationId xmlns:p14="http://schemas.microsoft.com/office/powerpoint/2010/main" val="92605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9" y="2034140"/>
            <a:ext cx="109442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Biasing PDA research &amp; descriptions..</a:t>
            </a:r>
          </a:p>
          <a:p>
            <a:pPr lvl="0"/>
            <a:endParaRPr lang="en-GB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Axiom that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PDA Profile of ASD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proponents views on PDA are only valid outlook on PDA.</a:t>
            </a:r>
          </a:p>
          <a:p>
            <a:pPr marL="514350" lvl="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Disregarding other topic experts’ views &amp; supporting evidence.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BOB THE BUILDER’S PROFILE.</a:t>
            </a:r>
          </a:p>
        </p:txBody>
      </p:sp>
    </p:spTree>
    <p:extLst>
      <p:ext uri="{BB962C8B-B14F-4D97-AF65-F5344CB8AC3E}">
        <p14:creationId xmlns:p14="http://schemas.microsoft.com/office/powerpoint/2010/main" val="2327898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9" y="895806"/>
            <a:ext cx="109442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latin typeface="Trebuchet MS" panose="020B0603020202020204" pitchFamily="34" charset="0"/>
              </a:rPr>
              <a:t>Subtyping autism &amp; DSM-5.</a:t>
            </a:r>
          </a:p>
          <a:p>
            <a:pPr lvl="0"/>
            <a:endParaRPr lang="en-GB" sz="2800" dirty="0">
              <a:latin typeface="Trebuchet MS" panose="020B0603020202020204" pitchFamily="34" charset="0"/>
            </a:endParaRPr>
          </a:p>
          <a:p>
            <a:pPr marL="514350" indent="-514350">
              <a:buFontTx/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All attempts to divide autism have failed (Kapp 2023)</a:t>
            </a:r>
          </a:p>
          <a:p>
            <a:pPr marL="514350" indent="-514350">
              <a:buFontTx/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Its why “</a:t>
            </a:r>
            <a:r>
              <a:rPr lang="en-US" sz="2800" i="1" dirty="0">
                <a:latin typeface="Trebuchet MS" panose="020B0603020202020204" pitchFamily="34" charset="0"/>
              </a:rPr>
              <a:t>Profound Autism</a:t>
            </a:r>
            <a:r>
              <a:rPr lang="en-US" sz="2800" dirty="0">
                <a:latin typeface="Trebuchet MS" panose="020B0603020202020204" pitchFamily="34" charset="0"/>
              </a:rPr>
              <a:t>” constructed from co-occurring ID &amp;/ or language issues (Woods et al 2023).</a:t>
            </a:r>
          </a:p>
          <a:p>
            <a:pPr marL="514350" indent="-514350">
              <a:buFontTx/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Indicates “</a:t>
            </a:r>
            <a:r>
              <a:rPr lang="en-US" sz="2800" i="1" dirty="0">
                <a:latin typeface="Trebuchet MS" panose="020B0603020202020204" pitchFamily="34" charset="0"/>
              </a:rPr>
              <a:t>PDA Profile of ASD</a:t>
            </a:r>
            <a:r>
              <a:rPr lang="en-US" sz="2800" dirty="0">
                <a:latin typeface="Trebuchet MS" panose="020B0603020202020204" pitchFamily="34" charset="0"/>
              </a:rPr>
              <a:t>” features are not-autism.</a:t>
            </a:r>
          </a:p>
          <a:p>
            <a:pPr marL="514350" indent="-514350">
              <a:buFontTx/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DSM-5 replaced autism subtypes with autism &amp; SCD (APA 2013).</a:t>
            </a:r>
          </a:p>
          <a:p>
            <a:pPr marL="514350" indent="-514350">
              <a:buFontTx/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PDA was informally excluded from DSM-5.</a:t>
            </a:r>
          </a:p>
          <a:p>
            <a:pPr marL="514350" indent="-514350">
              <a:buFontTx/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Most autistics do not want autism subtyped.</a:t>
            </a:r>
          </a:p>
          <a:p>
            <a:pPr marL="514350" indent="-514350">
              <a:buFontTx/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Seems SCD is not used much (Kapp &amp; Ne’eman 2019).</a:t>
            </a:r>
          </a:p>
          <a:p>
            <a:pPr marL="514350" indent="-514350">
              <a:buFontTx/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DSM-5 autism criteria not designed to create autism subtypes (Kapp 2023), let alone identify “</a:t>
            </a:r>
            <a:r>
              <a:rPr lang="en-US" sz="2800" i="1" dirty="0">
                <a:latin typeface="Trebuchet MS" panose="020B0603020202020204" pitchFamily="34" charset="0"/>
              </a:rPr>
              <a:t>PDA Profile of ASD</a:t>
            </a:r>
            <a:r>
              <a:rPr lang="en-US" sz="2800" dirty="0">
                <a:latin typeface="Trebuchet MS" panose="020B0603020202020204" pitchFamily="34" charset="0"/>
              </a:rPr>
              <a:t>”…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PROFOUNDLY DISTURBING?</a:t>
            </a:r>
          </a:p>
        </p:txBody>
      </p:sp>
    </p:spTree>
    <p:extLst>
      <p:ext uri="{BB962C8B-B14F-4D97-AF65-F5344CB8AC3E}">
        <p14:creationId xmlns:p14="http://schemas.microsoft.com/office/powerpoint/2010/main" val="4045886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9" y="1586270"/>
            <a:ext cx="1094422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Fallacies seem applicable to “</a:t>
            </a:r>
            <a:r>
              <a:rPr lang="en-US" sz="2800" b="1" i="1" dirty="0">
                <a:solidFill>
                  <a:prstClr val="black"/>
                </a:solidFill>
                <a:latin typeface="Trebuchet MS" panose="020B0603020202020204" pitchFamily="34" charset="0"/>
              </a:rPr>
              <a:t>PDA Profile of ASD</a:t>
            </a:r>
            <a:r>
              <a:rPr lang="en-US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”.</a:t>
            </a:r>
          </a:p>
          <a:p>
            <a:pPr lvl="0"/>
            <a:endParaRPr lang="en-US" sz="28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) Begging the question = Assumes PDA is distinct thing and arguing to prove it is a thing.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2) No True Scotsman = if PDA descriptions/ diagnoses do not conform to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PDA Profile of ASD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”, they are not PDA, such as instead are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Rational Demand Avoidance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MAKING SENSE?</a:t>
            </a:r>
          </a:p>
        </p:txBody>
      </p:sp>
    </p:spTree>
    <p:extLst>
      <p:ext uri="{BB962C8B-B14F-4D97-AF65-F5344CB8AC3E}">
        <p14:creationId xmlns:p14="http://schemas.microsoft.com/office/powerpoint/2010/main" val="312930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23888" y="765175"/>
            <a:ext cx="1094422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latin typeface="Trebuchet MS" panose="020B0603020202020204" pitchFamily="34" charset="0"/>
              </a:rPr>
              <a:t>My perspective.</a:t>
            </a:r>
          </a:p>
          <a:p>
            <a:pPr lvl="0"/>
            <a:endParaRPr lang="en-GB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Diagnosed as autistic in 2012.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Meets Newson’s PDA profile, is not emotionally attached to it.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Presently, no-longer basing identity on diagnostic categories.</a:t>
            </a:r>
          </a:p>
          <a:p>
            <a:pPr marL="514350" indent="-514350">
              <a:buFontTx/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Favours a transdiagnostic approach &amp; we should be aspiring to stop utilising Disorder based constructs in the future.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Agenda is for at least inclusive good quality scientific-method based research &amp; practice.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PhD is investigating PDA &amp; part of CADS at LSBU.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My interpretation of PDA &amp; its literature, others may disagree.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PROFILING MYSELF.</a:t>
            </a:r>
          </a:p>
        </p:txBody>
      </p:sp>
    </p:spTree>
    <p:extLst>
      <p:ext uri="{BB962C8B-B14F-4D97-AF65-F5344CB8AC3E}">
        <p14:creationId xmlns:p14="http://schemas.microsoft.com/office/powerpoint/2010/main" val="1936215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9" y="1464971"/>
            <a:ext cx="109442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Fallacies seem applicable to “</a:t>
            </a:r>
            <a:r>
              <a:rPr lang="en-US" sz="2800" b="1" i="1" dirty="0">
                <a:solidFill>
                  <a:prstClr val="black"/>
                </a:solidFill>
                <a:latin typeface="Trebuchet MS" panose="020B0603020202020204" pitchFamily="34" charset="0"/>
              </a:rPr>
              <a:t>PDA Profile of ASD</a:t>
            </a:r>
            <a:r>
              <a:rPr lang="en-US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”.</a:t>
            </a:r>
          </a:p>
          <a:p>
            <a:pPr lvl="0"/>
            <a:endParaRPr lang="en-US" sz="28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3) Appeal to popularity = Claiming that many hundreds/ thousands of people believe in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PDA Profile of ASD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”, so it must be a thing.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4) Equivalence = Claiming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PDA Profile of ASD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is a different and distinct thing, with its features being different in nature to autism, but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PDA Profile of ASD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is a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Profile of ASD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.”. A + B + C ≠  A is applicable.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MAKING SENSE?</a:t>
            </a:r>
          </a:p>
        </p:txBody>
      </p:sp>
    </p:spTree>
    <p:extLst>
      <p:ext uri="{BB962C8B-B14F-4D97-AF65-F5344CB8AC3E}">
        <p14:creationId xmlns:p14="http://schemas.microsoft.com/office/powerpoint/2010/main" val="1606437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120835-F99D-4BAD-B940-A745995CE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2023 Autscape Talk.</a:t>
            </a:r>
            <a:endParaRPr lang="en-GB" sz="11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7F2B9D-67F5-42D5-B393-B92169F7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584D-8F1A-46B4-838D-EE417A13F475}" type="slidenum">
              <a:rPr lang="en-GB" sz="1100" smtClean="0"/>
              <a:pPr/>
              <a:t>31</a:t>
            </a:fld>
            <a:endParaRPr lang="en-GB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427DD-325B-434D-8183-DE5099664DE3}"/>
              </a:ext>
            </a:extLst>
          </p:cNvPr>
          <p:cNvSpPr txBox="1"/>
          <p:nvPr/>
        </p:nvSpPr>
        <p:spPr>
          <a:xfrm>
            <a:off x="623887" y="765175"/>
            <a:ext cx="1094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rebuchet MS" panose="020B0603020202020204" pitchFamily="34" charset="0"/>
              </a:rPr>
              <a:t>“</a:t>
            </a:r>
            <a:r>
              <a:rPr lang="en-US" sz="2800" b="1" i="1" dirty="0">
                <a:latin typeface="Trebuchet MS" panose="020B0603020202020204" pitchFamily="34" charset="0"/>
              </a:rPr>
              <a:t>PDA Profile of ASD</a:t>
            </a:r>
            <a:r>
              <a:rPr lang="en-US" sz="2800" b="1" dirty="0">
                <a:latin typeface="Trebuchet MS" panose="020B0603020202020204" pitchFamily="34" charset="0"/>
              </a:rPr>
              <a:t>” used to other (from PDA Space, 2023).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F1569-C554-4739-8548-482282E27188}"/>
              </a:ext>
            </a:extLst>
          </p:cNvPr>
          <p:cNvSpPr txBox="1"/>
          <p:nvPr/>
        </p:nvSpPr>
        <p:spPr>
          <a:xfrm>
            <a:off x="623888" y="230909"/>
            <a:ext cx="1094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THE “</a:t>
            </a:r>
            <a:r>
              <a:rPr lang="en-GB" sz="28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LIGHT-BULB MOMENT</a:t>
            </a:r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”?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B088997-29C8-6484-5D4B-9254C4DB6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72" y="1268413"/>
            <a:ext cx="9468720" cy="50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100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23888" y="774506"/>
            <a:ext cx="109442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Fallacies seem applicable to “</a:t>
            </a:r>
            <a:r>
              <a:rPr lang="en-US" sz="2800" b="1" i="1" dirty="0">
                <a:solidFill>
                  <a:prstClr val="black"/>
                </a:solidFill>
                <a:latin typeface="Trebuchet MS" panose="020B0603020202020204" pitchFamily="34" charset="0"/>
              </a:rPr>
              <a:t>PDA Profile of ASD</a:t>
            </a:r>
            <a:r>
              <a:rPr lang="en-US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”.</a:t>
            </a:r>
          </a:p>
          <a:p>
            <a:pPr lvl="0"/>
            <a:endParaRPr lang="en-US" sz="28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5) False dichotomy =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PDA Profile of ASD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is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complex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/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perplexing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versus non-“Profile of ASD” autism is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more straightforward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”/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classic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6) Texas sharpshooter = Assuming PDA is a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Profile of ASD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 and then conducting research to support it: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- Assuming PDA features = autism features.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- Only investigating PDA ins entirely autistic population samples.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- Designing tools which assume PDA is a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Profile of ASD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- Recruiting participants from sources which are knowledgeable in “</a:t>
            </a:r>
            <a:r>
              <a:rPr lang="en-US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PDA Profile of ASD</a:t>
            </a: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THE “</a:t>
            </a:r>
            <a:r>
              <a:rPr lang="en-GB" sz="28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LIGHT-BULB MOMENT</a:t>
            </a:r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3209794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120835-F99D-4BAD-B940-A745995CE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2023 Autscape Talk.</a:t>
            </a:r>
            <a:endParaRPr lang="en-GB" sz="11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7F2B9D-67F5-42D5-B393-B92169F7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584D-8F1A-46B4-838D-EE417A13F475}" type="slidenum">
              <a:rPr lang="en-GB" sz="1100" smtClean="0"/>
              <a:pPr/>
              <a:t>33</a:t>
            </a:fld>
            <a:endParaRPr lang="en-GB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427DD-325B-434D-8183-DE5099664DE3}"/>
              </a:ext>
            </a:extLst>
          </p:cNvPr>
          <p:cNvSpPr txBox="1"/>
          <p:nvPr/>
        </p:nvSpPr>
        <p:spPr>
          <a:xfrm>
            <a:off x="633219" y="765175"/>
            <a:ext cx="109442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rebuchet MS" panose="020B0603020202020204" pitchFamily="34" charset="0"/>
              </a:rPr>
              <a:t>Concluding comments.</a:t>
            </a:r>
          </a:p>
          <a:p>
            <a:endParaRPr lang="en-US" sz="2800" dirty="0">
              <a:latin typeface="Trebuchet MS" panose="020B0603020202020204" pitchFamily="34" charset="0"/>
            </a:endParaRPr>
          </a:p>
          <a:p>
            <a:pPr marL="514350" indent="-514350"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It is reasonable to consider if accounts of “</a:t>
            </a:r>
            <a:r>
              <a:rPr lang="en-US" sz="2800" i="1" dirty="0">
                <a:latin typeface="Trebuchet MS" panose="020B0603020202020204" pitchFamily="34" charset="0"/>
              </a:rPr>
              <a:t>PDA Profile of ASD</a:t>
            </a:r>
            <a:r>
              <a:rPr lang="en-US" sz="2800" dirty="0">
                <a:latin typeface="Trebuchet MS" panose="020B0603020202020204" pitchFamily="34" charset="0"/>
              </a:rPr>
              <a:t>” confusingly, reattributes non-autism features with autism.</a:t>
            </a:r>
          </a:p>
          <a:p>
            <a:pPr marL="514350" indent="-514350"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Plausible, perhaps probable that PDA represents non-autism features.</a:t>
            </a:r>
          </a:p>
          <a:p>
            <a:pPr marL="514350" indent="-514350"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This possibility should already be actively considered…</a:t>
            </a:r>
          </a:p>
          <a:p>
            <a:pPr marL="514350" indent="-514350"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Responsibility for potential harm from premature reification of “</a:t>
            </a:r>
            <a:r>
              <a:rPr lang="en-US" sz="2800" i="1" dirty="0">
                <a:latin typeface="Trebuchet MS" panose="020B0603020202020204" pitchFamily="34" charset="0"/>
              </a:rPr>
              <a:t>PDA Profile of ASD</a:t>
            </a:r>
            <a:r>
              <a:rPr lang="en-US" sz="2800" dirty="0">
                <a:latin typeface="Trebuchet MS" panose="020B0603020202020204" pitchFamily="34" charset="0"/>
              </a:rPr>
              <a:t>” is from those advocating for “</a:t>
            </a:r>
            <a:r>
              <a:rPr lang="en-US" sz="2800" i="1" dirty="0">
                <a:latin typeface="Trebuchet MS" panose="020B0603020202020204" pitchFamily="34" charset="0"/>
              </a:rPr>
              <a:t>PDA Profile of ASD</a:t>
            </a:r>
            <a:r>
              <a:rPr lang="en-US" sz="2800" dirty="0">
                <a:latin typeface="Trebuchet MS" panose="020B0603020202020204" pitchFamily="34" charset="0"/>
              </a:rPr>
              <a:t>”.</a:t>
            </a:r>
          </a:p>
          <a:p>
            <a:pPr marL="514350" indent="-514350"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Adhering to typical standards &amp; be cautious over PDA claims.</a:t>
            </a:r>
          </a:p>
          <a:p>
            <a:pPr marL="514350" indent="-514350">
              <a:buAutoNum type="arabicParenR"/>
            </a:pPr>
            <a:r>
              <a:rPr lang="en-US" sz="2800" dirty="0">
                <a:latin typeface="Trebuchet MS" panose="020B0603020202020204" pitchFamily="34" charset="0"/>
              </a:rPr>
              <a:t>Prioritise integrity of autism &amp; accepted categories over “</a:t>
            </a:r>
            <a:r>
              <a:rPr lang="en-US" sz="2800" i="1" dirty="0">
                <a:latin typeface="Trebuchet MS" panose="020B0603020202020204" pitchFamily="34" charset="0"/>
              </a:rPr>
              <a:t>PDA Profile of ASD</a:t>
            </a:r>
            <a:r>
              <a:rPr lang="en-US" sz="2800" dirty="0">
                <a:latin typeface="Trebuchet MS" panose="020B0603020202020204" pitchFamily="34" charset="0"/>
              </a:rPr>
              <a:t>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F1569-C554-4739-8548-482282E27188}"/>
              </a:ext>
            </a:extLst>
          </p:cNvPr>
          <p:cNvSpPr txBox="1"/>
          <p:nvPr/>
        </p:nvSpPr>
        <p:spPr>
          <a:xfrm>
            <a:off x="623888" y="230909"/>
            <a:ext cx="1094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AVOIDING VARIANCE.</a:t>
            </a:r>
            <a:endParaRPr lang="en-GB" sz="28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11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23888" y="1095889"/>
            <a:ext cx="1094422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latin typeface="Trebuchet MS" panose="020B0603020202020204" pitchFamily="34" charset="0"/>
              </a:rPr>
              <a:t>The End Game.</a:t>
            </a:r>
          </a:p>
          <a:p>
            <a:pPr lvl="0"/>
            <a:endParaRPr lang="en-GB" sz="2800" dirty="0">
              <a:latin typeface="Trebuchet MS" panose="020B0603020202020204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>
                <a:latin typeface="Trebuchet MS" panose="020B0603020202020204" pitchFamily="34" charset="0"/>
              </a:rPr>
              <a:t>Contact Details: </a:t>
            </a:r>
            <a:r>
              <a:rPr lang="en-GB" sz="2800" dirty="0">
                <a:latin typeface="Trebuchet MS" panose="020B0603020202020204" pitchFamily="34" charset="0"/>
                <a:hlinkClick r:id="rId2"/>
              </a:rPr>
              <a:t>richardwoodsautism@gmail.com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</a:p>
          <a:p>
            <a:pPr marL="514350" indent="-514350">
              <a:buAutoNum type="arabicParenR"/>
            </a:pPr>
            <a:r>
              <a:rPr lang="en-GB" sz="2800" dirty="0">
                <a:latin typeface="Trebuchet MS" panose="020B0603020202020204" pitchFamily="34" charset="0"/>
              </a:rPr>
              <a:t>Twitter handle:</a:t>
            </a:r>
            <a:br>
              <a:rPr lang="en-GB" sz="2800" dirty="0">
                <a:latin typeface="Trebuchet MS" panose="020B0603020202020204" pitchFamily="34" charset="0"/>
              </a:rPr>
            </a:br>
            <a:r>
              <a:rPr lang="en-GB" sz="2800" dirty="0">
                <a:latin typeface="Trebuchet MS" panose="020B0603020202020204" pitchFamily="34" charset="0"/>
              </a:rPr>
              <a:t>@Richard_Autism  </a:t>
            </a:r>
          </a:p>
          <a:p>
            <a:pPr marL="514350" indent="-514350">
              <a:buAutoNum type="arabicParenR"/>
            </a:pPr>
            <a:r>
              <a:rPr lang="en-GB" sz="2800" dirty="0">
                <a:latin typeface="Trebuchet MS" panose="020B0603020202020204" pitchFamily="34" charset="0"/>
              </a:rPr>
              <a:t>My researchgate:</a:t>
            </a:r>
            <a:br>
              <a:rPr lang="en-GB" sz="2800" dirty="0">
                <a:latin typeface="Trebuchet MS" panose="020B0603020202020204" pitchFamily="34" charset="0"/>
              </a:rPr>
            </a:br>
            <a:r>
              <a:rPr lang="en-GB" sz="2800" dirty="0">
                <a:latin typeface="Trebuchet MS" panose="020B0603020202020204" pitchFamily="34" charset="0"/>
                <a:hlinkClick r:id="rId3"/>
              </a:rPr>
              <a:t>https://www.researchgate.net/profile/Richard_Woods10</a:t>
            </a:r>
            <a:r>
              <a:rPr lang="en-GB" sz="2800" dirty="0"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AutoNum type="arabicParenR"/>
            </a:pPr>
            <a:r>
              <a:rPr lang="en-GB" sz="2800" dirty="0">
                <a:latin typeface="Trebuchet MS" panose="020B0603020202020204" pitchFamily="34" charset="0"/>
              </a:rPr>
              <a:t>My Youtube channel:</a:t>
            </a:r>
            <a:br>
              <a:rPr lang="en-GB" sz="2800" dirty="0">
                <a:latin typeface="Trebuchet MS" panose="020B0603020202020204" pitchFamily="34" charset="0"/>
              </a:rPr>
            </a:br>
            <a:r>
              <a:rPr lang="en-GB" sz="2800" dirty="0">
                <a:latin typeface="Trebuchet MS" panose="020B0603020202020204" pitchFamily="34" charset="0"/>
                <a:hlinkClick r:id="rId4"/>
              </a:rPr>
              <a:t>https://www.youtube.com/@autimedes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</a:p>
          <a:p>
            <a:pPr marL="514350" indent="-514350">
              <a:buAutoNum type="arabicParenR"/>
            </a:pPr>
            <a:r>
              <a:rPr lang="en-GB" sz="2800" dirty="0">
                <a:latin typeface="Trebuchet MS" panose="020B0603020202020204" pitchFamily="34" charset="0"/>
              </a:rPr>
              <a:t>Any questions?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996107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9" y="1017101"/>
            <a:ext cx="1094422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References.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American Psychiatric Association. (2013).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Diagnostic and Statistical Manual of Mental Disorders, Fifth Edition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 Washington, DC, American Psychiatric Association.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Berney, T., Bevan, R., Carpenter, P., Clarke, F. Doherty, M… Young, G.. (2020).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The psychiatric management of autism in adults CR228, July 2020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(Online report). Retrieved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https://www.rcpsych.ac.uk/docs/default-source/improving-care/better-mh-policy/college-reports/college-report-cr228.pdf?sfvrsn=c64e10e3_2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04 August 2023).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Egan, V., Bull, E., &amp; Trundle, G. (2020). Individual differences, ADHD, adult pathological demand avoidance, and delinquency.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Research in Developmental Disabilities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105(2020), 103733.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Falk, D. (2020). Non-complicit: Revisiting Hans Asperger’s Career in Nazi-era Vienna.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Journal of Autism and Developmental Disorders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50(2020), 2573–2584.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Fidler, R. (2019). Girls who “can’t help won’t”: Understanding the distinctive profile of Pathological Demand Avoidance (PDA) and developing approaches to support girls with PDA. In: Carpenter, B., Happé, F., &amp; Egerton, J (Eds.),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Girls and Autism: Educational, Family and Personal Perspectives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(pp. 93 101).Abbingdon, Routledge.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Fidler, R and Christie, P. (2019).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Collaborative Approaches to Learning for Pupils with PDA: Strategies for Education Professionals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 London: Jessica Kingsley Publishers.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Garau, V., Murray, A., Woods, R.. Chown, N., Hallett, S., Murray, F., &amp; Fletcher-Watson, S. (2023).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Development and Validation of a Novel Self-Report Measure of Monotropism in Autistic and Non-Autistic People: The Monotropism Questionnaire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 Preprint. DOI: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3"/>
              </a:rPr>
              <a:t>https://osf.io/ft73y/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THE FIRST JOB REFERENCE.</a:t>
            </a:r>
          </a:p>
        </p:txBody>
      </p:sp>
    </p:spTree>
    <p:extLst>
      <p:ext uri="{BB962C8B-B14F-4D97-AF65-F5344CB8AC3E}">
        <p14:creationId xmlns:p14="http://schemas.microsoft.com/office/powerpoint/2010/main" val="3493859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9" y="895804"/>
            <a:ext cx="109442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References.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Garralda, E. (2003).  Pathological demand avoidance syndrome or psychiatric disorder?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Archives of Disease in Childhood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(online only article). Retrieved from: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https://adc.bmj.com/content/88/7/595.responses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04 August 2023).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Green, J. (2020). Commentary: Anxiety and behaviour in and beyond ASD; does the idea of ‘PDA’ really help? – a commentary on Stuart et al. (2020).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Child and Adolescent Mental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25(2), 74-76.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Green, J., Absoud, M., Grahame, V., Malik, O., Simonoff, E., Le Couteur, A., &amp; Baird, G. (2018a). Demand avoidance is not necessarily defiance: Authors’ reply.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Lancet Child &amp; Adolescent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2 (9), e21.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Green, J., Absoud, M., Grahame, V., Malik, O., Simonoff, E., Le Couteur, A., &amp; Baird, G. (2018b). Demand avoidance is not necessarily defiance: Authors’ reply.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Lancet Child &amp; Adolescent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2 (9), e21.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Howlin, P., Back, E., Bates. A., Conallen, K., Crabtree, J., Daves-Hales.,… O’Dell, L. (2021).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Working with autism Best practice guidelines for psychologists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(Online guidance).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3"/>
              </a:rPr>
              <a:t>https://explore.bps.org.uk/binary/bpsworks/9fabc49fd3a5d277/8fa6f84a95698866f37795234835fc3ccb672854ae62f1ca1e1d71bd861a5154/bpsrep_rep156.pdf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25 04 August 2023).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Kapp, S. (2023). Profound Concerns about “Profound Autism”: Dangers of Severity Scales and Functioning Labels for Support Needs.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Education Sciences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 Doi: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4"/>
              </a:rPr>
              <a:t>https://doi.org/10.3390/educsci13020106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Kapp, S., &amp; Ne’eman, A. (2019). Lobbying autism’s diagnostic revision in the DSM-5. In: Kapp, S. (Ed.),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Autistic Community and the Neurodiversity Movement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(pp. 167–194). New York: Springer Nature.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Kildahl, A., Helverschou, S., Rysstad, A., Wigaard, E., Hellerud, J., Ludvigsen, L., &amp; Howlin, P. (2021). Pathological demand avoidance in children and adolescents: A systematic review.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Autism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25(8), 2162–2176.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THE SECOND JOB REFERENCE.</a:t>
            </a:r>
          </a:p>
        </p:txBody>
      </p:sp>
    </p:spTree>
    <p:extLst>
      <p:ext uri="{BB962C8B-B14F-4D97-AF65-F5344CB8AC3E}">
        <p14:creationId xmlns:p14="http://schemas.microsoft.com/office/powerpoint/2010/main" val="2773159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9" y="799525"/>
            <a:ext cx="1094422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References.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Malik, O., &amp; Baird, G. (2018). Commentary: PDA - what’s in a name? Dimensions of difficulty in children reported to have an ASD and features of extreme/pathological demand avoidance: a commentary on O’Nions et al. (2018).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Child and Adolescent Mental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23(4), 387–388.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McElroy, R. (2015). PDA – is there another explanation? (Online Magazine). Retrieved from: https://www.bps.org.uk/psychologist/pda-there-another-explanation (Accessed 04 August 2023).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Milton, D. (2017). 'Natures answer to over-conformity': deconstructing Pathological Demand Avoidance. In: Milton, D. (Ed),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 Mismatch of Salience: Explorations of the nature of autism from theory to practice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(pp. 27-38). Hove, UK, Pavilion Publishing and Media Limited.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Milton, D. (2022). A personal account of neurodiversity, academia and activism. In: Milton, D., &amp; Ryan, S. (Eds),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The Routledge International Handbook of Critical Autism Studies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(pp. 150-156), Abingdon-on-Thames, UK, Routledge Publishing.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Mols, D., &amp; Danckaerts, M. (2022). Diagnostische validiteit van het concept Pathological Demand Avoidance: een systematische literatuurreview.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TVGG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 Retrieved from: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https://tvgg.be/nl/proefschriften/diagnostische-validiteit-van-het-concept-pathological-demand-avoidance-een-systematische-literatuurreview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04 August 2023).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Moore, A. (2020). Pathological Demand Avoidance: what and who are being pathologized and in whose interests?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Global Studies of Childhood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10(1), 39-52.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National Institute for Health and Care Excellence (NICE). (2021a).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Surveillance consultation report October 2020 – Autism theme (NICE guidelines CG128, CG142 and CG170)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(Online document). Retrieved from: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3"/>
              </a:rPr>
              <a:t>https://www.nice.org.uk/guidance/cg128/documents/surveillance-review-proposal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04 August 2023).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THE THIRD JOB REFERENCE.</a:t>
            </a:r>
          </a:p>
        </p:txBody>
      </p:sp>
    </p:spTree>
    <p:extLst>
      <p:ext uri="{BB962C8B-B14F-4D97-AF65-F5344CB8AC3E}">
        <p14:creationId xmlns:p14="http://schemas.microsoft.com/office/powerpoint/2010/main" val="2296537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2" y="799525"/>
            <a:ext cx="1094422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References.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indent="-342900">
              <a:buFontTx/>
              <a:buAutoNum type="arabicParenR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Newson, E. (1996).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Pathological Demand Avoidance Syndrome: a statistical update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(Conference paper). Retrieved from: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https://www.autismeastmidlands.org.uk/wp-content/uploads/2016/10/Pathological-Demand-Avoidance-a-statistical-update.pdf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11 October 2020).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Newson, E., Le Maréchal, K., &amp; David, C. (2003). Pathological demand avoidance syndrome: A necessary distinction within the pervasive developmental disorders.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Archives of Disease in Childhood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88, 595–600.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O'Nions, E., Christie, P., Gould, J., Viding, E., &amp; Happé, F. (2014a). Development of the ‘Extreme Demand Avoidance Questionnaire’ (EDA-Q): Preliminary observations on a trait measure for Pathological Demand Avoidance.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Journal of Child Psychology and Psychiatry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55, 758–768.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O’Nions, E., Viding, E., Greven, C., Ronald, A., &amp; Happé, F., (2014b). Pathological demand avoidance: Exploring the behavioural profile.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Autism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18(5), 538-544.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O'Nions, E., Gould, J., Christie, P., Gillberg, C., Viding, E., &amp; Happé, F. (2016a). Identifying features of ‘pathological demand avoidance’ using the Diagnostic Interview for Social and Communication Disorders (DISCO).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European Child &amp; Adolescent Psychiatry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25(4), 407–419.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O’Nions, E., Happé, F., &amp; Viding, E. (2016b). Extreme/’pathological’ demand avoidance.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British Psychological Society DECP Debate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issue 160.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O’Nions, E., Ceulemans, E., Happé, H., Benson. P., Evers, K., Neons, I. (2020). Parenting Strategies Used by Parents of Children with ASD: Diferential Links with Child Problem Behaviour.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Journal of Autism and Developmental Disorders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50(2020), 386–401.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O’Nions, E., &amp; Eaton, J. (2021). Extreme/‘pathological’ demand avoidance: an overview.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Paediatrics and Child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30(12), 411-415.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THE FOURTH JOB REFERENCE.</a:t>
            </a:r>
          </a:p>
        </p:txBody>
      </p:sp>
    </p:spTree>
    <p:extLst>
      <p:ext uri="{BB962C8B-B14F-4D97-AF65-F5344CB8AC3E}">
        <p14:creationId xmlns:p14="http://schemas.microsoft.com/office/powerpoint/2010/main" val="3892928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9" y="923796"/>
            <a:ext cx="109442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References.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indent="-342900">
              <a:buFontTx/>
              <a:buAutoNum type="arabicParenR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PDA Society. (2022).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Identifying &amp; Assessing a PDA profile - Practice Guidance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(Online research). Retrieved from: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https://www.pdasociety.org.uk/wp-content/uploads/2023/02/Identifying-Assessing-a-PDA-profile-Practice-Guidance-v1.1.pdf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07 May 2023).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PDA Space. (2023).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The PDA Space Summit 2023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(Online webpage). Retrieved from: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3"/>
              </a:rPr>
              <a:t>https://www.thepdaspace.com/summit-2023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07 May 2023).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Pretolini, V., &amp; Vincente, A. (2022). The challenges raised by comorbidity in psychiatric research: The case of autism.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Philosophical Psychology</a:t>
            </a:r>
            <a:r>
              <a:rPr lang="en-US" sz="1600" dirty="0">
                <a:solidFill>
                  <a:prstClr val="black"/>
                </a:solidFill>
                <a:latin typeface="Trebuchet MS" panose="020B0603020202020204" pitchFamily="34" charset="0"/>
              </a:rPr>
              <a:t>, 35(8), 1234-1263.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Schneider, S., Clément, C., Goltzene, M., Meyer, N., Gras‑Vincendon, A., Schröder, C., &amp; Coutelle, R. (2022). Determinants of the evolutions of behaviours, school adjustment and quality of life in autistic children in an adapted school setting: an exploratory study with the International Classification of Functioning, disability and health (ICF).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BMC Psychiatry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22, 323(2022). DOI: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4"/>
              </a:rPr>
              <a:t>https://doi.org/10.1186/s12888-022-03924-0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Singer, A. (2022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). It’s time to embrace ‘profound autism’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(Online news article). Retrieved from: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5"/>
              </a:rPr>
              <a:t>https://doi.org/10.53053/HPJN5392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04 August 2023).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Singer, A., Lutz, A., Escher, J., &amp; Halladay, A. (2023). A full semantic toolbox is essential for autism research and practice to thrive.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Autism Research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16(3), 497-501.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Wing, L. (2002).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The Autistic Spectrum: A guide for parents and professionals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 London: Constable &amp; Robinson Limited.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Wing, L., &amp; Gould, J. (2002).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Pathological Demand Avoidance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 London: National Autistic Society. Referenced in Christie (2007) &amp; Milton (2017).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THE FIFTH JOB REFERENCE.</a:t>
            </a:r>
          </a:p>
        </p:txBody>
      </p:sp>
    </p:spTree>
    <p:extLst>
      <p:ext uri="{BB962C8B-B14F-4D97-AF65-F5344CB8AC3E}">
        <p14:creationId xmlns:p14="http://schemas.microsoft.com/office/powerpoint/2010/main" val="207417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23888" y="1407329"/>
            <a:ext cx="109442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latin typeface="Trebuchet MS" panose="020B0603020202020204" pitchFamily="34" charset="0"/>
              </a:rPr>
              <a:t>Introduction.</a:t>
            </a:r>
          </a:p>
          <a:p>
            <a:pPr lvl="0"/>
            <a:endParaRPr lang="en-GB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PDA models.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PDA’s controversial status.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Typical standards.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Reasons to consider if non-autism features are confused in PDA.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PDA &amp; autism subtypes literature.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PDA &amp; fallacies.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Conclusion.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IN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986629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33216" y="1045094"/>
            <a:ext cx="1094422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References.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Wing, L., Gould, J., &amp; Gillberg, C. (2011). Autism spectrum disorders in the DSM-V: Better or worse than the DSM-IV?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Research in Developmental Disabilities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32(2011), 768-773.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Woods, R. (2017). Pathological demand avoidance: my thoughts on looping effects and commodification of autism.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Disability &amp; Society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34(5), 753–758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Woods, R. (2019). Demand avoidance phenomena: circularity, integrity and validity – A commentary on the 2018 National Autistic Society PDA Conference.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Good Autism Practice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20, 28–40.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Woods, R. (2020). Commentary: Demand Avoidance Phenomena a manifold issue? Intolerance of uncertainty and anxiety as explanatory frameworks for extreme demand avoidance in children and adolescents: a commentary on Stuart et al (2019).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Child and Adolescent Mental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25(2), 68-70.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Woods, R. (2021).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PDA Behaviour Intensity and Prevalence at different Diagnostic Thresholds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(Online blog). Retrieved from: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https://rationaldemandavoidance.com/2021/04/25/pda-behaviour-intensity-and-prevalance-at-different-thresholds/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04 August 2023).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Woods, R. (2022). Rational (Pathological) Demand Avoidance: As a mental disorder and an evolving social construct. In: Milton, D., &amp; Ryan, S. (Eds),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The Routledge International Handbook of Critical Autism Studies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(pp. 56-75), Abingdon-on-Thames, UK, Routledge Publishing.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Woods, R., Williams, K., &amp; Watts, C. (2023) ‘Profound Autism’: The Dire Consequences of Diagnostic Overshadowing.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Autism Research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 DOI: 10.1002/aur.2985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THE LAST JOB REFERENCE.</a:t>
            </a:r>
          </a:p>
        </p:txBody>
      </p:sp>
    </p:spTree>
    <p:extLst>
      <p:ext uri="{BB962C8B-B14F-4D97-AF65-F5344CB8AC3E}">
        <p14:creationId xmlns:p14="http://schemas.microsoft.com/office/powerpoint/2010/main" val="148735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010D6B-F108-C2BF-5D04-3D067E27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5BDBD9-4612-2F32-5F82-66D4C3B3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584D-8F1A-46B4-838D-EE417A13F475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90C3E6-A706-CD57-CDE0-FC1F981608B8}"/>
              </a:ext>
            </a:extLst>
          </p:cNvPr>
          <p:cNvGrpSpPr/>
          <p:nvPr/>
        </p:nvGrpSpPr>
        <p:grpSpPr>
          <a:xfrm>
            <a:off x="254597" y="897439"/>
            <a:ext cx="11681135" cy="5338776"/>
            <a:chOff x="459879" y="720150"/>
            <a:chExt cx="11681135" cy="533877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8848F3-C6F4-7A06-BF66-13EF1ADE5D34}"/>
                </a:ext>
              </a:extLst>
            </p:cNvPr>
            <p:cNvSpPr txBox="1"/>
            <p:nvPr/>
          </p:nvSpPr>
          <p:spPr>
            <a:xfrm>
              <a:off x="3275013" y="720150"/>
              <a:ext cx="6073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u="sng" dirty="0">
                  <a:latin typeface="Trebuchet MS" panose="020B0603020202020204" pitchFamily="34" charset="0"/>
                </a:rPr>
                <a:t>“</a:t>
              </a:r>
              <a:r>
                <a:rPr lang="en-GB" sz="1600" b="1" i="1" u="sng" dirty="0">
                  <a:latin typeface="Trebuchet MS" panose="020B0603020202020204" pitchFamily="34" charset="0"/>
                </a:rPr>
                <a:t>PATHOLOGICAL DEMAND-AVOIDANCE (PDA) PROFILE OF ASD</a:t>
              </a:r>
              <a:r>
                <a:rPr lang="en-GB" sz="1600" b="1" u="sng" dirty="0">
                  <a:latin typeface="Trebuchet MS" panose="020B0603020202020204" pitchFamily="34" charset="0"/>
                </a:rPr>
                <a:t>” CONSTELLATION OF TRAITS WITHIN AUTISM SPECTRUM.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BA13789-0527-0ABF-8AB6-ECDCB5695581}"/>
                </a:ext>
              </a:extLst>
            </p:cNvPr>
            <p:cNvGrpSpPr/>
            <p:nvPr/>
          </p:nvGrpSpPr>
          <p:grpSpPr>
            <a:xfrm>
              <a:off x="459879" y="1376343"/>
              <a:ext cx="11681135" cy="4682583"/>
              <a:chOff x="459879" y="1376343"/>
              <a:chExt cx="11681135" cy="468258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EB10FB-8B95-3C15-229C-44FF8B548139}"/>
                  </a:ext>
                </a:extLst>
              </p:cNvPr>
              <p:cNvSpPr txBox="1"/>
              <p:nvPr/>
            </p:nvSpPr>
            <p:spPr>
              <a:xfrm>
                <a:off x="459879" y="3124635"/>
                <a:ext cx="268279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Trebuchet MS" panose="020B0603020202020204" pitchFamily="34" charset="0"/>
                  </a:rPr>
                  <a:t>Please do </a:t>
                </a:r>
                <a:r>
                  <a:rPr lang="en-GB" sz="1400" b="1" i="1" u="sng" dirty="0">
                    <a:latin typeface="Trebuchet MS" panose="020B0603020202020204" pitchFamily="34" charset="0"/>
                  </a:rPr>
                  <a:t>not</a:t>
                </a:r>
                <a:r>
                  <a:rPr lang="en-GB" sz="1400" dirty="0">
                    <a:latin typeface="Trebuchet MS" panose="020B0603020202020204" pitchFamily="34" charset="0"/>
                  </a:rPr>
                  <a:t> reify this diagram. Based on RW interpretations of “</a:t>
                </a:r>
                <a:r>
                  <a:rPr lang="en-GB" sz="1400" i="1" dirty="0">
                    <a:latin typeface="Trebuchet MS" panose="020B0603020202020204" pitchFamily="34" charset="0"/>
                  </a:rPr>
                  <a:t>PDA Profile of ASD</a:t>
                </a:r>
                <a:r>
                  <a:rPr lang="en-GB" sz="1400" dirty="0">
                    <a:latin typeface="Trebuchet MS" panose="020B0603020202020204" pitchFamily="34" charset="0"/>
                  </a:rPr>
                  <a:t>” clinical literature, diagnostic &amp; screening tools.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2D68EAF-DEB1-59B6-308D-CBC9374C4805}"/>
                  </a:ext>
                </a:extLst>
              </p:cNvPr>
              <p:cNvGrpSpPr/>
              <p:nvPr/>
            </p:nvGrpSpPr>
            <p:grpSpPr>
              <a:xfrm>
                <a:off x="3218310" y="1376343"/>
                <a:ext cx="8922704" cy="4682583"/>
                <a:chOff x="3218310" y="1376343"/>
                <a:chExt cx="8922704" cy="4682583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F37C0CE-A256-D794-4877-1F3FE3CBA10E}"/>
                    </a:ext>
                  </a:extLst>
                </p:cNvPr>
                <p:cNvSpPr txBox="1"/>
                <p:nvPr/>
              </p:nvSpPr>
              <p:spPr>
                <a:xfrm>
                  <a:off x="7311249" y="1651645"/>
                  <a:ext cx="738154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Anxiety.</a:t>
                  </a:r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1F3B165F-D9D9-AB55-2F79-84B822C381FD}"/>
                    </a:ext>
                  </a:extLst>
                </p:cNvPr>
                <p:cNvCxnSpPr/>
                <p:nvPr/>
              </p:nvCxnSpPr>
              <p:spPr>
                <a:xfrm>
                  <a:off x="7680325" y="1974021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3D0C8F4A-F7B2-FEED-2381-6A6A22DDA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63702" y="1974021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45C6D403-B0F6-DA3D-60D7-268BFCE57484}"/>
                    </a:ext>
                  </a:extLst>
                </p:cNvPr>
                <p:cNvCxnSpPr/>
                <p:nvPr/>
              </p:nvCxnSpPr>
              <p:spPr>
                <a:xfrm>
                  <a:off x="7680325" y="3047291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9AE03CCB-38E6-B842-BF75-555451FB5D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63702" y="3047291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1C2FC37-E9CE-6BE3-53AE-C743127B6A64}"/>
                    </a:ext>
                  </a:extLst>
                </p:cNvPr>
                <p:cNvSpPr txBox="1"/>
                <p:nvPr/>
              </p:nvSpPr>
              <p:spPr>
                <a:xfrm>
                  <a:off x="4862948" y="1835521"/>
                  <a:ext cx="54931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High.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B9FE82-4C3E-99F6-4A3D-81A64EFE3918}"/>
                    </a:ext>
                  </a:extLst>
                </p:cNvPr>
                <p:cNvSpPr txBox="1"/>
                <p:nvPr/>
              </p:nvSpPr>
              <p:spPr>
                <a:xfrm>
                  <a:off x="9948863" y="1850638"/>
                  <a:ext cx="8975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Low-none.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23DEB17-A046-BDEB-9EC2-F5B9E7952DE1}"/>
                    </a:ext>
                  </a:extLst>
                </p:cNvPr>
                <p:cNvSpPr txBox="1"/>
                <p:nvPr/>
              </p:nvSpPr>
              <p:spPr>
                <a:xfrm>
                  <a:off x="6384925" y="1999512"/>
                  <a:ext cx="259080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Avoidance of “</a:t>
                  </a:r>
                  <a:r>
                    <a:rPr lang="en-GB" sz="1200" i="1" dirty="0">
                      <a:latin typeface="Trebuchet MS" panose="020B0603020202020204" pitchFamily="34" charset="0"/>
                    </a:rPr>
                    <a:t>ordinary</a:t>
                  </a:r>
                  <a:r>
                    <a:rPr lang="en-GB" sz="1200" dirty="0">
                      <a:latin typeface="Trebuchet MS" panose="020B0603020202020204" pitchFamily="34" charset="0"/>
                    </a:rPr>
                    <a:t>” demands.</a:t>
                  </a:r>
                </a:p>
              </p:txBody>
            </p: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B2D7BBAD-B141-60E8-5773-3E1B340474B2}"/>
                    </a:ext>
                  </a:extLst>
                </p:cNvPr>
                <p:cNvCxnSpPr/>
                <p:nvPr/>
              </p:nvCxnSpPr>
              <p:spPr>
                <a:xfrm>
                  <a:off x="7680325" y="2321889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62E1FEB8-809B-6DAB-A941-791E5B485C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63702" y="2321889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41B1AEF-C38B-5C7E-237E-BA0EDC543986}"/>
                    </a:ext>
                  </a:extLst>
                </p:cNvPr>
                <p:cNvSpPr txBox="1"/>
                <p:nvPr/>
              </p:nvSpPr>
              <p:spPr>
                <a:xfrm>
                  <a:off x="4494359" y="2176462"/>
                  <a:ext cx="9158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Pervasive.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2FEA46B-6D39-9D54-F950-706AE9E0F89B}"/>
                    </a:ext>
                  </a:extLst>
                </p:cNvPr>
                <p:cNvSpPr txBox="1"/>
                <p:nvPr/>
              </p:nvSpPr>
              <p:spPr>
                <a:xfrm>
                  <a:off x="9957503" y="2173864"/>
                  <a:ext cx="9179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Low-none.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CF13659-2F16-0108-579F-54E9623AF6DD}"/>
                    </a:ext>
                  </a:extLst>
                </p:cNvPr>
                <p:cNvSpPr txBox="1"/>
                <p:nvPr/>
              </p:nvSpPr>
              <p:spPr>
                <a:xfrm>
                  <a:off x="5869506" y="2356742"/>
                  <a:ext cx="3621638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latin typeface="Trebuchet MS" panose="020B0603020202020204" pitchFamily="34" charset="0"/>
                    </a:rPr>
                    <a:t>Bullying, harassment, lying, stalking, stealing etc.</a:t>
                  </a:r>
                  <a:endParaRPr lang="en-GB" sz="1200" dirty="0">
                    <a:latin typeface="Trebuchet MS" panose="020B0603020202020204" pitchFamily="34" charset="0"/>
                  </a:endParaRPr>
                </a:p>
              </p:txBody>
            </p: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846674F4-4A38-1FDD-DC29-8B40D1C292C4}"/>
                    </a:ext>
                  </a:extLst>
                </p:cNvPr>
                <p:cNvCxnSpPr/>
                <p:nvPr/>
              </p:nvCxnSpPr>
              <p:spPr>
                <a:xfrm>
                  <a:off x="7680326" y="2699423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5D72A224-4E4E-3792-5DEA-C3640DC1EF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63703" y="2699423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652E728-287A-53A1-F03A-83269BF6ABEA}"/>
                    </a:ext>
                  </a:extLst>
                </p:cNvPr>
                <p:cNvSpPr txBox="1"/>
                <p:nvPr/>
              </p:nvSpPr>
              <p:spPr>
                <a:xfrm>
                  <a:off x="4859232" y="2560923"/>
                  <a:ext cx="55096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High.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02BFBBF-B942-10A8-2EDA-AFA09AE33357}"/>
                    </a:ext>
                  </a:extLst>
                </p:cNvPr>
                <p:cNvSpPr txBox="1"/>
                <p:nvPr/>
              </p:nvSpPr>
              <p:spPr>
                <a:xfrm>
                  <a:off x="9948863" y="2569775"/>
                  <a:ext cx="90513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Low-none.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D199A9F-F99E-F5B5-A3C2-7AE4633F3C13}"/>
                    </a:ext>
                  </a:extLst>
                </p:cNvPr>
                <p:cNvSpPr txBox="1"/>
                <p:nvPr/>
              </p:nvSpPr>
              <p:spPr>
                <a:xfrm>
                  <a:off x="6848087" y="2724913"/>
                  <a:ext cx="166447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Fantasy &amp; roleplay.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3DD5D89-6D97-CB7E-FDAF-1EAAA7C22A30}"/>
                    </a:ext>
                  </a:extLst>
                </p:cNvPr>
                <p:cNvSpPr txBox="1"/>
                <p:nvPr/>
              </p:nvSpPr>
              <p:spPr>
                <a:xfrm>
                  <a:off x="3612198" y="2895974"/>
                  <a:ext cx="179800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Comfortable-excessive.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8E91166-FAD8-5E32-84C8-7842C9683EC5}"/>
                    </a:ext>
                  </a:extLst>
                </p:cNvPr>
                <p:cNvSpPr txBox="1"/>
                <p:nvPr/>
              </p:nvSpPr>
              <p:spPr>
                <a:xfrm>
                  <a:off x="9955790" y="2902140"/>
                  <a:ext cx="91790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Low-none.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7ACC9FE-4D57-938B-E8F6-74026C0D12EF}"/>
                    </a:ext>
                  </a:extLst>
                </p:cNvPr>
                <p:cNvSpPr txBox="1"/>
                <p:nvPr/>
              </p:nvSpPr>
              <p:spPr>
                <a:xfrm>
                  <a:off x="7197337" y="3048019"/>
                  <a:ext cx="96597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Impulsivity.</a:t>
                  </a:r>
                </a:p>
              </p:txBody>
            </p: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687E8063-AAB0-70F2-E12D-2D65640AF53D}"/>
                    </a:ext>
                  </a:extLst>
                </p:cNvPr>
                <p:cNvCxnSpPr/>
                <p:nvPr/>
              </p:nvCxnSpPr>
              <p:spPr>
                <a:xfrm>
                  <a:off x="7680325" y="3370398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7C5C055B-F030-176D-BE52-3013ABDAB4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63702" y="3370398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1E13106-C5D7-148D-9B47-79D5EAF34FD9}"/>
                    </a:ext>
                  </a:extLst>
                </p:cNvPr>
                <p:cNvSpPr txBox="1"/>
                <p:nvPr/>
              </p:nvSpPr>
              <p:spPr>
                <a:xfrm>
                  <a:off x="4866159" y="3224971"/>
                  <a:ext cx="5440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High.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180A893-FC86-8BF2-D000-5A4497B56E49}"/>
                    </a:ext>
                  </a:extLst>
                </p:cNvPr>
                <p:cNvSpPr txBox="1"/>
                <p:nvPr/>
              </p:nvSpPr>
              <p:spPr>
                <a:xfrm>
                  <a:off x="9948863" y="3225990"/>
                  <a:ext cx="91790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Low-none.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29BB4A8-3B4B-B052-2D2E-3AE6DB9CA4E8}"/>
                    </a:ext>
                  </a:extLst>
                </p:cNvPr>
                <p:cNvSpPr txBox="1"/>
                <p:nvPr/>
              </p:nvSpPr>
              <p:spPr>
                <a:xfrm>
                  <a:off x="5838887" y="3398450"/>
                  <a:ext cx="368287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latin typeface="Trebuchet MS" panose="020B0603020202020204" pitchFamily="34" charset="0"/>
                    </a:rPr>
                    <a:t>Obsessive behaviour focused on people-characters.</a:t>
                  </a: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54A37DE3-E5A9-DA7E-866E-D33CE43C4394}"/>
                    </a:ext>
                  </a:extLst>
                </p:cNvPr>
                <p:cNvCxnSpPr/>
                <p:nvPr/>
              </p:nvCxnSpPr>
              <p:spPr>
                <a:xfrm>
                  <a:off x="7680325" y="3744929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4FCA2A13-B7E0-C395-0CF0-036B037BCF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63702" y="3744929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D441883-D934-BC43-C19D-4E9244EC095C}"/>
                    </a:ext>
                  </a:extLst>
                </p:cNvPr>
                <p:cNvSpPr txBox="1"/>
                <p:nvPr/>
              </p:nvSpPr>
              <p:spPr>
                <a:xfrm>
                  <a:off x="4133395" y="3613356"/>
                  <a:ext cx="12768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High-excessive.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D02DBEF-AFD1-57DC-B0F7-F23B1C6608B7}"/>
                    </a:ext>
                  </a:extLst>
                </p:cNvPr>
                <p:cNvSpPr txBox="1"/>
                <p:nvPr/>
              </p:nvSpPr>
              <p:spPr>
                <a:xfrm>
                  <a:off x="9948863" y="3614350"/>
                  <a:ext cx="91790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Low-none.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B5943E6-81C0-A20D-13B4-A4EF53D97DB8}"/>
                    </a:ext>
                  </a:extLst>
                </p:cNvPr>
                <p:cNvSpPr txBox="1"/>
                <p:nvPr/>
              </p:nvSpPr>
              <p:spPr>
                <a:xfrm>
                  <a:off x="5618929" y="4842387"/>
                  <a:ext cx="413385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latin typeface="Trebuchet MS" panose="020B0603020202020204" pitchFamily="34" charset="0"/>
                    </a:rPr>
                    <a:t>Socially “</a:t>
                  </a:r>
                  <a:r>
                    <a:rPr lang="en-US" sz="1200" i="1" dirty="0">
                      <a:latin typeface="Trebuchet MS" panose="020B0603020202020204" pitchFamily="34" charset="0"/>
                    </a:rPr>
                    <a:t>strategic</a:t>
                  </a:r>
                  <a:r>
                    <a:rPr lang="en-US" sz="1200" dirty="0">
                      <a:latin typeface="Trebuchet MS" panose="020B0603020202020204" pitchFamily="34" charset="0"/>
                    </a:rPr>
                    <a:t>”-”</a:t>
                  </a:r>
                  <a:r>
                    <a:rPr lang="en-US" sz="1200" i="1" dirty="0">
                      <a:latin typeface="Trebuchet MS" panose="020B0603020202020204" pitchFamily="34" charset="0"/>
                    </a:rPr>
                    <a:t>manipulative</a:t>
                  </a:r>
                  <a:r>
                    <a:rPr lang="en-US" sz="1200" dirty="0">
                      <a:latin typeface="Trebuchet MS" panose="020B0603020202020204" pitchFamily="34" charset="0"/>
                    </a:rPr>
                    <a:t>” avoidance behaviour.</a:t>
                  </a:r>
                </a:p>
              </p:txBody>
            </p: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A9066ECC-966C-AC62-742D-10C8633ED63A}"/>
                    </a:ext>
                  </a:extLst>
                </p:cNvPr>
                <p:cNvCxnSpPr/>
                <p:nvPr/>
              </p:nvCxnSpPr>
              <p:spPr>
                <a:xfrm>
                  <a:off x="7677835" y="5224064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71E8F6E1-278B-3D10-A790-49D92D3FF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61212" y="5224064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BBD918D-C823-E01B-303E-09DCB6BEAA54}"/>
                    </a:ext>
                  </a:extLst>
                </p:cNvPr>
                <p:cNvSpPr txBox="1"/>
                <p:nvPr/>
              </p:nvSpPr>
              <p:spPr>
                <a:xfrm>
                  <a:off x="4861934" y="5091914"/>
                  <a:ext cx="5482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High.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61B220D-FD73-D34A-262E-7A8AB39A5984}"/>
                    </a:ext>
                  </a:extLst>
                </p:cNvPr>
                <p:cNvSpPr txBox="1"/>
                <p:nvPr/>
              </p:nvSpPr>
              <p:spPr>
                <a:xfrm>
                  <a:off x="9955213" y="5097075"/>
                  <a:ext cx="91790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Low-none.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BA97EEE-249D-3D07-7EF1-1F55562CFC01}"/>
                    </a:ext>
                  </a:extLst>
                </p:cNvPr>
                <p:cNvSpPr txBox="1"/>
                <p:nvPr/>
              </p:nvSpPr>
              <p:spPr>
                <a:xfrm>
                  <a:off x="6090008" y="3758813"/>
                  <a:ext cx="3180634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latin typeface="Trebuchet MS" panose="020B0603020202020204" pitchFamily="34" charset="0"/>
                    </a:rPr>
                    <a:t>“</a:t>
                  </a:r>
                  <a:r>
                    <a:rPr lang="en-US" sz="1200" i="1" dirty="0">
                      <a:latin typeface="Trebuchet MS" panose="020B0603020202020204" pitchFamily="34" charset="0"/>
                    </a:rPr>
                    <a:t>Need for control</a:t>
                  </a:r>
                  <a:r>
                    <a:rPr lang="en-US" sz="1200" dirty="0">
                      <a:latin typeface="Trebuchet MS" panose="020B0603020202020204" pitchFamily="34" charset="0"/>
                    </a:rPr>
                    <a:t>”/ “</a:t>
                  </a:r>
                  <a:r>
                    <a:rPr lang="en-US" sz="1200" i="1" dirty="0">
                      <a:latin typeface="Trebuchet MS" panose="020B0603020202020204" pitchFamily="34" charset="0"/>
                    </a:rPr>
                    <a:t>Drive for Autonomy</a:t>
                  </a:r>
                  <a:r>
                    <a:rPr lang="en-US" sz="1200" dirty="0">
                      <a:latin typeface="Trebuchet MS" panose="020B0603020202020204" pitchFamily="34" charset="0"/>
                    </a:rPr>
                    <a:t>”.</a:t>
                  </a:r>
                </a:p>
              </p:txBody>
            </p: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81F60EFB-B6CC-8C9E-4941-FD6E17CFE92F}"/>
                    </a:ext>
                  </a:extLst>
                </p:cNvPr>
                <p:cNvCxnSpPr/>
                <p:nvPr/>
              </p:nvCxnSpPr>
              <p:spPr>
                <a:xfrm>
                  <a:off x="7680325" y="4096528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547C0E8A-328A-E9DA-6E57-E84AEB336B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63702" y="4096528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964CF1F-820A-C096-14B3-93B74CA62BD3}"/>
                    </a:ext>
                  </a:extLst>
                </p:cNvPr>
                <p:cNvSpPr txBox="1"/>
                <p:nvPr/>
              </p:nvSpPr>
              <p:spPr>
                <a:xfrm>
                  <a:off x="4147249" y="3944174"/>
                  <a:ext cx="126295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High-pervasive.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DE4077E-1CE0-FE12-BAEF-8DE65C25E125}"/>
                    </a:ext>
                  </a:extLst>
                </p:cNvPr>
                <p:cNvSpPr txBox="1"/>
                <p:nvPr/>
              </p:nvSpPr>
              <p:spPr>
                <a:xfrm>
                  <a:off x="9948863" y="3945127"/>
                  <a:ext cx="91790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Low-none.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D714D4F-2312-AA86-9E3B-26686FC2995A}"/>
                    </a:ext>
                  </a:extLst>
                </p:cNvPr>
                <p:cNvSpPr txBox="1"/>
                <p:nvPr/>
              </p:nvSpPr>
              <p:spPr>
                <a:xfrm>
                  <a:off x="6857147" y="4119175"/>
                  <a:ext cx="16602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latin typeface="Trebuchet MS" panose="020B0603020202020204" pitchFamily="34" charset="0"/>
                    </a:rPr>
                    <a:t>Rapid mood changes.</a:t>
                  </a:r>
                </a:p>
              </p:txBody>
            </p: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EADAED12-13FF-BB9C-4446-8639E2BDB1B2}"/>
                    </a:ext>
                  </a:extLst>
                </p:cNvPr>
                <p:cNvCxnSpPr/>
                <p:nvPr/>
              </p:nvCxnSpPr>
              <p:spPr>
                <a:xfrm>
                  <a:off x="7667561" y="4437165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DCBA7C01-66F9-8A6F-BD04-3303DBC1E0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50938" y="4437165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C395824-4E23-5D4B-CFD9-D0766E37DFB8}"/>
                    </a:ext>
                  </a:extLst>
                </p:cNvPr>
                <p:cNvSpPr txBox="1"/>
                <p:nvPr/>
              </p:nvSpPr>
              <p:spPr>
                <a:xfrm>
                  <a:off x="4846468" y="4298665"/>
                  <a:ext cx="56373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High.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C7169A5-954E-2415-3A4E-E1FF1EBB7E8E}"/>
                    </a:ext>
                  </a:extLst>
                </p:cNvPr>
                <p:cNvSpPr txBox="1"/>
                <p:nvPr/>
              </p:nvSpPr>
              <p:spPr>
                <a:xfrm>
                  <a:off x="9955790" y="4298563"/>
                  <a:ext cx="91790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Low-none.</a:t>
                  </a:r>
                </a:p>
              </p:txBody>
            </p: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37AB5831-619F-14CD-3267-FC296E88D207}"/>
                    </a:ext>
                  </a:extLst>
                </p:cNvPr>
                <p:cNvCxnSpPr/>
                <p:nvPr/>
              </p:nvCxnSpPr>
              <p:spPr>
                <a:xfrm>
                  <a:off x="7677835" y="5549490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C582A973-CC1A-1DF5-67A6-01502F7D01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61212" y="5549490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D7DB6BA-8ECA-77C5-D549-49C91D954B64}"/>
                    </a:ext>
                  </a:extLst>
                </p:cNvPr>
                <p:cNvSpPr txBox="1"/>
                <p:nvPr/>
              </p:nvSpPr>
              <p:spPr>
                <a:xfrm>
                  <a:off x="6852524" y="5227112"/>
                  <a:ext cx="166447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“</a:t>
                  </a:r>
                  <a:r>
                    <a:rPr lang="en-GB" sz="1200" i="1" dirty="0">
                      <a:latin typeface="Trebuchet MS" panose="020B0603020202020204" pitchFamily="34" charset="0"/>
                    </a:rPr>
                    <a:t>Theory of Mind</a:t>
                  </a:r>
                  <a:r>
                    <a:rPr lang="en-GB" sz="1200" dirty="0">
                      <a:latin typeface="Trebuchet MS" panose="020B0603020202020204" pitchFamily="34" charset="0"/>
                    </a:rPr>
                    <a:t>.”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0FD8F56-7840-6DF7-785F-FB1FD232C815}"/>
                    </a:ext>
                  </a:extLst>
                </p:cNvPr>
                <p:cNvSpPr txBox="1"/>
                <p:nvPr/>
              </p:nvSpPr>
              <p:spPr>
                <a:xfrm>
                  <a:off x="4487648" y="5411450"/>
                  <a:ext cx="9225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“</a:t>
                  </a:r>
                  <a:r>
                    <a:rPr lang="en-GB" sz="1200" i="1" dirty="0">
                      <a:latin typeface="Trebuchet MS" panose="020B0603020202020204" pitchFamily="34" charset="0"/>
                    </a:rPr>
                    <a:t>Normal.</a:t>
                  </a:r>
                  <a:r>
                    <a:rPr lang="en-GB" sz="1200" dirty="0">
                      <a:latin typeface="Trebuchet MS" panose="020B0603020202020204" pitchFamily="34" charset="0"/>
                    </a:rPr>
                    <a:t>”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69237F6-1D4F-DE9E-948A-6FF71B29ED43}"/>
                    </a:ext>
                  </a:extLst>
                </p:cNvPr>
                <p:cNvSpPr txBox="1"/>
                <p:nvPr/>
              </p:nvSpPr>
              <p:spPr>
                <a:xfrm>
                  <a:off x="9955918" y="5411450"/>
                  <a:ext cx="93433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“</a:t>
                  </a:r>
                  <a:r>
                    <a:rPr lang="en-GB" sz="1200" i="1" dirty="0">
                      <a:latin typeface="Trebuchet MS" panose="020B0603020202020204" pitchFamily="34" charset="0"/>
                    </a:rPr>
                    <a:t>Deficits.</a:t>
                  </a:r>
                  <a:r>
                    <a:rPr lang="en-GB" sz="1200" dirty="0">
                      <a:latin typeface="Trebuchet MS" panose="020B0603020202020204" pitchFamily="34" charset="0"/>
                    </a:rPr>
                    <a:t>”</a:t>
                  </a:r>
                </a:p>
              </p:txBody>
            </p: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F80616E7-59FB-867A-9934-9593FF73BCFF}"/>
                    </a:ext>
                  </a:extLst>
                </p:cNvPr>
                <p:cNvCxnSpPr/>
                <p:nvPr/>
              </p:nvCxnSpPr>
              <p:spPr>
                <a:xfrm>
                  <a:off x="7667561" y="4797378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94E9B6C4-5E20-7B77-737E-334CDA3884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50938" y="4797378"/>
                  <a:ext cx="2116623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DFBFEB0-2734-2EC5-878F-968DED7F431C}"/>
                    </a:ext>
                  </a:extLst>
                </p:cNvPr>
                <p:cNvSpPr txBox="1"/>
                <p:nvPr/>
              </p:nvSpPr>
              <p:spPr>
                <a:xfrm>
                  <a:off x="5882455" y="4481720"/>
                  <a:ext cx="3607908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latin typeface="Trebuchet MS" panose="020B0603020202020204" pitchFamily="34" charset="0"/>
                    </a:rPr>
                    <a:t>Reinforcement-based approaches, e.g., ABA/ PBS.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756E470-C085-CDFE-CC74-9D7BCAEC5861}"/>
                    </a:ext>
                  </a:extLst>
                </p:cNvPr>
                <p:cNvSpPr txBox="1"/>
                <p:nvPr/>
              </p:nvSpPr>
              <p:spPr>
                <a:xfrm>
                  <a:off x="3218310" y="4659338"/>
                  <a:ext cx="219189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Ineffective &amp; causes distress.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8C5D3DD1-58A3-CFBF-1CB0-89E143F0787E}"/>
                    </a:ext>
                  </a:extLst>
                </p:cNvPr>
                <p:cNvSpPr txBox="1"/>
                <p:nvPr/>
              </p:nvSpPr>
              <p:spPr>
                <a:xfrm>
                  <a:off x="9955213" y="4665275"/>
                  <a:ext cx="218580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“</a:t>
                  </a:r>
                  <a:r>
                    <a:rPr lang="en-GB" sz="1200" i="1" dirty="0">
                      <a:latin typeface="Trebuchet MS" panose="020B0603020202020204" pitchFamily="34" charset="0"/>
                    </a:rPr>
                    <a:t>Effective &amp; gold standard.</a:t>
                  </a:r>
                  <a:r>
                    <a:rPr lang="en-GB" sz="1200" dirty="0">
                      <a:latin typeface="Trebuchet MS" panose="020B0603020202020204" pitchFamily="34" charset="0"/>
                    </a:rPr>
                    <a:t>”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1B2CF5F-9107-6A26-BCB0-9E126A3F1146}"/>
                    </a:ext>
                  </a:extLst>
                </p:cNvPr>
                <p:cNvSpPr txBox="1"/>
                <p:nvPr/>
              </p:nvSpPr>
              <p:spPr>
                <a:xfrm>
                  <a:off x="4630188" y="1376343"/>
                  <a:ext cx="18415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“</a:t>
                  </a:r>
                  <a:r>
                    <a:rPr lang="en-GB" sz="1200" i="1" dirty="0">
                      <a:latin typeface="Trebuchet MS" panose="020B0603020202020204" pitchFamily="34" charset="0"/>
                    </a:rPr>
                    <a:t>PDA PROFILE OF ASD</a:t>
                  </a:r>
                  <a:r>
                    <a:rPr lang="en-GB" sz="1200" dirty="0">
                      <a:latin typeface="Trebuchet MS" panose="020B0603020202020204" pitchFamily="34" charset="0"/>
                    </a:rPr>
                    <a:t>”.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0B7BA4F7-1686-E8F9-EE94-660C3F5AC41C}"/>
                    </a:ext>
                  </a:extLst>
                </p:cNvPr>
                <p:cNvSpPr txBox="1"/>
                <p:nvPr/>
              </p:nvSpPr>
              <p:spPr>
                <a:xfrm>
                  <a:off x="8002587" y="1397753"/>
                  <a:ext cx="36036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“</a:t>
                  </a:r>
                  <a:r>
                    <a:rPr lang="en-GB" sz="1200" i="1" dirty="0">
                      <a:latin typeface="Trebuchet MS" panose="020B0603020202020204" pitchFamily="34" charset="0"/>
                    </a:rPr>
                    <a:t>CLASSIC”</a:t>
                  </a:r>
                  <a:r>
                    <a:rPr lang="en-GB" sz="1200" dirty="0">
                      <a:latin typeface="Trebuchet MS" panose="020B0603020202020204" pitchFamily="34" charset="0"/>
                    </a:rPr>
                    <a:t>/</a:t>
                  </a:r>
                  <a:r>
                    <a:rPr lang="en-GB" sz="1200" i="1" dirty="0">
                      <a:latin typeface="Trebuchet MS" panose="020B0603020202020204" pitchFamily="34" charset="0"/>
                    </a:rPr>
                    <a:t> </a:t>
                  </a:r>
                  <a:r>
                    <a:rPr lang="en-GB" sz="1200" dirty="0">
                      <a:latin typeface="Trebuchet MS" panose="020B0603020202020204" pitchFamily="34" charset="0"/>
                    </a:rPr>
                    <a:t>“</a:t>
                  </a:r>
                  <a:r>
                    <a:rPr lang="en-GB" sz="1200" i="1" dirty="0">
                      <a:latin typeface="Trebuchet MS" panose="020B0603020202020204" pitchFamily="34" charset="0"/>
                    </a:rPr>
                    <a:t>MORE STRAIGHT-FORWARD</a:t>
                  </a:r>
                  <a:r>
                    <a:rPr lang="en-GB" sz="1200" dirty="0">
                      <a:latin typeface="Trebuchet MS" panose="020B0603020202020204" pitchFamily="34" charset="0"/>
                    </a:rPr>
                    <a:t>”</a:t>
                  </a:r>
                  <a:r>
                    <a:rPr lang="en-GB" sz="1200" i="1" dirty="0">
                      <a:latin typeface="Trebuchet MS" panose="020B0603020202020204" pitchFamily="34" charset="0"/>
                    </a:rPr>
                    <a:t> </a:t>
                  </a:r>
                  <a:r>
                    <a:rPr lang="en-GB" sz="1200" dirty="0">
                      <a:latin typeface="Trebuchet MS" panose="020B0603020202020204" pitchFamily="34" charset="0"/>
                    </a:rPr>
                    <a:t>AUTISM.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C571163-1D07-47A3-8B80-F24EC2ACC227}"/>
                    </a:ext>
                  </a:extLst>
                </p:cNvPr>
                <p:cNvSpPr txBox="1"/>
                <p:nvPr/>
              </p:nvSpPr>
              <p:spPr>
                <a:xfrm>
                  <a:off x="3841750" y="5781927"/>
                  <a:ext cx="341863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ADHD, ANXIETY, CD, ODD &amp; TRAUMA FEATURES.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EF0B8A7-90D0-B339-58C0-A9876E4D6B26}"/>
                    </a:ext>
                  </a:extLst>
                </p:cNvPr>
                <p:cNvSpPr txBox="1"/>
                <p:nvPr/>
              </p:nvSpPr>
              <p:spPr>
                <a:xfrm>
                  <a:off x="9435842" y="5779723"/>
                  <a:ext cx="7498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Trebuchet MS" panose="020B0603020202020204" pitchFamily="34" charset="0"/>
                    </a:rPr>
                    <a:t>AUTISM.</a:t>
                  </a:r>
                </a:p>
              </p:txBody>
            </p:sp>
          </p:grp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B716F77-15F3-3235-6B62-674ACC32C16E}"/>
              </a:ext>
            </a:extLst>
          </p:cNvPr>
          <p:cNvSpPr txBox="1"/>
          <p:nvPr/>
        </p:nvSpPr>
        <p:spPr>
          <a:xfrm>
            <a:off x="633219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ROLEPLAYING A “</a:t>
            </a:r>
            <a:r>
              <a:rPr lang="en-US" sz="28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PROFILE OF ASD</a:t>
            </a:r>
            <a:r>
              <a:rPr lang="en-US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”.</a:t>
            </a:r>
            <a:endParaRPr lang="en-GB" sz="28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7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4D5F5-AE76-4B46-9B68-3E6F9845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Autscape Talk.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9353-CE6F-4A37-B376-7FAB3E5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4BA4-4677-4BD1-9EE6-117499FF200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BFCCE-EE40-448B-A941-6798CB82E33D}"/>
              </a:ext>
            </a:extLst>
          </p:cNvPr>
          <p:cNvSpPr txBox="1"/>
          <p:nvPr/>
        </p:nvSpPr>
        <p:spPr>
          <a:xfrm>
            <a:off x="623888" y="765175"/>
            <a:ext cx="10944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latin typeface="Trebuchet MS" panose="020B0603020202020204" pitchFamily="34" charset="0"/>
              </a:rPr>
              <a:t>“</a:t>
            </a:r>
            <a:r>
              <a:rPr lang="en-GB" sz="2800" b="1" i="1" dirty="0">
                <a:latin typeface="Trebuchet MS" panose="020B0603020202020204" pitchFamily="34" charset="0"/>
              </a:rPr>
              <a:t>PDA Profile of ASD</a:t>
            </a:r>
            <a:r>
              <a:rPr lang="en-GB" sz="2800" b="1" dirty="0">
                <a:latin typeface="Trebuchet MS" panose="020B0603020202020204" pitchFamily="34" charset="0"/>
              </a:rPr>
              <a:t>” as co-occurring difficulties.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520-CC7D-4B36-BE54-099F59F320B2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CIRCLE WARS?</a:t>
            </a:r>
          </a:p>
        </p:txBody>
      </p:sp>
      <p:pic>
        <p:nvPicPr>
          <p:cNvPr id="31" name="Picture 30" descr="A picture containing text, font, circle, screenshot&#10;&#10;Description automatically generated">
            <a:extLst>
              <a:ext uri="{FF2B5EF4-FFF2-40B4-BE49-F238E27FC236}">
                <a16:creationId xmlns:a16="http://schemas.microsoft.com/office/drawing/2014/main" id="{E3966902-43A9-2EA9-C605-9CA3EAAB3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10" y="1256461"/>
            <a:ext cx="5056601" cy="505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2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FEA9E-D6E1-47EA-B9A9-A234F6B2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100" dirty="0">
                <a:solidFill>
                  <a:srgbClr val="C00000"/>
                </a:solidFill>
                <a:latin typeface="Trebuchet MS" panose="020B0603020202020204" pitchFamily="34" charset="0"/>
              </a:rPr>
              <a:t>2023 Autscape Talk.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282CA-D11A-4C57-B45C-868A0B88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7593-C17B-4AF3-A433-54984AB4CEA2}" type="slidenum">
              <a:rPr lang="en-GB" sz="1100" smtClean="0">
                <a:solidFill>
                  <a:srgbClr val="C00000"/>
                </a:solidFill>
                <a:latin typeface="Trebuchet MS" panose="020B0603020202020204" pitchFamily="34" charset="0"/>
              </a:rPr>
              <a:pPr/>
              <a:t>7</a:t>
            </a:fld>
            <a:endParaRPr lang="en-GB" sz="11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5A5CE-0C47-4320-95F3-985B256812FA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S</a:t>
            </a:r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PITTING IMAGES OR SPLITTING IMAGES?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F5318-78C7-4069-A3B9-436DA8481770}"/>
              </a:ext>
            </a:extLst>
          </p:cNvPr>
          <p:cNvSpPr txBox="1"/>
          <p:nvPr/>
        </p:nvSpPr>
        <p:spPr>
          <a:xfrm>
            <a:off x="633221" y="1698236"/>
            <a:ext cx="105261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rebuchet MS" panose="020B0603020202020204" pitchFamily="34" charset="0"/>
              </a:rPr>
              <a:t>Combining different PDA.</a:t>
            </a:r>
          </a:p>
          <a:p>
            <a:endParaRPr lang="en-GB" sz="2800" dirty="0">
              <a:latin typeface="Trebuchet MS" panose="020B0603020202020204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>
                <a:latin typeface="Trebuchet MS" panose="020B0603020202020204" pitchFamily="34" charset="0"/>
              </a:rPr>
              <a:t>Co-occurring categories can unpredictably interact.</a:t>
            </a:r>
          </a:p>
          <a:p>
            <a:pPr marL="514350" indent="-514350">
              <a:buAutoNum type="arabicParenR"/>
            </a:pPr>
            <a:r>
              <a:rPr lang="en-GB" sz="2800" dirty="0">
                <a:latin typeface="Trebuchet MS" panose="020B0603020202020204" pitchFamily="34" charset="0"/>
              </a:rPr>
              <a:t>Making some features more intense, while other characteristics less intense. </a:t>
            </a:r>
          </a:p>
          <a:p>
            <a:pPr marL="514350" indent="-514350">
              <a:buAutoNum type="arabicParenR"/>
            </a:pPr>
            <a:r>
              <a:rPr lang="en-GB" sz="2800" dirty="0">
                <a:latin typeface="Trebuchet MS" panose="020B0603020202020204" pitchFamily="34" charset="0"/>
              </a:rPr>
              <a:t>Sometimes creating novel features, that can be more intense than features associated with original categories; creating novel categories (Petrolini &amp; Vincente 2022).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86429A1-E5D2-A25C-DFDF-E35581780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73" y="6325247"/>
            <a:ext cx="1148520" cy="531036"/>
          </a:xfrm>
          <a:prstGeom prst="rect">
            <a:avLst/>
          </a:prstGeom>
        </p:spPr>
      </p:pic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77574248-1FDE-F636-A49F-0C96EDA2C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7" y="6356289"/>
            <a:ext cx="3015777" cy="4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9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FEA9E-D6E1-47EA-B9A9-A234F6B2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100" dirty="0">
                <a:solidFill>
                  <a:srgbClr val="C00000"/>
                </a:solidFill>
                <a:latin typeface="Trebuchet MS" panose="020B0603020202020204" pitchFamily="34" charset="0"/>
              </a:rPr>
              <a:t>2023 Autscape Talk.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282CA-D11A-4C57-B45C-868A0B88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7593-C17B-4AF3-A433-54984AB4CEA2}" type="slidenum">
              <a:rPr lang="en-GB" sz="1100" smtClean="0">
                <a:solidFill>
                  <a:srgbClr val="C00000"/>
                </a:solidFill>
                <a:latin typeface="Trebuchet MS" panose="020B0603020202020204" pitchFamily="34" charset="0"/>
              </a:rPr>
              <a:pPr/>
              <a:t>8</a:t>
            </a:fld>
            <a:endParaRPr lang="en-GB" sz="11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5A5CE-0C47-4320-95F3-985B256812FA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S</a:t>
            </a:r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PITTING IMAGES OR SPLITTING IMAGES?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F5318-78C7-4069-A3B9-436DA8481770}"/>
              </a:ext>
            </a:extLst>
          </p:cNvPr>
          <p:cNvSpPr txBox="1"/>
          <p:nvPr/>
        </p:nvSpPr>
        <p:spPr>
          <a:xfrm>
            <a:off x="633219" y="1297021"/>
            <a:ext cx="105261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rebuchet MS" panose="020B0603020202020204" pitchFamily="34" charset="0"/>
              </a:rPr>
              <a:t>Combining different PDA.</a:t>
            </a:r>
          </a:p>
          <a:p>
            <a:endParaRPr lang="en-GB" sz="2800" dirty="0">
              <a:latin typeface="Trebuchet MS" panose="020B0603020202020204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>
                <a:latin typeface="Trebuchet MS" panose="020B0603020202020204" pitchFamily="34" charset="0"/>
              </a:rPr>
              <a:t>Co-occurring difficulties often present differently in autistics, compared to non-autistics (Kildahl et al 2021).</a:t>
            </a:r>
          </a:p>
          <a:p>
            <a:pPr marL="514350" indent="-514350">
              <a:buAutoNum type="arabicParenR"/>
            </a:pPr>
            <a:r>
              <a:rPr lang="en-GB" sz="2800" dirty="0">
                <a:latin typeface="Trebuchet MS" panose="020B0603020202020204" pitchFamily="34" charset="0"/>
              </a:rPr>
              <a:t>PDA maybe result of such unpredictable interactions between competing co-occurring conditions.</a:t>
            </a:r>
          </a:p>
          <a:p>
            <a:pPr marL="514350" indent="-514350">
              <a:buAutoNum type="arabicParenR"/>
            </a:pPr>
            <a:r>
              <a:rPr lang="en-GB" sz="2800" dirty="0">
                <a:latin typeface="Trebuchet MS" panose="020B0603020202020204" pitchFamily="34" charset="0"/>
              </a:rPr>
              <a:t>PDA likely presents differently in non-autistic persons.</a:t>
            </a:r>
          </a:p>
          <a:p>
            <a:pPr marL="514350" indent="-514350">
              <a:buAutoNum type="arabicParenR"/>
            </a:pPr>
            <a:r>
              <a:rPr lang="en-GB" sz="2800" dirty="0">
                <a:latin typeface="Trebuchet MS" panose="020B0603020202020204" pitchFamily="34" charset="0"/>
              </a:rPr>
              <a:t>Assuming PDA is a “Profile of ASD” &amp;/ or basing PDA clinical descriptions from suspected autistic populations is unlikely to be representative of PDA in non-autistic populations…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86429A1-E5D2-A25C-DFDF-E35581780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73" y="6325247"/>
            <a:ext cx="1148520" cy="531036"/>
          </a:xfrm>
          <a:prstGeom prst="rect">
            <a:avLst/>
          </a:prstGeom>
        </p:spPr>
      </p:pic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77574248-1FDE-F636-A49F-0C96EDA2C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7" y="6356289"/>
            <a:ext cx="3015777" cy="4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8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FEA9E-D6E1-47EA-B9A9-A234F6B2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100" dirty="0">
                <a:solidFill>
                  <a:srgbClr val="C00000"/>
                </a:solidFill>
                <a:latin typeface="Trebuchet MS" panose="020B0603020202020204" pitchFamily="34" charset="0"/>
              </a:rPr>
              <a:t>2023 Autscape Talk.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282CA-D11A-4C57-B45C-868A0B88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7593-C17B-4AF3-A433-54984AB4CEA2}" type="slidenum">
              <a:rPr lang="en-GB" sz="1100" smtClean="0">
                <a:solidFill>
                  <a:srgbClr val="C00000"/>
                </a:solidFill>
                <a:latin typeface="Trebuchet MS" panose="020B0603020202020204" pitchFamily="34" charset="0"/>
              </a:rPr>
              <a:pPr/>
              <a:t>9</a:t>
            </a:fld>
            <a:endParaRPr lang="en-GB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5A5CE-0C47-4320-95F3-985B256812FA}"/>
              </a:ext>
            </a:extLst>
          </p:cNvPr>
          <p:cNvSpPr txBox="1"/>
          <p:nvPr/>
        </p:nvSpPr>
        <p:spPr>
          <a:xfrm>
            <a:off x="623888" y="241955"/>
            <a:ext cx="1094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S</a:t>
            </a:r>
            <a:r>
              <a:rPr lang="en-GB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PITTING IMAGES OR SPLITTING IMAGES?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F8140-9200-45F4-857E-A581B206C737}"/>
              </a:ext>
            </a:extLst>
          </p:cNvPr>
          <p:cNvSpPr txBox="1"/>
          <p:nvPr/>
        </p:nvSpPr>
        <p:spPr>
          <a:xfrm>
            <a:off x="623888" y="765175"/>
            <a:ext cx="10944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Co-occurring difficulties interacting </a:t>
            </a:r>
            <a:r>
              <a:rPr lang="en-GB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might create PDA?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C8ACB102-3EF3-953C-F695-18A6D3B19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7" y="6356289"/>
            <a:ext cx="3015777" cy="468953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27D4F1A1-4A74-C109-C253-A900B0484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73" y="6325247"/>
            <a:ext cx="1148520" cy="531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06E176-046C-90C1-7459-A88D72D04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1278440"/>
            <a:ext cx="10944225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8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</TotalTime>
  <Words>4760</Words>
  <Application>Microsoft Office PowerPoint</Application>
  <PresentationFormat>Widescreen</PresentationFormat>
  <Paragraphs>379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Woods, Richard Philip 8</dc:creator>
  <cp:lastModifiedBy>Richard Philip Woods</cp:lastModifiedBy>
  <cp:revision>1147</cp:revision>
  <cp:lastPrinted>2023-08-04T10:25:03Z</cp:lastPrinted>
  <dcterms:created xsi:type="dcterms:W3CDTF">2021-12-12T20:51:52Z</dcterms:created>
  <dcterms:modified xsi:type="dcterms:W3CDTF">2023-08-04T11:08:11Z</dcterms:modified>
</cp:coreProperties>
</file>