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436" r:id="rId2"/>
    <p:sldId id="280" r:id="rId3"/>
    <p:sldId id="311" r:id="rId4"/>
    <p:sldId id="405" r:id="rId5"/>
    <p:sldId id="440" r:id="rId6"/>
    <p:sldId id="362" r:id="rId7"/>
    <p:sldId id="442" r:id="rId8"/>
    <p:sldId id="443" r:id="rId9"/>
    <p:sldId id="444" r:id="rId10"/>
    <p:sldId id="400" r:id="rId11"/>
    <p:sldId id="345" r:id="rId12"/>
    <p:sldId id="420" r:id="rId13"/>
    <p:sldId id="410" r:id="rId14"/>
    <p:sldId id="395" r:id="rId15"/>
    <p:sldId id="397" r:id="rId16"/>
    <p:sldId id="411" r:id="rId17"/>
    <p:sldId id="412" r:id="rId18"/>
    <p:sldId id="415" r:id="rId19"/>
    <p:sldId id="419" r:id="rId20"/>
    <p:sldId id="423" r:id="rId21"/>
    <p:sldId id="416" r:id="rId22"/>
    <p:sldId id="414" r:id="rId23"/>
    <p:sldId id="417" r:id="rId24"/>
    <p:sldId id="418" r:id="rId25"/>
    <p:sldId id="297" r:id="rId26"/>
    <p:sldId id="445" r:id="rId27"/>
    <p:sldId id="438" r:id="rId28"/>
  </p:sldIdLst>
  <p:sldSz cx="9144000" cy="6858000" type="screen4x3"/>
  <p:notesSz cx="6797675" cy="9926638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Geneva"/>
        <a:cs typeface="Geneva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Geneva"/>
        <a:cs typeface="Geneva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Geneva"/>
        <a:cs typeface="Geneva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Geneva"/>
        <a:cs typeface="Geneva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Geneva"/>
        <a:cs typeface="Geneva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Geneva"/>
        <a:cs typeface="Geneva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Geneva"/>
        <a:cs typeface="Geneva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Geneva"/>
        <a:cs typeface="Geneva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Geneva"/>
        <a:cs typeface="Geneva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C0A"/>
    <a:srgbClr val="00073A"/>
    <a:srgbClr val="4F81BD"/>
    <a:srgbClr val="CCFF99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2794" autoAdjust="0"/>
  </p:normalViewPr>
  <p:slideViewPr>
    <p:cSldViewPr snapToGrid="0" snapToObjects="1">
      <p:cViewPr>
        <p:scale>
          <a:sx n="66" d="100"/>
          <a:sy n="66" d="100"/>
        </p:scale>
        <p:origin x="-624" y="-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277777777777777E-2"/>
          <c:y val="5.185185185185185E-2"/>
          <c:w val="0.63022353455818025"/>
          <c:h val="0.92777777777777781"/>
        </c:manualLayout>
      </c:layout>
      <c:pie3DChart>
        <c:varyColors val="1"/>
        <c:ser>
          <c:idx val="0"/>
          <c:order val="0"/>
          <c:explosion val="25"/>
          <c:cat>
            <c:strRef>
              <c:f>Sheet1!$B$135:$B$137</c:f>
              <c:strCache>
                <c:ptCount val="3"/>
                <c:pt idx="0">
                  <c:v>Level 4 student particpants - 54%</c:v>
                </c:pt>
                <c:pt idx="1">
                  <c:v>Level 5 student participants - 29%</c:v>
                </c:pt>
                <c:pt idx="2">
                  <c:v>Level 6 student participants - 17%</c:v>
                </c:pt>
              </c:strCache>
            </c:strRef>
          </c:cat>
          <c:val>
            <c:numRef>
              <c:f>Sheet1!$C$135:$C$137</c:f>
              <c:numCache>
                <c:formatCode>General</c:formatCode>
                <c:ptCount val="3"/>
                <c:pt idx="0">
                  <c:v>23</c:v>
                </c:pt>
                <c:pt idx="1">
                  <c:v>12</c:v>
                </c:pt>
                <c:pt idx="2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943-49EF-98C7-62DBEDC75A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"/>
          <c:y val="0.70539136774569844"/>
          <c:w val="0.70371237970253719"/>
          <c:h val="0.22995800524934384"/>
        </c:manualLayout>
      </c:layout>
      <c:overlay val="0"/>
      <c:txPr>
        <a:bodyPr/>
        <a:lstStyle/>
        <a:p>
          <a:pPr>
            <a:defRPr sz="240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0.04656</cdr:y>
    </cdr:from>
    <cdr:to>
      <cdr:x>0.87937</cdr:x>
      <cdr:y>0.23954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0" y="319314"/>
          <a:ext cx="8040914" cy="132343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Geneva"/>
              <a:cs typeface="Geneva"/>
            </a:defRPr>
          </a:lvl1pPr>
          <a:lvl2pPr marL="4572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Geneva"/>
              <a:cs typeface="Geneva"/>
            </a:defRPr>
          </a:lvl2pPr>
          <a:lvl3pPr marL="9144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Geneva"/>
              <a:cs typeface="Geneva"/>
            </a:defRPr>
          </a:lvl3pPr>
          <a:lvl4pPr marL="13716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Geneva"/>
              <a:cs typeface="Geneva"/>
            </a:defRPr>
          </a:lvl4pPr>
          <a:lvl5pPr marL="18288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Geneva"/>
              <a:cs typeface="Geneva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Geneva"/>
              <a:cs typeface="Geneva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Geneva"/>
              <a:cs typeface="Geneva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Geneva"/>
              <a:cs typeface="Geneva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Geneva"/>
              <a:cs typeface="Geneva"/>
            </a:defRPr>
          </a:lvl9pPr>
        </a:lstStyle>
        <a:p xmlns:a="http://schemas.openxmlformats.org/drawingml/2006/main">
          <a:pPr eaLnBrk="1" hangingPunct="1">
            <a:spcBef>
              <a:spcPts val="0"/>
            </a:spcBef>
            <a:spcAft>
              <a:spcPts val="0"/>
            </a:spcAft>
          </a:pPr>
          <a:r>
            <a:rPr lang="en-GB" altLang="en-US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Research Method – Response Rate </a:t>
          </a:r>
        </a:p>
        <a:p xmlns:a="http://schemas.openxmlformats.org/drawingml/2006/main">
          <a:pPr eaLnBrk="1" hangingPunct="1">
            <a:spcBef>
              <a:spcPts val="0"/>
            </a:spcBef>
            <a:spcAft>
              <a:spcPts val="0"/>
            </a:spcAft>
          </a:pPr>
          <a:r>
            <a:rPr lang="en-GB" altLang="en-US" sz="2400" b="1" dirty="0">
              <a:latin typeface="Arial" panose="020B0604020202020204" pitchFamily="34" charset="0"/>
              <a:cs typeface="Arial" panose="020B0604020202020204" pitchFamily="34" charset="0"/>
            </a:rPr>
            <a:t>42 students participated in the survey with below break down from each level.</a:t>
          </a:r>
        </a:p>
      </cdr:txBody>
    </cdr:sp>
  </cdr:relSizeAnchor>
  <cdr:relSizeAnchor xmlns:cdr="http://schemas.openxmlformats.org/drawingml/2006/chartDrawing">
    <cdr:from>
      <cdr:x>0.77528</cdr:x>
      <cdr:y>0.93368</cdr:y>
    </cdr:from>
    <cdr:to>
      <cdr:x>0.96992</cdr:x>
      <cdr:y>0.96509</cdr:y>
    </cdr:to>
    <cdr:sp macro="" textlink="">
      <cdr:nvSpPr>
        <cdr:cNvPr id="3" name="Text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089140" y="6403170"/>
          <a:ext cx="1779837" cy="2154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0" tIns="0" rIns="0" bIns="0">
          <a:spAutoFit/>
        </a:bodyPr>
        <a:lstStyle xmlns:a="http://schemas.openxmlformats.org/drawingml/2006/main">
          <a:defPPr>
            <a:defRPr lang="en-US"/>
          </a:defPPr>
          <a:lvl1pPr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Geneva"/>
              <a:cs typeface="Geneva"/>
            </a:defRPr>
          </a:lvl1pPr>
          <a:lvl2pPr marL="4572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Geneva"/>
              <a:cs typeface="Geneva"/>
            </a:defRPr>
          </a:lvl2pPr>
          <a:lvl3pPr marL="9144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Geneva"/>
              <a:cs typeface="Geneva"/>
            </a:defRPr>
          </a:lvl3pPr>
          <a:lvl4pPr marL="13716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Geneva"/>
              <a:cs typeface="Geneva"/>
            </a:defRPr>
          </a:lvl4pPr>
          <a:lvl5pPr marL="1828800" algn="l" defTabSz="457200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Calibri" panose="020F0502020204030204" pitchFamily="34" charset="0"/>
              <a:ea typeface="Geneva"/>
              <a:cs typeface="Geneva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Geneva"/>
              <a:cs typeface="Geneva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Geneva"/>
              <a:cs typeface="Geneva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Geneva"/>
              <a:cs typeface="Geneva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Calibri" panose="020F0502020204030204" pitchFamily="34" charset="0"/>
              <a:ea typeface="Geneva"/>
              <a:cs typeface="Geneva"/>
            </a:defRPr>
          </a:lvl9pPr>
        </a:lstStyle>
        <a:p xmlns:a="http://schemas.openxmlformats.org/drawingml/2006/main">
          <a:pPr algn="r" eaLnBrk="1" hangingPunct="1">
            <a:spcBef>
              <a:spcPts val="0"/>
            </a:spcBef>
            <a:spcAft>
              <a:spcPts val="0"/>
            </a:spcAft>
          </a:pPr>
          <a:r>
            <a:rPr lang="en-GB" altLang="en-US" sz="1400" dirty="0">
              <a:solidFill>
                <a:srgbClr val="2E2C52"/>
              </a:solidFill>
              <a:latin typeface="Helvetica"/>
              <a:cs typeface="Helvetica"/>
            </a:rPr>
            <a:t>www.lsbm.ac.uk</a:t>
          </a:r>
          <a:r>
            <a:rPr lang="en-GB" altLang="en-US" sz="1400" dirty="0">
              <a:latin typeface="Helvetica"/>
              <a:cs typeface="Helvetica"/>
            </a:rPr>
            <a:t> 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D96F94-B0B7-4235-B70D-9D13DF434325}" type="datetimeFigureOut">
              <a:rPr lang="en-US" smtClean="0"/>
              <a:t>5/3/2018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8EC98-BFDA-4ED4-8361-C91CCA5ECE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75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8EC98-BFDA-4ED4-8361-C91CCA5ECEF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789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8EC98-BFDA-4ED4-8361-C91CCA5ECEF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199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8EC98-BFDA-4ED4-8361-C91CCA5ECEF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789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8EC98-BFDA-4ED4-8361-C91CCA5ECEF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789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8EC98-BFDA-4ED4-8361-C91CCA5ECEF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789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8EC98-BFDA-4ED4-8361-C91CCA5ECEF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789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81810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6758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2732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8977" y="1810684"/>
            <a:ext cx="7886700" cy="133543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1" baseline="0">
                <a:solidFill>
                  <a:srgbClr val="00233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Title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18977" y="3789041"/>
            <a:ext cx="6413263" cy="1157279"/>
          </a:xfrm>
          <a:prstGeom prst="rect">
            <a:avLst/>
          </a:prstGeom>
        </p:spPr>
        <p:txBody>
          <a:bodyPr tIns="46800" bIns="4680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rgbClr val="00233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Your Job Title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318976" y="3283495"/>
            <a:ext cx="6413263" cy="505546"/>
          </a:xfrm>
          <a:prstGeom prst="rect">
            <a:avLst/>
          </a:prstGeom>
        </p:spPr>
        <p:txBody>
          <a:bodyPr tIns="46800" bIns="4680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="1" baseline="0">
                <a:solidFill>
                  <a:srgbClr val="00233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Your Name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91969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18977" y="1983971"/>
            <a:ext cx="6413263" cy="5621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 baseline="0">
                <a:solidFill>
                  <a:srgbClr val="00233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18977" y="2708920"/>
            <a:ext cx="6413263" cy="601777"/>
          </a:xfrm>
          <a:prstGeom prst="rect">
            <a:avLst/>
          </a:prstGeom>
        </p:spPr>
        <p:txBody>
          <a:bodyPr tIns="46800" bIns="46800">
            <a:normAutofit/>
          </a:bodyPr>
          <a:lstStyle>
            <a:lvl1pPr marL="0" indent="0">
              <a:buFontTx/>
              <a:buNone/>
              <a:defRPr sz="4000">
                <a:solidFill>
                  <a:srgbClr val="00233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879411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5" r:id="rId2"/>
    <p:sldLayoutId id="2147483656" r:id="rId3"/>
    <p:sldLayoutId id="2147483658" r:id="rId4"/>
    <p:sldLayoutId id="2147483659" r:id="rId5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pitchFamily="125" charset="-128"/>
          <a:cs typeface="Geneva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Geneva" pitchFamily="125" charset="-128"/>
          <a:cs typeface="Geneva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Geneva" pitchFamily="125" charset="-128"/>
          <a:cs typeface="Geneva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Geneva" pitchFamily="125" charset="-128"/>
          <a:cs typeface="Geneva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Geneva" pitchFamily="125" charset="-128"/>
          <a:cs typeface="Geneva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Geneva" pitchFamily="12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Geneva" pitchFamily="12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Geneva" pitchFamily="12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Geneva" pitchFamily="12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Geneva" pitchFamily="125" charset="-128"/>
          <a:cs typeface="Geneva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Geneva" pitchFamily="125" charset="-128"/>
          <a:cs typeface="Geneva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Geneva" pitchFamily="125" charset="-128"/>
          <a:cs typeface="Geneva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Geneva" pitchFamily="125" charset="-128"/>
          <a:cs typeface="Geneva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Geneva" pitchFamily="125" charset="-128"/>
          <a:cs typeface="Genev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benptlls.blogspot.co.uk/2012/03/teachers-guide-to-inclusive-learning.html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solidFill>
                  <a:schemeClr val="tx2"/>
                </a:solidFill>
              </a:rPr>
              <a:t>Embedding </a:t>
            </a:r>
            <a:r>
              <a:rPr lang="en-GB" sz="3200" dirty="0" smtClean="0">
                <a:solidFill>
                  <a:schemeClr val="tx2"/>
                </a:solidFill>
              </a:rPr>
              <a:t>E-Learning </a:t>
            </a:r>
            <a:r>
              <a:rPr lang="en-GB" sz="3200" dirty="0">
                <a:solidFill>
                  <a:schemeClr val="tx2"/>
                </a:solidFill>
              </a:rPr>
              <a:t>into Accounting Education</a:t>
            </a:r>
            <a:br>
              <a:rPr lang="en-GB" sz="3200" dirty="0">
                <a:solidFill>
                  <a:schemeClr val="tx2"/>
                </a:solidFill>
              </a:rPr>
            </a:b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18976" y="3146121"/>
            <a:ext cx="6413263" cy="87433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Usha Mistry </a:t>
            </a: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 smtClean="0"/>
              <a:t>usha.mistry@lsbm.ac.uk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730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9550" y="72571"/>
            <a:ext cx="84264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 startAt="3"/>
            </a:pPr>
            <a:r>
              <a:rPr lang="en-GB" alt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Literature </a:t>
            </a:r>
            <a:r>
              <a:rPr lang="en-GB" alt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</a:p>
          <a:p>
            <a:pPr marL="514350" indent="-514350">
              <a:buAutoNum type="arabicPeriod" startAt="3"/>
            </a:pP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3"/>
          <a:srcRect l="22795" t="6873" r="22795" b="14147"/>
          <a:stretch/>
        </p:blipFill>
        <p:spPr bwMode="auto">
          <a:xfrm>
            <a:off x="374515" y="595086"/>
            <a:ext cx="8443662" cy="59727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038340" y="6352370"/>
            <a:ext cx="1779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 sz="1400" dirty="0">
                <a:solidFill>
                  <a:srgbClr val="2E2C52"/>
                </a:solidFill>
                <a:latin typeface="Helvetica"/>
                <a:cs typeface="Helvetica"/>
              </a:rPr>
              <a:t>www.lsbm.ac.uk</a:t>
            </a:r>
            <a:r>
              <a:rPr lang="en-GB" altLang="en-US" sz="1400" dirty="0">
                <a:latin typeface="Helvetica"/>
                <a:cs typeface="Helvetic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46416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426" y="133082"/>
            <a:ext cx="8993573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 Research Method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Paper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Questionnaire filled by all Levels 4 – 6 in the last week of semester 1 containing both quantitative and qualitative attitudes to current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E-Learning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tools used on the accounting degree.</a:t>
            </a:r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Likert style 5 point scale rating where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5 being a very useful             E-Learning tool to 1 being not at all useful.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Data analysis via excel.</a:t>
            </a:r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Compliance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with E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thics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and participant consent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form had to be met. 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paper addresses the following areas:</a:t>
            </a:r>
          </a:p>
          <a:p>
            <a:pPr marL="800100" lvl="2" indent="-342900">
              <a:buFont typeface="Wingdings" panose="05000000000000000000" pitchFamily="2" charset="2"/>
              <a:buChar char="Ø"/>
            </a:pP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Effectiveness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of excel spreadsheet in teaching and learning topics Financial and Management accounting at Level 4?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Effectiveness of designing excel spreadsheet in the Level 5 module, Computer Application in accounting summative assessment?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Effectiveness of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E-Learning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tools such as Sage, E-books, online lectures, online articles,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Canvas VLE,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ACCA and CIMA student membership in supporting their accounting education?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Other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E-Learning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tools used by Accounting students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436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Picture Placeholder 2"/>
          <p:cNvGraphicFramePr>
            <a:graphicFrameLocks noGrp="1"/>
          </p:cNvGraphicFramePr>
          <p:nvPr>
            <p:ph type="pic" sz="quarter" idx="10"/>
            <p:extLst>
              <p:ext uri="{D42A27DB-BD31-4B8C-83A1-F6EECF244321}">
                <p14:modId xmlns:p14="http://schemas.microsoft.com/office/powerpoint/2010/main" val="1249372930"/>
              </p:ext>
            </p:extLst>
          </p:nvPr>
        </p:nvGraphicFramePr>
        <p:xfrm>
          <a:off x="145143" y="-145143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/>
          <p:cNvSpPr/>
          <p:nvPr/>
        </p:nvSpPr>
        <p:spPr>
          <a:xfrm>
            <a:off x="5943600" y="4738077"/>
            <a:ext cx="304074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- 42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% response rate</a:t>
            </a:r>
          </a:p>
          <a:p>
            <a:endParaRPr lang="en-GB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- 60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% response rate</a:t>
            </a:r>
          </a:p>
          <a:p>
            <a:endParaRPr lang="en-GB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-100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% response rate</a:t>
            </a:r>
          </a:p>
        </p:txBody>
      </p:sp>
    </p:spTree>
    <p:extLst>
      <p:ext uri="{BB962C8B-B14F-4D97-AF65-F5344CB8AC3E}">
        <p14:creationId xmlns:p14="http://schemas.microsoft.com/office/powerpoint/2010/main" val="1917508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50" y="140184"/>
            <a:ext cx="853242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	Findings – </a:t>
            </a:r>
            <a:r>
              <a:rPr lang="en-GB" altLang="en-US" sz="21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Effectiveness of Excel in teaching and learning Financial and </a:t>
            </a:r>
            <a:r>
              <a:rPr lang="en-GB" altLang="en-US" sz="21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</a:t>
            </a:r>
            <a:r>
              <a:rPr lang="en-GB" altLang="en-US" sz="21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 at Level 4 learning  </a:t>
            </a:r>
            <a:endParaRPr lang="en-US" sz="21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038340" y="6352370"/>
            <a:ext cx="1779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 sz="1400" dirty="0">
                <a:solidFill>
                  <a:srgbClr val="2E2C52"/>
                </a:solidFill>
                <a:latin typeface="Helvetica"/>
                <a:cs typeface="Helvetica"/>
              </a:rPr>
              <a:t>www.lsbm.ac.uk</a:t>
            </a:r>
            <a:r>
              <a:rPr lang="en-GB" altLang="en-US" sz="1400" dirty="0">
                <a:latin typeface="Helvetica"/>
                <a:cs typeface="Helvetica"/>
              </a:rPr>
              <a:t> </a:t>
            </a:r>
          </a:p>
        </p:txBody>
      </p:sp>
      <p:pic>
        <p:nvPicPr>
          <p:cNvPr id="8" name="Picture 7"/>
          <p:cNvPicPr/>
          <p:nvPr/>
        </p:nvPicPr>
        <p:blipFill rotWithShape="1">
          <a:blip r:embed="rId3"/>
          <a:srcRect l="37636" t="24585" r="10083" b="18785"/>
          <a:stretch/>
        </p:blipFill>
        <p:spPr bwMode="auto">
          <a:xfrm>
            <a:off x="285750" y="1028700"/>
            <a:ext cx="8686800" cy="55391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50422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038340" y="6352370"/>
            <a:ext cx="1779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 sz="1400" dirty="0">
                <a:solidFill>
                  <a:srgbClr val="2E2C52"/>
                </a:solidFill>
                <a:latin typeface="Helvetica"/>
                <a:cs typeface="Helvetica"/>
              </a:rPr>
              <a:t>www.lsbm.ac.uk</a:t>
            </a:r>
            <a:r>
              <a:rPr lang="en-GB" altLang="en-US" sz="1400" dirty="0">
                <a:latin typeface="Helvetica"/>
                <a:cs typeface="Helvetica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285748" y="121502"/>
            <a:ext cx="84010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spcBef>
                <a:spcPts val="0"/>
              </a:spcBef>
              <a:spcAft>
                <a:spcPts val="0"/>
              </a:spcAft>
              <a:buAutoNum type="arabicPeriod" startAt="5"/>
            </a:pPr>
            <a:r>
              <a:rPr lang="en-GB" alt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Findings </a:t>
            </a:r>
            <a:r>
              <a:rPr lang="en-GB" alt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Effectiveness of Excel as </a:t>
            </a:r>
            <a:r>
              <a:rPr lang="en-GB" alt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E-Learning tool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GB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Students Quotes</a:t>
            </a:r>
            <a:endParaRPr 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24114" y="1843314"/>
            <a:ext cx="7837715" cy="114662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28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‘Excel spreadsheet enhances my ability to analyse large amounts of data.’</a:t>
            </a:r>
            <a:endParaRPr lang="en-GB" sz="2800" b="1" dirty="0">
              <a:solidFill>
                <a:sysClr val="windowText" lastClr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76511" y="3541486"/>
            <a:ext cx="7837715" cy="239485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‘Excel is more useful learning tool compared to paper based method in accounting. Excel saves time, can back up all data etc.’</a:t>
            </a:r>
            <a:endParaRPr lang="en-GB" sz="2800" b="1" dirty="0">
              <a:solidFill>
                <a:schemeClr val="tx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074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50" y="140184"/>
            <a:ext cx="81133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	Findings – Effectiveness of Excel spreadsheet in preparing for summative assessments, Level 5, Computer Application in Accounting. </a:t>
            </a:r>
            <a:endParaRPr 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038340" y="6352370"/>
            <a:ext cx="1779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 sz="1400" dirty="0">
                <a:solidFill>
                  <a:srgbClr val="2E2C52"/>
                </a:solidFill>
                <a:latin typeface="Helvetica"/>
                <a:cs typeface="Helvetica"/>
              </a:rPr>
              <a:t>www.lsbm.ac.uk</a:t>
            </a:r>
            <a:r>
              <a:rPr lang="en-GB" altLang="en-US" sz="1400" dirty="0">
                <a:latin typeface="Helvetica"/>
                <a:cs typeface="Helvetica"/>
              </a:rPr>
              <a:t> 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l="37915" t="37293" r="27071" b="15470"/>
          <a:stretch/>
        </p:blipFill>
        <p:spPr bwMode="auto">
          <a:xfrm>
            <a:off x="514350" y="1267230"/>
            <a:ext cx="7884727" cy="4419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/>
          <p:nvPr/>
        </p:nvSpPr>
        <p:spPr>
          <a:xfrm>
            <a:off x="704850" y="5890705"/>
            <a:ext cx="78676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analysis of results indicates that student found all three tasks very useful at equal scoring of mean of 4.78.</a:t>
            </a:r>
          </a:p>
        </p:txBody>
      </p:sp>
    </p:spTree>
    <p:extLst>
      <p:ext uri="{BB962C8B-B14F-4D97-AF65-F5344CB8AC3E}">
        <p14:creationId xmlns:p14="http://schemas.microsoft.com/office/powerpoint/2010/main" val="4253931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50" y="140184"/>
            <a:ext cx="811332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spcBef>
                <a:spcPts val="0"/>
              </a:spcBef>
              <a:spcAft>
                <a:spcPts val="0"/>
              </a:spcAft>
              <a:buAutoNum type="arabicPeriod" startAt="5"/>
            </a:pPr>
            <a:r>
              <a:rPr lang="en-GB" alt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Findings </a:t>
            </a:r>
            <a:r>
              <a:rPr lang="en-GB" alt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Effectiveness of Excel spreadsheet in preparing for summative assessments</a:t>
            </a:r>
            <a:r>
              <a:rPr lang="en-GB" altLang="en-US" sz="2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GB" sz="2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Student quotes’ -</a:t>
            </a:r>
            <a:endParaRPr lang="en-US" sz="2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61361" y="1870956"/>
            <a:ext cx="7837715" cy="239485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2800" b="1" dirty="0" smtClean="0">
                <a:solidFill>
                  <a:schemeClr val="tx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‘Yes – Taxation, Financial Reporting, Computer application. Less time consuming when using for calculations. Easy to prepare spreadsheet.’</a:t>
            </a:r>
            <a:endParaRPr lang="en-GB" sz="2800" b="1" dirty="0">
              <a:solidFill>
                <a:schemeClr val="tx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5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41022" t="24862" r="21063" b="30663"/>
          <a:stretch/>
        </p:blipFill>
        <p:spPr bwMode="auto">
          <a:xfrm>
            <a:off x="495300" y="1009651"/>
            <a:ext cx="7924800" cy="53721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5750" y="140184"/>
            <a:ext cx="81133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	Findings – Effectiveness of other </a:t>
            </a:r>
            <a:r>
              <a:rPr lang="en-GB" alt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E-Learning </a:t>
            </a:r>
            <a:r>
              <a:rPr lang="en-GB" alt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tools in Accounting Education.</a:t>
            </a:r>
            <a:endParaRPr 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1321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5750" y="140184"/>
            <a:ext cx="81133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spcBef>
                <a:spcPts val="0"/>
              </a:spcBef>
              <a:spcAft>
                <a:spcPts val="0"/>
              </a:spcAft>
              <a:buAutoNum type="arabicPeriod" startAt="5"/>
            </a:pPr>
            <a:r>
              <a:rPr lang="en-GB" alt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Findings </a:t>
            </a:r>
            <a:r>
              <a:rPr lang="en-GB" alt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Effectiveness of - SAGE</a:t>
            </a:r>
            <a:r>
              <a:rPr lang="en-GB" alt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GB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Student Quotes</a:t>
            </a:r>
            <a:endParaRPr 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24113" y="1320800"/>
            <a:ext cx="7837715" cy="195942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‘SAGE </a:t>
            </a:r>
            <a:r>
              <a:rPr lang="en-GB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the process easier and quicker especially when there’s a lot of information to put in, everything is in one place so makes it very useful and enjoyable</a:t>
            </a:r>
            <a:r>
              <a:rPr lang="en-GB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.’</a:t>
            </a:r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30884" y="3539779"/>
            <a:ext cx="7837715" cy="152570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‘It </a:t>
            </a:r>
            <a:r>
              <a:rPr lang="en-GB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very useful and easy to do accounts, faster and more integrated</a:t>
            </a:r>
            <a:r>
              <a:rPr lang="en-GB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.’</a:t>
            </a:r>
            <a:endParaRPr lang="en-GB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7375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5750" y="140184"/>
            <a:ext cx="81133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	Findings – Effectiveness of - EBooks.</a:t>
            </a:r>
            <a:endParaRPr 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25956" t="3548" r="28619" b="8821"/>
          <a:stretch/>
        </p:blipFill>
        <p:spPr bwMode="auto">
          <a:xfrm>
            <a:off x="609600" y="601849"/>
            <a:ext cx="7789477" cy="56683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89534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038340" y="6352370"/>
            <a:ext cx="1779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 sz="1400" dirty="0">
                <a:solidFill>
                  <a:srgbClr val="2E2C52"/>
                </a:solidFill>
                <a:latin typeface="Helvetica"/>
                <a:cs typeface="Helvetica"/>
              </a:rPr>
              <a:t>www.lsbm.ac.uk</a:t>
            </a:r>
            <a:r>
              <a:rPr lang="en-GB" altLang="en-US" sz="1400" dirty="0">
                <a:latin typeface="Helvetica"/>
                <a:cs typeface="Helvetica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395786" y="355128"/>
            <a:ext cx="8422392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Embedding </a:t>
            </a:r>
            <a:r>
              <a:rPr lang="en-GB" sz="2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E-Learning </a:t>
            </a:r>
            <a:r>
              <a:rPr lang="en-GB" sz="2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 Accounting Education</a:t>
            </a:r>
            <a:endParaRPr lang="en-GB" sz="2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  <a:endParaRPr lang="en-GB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  <a:buSzPct val="25000"/>
            </a:pPr>
            <a:r>
              <a:rPr lang="en-GB" sz="2200" dirty="0">
                <a:solidFill>
                  <a:srgbClr val="0007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  Introduction</a:t>
            </a:r>
          </a:p>
          <a:p>
            <a:pPr>
              <a:lnSpc>
                <a:spcPct val="150000"/>
              </a:lnSpc>
              <a:buSzPct val="25000"/>
            </a:pPr>
            <a:r>
              <a:rPr lang="en-GB" sz="2200" dirty="0">
                <a:solidFill>
                  <a:srgbClr val="0007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  Current </a:t>
            </a:r>
            <a:r>
              <a:rPr lang="en-GB" sz="2200" dirty="0" smtClean="0">
                <a:solidFill>
                  <a:srgbClr val="0007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E-Learning </a:t>
            </a:r>
            <a:r>
              <a:rPr lang="en-GB" sz="2200" dirty="0">
                <a:solidFill>
                  <a:srgbClr val="0007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tools on AFM degree - ETPACK</a:t>
            </a:r>
          </a:p>
          <a:p>
            <a:pPr>
              <a:lnSpc>
                <a:spcPct val="150000"/>
              </a:lnSpc>
              <a:buSzPct val="25000"/>
            </a:pPr>
            <a:r>
              <a:rPr lang="en-GB" sz="2200" dirty="0">
                <a:solidFill>
                  <a:srgbClr val="0007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  Literature Review</a:t>
            </a:r>
          </a:p>
          <a:p>
            <a:pPr lvl="0">
              <a:lnSpc>
                <a:spcPct val="150000"/>
              </a:lnSpc>
              <a:buSzPct val="25000"/>
            </a:pPr>
            <a:r>
              <a:rPr lang="en-GB" sz="2200" dirty="0">
                <a:solidFill>
                  <a:srgbClr val="0007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  Research Method </a:t>
            </a:r>
          </a:p>
          <a:p>
            <a:pPr lvl="0">
              <a:lnSpc>
                <a:spcPct val="150000"/>
              </a:lnSpc>
              <a:buSzPct val="25000"/>
            </a:pPr>
            <a:r>
              <a:rPr lang="en-GB" sz="2200" dirty="0">
                <a:solidFill>
                  <a:srgbClr val="0007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  </a:t>
            </a:r>
            <a:r>
              <a:rPr lang="en-GB" sz="2200" dirty="0" smtClean="0">
                <a:solidFill>
                  <a:srgbClr val="0007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Findings + Discussion</a:t>
            </a:r>
            <a:endParaRPr lang="en-GB" sz="2200" dirty="0">
              <a:solidFill>
                <a:srgbClr val="0007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  <a:buSzPct val="25000"/>
            </a:pPr>
            <a:r>
              <a:rPr lang="en-GB" sz="2200" dirty="0" smtClean="0">
                <a:solidFill>
                  <a:srgbClr val="0007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  Conclusion</a:t>
            </a:r>
            <a:endParaRPr lang="en-GB" sz="2200" dirty="0">
              <a:solidFill>
                <a:srgbClr val="0007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6732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5750" y="140184"/>
            <a:ext cx="81133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spcBef>
                <a:spcPts val="0"/>
              </a:spcBef>
              <a:spcAft>
                <a:spcPts val="0"/>
              </a:spcAft>
              <a:buAutoNum type="arabicPeriod" startAt="5"/>
            </a:pPr>
            <a:r>
              <a:rPr lang="en-GB" alt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Findings </a:t>
            </a:r>
            <a:r>
              <a:rPr lang="en-GB" alt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Effectiveness of - EBooks</a:t>
            </a:r>
            <a:r>
              <a:rPr lang="en-GB" alt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GB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Student Quotes</a:t>
            </a:r>
            <a:endParaRPr 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05946" y="1117600"/>
            <a:ext cx="7837715" cy="503645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‘Using </a:t>
            </a:r>
            <a:r>
              <a:rPr lang="en-GB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e-books was very important in my studies. The use of internet and digital devices like laptops, kindle, smartphones and tablets mean that I always have the e-book I need with me. Digital books are </a:t>
            </a:r>
            <a:r>
              <a:rPr lang="en-GB" sz="2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convenient and portable</a:t>
            </a:r>
            <a:r>
              <a:rPr lang="en-GB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 can carry as many e-books as I want in a small format. Digital books do not use paper, are </a:t>
            </a:r>
            <a:r>
              <a:rPr lang="en-GB" sz="2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environmentally friendly</a:t>
            </a:r>
            <a:r>
              <a:rPr lang="en-GB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help to protect the forest.</a:t>
            </a:r>
          </a:p>
          <a:p>
            <a:r>
              <a:rPr lang="en-GB" sz="2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</a:t>
            </a:r>
            <a:r>
              <a:rPr lang="en-GB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e-books I used “How to write Dissertations &amp; Project Reports” “International Financial Reporting, A Practical Guide” “Auditing and Assurance </a:t>
            </a:r>
            <a:r>
              <a:rPr lang="en-GB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Services.’</a:t>
            </a:r>
            <a:endParaRPr lang="en-GB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3422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5750" y="76200"/>
            <a:ext cx="88582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spcBef>
                <a:spcPts val="0"/>
              </a:spcBef>
              <a:spcAft>
                <a:spcPts val="0"/>
              </a:spcAft>
              <a:buAutoNum type="arabicPeriod" startAt="5"/>
            </a:pPr>
            <a:r>
              <a:rPr lang="en-GB" alt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Findings </a:t>
            </a:r>
            <a:r>
              <a:rPr lang="en-GB" alt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Effectiveness of Online Lecture and </a:t>
            </a:r>
            <a:r>
              <a:rPr lang="en-GB" alt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Articles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GB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Lecture student quote</a:t>
            </a:r>
            <a:endParaRPr 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30883" y="1275550"/>
            <a:ext cx="7837715" cy="152570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‘Convenient </a:t>
            </a:r>
            <a:r>
              <a:rPr lang="en-GB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able to use time suitable for you to use. Explanations of topics are very helpful</a:t>
            </a:r>
            <a:r>
              <a:rPr lang="en-GB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.’</a:t>
            </a:r>
            <a:endParaRPr lang="en-GB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83282" y="3889828"/>
            <a:ext cx="7837715" cy="137160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‘Key </a:t>
            </a:r>
            <a:r>
              <a:rPr lang="en-GB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elements for preparing our assignments. </a:t>
            </a:r>
            <a:r>
              <a:rPr lang="en-GB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Improves </a:t>
            </a:r>
            <a:r>
              <a:rPr lang="en-GB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knowledge</a:t>
            </a:r>
            <a:r>
              <a:rPr lang="en-GB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.’</a:t>
            </a:r>
            <a:endParaRPr lang="en-GB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83282" y="3244334"/>
            <a:ext cx="42897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</a:t>
            </a:r>
            <a:r>
              <a:rPr lang="en-GB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Article </a:t>
            </a:r>
            <a:r>
              <a:rPr lang="en-GB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quote</a:t>
            </a:r>
            <a:endParaRPr 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0519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5250"/>
            <a:ext cx="85915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spcBef>
                <a:spcPts val="0"/>
              </a:spcBef>
              <a:spcAft>
                <a:spcPts val="0"/>
              </a:spcAft>
              <a:buAutoNum type="arabicPeriod" startAt="5"/>
            </a:pPr>
            <a:r>
              <a:rPr lang="en-GB" alt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Findings </a:t>
            </a:r>
            <a:r>
              <a:rPr lang="en-GB" alt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Effectiveness of Canvas </a:t>
            </a:r>
            <a:r>
              <a:rPr lang="en-GB" alt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VLE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GB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Student Quotes-</a:t>
            </a:r>
            <a:endParaRPr 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30883" y="1275550"/>
            <a:ext cx="7837715" cy="152570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‘We </a:t>
            </a:r>
            <a:r>
              <a:rPr lang="en-GB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informed of all event dates, assignments dates, exam dates. All lectures and e-book are on canvas. Easy to access</a:t>
            </a:r>
            <a:r>
              <a:rPr lang="en-GB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.’</a:t>
            </a:r>
            <a:endParaRPr lang="en-GB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53835" y="3120571"/>
            <a:ext cx="7837715" cy="278674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‘On </a:t>
            </a:r>
            <a:r>
              <a:rPr lang="en-GB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Canvas we can find everything that we learn during the weeks, especially when I wasn’t able to come to the class, I could find all the information of that day on Canvas.  The teachers are always uploading exercises</a:t>
            </a:r>
            <a:r>
              <a:rPr lang="en-GB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.’</a:t>
            </a:r>
            <a:endParaRPr lang="en-GB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3567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9656" y="19050"/>
            <a:ext cx="86604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spcBef>
                <a:spcPts val="0"/>
              </a:spcBef>
              <a:spcAft>
                <a:spcPts val="0"/>
              </a:spcAft>
              <a:buAutoNum type="arabicPeriod" startAt="5"/>
            </a:pPr>
            <a:r>
              <a:rPr lang="en-GB" alt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Findings </a:t>
            </a:r>
            <a:r>
              <a:rPr lang="en-GB" alt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Effectiveness of ACCA and </a:t>
            </a:r>
            <a:r>
              <a:rPr lang="en-GB" alt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CIMA student membership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GB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Students quotes - ACCA</a:t>
            </a:r>
            <a:endParaRPr 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91217" y="1219379"/>
            <a:ext cx="7837715" cy="153833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‘It </a:t>
            </a:r>
            <a:r>
              <a:rPr lang="en-GB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broadened my knowledge especially in terms of how to deal with interview questions and what employers want from me</a:t>
            </a:r>
            <a:r>
              <a:rPr lang="en-GB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.’</a:t>
            </a:r>
            <a:endParaRPr lang="en-GB" sz="2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91217" y="3481588"/>
            <a:ext cx="7837715" cy="235131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‘There </a:t>
            </a:r>
            <a:r>
              <a:rPr lang="en-GB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lot of blogs and advice so many different aspects, it tells you what you need to have a better chance of getting employed and the study materials is vast, so there’s endless amount of help there</a:t>
            </a:r>
            <a:r>
              <a:rPr lang="en-GB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.’</a:t>
            </a:r>
            <a:endParaRPr lang="en-GB" sz="2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3616" y="3065475"/>
            <a:ext cx="3653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quotes </a:t>
            </a:r>
            <a:r>
              <a:rPr lang="en-GB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CIMA</a:t>
            </a:r>
            <a:endParaRPr lang="en-GB" sz="2400" b="1" dirty="0">
              <a:solidFill>
                <a:schemeClr val="tx2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43615" y="6096000"/>
            <a:ext cx="4233185" cy="58782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‘I Haven’t used it yet.’</a:t>
            </a:r>
            <a:endParaRPr lang="en-GB" sz="2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5173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32528" t="38950" r="36188" b="22099"/>
          <a:stretch/>
        </p:blipFill>
        <p:spPr bwMode="auto">
          <a:xfrm>
            <a:off x="266700" y="666750"/>
            <a:ext cx="8629650" cy="41955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95250"/>
            <a:ext cx="88201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	Findings – Effectiveness of Other </a:t>
            </a:r>
            <a:r>
              <a:rPr lang="en-GB" alt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E-Learning </a:t>
            </a:r>
            <a:r>
              <a:rPr lang="en-GB" alt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tools</a:t>
            </a:r>
            <a:endParaRPr 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6700" y="4672702"/>
            <a:ext cx="859155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Other websites such as YouTube, Kaplan Knowledge Bank and Accounting Coach, Accounting education, AAT, ICAEW website, LinkedIn articles by accountants, 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Student quote: </a:t>
            </a:r>
          </a:p>
          <a:p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/>
              <a:t> 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78970" y="5993088"/>
            <a:ext cx="7678059" cy="58782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‘The support of the teachers was the main source of learning’</a:t>
            </a:r>
            <a:endParaRPr lang="en-GB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6530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038340" y="6352370"/>
            <a:ext cx="1779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 sz="1400" dirty="0">
                <a:solidFill>
                  <a:srgbClr val="2E2C52"/>
                </a:solidFill>
                <a:latin typeface="Helvetica"/>
                <a:cs typeface="Helvetica"/>
              </a:rPr>
              <a:t>www.lsbm.ac.uk</a:t>
            </a:r>
            <a:r>
              <a:rPr lang="en-GB" altLang="en-US" sz="1400" dirty="0">
                <a:latin typeface="Helvetica"/>
                <a:cs typeface="Helvetica"/>
              </a:rPr>
              <a:t> </a:t>
            </a:r>
          </a:p>
        </p:txBody>
      </p:sp>
      <p:sp>
        <p:nvSpPr>
          <p:cNvPr id="5" name="Shape 10"/>
          <p:cNvSpPr txBox="1"/>
          <p:nvPr/>
        </p:nvSpPr>
        <p:spPr>
          <a:xfrm>
            <a:off x="0" y="127456"/>
            <a:ext cx="9144000" cy="67305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aim of the research is to examine from student’s perspective, the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effectiveness of current accounting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education’s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E-Learning tools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used on the BA (Hons) Accounting and Financial Management degree.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Used the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Koehler, Mishra, Cain 2013) T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PACK model to develop ETPACK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model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whereby we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start with the heart of learning, the content and pedagogy, and then we layer the technology to ensure that students learning took place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deeply, effectively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 is long lasting.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Research findings indicate a very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positive impact of various E-Learning tools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on student’s accounting education with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most tools being rated from being </a:t>
            </a:r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useful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very useful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Some E-Learning tools such as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PSRB student membership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give students a platform to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connect nationally and globally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with other students and professionals allowing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sharing wealth of knowledge. </a:t>
            </a:r>
          </a:p>
        </p:txBody>
      </p:sp>
    </p:spTree>
    <p:extLst>
      <p:ext uri="{BB962C8B-B14F-4D97-AF65-F5344CB8AC3E}">
        <p14:creationId xmlns:p14="http://schemas.microsoft.com/office/powerpoint/2010/main" val="415040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038340" y="6352370"/>
            <a:ext cx="1779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 sz="1400" dirty="0">
                <a:solidFill>
                  <a:srgbClr val="2E2C52"/>
                </a:solidFill>
                <a:latin typeface="Helvetica"/>
                <a:cs typeface="Helvetica"/>
              </a:rPr>
              <a:t>www.lsbm.ac.uk</a:t>
            </a:r>
            <a:r>
              <a:rPr lang="en-GB" altLang="en-US" sz="1400" dirty="0">
                <a:latin typeface="Helvetica"/>
                <a:cs typeface="Helvetica"/>
              </a:rPr>
              <a:t> </a:t>
            </a:r>
          </a:p>
        </p:txBody>
      </p:sp>
      <p:sp>
        <p:nvSpPr>
          <p:cNvPr id="5" name="Shape 10"/>
          <p:cNvSpPr txBox="1"/>
          <p:nvPr/>
        </p:nvSpPr>
        <p:spPr>
          <a:xfrm>
            <a:off x="203201" y="359531"/>
            <a:ext cx="8614976" cy="62194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Conclusion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Accounting topic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generally requires more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hands on approach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to learning i.e. learning by doing than reading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Lawson-Body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et al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2015]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and this evidenced by students evaluation i.e. SAGE most useful with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Ebook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least useful.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These E-Learning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tools support learning, but as one student participant stated: ‘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The support from teachers was the main source of learning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.’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7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Limitation of study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Small sample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size,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which can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be extended by gathering demographic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data.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nalysis of E-Learning  and student performance.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E-Learning tools evolves, future research is necessary to keep up with these changes.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1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18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n-US" dirty="0"/>
              <a:t>  Questions?</a:t>
            </a:r>
          </a:p>
        </p:txBody>
      </p:sp>
    </p:spTree>
    <p:extLst>
      <p:ext uri="{BB962C8B-B14F-4D97-AF65-F5344CB8AC3E}">
        <p14:creationId xmlns:p14="http://schemas.microsoft.com/office/powerpoint/2010/main" val="624834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7650" y="122078"/>
            <a:ext cx="855345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eaLnBrk="1" hangingPunct="1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alt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</a:pPr>
            <a:endParaRPr lang="en-GB" alt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 ea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aim of the research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examine from student’s perspective, the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effectiveness of current accounting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education’s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E-Learning tools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used on the BA (Hons) Accounting and Financial Management degree.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topic area was chosen as a result of:-</a:t>
            </a:r>
          </a:p>
          <a:p>
            <a:pPr marL="800100" lvl="1" indent="-342900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Implementation of  BA (Hons) AFM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degree.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VLE Canvas system installation.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Fourth Industrial Revolution  (fusion of physical, biological and digital technologies) and new technology.</a:t>
            </a:r>
          </a:p>
          <a:p>
            <a:pPr marL="800100" lvl="1" indent="-342900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PSRB 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ACCA and CIMA student membership paid by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LSBM.</a:t>
            </a:r>
          </a:p>
          <a:p>
            <a:pPr marL="800100" lvl="1" indent="-342900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Free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Ebook for each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module to all students.</a:t>
            </a:r>
          </a:p>
          <a:p>
            <a:pPr marL="800100" lvl="1" indent="-342900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Contributing to literature - ELearning and Accounting education which is limited.</a:t>
            </a:r>
          </a:p>
          <a:p>
            <a:pPr marL="800100" lvl="1" indent="-342900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038340" y="6352370"/>
            <a:ext cx="1779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 sz="1400" dirty="0">
                <a:solidFill>
                  <a:srgbClr val="2E2C52"/>
                </a:solidFill>
                <a:latin typeface="Helvetica"/>
                <a:cs typeface="Helvetica"/>
              </a:rPr>
              <a:t>www.lsbm.ac.uk</a:t>
            </a:r>
            <a:r>
              <a:rPr lang="en-GB" altLang="en-US" sz="1400" dirty="0">
                <a:latin typeface="Helvetica"/>
                <a:cs typeface="Helvetic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4046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4079" y="33021"/>
            <a:ext cx="88899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Current </a:t>
            </a:r>
            <a:r>
              <a:rPr lang="en-GB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E-Learning </a:t>
            </a:r>
            <a:r>
              <a:rPr lang="en-GB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tools on the AFM degree </a:t>
            </a:r>
            <a:r>
              <a:rPr lang="en-GB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E-TPACK </a:t>
            </a:r>
            <a:endParaRPr lang="en-GB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Model</a:t>
            </a:r>
            <a:r>
              <a:rPr lang="en-GB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GB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TPACK </a:t>
            </a:r>
            <a:r>
              <a:rPr lang="en-GB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GB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Koehler, Mishra, Cain </a:t>
            </a:r>
            <a:r>
              <a:rPr lang="en-GB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  <a:r>
              <a:rPr lang="en-GB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22501" t="34075" r="8195" b="10000"/>
          <a:stretch/>
        </p:blipFill>
        <p:spPr bwMode="auto">
          <a:xfrm>
            <a:off x="507999" y="864018"/>
            <a:ext cx="7859405" cy="41729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254078" y="5119062"/>
            <a:ext cx="867220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ETPACK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model (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mbedding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echnology,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edagogical,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nd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ontent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nowledge)  starts with the heart of learning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that is: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content and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pedagogy,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followed by the technology layered in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to ensure that students learning took place and the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modules aims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learning objectives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were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met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rather than getting excited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about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fearing new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technology.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038340" y="6642556"/>
            <a:ext cx="1779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 sz="1400" dirty="0">
                <a:solidFill>
                  <a:srgbClr val="2E2C52"/>
                </a:solidFill>
                <a:latin typeface="Helvetica"/>
                <a:cs typeface="Helvetica"/>
              </a:rPr>
              <a:t>www.lsbm.ac.uk</a:t>
            </a:r>
            <a:r>
              <a:rPr lang="en-GB" altLang="en-US" sz="1400" dirty="0">
                <a:latin typeface="Helvetica"/>
                <a:cs typeface="Helvetic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953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9656" y="119038"/>
            <a:ext cx="878114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TPACK </a:t>
            </a:r>
            <a:r>
              <a:rPr lang="en-GB" sz="2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Framework [Koehler</a:t>
            </a:r>
            <a:r>
              <a:rPr lang="en-GB" sz="2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Mishra, Cain </a:t>
            </a:r>
            <a:r>
              <a:rPr lang="en-GB" sz="2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2013]</a:t>
            </a:r>
            <a:endParaRPr lang="en-GB" sz="2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2"/>
          <a:srcRect l="24810" t="18519" r="29395" b="19467"/>
          <a:stretch/>
        </p:blipFill>
        <p:spPr bwMode="auto">
          <a:xfrm>
            <a:off x="1401299" y="519432"/>
            <a:ext cx="6444343" cy="42993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ctangle 8"/>
          <p:cNvSpPr/>
          <p:nvPr/>
        </p:nvSpPr>
        <p:spPr>
          <a:xfrm>
            <a:off x="4529126" y="2721451"/>
            <a:ext cx="36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6" name="Rectangle 5"/>
          <p:cNvSpPr/>
          <p:nvPr/>
        </p:nvSpPr>
        <p:spPr>
          <a:xfrm>
            <a:off x="365431" y="5047887"/>
            <a:ext cx="8327390" cy="163121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0" fontAlgn="base" hangingPunct="0">
              <a:spcAft>
                <a:spcPts val="0"/>
              </a:spcAft>
            </a:pPr>
            <a:r>
              <a:rPr lang="en-US" sz="2000" b="1" kern="1200" dirty="0">
                <a:effectLst/>
                <a:latin typeface="Arial"/>
              </a:rPr>
              <a:t>Application</a:t>
            </a:r>
            <a:endParaRPr lang="en-GB" sz="1200" dirty="0">
              <a:effectLst/>
              <a:latin typeface="Times New Roman"/>
              <a:ea typeface="Times New Roman"/>
            </a:endParaRPr>
          </a:p>
          <a:p>
            <a:pPr marL="342900" lvl="0" indent="-342900" eaLnBrk="0" fontAlgn="base" hangingPunct="0">
              <a:spcAft>
                <a:spcPts val="0"/>
              </a:spcAft>
              <a:buFont typeface="Wingdings"/>
              <a:buChar char=""/>
              <a:tabLst>
                <a:tab pos="457200" algn="l"/>
              </a:tabLst>
            </a:pPr>
            <a:r>
              <a:rPr lang="en-US" sz="2000" kern="1200" dirty="0">
                <a:effectLst/>
                <a:latin typeface="Arial"/>
              </a:rPr>
              <a:t>Level 4 students content knowledge Financial Accounting and Management Accounting </a:t>
            </a:r>
            <a:endParaRPr lang="en-GB" sz="1200" dirty="0">
              <a:effectLst/>
              <a:latin typeface="Times New Roman"/>
              <a:ea typeface="Times New Roman"/>
            </a:endParaRPr>
          </a:p>
          <a:p>
            <a:pPr marL="342900" lvl="0" indent="-342900" eaLnBrk="0" fontAlgn="base" hangingPunct="0">
              <a:spcAft>
                <a:spcPts val="0"/>
              </a:spcAft>
              <a:buFont typeface="Wingdings"/>
              <a:buChar char=""/>
              <a:tabLst>
                <a:tab pos="457200" algn="l"/>
              </a:tabLst>
            </a:pPr>
            <a:r>
              <a:rPr lang="en-US" sz="2000" kern="1200" dirty="0">
                <a:effectLst/>
                <a:latin typeface="Arial"/>
              </a:rPr>
              <a:t>Level 5 Technological application Excel spreadsheet and SAGE</a:t>
            </a:r>
            <a:endParaRPr lang="en-GB" sz="1200" dirty="0">
              <a:effectLst/>
              <a:latin typeface="Times New Roman"/>
              <a:ea typeface="Times New Roman"/>
            </a:endParaRPr>
          </a:p>
          <a:p>
            <a:pPr marL="342900" lvl="0" indent="-342900" eaLnBrk="0" fontAlgn="base" hangingPunct="0">
              <a:spcAft>
                <a:spcPts val="0"/>
              </a:spcAft>
              <a:buFont typeface="Wingdings"/>
              <a:buChar char=""/>
              <a:tabLst>
                <a:tab pos="457200" algn="l"/>
              </a:tabLst>
            </a:pPr>
            <a:r>
              <a:rPr lang="en-US" sz="2000" kern="1200" dirty="0">
                <a:effectLst/>
                <a:latin typeface="Arial"/>
              </a:rPr>
              <a:t>Submit reflective assignment based on pedagogy - point A.</a:t>
            </a:r>
            <a:endParaRPr lang="en-GB" sz="12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5775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61" y="33895"/>
            <a:ext cx="8761015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 sz="2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Literature </a:t>
            </a:r>
            <a:r>
              <a:rPr lang="en-GB" altLang="en-US" sz="2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review: Learning mode or </a:t>
            </a:r>
            <a:r>
              <a:rPr lang="en-GB" altLang="en-US" sz="2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preferences – </a:t>
            </a:r>
            <a:r>
              <a:rPr lang="en-GB" alt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[Fleming 2005] VARK Model – </a:t>
            </a:r>
            <a:r>
              <a:rPr lang="en-GB" alt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GB" alt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isual, </a:t>
            </a:r>
            <a:r>
              <a:rPr lang="en-GB" alt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alt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uditory, </a:t>
            </a:r>
            <a:r>
              <a:rPr lang="en-GB" altLang="en-US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alt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ead/Write, </a:t>
            </a:r>
            <a:r>
              <a:rPr lang="en-GB" altLang="en-US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GB" altLang="en-US" sz="24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inesthetic</a:t>
            </a:r>
            <a:endParaRPr lang="en-US" alt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http://kierstenmadams.files.wordpress.com/2010/09/vark_strip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2" y="1295779"/>
            <a:ext cx="8824687" cy="539018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1697276" y="6285851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000" dirty="0"/>
              <a:t>Photo source:</a:t>
            </a:r>
          </a:p>
          <a:p>
            <a:r>
              <a:rPr lang="en-GB" sz="1000" dirty="0"/>
              <a:t> </a:t>
            </a:r>
            <a:r>
              <a:rPr lang="en-GB" sz="1000" dirty="0">
                <a:hlinkClick r:id="rId4"/>
              </a:rPr>
              <a:t>http://benptlls.blogspot.co.uk/2012/03/teachers-guide-to-inclusive-learning.html</a:t>
            </a:r>
            <a:r>
              <a:rPr lang="en-GB" sz="1000" dirty="0"/>
              <a:t>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038340" y="6352370"/>
            <a:ext cx="1779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 sz="1400" dirty="0">
                <a:solidFill>
                  <a:srgbClr val="2E2C52"/>
                </a:solidFill>
                <a:latin typeface="Helvetica"/>
                <a:cs typeface="Helvetica"/>
              </a:rPr>
              <a:t>www.lsbm.ac.uk</a:t>
            </a:r>
            <a:r>
              <a:rPr lang="en-GB" altLang="en-US" sz="1400" dirty="0">
                <a:latin typeface="Helvetica"/>
                <a:cs typeface="Helvetica"/>
              </a:rPr>
              <a:t>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45142" y="2235200"/>
            <a:ext cx="2278744" cy="13933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en-US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OpenTuition</a:t>
            </a:r>
            <a:r>
              <a:rPr lang="en-GB" alt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ACCA</a:t>
            </a:r>
            <a:r>
              <a:rPr lang="en-GB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CIMA, HS talks, videos, graph and chart</a:t>
            </a:r>
            <a:r>
              <a:rPr lang="en-GB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104572" y="1001486"/>
            <a:ext cx="2452913" cy="9115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Contact time, Listen to </a:t>
            </a:r>
            <a:r>
              <a:rPr lang="en-GB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Ebooks</a:t>
            </a:r>
            <a:r>
              <a:rPr lang="en-GB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webinars, Events</a:t>
            </a:r>
            <a:endParaRPr lang="en-GB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539432" y="3976356"/>
            <a:ext cx="2278744" cy="13933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PPT, e-book</a:t>
            </a:r>
            <a:r>
              <a:rPr lang="en-GB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articles via PSRB, HMRC website, Google Scholar </a:t>
            </a:r>
            <a:r>
              <a:rPr lang="en-GB" alt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804230" y="972457"/>
            <a:ext cx="2452914" cy="126274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Workshops Excel, Sage, Financial statements Business Game</a:t>
            </a:r>
            <a:endParaRPr lang="en-GB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43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9657" y="0"/>
            <a:ext cx="83990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Literature review Effectiveness of E-Learning</a:t>
            </a:r>
            <a:endParaRPr lang="en-US" altLang="en-US" sz="28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354196" y="6534834"/>
            <a:ext cx="1779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 sz="1400" dirty="0">
                <a:solidFill>
                  <a:srgbClr val="2E2C52"/>
                </a:solidFill>
                <a:latin typeface="Helvetica"/>
                <a:cs typeface="Helvetica"/>
              </a:rPr>
              <a:t>www.lsbm.ac.uk</a:t>
            </a:r>
            <a:r>
              <a:rPr lang="en-GB" altLang="en-US" sz="1400" dirty="0">
                <a:latin typeface="Helvetica"/>
                <a:cs typeface="Helvetica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159657" y="523220"/>
            <a:ext cx="8853714" cy="6186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Internet connections have made it impossible for academics to ignore 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technology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which if used in 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innovative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ways 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can lead to improvements </a:t>
            </a:r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learning 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and teaching (Donnelly and </a:t>
            </a:r>
            <a:r>
              <a:rPr lang="en-GB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O'Rouke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 2007)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as well as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have a </a:t>
            </a:r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positive effect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reducing dropout rates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improving exam marks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2200" dirty="0" smtClean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Lopez-Perez et al 2011</a:t>
            </a:r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endParaRPr lang="en-GB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Several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studies and authors have 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shown benefits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from adopting E-Learning in education. 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Arkorful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Abaidoo</a:t>
            </a: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 2015)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literature review identified to list a few following: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Flexible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i.e. access anytime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and place.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Enhances the efficacy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and qualifications – ease of access to vast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information.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Improved relations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between learners by the use of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forums and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breaking barriers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between learners and tutors.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Cost effective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saving travel time and building space.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Ability to focus on the needs of individual learners and </a:t>
            </a: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allows </a:t>
            </a:r>
            <a:r>
              <a:rPr 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learner to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self-pace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their learning.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Compensates for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scarcities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of academic staff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09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6114" y="106466"/>
            <a:ext cx="83990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Literature review Effectiveness of E-Learning</a:t>
            </a:r>
            <a:endParaRPr lang="en-US" altLang="en-US" sz="28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354196" y="6534834"/>
            <a:ext cx="1779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 sz="1400" dirty="0">
                <a:solidFill>
                  <a:srgbClr val="2E2C52"/>
                </a:solidFill>
                <a:latin typeface="Helvetica"/>
                <a:cs typeface="Helvetica"/>
              </a:rPr>
              <a:t>www.lsbm.ac.uk</a:t>
            </a:r>
            <a:r>
              <a:rPr lang="en-GB" altLang="en-US" sz="1400" dirty="0">
                <a:latin typeface="Helvetica"/>
                <a:cs typeface="Helvetica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116114" y="629686"/>
            <a:ext cx="8810171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E-learning eliminates the </a:t>
            </a:r>
            <a:r>
              <a:rPr lang="en-GB" sz="2100" b="1" dirty="0">
                <a:latin typeface="Arial" panose="020B0604020202020204" pitchFamily="34" charset="0"/>
                <a:cs typeface="Arial" panose="020B0604020202020204" pitchFamily="34" charset="0"/>
              </a:rPr>
              <a:t>obstacles of time and distance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, so it has potential to </a:t>
            </a:r>
            <a:r>
              <a:rPr lang="en-GB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reach a </a:t>
            </a:r>
            <a:r>
              <a:rPr lang="en-GB" sz="2100" b="1" dirty="0">
                <a:latin typeface="Arial" panose="020B0604020202020204" pitchFamily="34" charset="0"/>
                <a:cs typeface="Arial" panose="020B0604020202020204" pitchFamily="34" charset="0"/>
              </a:rPr>
              <a:t>global audience through networking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21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100" b="1" dirty="0" err="1">
                <a:latin typeface="Arial" panose="020B0604020202020204" pitchFamily="34" charset="0"/>
                <a:cs typeface="Arial" panose="020B0604020202020204" pitchFamily="34" charset="0"/>
              </a:rPr>
              <a:t>Makkar</a:t>
            </a:r>
            <a:r>
              <a:rPr lang="en-GB" sz="2100" b="1" dirty="0">
                <a:latin typeface="Arial" panose="020B0604020202020204" pitchFamily="34" charset="0"/>
                <a:cs typeface="Arial" panose="020B0604020202020204" pitchFamily="34" charset="0"/>
              </a:rPr>
              <a:t> et al 2016 and Zhang 2006)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. permits the exploration and flexible learning.</a:t>
            </a:r>
          </a:p>
          <a:p>
            <a:pPr lvl="0"/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2100" b="1" dirty="0">
                <a:latin typeface="Arial" panose="020B0604020202020204" pitchFamily="34" charset="0"/>
                <a:cs typeface="Arial" panose="020B0604020202020204" pitchFamily="34" charset="0"/>
              </a:rPr>
              <a:t>(Al-Drees et al 2015) 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studies reported the </a:t>
            </a:r>
            <a:r>
              <a:rPr lang="en-GB" sz="2100" b="1" dirty="0">
                <a:latin typeface="Arial" panose="020B0604020202020204" pitchFamily="34" charset="0"/>
                <a:cs typeface="Arial" panose="020B0604020202020204" pitchFamily="34" charset="0"/>
              </a:rPr>
              <a:t>effective use 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of these E-Learning tools especially </a:t>
            </a:r>
            <a:r>
              <a:rPr lang="en-GB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VLE 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does lie with both s</a:t>
            </a:r>
            <a:r>
              <a:rPr lang="en-GB" sz="2100" b="1" dirty="0">
                <a:latin typeface="Arial" panose="020B0604020202020204" pitchFamily="34" charset="0"/>
                <a:cs typeface="Arial" panose="020B0604020202020204" pitchFamily="34" charset="0"/>
              </a:rPr>
              <a:t>tudents (abilities) and academics (interface design and abilities).</a:t>
            </a:r>
          </a:p>
          <a:p>
            <a:endParaRPr lang="en-GB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VLE 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permits information availability in </a:t>
            </a:r>
            <a:r>
              <a:rPr lang="en-GB" sz="2100" b="1" dirty="0">
                <a:latin typeface="Arial" panose="020B0604020202020204" pitchFamily="34" charset="0"/>
                <a:cs typeface="Arial" panose="020B0604020202020204" pitchFamily="34" charset="0"/>
              </a:rPr>
              <a:t>real </a:t>
            </a:r>
            <a:r>
              <a:rPr lang="en-GB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time and </a:t>
            </a:r>
            <a:r>
              <a:rPr lang="en-GB" sz="2100" b="1" dirty="0">
                <a:latin typeface="Arial" panose="020B0604020202020204" pitchFamily="34" charset="0"/>
                <a:cs typeface="Arial" panose="020B0604020202020204" pitchFamily="34" charset="0"/>
              </a:rPr>
              <a:t>prompt feedback, creating two-way interactions 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among students and academics to create an environment for efficient learning</a:t>
            </a:r>
            <a:r>
              <a:rPr lang="en-GB" sz="2100" b="1" dirty="0">
                <a:latin typeface="Arial" panose="020B0604020202020204" pitchFamily="34" charset="0"/>
                <a:cs typeface="Arial" panose="020B0604020202020204" pitchFamily="34" charset="0"/>
              </a:rPr>
              <a:t> (Lawson-Body et al 2015; </a:t>
            </a:r>
            <a:r>
              <a:rPr lang="en-GB" sz="2100" b="1" dirty="0" err="1">
                <a:latin typeface="Arial" panose="020B0604020202020204" pitchFamily="34" charset="0"/>
                <a:cs typeface="Arial" panose="020B0604020202020204" pitchFamily="34" charset="0"/>
              </a:rPr>
              <a:t>Mayisela</a:t>
            </a:r>
            <a:r>
              <a:rPr lang="en-GB" sz="2100" b="1" dirty="0">
                <a:latin typeface="Arial" panose="020B0604020202020204" pitchFamily="34" charset="0"/>
                <a:cs typeface="Arial" panose="020B0604020202020204" pitchFamily="34" charset="0"/>
              </a:rPr>
              <a:t>, 2013; Wagner et al, 2007; AI-</a:t>
            </a:r>
            <a:r>
              <a:rPr lang="en-GB" sz="2100" b="1" dirty="0" err="1">
                <a:latin typeface="Arial" panose="020B0604020202020204" pitchFamily="34" charset="0"/>
                <a:cs typeface="Arial" panose="020B0604020202020204" pitchFamily="34" charset="0"/>
              </a:rPr>
              <a:t>Rahmi</a:t>
            </a:r>
            <a:r>
              <a:rPr lang="en-GB" sz="2100" b="1" dirty="0">
                <a:latin typeface="Arial" panose="020B0604020202020204" pitchFamily="34" charset="0"/>
                <a:cs typeface="Arial" panose="020B0604020202020204" pitchFamily="34" charset="0"/>
              </a:rPr>
              <a:t> et al, 2017 and </a:t>
            </a:r>
            <a:r>
              <a:rPr lang="en-GB" sz="2100" b="1" dirty="0" err="1">
                <a:latin typeface="Arial" panose="020B0604020202020204" pitchFamily="34" charset="0"/>
                <a:cs typeface="Arial" panose="020B0604020202020204" pitchFamily="34" charset="0"/>
              </a:rPr>
              <a:t>Ehrmann</a:t>
            </a:r>
            <a:r>
              <a:rPr lang="en-GB" sz="2100" b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2100" b="1" dirty="0" err="1">
                <a:latin typeface="Arial" panose="020B0604020202020204" pitchFamily="34" charset="0"/>
                <a:cs typeface="Arial" panose="020B0604020202020204" pitchFamily="34" charset="0"/>
              </a:rPr>
              <a:t>Chickering</a:t>
            </a:r>
            <a:r>
              <a:rPr lang="en-GB" sz="2100" b="1" dirty="0">
                <a:latin typeface="Arial" panose="020B0604020202020204" pitchFamily="34" charset="0"/>
                <a:cs typeface="Arial" panose="020B0604020202020204" pitchFamily="34" charset="0"/>
              </a:rPr>
              <a:t> 2006) </a:t>
            </a:r>
            <a:r>
              <a:rPr lang="en-GB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respects </a:t>
            </a:r>
            <a:r>
              <a:rPr lang="en-GB" sz="2100" b="1" dirty="0">
                <a:latin typeface="Arial" panose="020B0604020202020204" pitchFamily="34" charset="0"/>
                <a:cs typeface="Arial" panose="020B0604020202020204" pitchFamily="34" charset="0"/>
              </a:rPr>
              <a:t>diverse talents and ways of </a:t>
            </a:r>
            <a:r>
              <a:rPr lang="en-GB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learning.</a:t>
            </a:r>
          </a:p>
          <a:p>
            <a:endParaRPr lang="en-GB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Usage 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GB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VLE 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enables </a:t>
            </a:r>
            <a:r>
              <a:rPr lang="en-GB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academics 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sz="2100" b="1" dirty="0">
                <a:latin typeface="Arial" panose="020B0604020202020204" pitchFamily="34" charset="0"/>
                <a:cs typeface="Arial" panose="020B0604020202020204" pitchFamily="34" charset="0"/>
              </a:rPr>
              <a:t>monitor students’ progress 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carefully through </a:t>
            </a:r>
            <a:r>
              <a:rPr lang="en-GB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using </a:t>
            </a:r>
            <a:r>
              <a:rPr lang="en-GB" sz="2100" b="1" dirty="0">
                <a:latin typeface="Arial" panose="020B0604020202020204" pitchFamily="34" charset="0"/>
                <a:cs typeface="Arial" panose="020B0604020202020204" pitchFamily="34" charset="0"/>
              </a:rPr>
              <a:t>student engagement data 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and communicating with students through </a:t>
            </a:r>
            <a:r>
              <a:rPr lang="en-GB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announcements</a:t>
            </a:r>
            <a:r>
              <a:rPr lang="en-GB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creating </a:t>
            </a:r>
            <a:r>
              <a:rPr lang="en-GB" sz="2100" b="1" dirty="0">
                <a:latin typeface="Arial" panose="020B0604020202020204" pitchFamily="34" charset="0"/>
                <a:cs typeface="Arial" panose="020B0604020202020204" pitchFamily="34" charset="0"/>
              </a:rPr>
              <a:t>discussion </a:t>
            </a:r>
            <a:r>
              <a:rPr lang="en-GB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forums</a:t>
            </a:r>
            <a:r>
              <a:rPr lang="en-GB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, in </a:t>
            </a: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order to improve students’ academic performance</a:t>
            </a:r>
            <a:r>
              <a:rPr lang="en-GB" sz="2100" b="1" dirty="0">
                <a:latin typeface="Arial" panose="020B0604020202020204" pitchFamily="34" charset="0"/>
                <a:cs typeface="Arial" panose="020B0604020202020204" pitchFamily="34" charset="0"/>
              </a:rPr>
              <a:t>. (Mishra and </a:t>
            </a:r>
            <a:r>
              <a:rPr lang="en-GB" sz="2100" b="1" dirty="0" err="1">
                <a:latin typeface="Arial" panose="020B0604020202020204" pitchFamily="34" charset="0"/>
                <a:cs typeface="Arial" panose="020B0604020202020204" pitchFamily="34" charset="0"/>
              </a:rPr>
              <a:t>Ramgopal</a:t>
            </a:r>
            <a:r>
              <a:rPr lang="en-GB" sz="2100" b="1" dirty="0">
                <a:latin typeface="Arial" panose="020B0604020202020204" pitchFamily="34" charset="0"/>
                <a:cs typeface="Arial" panose="020B0604020202020204" pitchFamily="34" charset="0"/>
              </a:rPr>
              <a:t> 2015</a:t>
            </a:r>
            <a:r>
              <a:rPr lang="en-GB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GB" sz="2100" b="1" dirty="0"/>
          </a:p>
        </p:txBody>
      </p:sp>
    </p:spTree>
    <p:extLst>
      <p:ext uri="{BB962C8B-B14F-4D97-AF65-F5344CB8AC3E}">
        <p14:creationId xmlns:p14="http://schemas.microsoft.com/office/powerpoint/2010/main" val="98612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6743" y="193552"/>
            <a:ext cx="83990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Literature review Effectiveness of E-Learning</a:t>
            </a:r>
            <a:endParaRPr lang="en-US" altLang="en-US" sz="28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354196" y="6534834"/>
            <a:ext cx="1779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9pPr>
          </a:lstStyle>
          <a:p>
            <a:pPr algn="r" eaLnBrk="1" hangingPunct="1">
              <a:spcBef>
                <a:spcPts val="0"/>
              </a:spcBef>
              <a:spcAft>
                <a:spcPts val="0"/>
              </a:spcAft>
            </a:pPr>
            <a:r>
              <a:rPr lang="en-GB" altLang="en-US" sz="1400" dirty="0">
                <a:solidFill>
                  <a:srgbClr val="2E2C52"/>
                </a:solidFill>
                <a:latin typeface="Helvetica"/>
                <a:cs typeface="Helvetica"/>
              </a:rPr>
              <a:t>www.lsbm.ac.uk</a:t>
            </a:r>
            <a:r>
              <a:rPr lang="en-GB" altLang="en-US" sz="1400" dirty="0">
                <a:latin typeface="Helvetica"/>
                <a:cs typeface="Helvetica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246743" y="716772"/>
            <a:ext cx="873760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6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Mbarek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Zadem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2013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) states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effectiveness of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E-learning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depends on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factors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computer self-efficacy, ease of use,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perceived usefulness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face to face interaction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email interaction,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social presence, learning achievement and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knowledge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transfer through e-learning. Among them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perceived usefulness is rated as the most crucial factor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others.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For example, if students understand that learning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Excel and SAGE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will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enhance their CV they are more likely to engage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with these learning tools.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Masrom.M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, 2007; </a:t>
            </a:r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Leem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and Lim.2007 and Al-</a:t>
            </a:r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Rahmi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 et al, 2015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Accounting topic generally requires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more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hands on approach to learning i.e.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learning by doing than reading (Lawson-Body et al 2015)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– e.g. preparing final accounts,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Excel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Sage.</a:t>
            </a:r>
          </a:p>
        </p:txBody>
      </p:sp>
    </p:spTree>
    <p:extLst>
      <p:ext uri="{BB962C8B-B14F-4D97-AF65-F5344CB8AC3E}">
        <p14:creationId xmlns:p14="http://schemas.microsoft.com/office/powerpoint/2010/main" val="196991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SBM PPT Template (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LSBM Template" id="{D562F75A-EDA0-448D-BC6F-C6094B8E6CCD}" vid="{BA9599C3-C12C-4A17-AAA9-76B9C4B92BA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LSBM PPT Template (1)</Template>
  <TotalTime>6927</TotalTime>
  <Words>1844</Words>
  <Application>Microsoft Office PowerPoint</Application>
  <PresentationFormat>On-screen Show (4:3)</PresentationFormat>
  <Paragraphs>159</Paragraphs>
  <Slides>27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LSBM PPT Template (1)</vt:lpstr>
      <vt:lpstr>Embedding E-Learning into Accounting Education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>University of West London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Usha Mistry</dc:creator>
  <cp:lastModifiedBy>Usha Mistry</cp:lastModifiedBy>
  <cp:revision>429</cp:revision>
  <cp:lastPrinted>2016-07-07T10:42:55Z</cp:lastPrinted>
  <dcterms:created xsi:type="dcterms:W3CDTF">2016-03-24T13:44:09Z</dcterms:created>
  <dcterms:modified xsi:type="dcterms:W3CDTF">2018-05-03T11:30:55Z</dcterms:modified>
</cp:coreProperties>
</file>